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039CB-43E7-4EEB-976C-898AD94E84ED}" type="datetimeFigureOut">
              <a:rPr lang="es-AR" smtClean="0"/>
              <a:t>7/12/2018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8D32B-B5E6-4148-8E94-0E1E08AD43B4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1172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D32B-B5E6-4148-8E94-0E1E08AD43B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325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8D32B-B5E6-4148-8E94-0E1E08AD43B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816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27AF2-6C3B-4B65-A2E0-1E2E681F3200}" type="datetime1">
              <a:rPr lang="es-AR" smtClean="0"/>
              <a:t>7/12/2018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689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BCAC4-93BF-403D-A590-5CE5E12649E5}" type="datetime1">
              <a:rPr lang="es-AR" smtClean="0"/>
              <a:t>7/12/2018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549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3AAD-9AF1-400F-A0DF-777C5421B6B1}" type="datetime1">
              <a:rPr lang="es-AR" smtClean="0"/>
              <a:t>7/12/2018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921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CC76-51FD-4FB6-AB11-7BA3F2A6326A}" type="datetime1">
              <a:rPr lang="es-AR" smtClean="0"/>
              <a:t>7/12/2018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966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7214-35AA-4916-8F42-AE56475C49B3}" type="datetime1">
              <a:rPr lang="es-AR" smtClean="0"/>
              <a:t>7/12/2018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42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F823-0B79-4D5F-8AD3-74CC1BF8327B}" type="datetime1">
              <a:rPr lang="es-AR" smtClean="0"/>
              <a:t>7/12/2018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4748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985C-2A6F-4925-BD01-919EB0305BC7}" type="datetime1">
              <a:rPr lang="es-AR" smtClean="0"/>
              <a:t>7/12/2018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1848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B413-7CB5-4199-8D83-D1DC6D74BD5E}" type="datetime1">
              <a:rPr lang="es-AR" smtClean="0"/>
              <a:t>7/12/2018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24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18BD4FC-F7D7-4D48-B500-FDA7EB7FB98D}" type="datetime1">
              <a:rPr lang="es-AR" smtClean="0"/>
              <a:t>7/12/2018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93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446E-9E95-41F6-A6C7-EE954EFDFFA7}" type="datetime1">
              <a:rPr lang="es-AR" smtClean="0"/>
              <a:t>7/12/2018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24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EA990-A162-4666-8B04-12F68416D5BA}" type="datetime1">
              <a:rPr lang="es-AR" smtClean="0"/>
              <a:t>7/12/2018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715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4D58-555A-4CCF-8AA5-A681A83F57BD}" type="datetime1">
              <a:rPr lang="es-AR" smtClean="0"/>
              <a:t>7/12/2018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57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EF5D-B2C4-4616-9CF7-5AC52E98CFFF}" type="datetime1">
              <a:rPr lang="es-AR" smtClean="0"/>
              <a:t>7/12/2018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770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4FF2-D809-4F39-BC74-150D71CEA66D}" type="datetime1">
              <a:rPr lang="es-AR" smtClean="0"/>
              <a:t>7/12/2018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9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4A56-9C70-48FB-BFF6-674F5B1EB74D}" type="datetime1">
              <a:rPr lang="es-AR" smtClean="0"/>
              <a:t>7/12/2018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40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D1A1-9509-44FE-9287-559316F014E5}" type="datetime1">
              <a:rPr lang="es-AR" smtClean="0"/>
              <a:t>7/12/2018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499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CB54-5224-4C69-917C-A2A2D799E9BC}" type="datetime1">
              <a:rPr lang="es-AR" smtClean="0"/>
              <a:t>7/12/2018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927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5A05-5FB2-4DA8-A163-091273761AF3}" type="datetime1">
              <a:rPr lang="es-AR" smtClean="0"/>
              <a:t>7/12/2018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00FB-5476-46DD-A8F0-6C1FA36EFDB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2069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s-AR" dirty="0" smtClean="0"/>
              <a:t>Estudio sobre una red social geo-localizada: </a:t>
            </a:r>
            <a:r>
              <a:rPr lang="es-AR" dirty="0" err="1" smtClean="0"/>
              <a:t>Brightkite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560294"/>
            <a:ext cx="8144134" cy="1117687"/>
          </a:xfrm>
        </p:spPr>
        <p:txBody>
          <a:bodyPr/>
          <a:lstStyle/>
          <a:p>
            <a:pPr algn="l"/>
            <a:r>
              <a:rPr lang="es-AR" sz="2400" u="sng" dirty="0" smtClean="0"/>
              <a:t>Integrantes del grupo:</a:t>
            </a:r>
            <a:r>
              <a:rPr lang="es-AR" dirty="0" smtClean="0"/>
              <a:t> Di </a:t>
            </a:r>
            <a:r>
              <a:rPr lang="es-AR" dirty="0" err="1" smtClean="0"/>
              <a:t>Ciocco</a:t>
            </a:r>
            <a:r>
              <a:rPr lang="es-AR" dirty="0" smtClean="0"/>
              <a:t> </a:t>
            </a:r>
            <a:r>
              <a:rPr lang="es-AR" dirty="0" err="1" smtClean="0"/>
              <a:t>Favio</a:t>
            </a:r>
            <a:r>
              <a:rPr lang="es-AR" smtClean="0"/>
              <a:t>, Pinto </a:t>
            </a:r>
            <a:r>
              <a:rPr lang="es-AR" dirty="0" smtClean="0"/>
              <a:t>Daniel, Espejo Diego, </a:t>
            </a:r>
            <a:r>
              <a:rPr lang="es-AR" dirty="0" err="1" smtClean="0"/>
              <a:t>Barton</a:t>
            </a:r>
            <a:r>
              <a:rPr lang="es-AR" dirty="0" smtClean="0"/>
              <a:t> Alejandro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012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2</a:t>
            </a:fld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771897" y="342093"/>
            <a:ext cx="1023069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u="sng" dirty="0" smtClean="0"/>
              <a:t>Índice:</a:t>
            </a:r>
          </a:p>
          <a:p>
            <a:endParaRPr lang="es-AR" sz="2400" dirty="0" smtClean="0"/>
          </a:p>
          <a:p>
            <a:endParaRPr lang="es-A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Características de la 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¿La gente que tiene más amigos es la que más viaja?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¿La gente que sale más es la que viaja más lejos?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¿Los amigos frecuentan los mismo lugares?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¿Podemos diferenciar amigos de compañeros de trabajo?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¿Existen recomendaciones de un usuario hacia los demás?</a:t>
            </a:r>
          </a:p>
        </p:txBody>
      </p:sp>
    </p:spTree>
    <p:extLst>
      <p:ext uri="{BB962C8B-B14F-4D97-AF65-F5344CB8AC3E}">
        <p14:creationId xmlns:p14="http://schemas.microsoft.com/office/powerpoint/2010/main" val="121316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Características de la red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3</a:t>
            </a:fld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" t="4671" r="7022" b="8131"/>
          <a:stretch/>
        </p:blipFill>
        <p:spPr>
          <a:xfrm>
            <a:off x="6409081" y="2576945"/>
            <a:ext cx="5474525" cy="36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1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380" y="695520"/>
            <a:ext cx="10116052" cy="1206201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¿La gente que tiene más amigos es la que más viaja? ¿La gente que sale más es la que viaja más lejos?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4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0" y="2295108"/>
            <a:ext cx="5557651" cy="39279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34" y="2295108"/>
            <a:ext cx="5543723" cy="39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1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1089"/>
            <a:ext cx="10294182" cy="1080938"/>
          </a:xfrm>
        </p:spPr>
        <p:txBody>
          <a:bodyPr/>
          <a:lstStyle/>
          <a:p>
            <a:r>
              <a:rPr lang="es-AR" dirty="0" smtClean="0"/>
              <a:t>¿Los amigos suelen frecuentar los mismo lugares?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5</a:t>
            </a:fld>
            <a:endParaRPr lang="es-AR"/>
          </a:p>
        </p:txBody>
      </p:sp>
      <p:sp>
        <p:nvSpPr>
          <p:cNvPr id="5" name="CuadroTexto 4"/>
          <p:cNvSpPr txBox="1"/>
          <p:nvPr/>
        </p:nvSpPr>
        <p:spPr>
          <a:xfrm>
            <a:off x="-2335" y="2137558"/>
            <a:ext cx="33036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 err="1" smtClean="0"/>
              <a:t>Matríz</a:t>
            </a:r>
            <a:r>
              <a:rPr lang="es-AR" sz="2800" b="1" u="sng" dirty="0" smtClean="0"/>
              <a:t> Bipartita</a:t>
            </a:r>
            <a:r>
              <a:rPr lang="es-AR" dirty="0" smtClean="0"/>
              <a:t>: </a:t>
            </a:r>
            <a:r>
              <a:rPr lang="es-AR" sz="2400" dirty="0" smtClean="0"/>
              <a:t>Usuarios y Lugares</a:t>
            </a:r>
          </a:p>
          <a:p>
            <a:endParaRPr lang="es-AR" sz="2400" dirty="0"/>
          </a:p>
          <a:p>
            <a:r>
              <a:rPr lang="es-AR" sz="2400" u="sng" dirty="0" smtClean="0"/>
              <a:t>Red Proyectada</a:t>
            </a:r>
            <a:r>
              <a:rPr lang="es-AR" sz="2400" dirty="0" smtClean="0"/>
              <a:t>: 7635145 enlaces</a:t>
            </a:r>
          </a:p>
          <a:p>
            <a:endParaRPr lang="es-AR" sz="2400" dirty="0"/>
          </a:p>
          <a:p>
            <a:r>
              <a:rPr lang="es-AR" sz="2400" u="sng" dirty="0" smtClean="0"/>
              <a:t>Porcentaje de enlaces compartidos </a:t>
            </a:r>
            <a:r>
              <a:rPr lang="es-AR" sz="2400" dirty="0" smtClean="0"/>
              <a:t>= 27%</a:t>
            </a:r>
          </a:p>
          <a:p>
            <a:endParaRPr lang="es-AR" sz="2400" dirty="0"/>
          </a:p>
          <a:p>
            <a:r>
              <a:rPr lang="es-AR" sz="2400" u="sng" dirty="0" smtClean="0"/>
              <a:t>Porcentaje de enlaces ligados a usuarios sin </a:t>
            </a:r>
            <a:r>
              <a:rPr lang="es-AR" sz="2400" u="sng" dirty="0" err="1" smtClean="0"/>
              <a:t>Checkin</a:t>
            </a:r>
            <a:r>
              <a:rPr lang="es-AR" sz="2400" u="sng" dirty="0" smtClean="0"/>
              <a:t> </a:t>
            </a:r>
            <a:r>
              <a:rPr lang="es-AR" sz="2400" dirty="0" smtClean="0"/>
              <a:t>= 8%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3229906" y="2203870"/>
            <a:ext cx="225631" cy="44671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951" y="2203870"/>
            <a:ext cx="4760836" cy="433449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298379" y="2203870"/>
            <a:ext cx="2585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 err="1" smtClean="0"/>
              <a:t>Similaridad</a:t>
            </a:r>
            <a:r>
              <a:rPr lang="es-AR" sz="2800" b="1" u="sng" dirty="0" smtClean="0"/>
              <a:t>:</a:t>
            </a:r>
          </a:p>
          <a:p>
            <a:endParaRPr lang="es-AR" dirty="0" smtClean="0"/>
          </a:p>
          <a:p>
            <a:endParaRPr lang="es-AR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1" y="2779102"/>
            <a:ext cx="3700090" cy="31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¿Los amigos frecuentan a los mismos lugares?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6</a:t>
            </a:fld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3599316"/>
              </a:xfrm>
            </p:spPr>
            <p:txBody>
              <a:bodyPr/>
              <a:lstStyle/>
              <a:p>
                <a:r>
                  <a:rPr lang="es-AR" dirty="0" smtClean="0"/>
                  <a:t>Usamos datos de 3, 6, 9 y 12 meses.</a:t>
                </a:r>
              </a:p>
              <a:p>
                <a:r>
                  <a:rPr lang="es-AR" dirty="0" smtClean="0"/>
                  <a:t>Armamos nuevo grafo </a:t>
                </a:r>
                <a:r>
                  <a:rPr lang="es-AR" dirty="0"/>
                  <a:t>‘proyectado</a:t>
                </a:r>
                <a:r>
                  <a:rPr lang="es-AR" dirty="0" smtClean="0"/>
                  <a:t>’</a:t>
                </a:r>
              </a:p>
              <a:p>
                <a:r>
                  <a:rPr lang="es-AR" dirty="0" smtClean="0"/>
                  <a:t>Nuevo criterio:</a:t>
                </a:r>
              </a:p>
              <a:p>
                <a:endParaRPr lang="es-AR" dirty="0" smtClean="0"/>
              </a:p>
              <a:p>
                <a:pPr marL="0" indent="0">
                  <a:buNone/>
                </a:pPr>
                <a:r>
                  <a:rPr lang="es-AR" dirty="0"/>
                  <a:t>D</a:t>
                </a:r>
                <a:r>
                  <a:rPr lang="es-AR" dirty="0" smtClean="0"/>
                  <a:t>istancia </a:t>
                </a:r>
                <a:r>
                  <a:rPr lang="es-AR" dirty="0"/>
                  <a:t>entre </a:t>
                </a:r>
                <a:r>
                  <a:rPr lang="es-AR" dirty="0" smtClean="0"/>
                  <a:t>ubicaciones &lt; 10m </a:t>
                </a:r>
              </a:p>
              <a:p>
                <a:pPr marL="0" indent="0">
                  <a:buNone/>
                </a:pPr>
                <a:r>
                  <a:rPr lang="es-AR" dirty="0" smtClean="0"/>
                  <a:t>Diferencia temporal </a:t>
                </a:r>
                <a:r>
                  <a:rPr lang="es-AR" dirty="0"/>
                  <a:t>de ubicaciones </a:t>
                </a:r>
                <a:r>
                  <a:rPr lang="es-AR" dirty="0" smtClean="0"/>
                  <a:t>&lt;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AR" dirty="0" smtClean="0"/>
                  <a:t> hora </a:t>
                </a:r>
                <a:endParaRPr lang="es-AR" dirty="0"/>
              </a:p>
            </p:txBody>
          </p:sp>
        </mc:Choice>
        <mc:Fallback xmlns="">
          <p:sp>
            <p:nvSpPr>
              <p:cNvPr id="6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3599316"/>
              </a:xfrm>
              <a:blipFill>
                <a:blip r:embed="rId2"/>
                <a:stretch>
                  <a:fillRect l="-1015" t="-23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80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¿Los amigos frecuentan a los mismos lugares</a:t>
            </a:r>
            <a:r>
              <a:rPr lang="es-AR" dirty="0" smtClean="0"/>
              <a:t>?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00FB-5476-46DD-A8F0-6C1FA36EFDB7}" type="slidenum">
              <a:rPr lang="es-AR" smtClean="0"/>
              <a:t>7</a:t>
            </a:fld>
            <a:endParaRPr lang="es-AR"/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r>
              <a:rPr lang="es-AR" b="1" dirty="0" smtClean="0"/>
              <a:t>Analizamos la fracción de enlaces que se repiten</a:t>
            </a:r>
          </a:p>
          <a:p>
            <a:endParaRPr lang="es-AR" b="1" dirty="0"/>
          </a:p>
          <a:p>
            <a:endParaRPr lang="es-AR" b="1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23335"/>
              </p:ext>
            </p:extLst>
          </p:nvPr>
        </p:nvGraphicFramePr>
        <p:xfrm>
          <a:off x="2585458" y="3185116"/>
          <a:ext cx="3810000" cy="187452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116560772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7219278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9713986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455780518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AR" dirty="0">
                          <a:effectLst/>
                        </a:rPr>
                        <a:t>Grafo original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AR" dirty="0">
                          <a:effectLst/>
                        </a:rPr>
                        <a:t>Grafo proyectado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321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s-AR">
                          <a:effectLst/>
                        </a:rPr>
                        <a:t>Nodos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>
                          <a:effectLst/>
                        </a:rPr>
                        <a:t>Enlaces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>
                          <a:effectLst/>
                        </a:rPr>
                        <a:t>Nodos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AR">
                          <a:effectLst/>
                        </a:rPr>
                        <a:t>Enlaces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61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9028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39984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2083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2439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16512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67254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4495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6336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1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23804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92318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9138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14731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1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mtClean="0">
                          <a:effectLst/>
                        </a:rPr>
                        <a:t>30836</a:t>
                      </a:r>
                      <a:endParaRPr lang="es-AR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dirty="0" smtClean="0">
                          <a:effectLst/>
                        </a:rPr>
                        <a:t>119729</a:t>
                      </a:r>
                      <a:endParaRPr lang="es-AR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dirty="0" smtClean="0">
                          <a:effectLst/>
                        </a:rPr>
                        <a:t>17629</a:t>
                      </a:r>
                      <a:endParaRPr lang="es-AR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mtClean="0">
                          <a:effectLst/>
                        </a:rPr>
                        <a:t>29743</a:t>
                      </a:r>
                      <a:endParaRPr lang="es-AR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1094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18468"/>
              </p:ext>
            </p:extLst>
          </p:nvPr>
        </p:nvGraphicFramePr>
        <p:xfrm>
          <a:off x="734288" y="3812736"/>
          <a:ext cx="1851170" cy="1249680"/>
        </p:xfrm>
        <a:graphic>
          <a:graphicData uri="http://schemas.openxmlformats.org/drawingml/2006/table">
            <a:tbl>
              <a:tblPr/>
              <a:tblGrid>
                <a:gridCol w="1851170">
                  <a:extLst>
                    <a:ext uri="{9D8B030D-6E8A-4147-A177-3AD203B41FA5}">
                      <a16:colId xmlns:a16="http://schemas.microsoft.com/office/drawing/2014/main" val="3826649708"/>
                    </a:ext>
                  </a:extLst>
                </a:gridCol>
              </a:tblGrid>
              <a:tr h="2985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3 Meses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640069"/>
                  </a:ext>
                </a:extLst>
              </a:tr>
              <a:tr h="2985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6 Meses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30600"/>
                  </a:ext>
                </a:extLst>
              </a:tr>
              <a:tr h="2985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9 Meses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68948"/>
                  </a:ext>
                </a:extLst>
              </a:tr>
              <a:tr h="306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dirty="0">
                          <a:effectLst/>
                        </a:rPr>
                        <a:t>12 Meses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04709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57771"/>
              </p:ext>
            </p:extLst>
          </p:nvPr>
        </p:nvGraphicFramePr>
        <p:xfrm>
          <a:off x="6395458" y="3497536"/>
          <a:ext cx="952500" cy="15621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334553278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>
                          <a:effectLst/>
                        </a:rPr>
                        <a:t>Fracción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80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0.6902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954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>
                          <a:effectLst/>
                        </a:rPr>
                        <a:t>0.7054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58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dirty="0">
                          <a:effectLst/>
                        </a:rPr>
                        <a:t>0.7306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093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dirty="0">
                          <a:effectLst/>
                        </a:rPr>
                        <a:t>0.7377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15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17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pPr algn="ctr"/>
            <a:r>
              <a:rPr lang="es-AR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4819236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324</TotalTime>
  <Words>259</Words>
  <Application>Microsoft Office PowerPoint</Application>
  <PresentationFormat>Widescreen</PresentationFormat>
  <Paragraphs>72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Trebuchet MS</vt:lpstr>
      <vt:lpstr>Berlín</vt:lpstr>
      <vt:lpstr>Estudio sobre una red social geo-localizada: Brightkite</vt:lpstr>
      <vt:lpstr>PowerPoint Presentation</vt:lpstr>
      <vt:lpstr>Características de la red</vt:lpstr>
      <vt:lpstr>¿La gente que tiene más amigos es la que más viaja? ¿La gente que sale más es la que viaja más lejos?</vt:lpstr>
      <vt:lpstr>¿Los amigos suelen frecuentar los mismo lugares?</vt:lpstr>
      <vt:lpstr>¿Los amigos frecuentan a los mismos lugares?</vt:lpstr>
      <vt:lpstr>¿Los amigos frecuentan a los mismos lugares? </vt:lpstr>
      <vt:lpstr>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sobre una red social geo-localizada: Brightkite</dc:title>
  <dc:creator>Fabio</dc:creator>
  <cp:lastModifiedBy>Diego</cp:lastModifiedBy>
  <cp:revision>14</cp:revision>
  <dcterms:created xsi:type="dcterms:W3CDTF">2018-12-05T00:03:43Z</dcterms:created>
  <dcterms:modified xsi:type="dcterms:W3CDTF">2018-12-07T15:25:58Z</dcterms:modified>
</cp:coreProperties>
</file>