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43" r:id="rId2"/>
    <p:sldId id="441" r:id="rId3"/>
    <p:sldId id="451" r:id="rId4"/>
    <p:sldId id="453" r:id="rId5"/>
    <p:sldId id="457" r:id="rId6"/>
    <p:sldId id="458" r:id="rId7"/>
    <p:sldId id="4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C7ECA"/>
    <a:srgbClr val="FF7C80"/>
    <a:srgbClr val="423223"/>
    <a:srgbClr val="FF6600"/>
    <a:srgbClr val="BBC1D9"/>
    <a:srgbClr val="893F26"/>
    <a:srgbClr val="FBCA92"/>
    <a:srgbClr val="A2A3D9"/>
    <a:srgbClr val="F9A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6429" autoAdjust="0"/>
  </p:normalViewPr>
  <p:slideViewPr>
    <p:cSldViewPr snapToGrid="0">
      <p:cViewPr>
        <p:scale>
          <a:sx n="66" d="100"/>
          <a:sy n="66" d="100"/>
        </p:scale>
        <p:origin x="2538" y="1164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0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3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1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5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4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2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4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9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8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4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7074122" y="4890088"/>
            <a:ext cx="1934987" cy="1757100"/>
          </a:xfrm>
          <a:prstGeom prst="round2SameRect">
            <a:avLst>
              <a:gd name="adj1" fmla="val 3837"/>
              <a:gd name="adj2" fmla="val 0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5681" y="1632227"/>
            <a:ext cx="7812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Building Deterioration Measurement </a:t>
            </a:r>
            <a:r>
              <a:rPr lang="en-US" altLang="ko-KR" sz="3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with Deep Learning </a:t>
            </a:r>
            <a:endParaRPr lang="en-US" altLang="ko-KR" sz="360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4857" y="3851474"/>
            <a:ext cx="53282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Junho</a:t>
            </a:r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Lee, </a:t>
            </a:r>
            <a:r>
              <a:rPr lang="en-US" altLang="ko-KR" b="1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Hyesu</a:t>
            </a:r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Jang, </a:t>
            </a:r>
            <a:r>
              <a:rPr lang="en-US" altLang="ko-KR" b="1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Myunghwan</a:t>
            </a:r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Jeon</a:t>
            </a:r>
            <a:endParaRPr lang="en-US" altLang="ko-KR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7" name="양쪽 모서리가 둥근 사각형 56"/>
          <p:cNvSpPr/>
          <p:nvPr/>
        </p:nvSpPr>
        <p:spPr>
          <a:xfrm rot="16200000" flipH="1">
            <a:off x="7197955" y="4351506"/>
            <a:ext cx="331906" cy="917333"/>
          </a:xfrm>
          <a:prstGeom prst="round2SameRect">
            <a:avLst>
              <a:gd name="adj1" fmla="val 0"/>
              <a:gd name="adj2" fmla="val 22644"/>
            </a:avLst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1987" y="4892421"/>
            <a:ext cx="1529040" cy="165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en-US" altLang="ko-KR" sz="105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Introduction</a:t>
            </a:r>
            <a:endParaRPr lang="en-US" altLang="ko-KR" sz="105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en-US" altLang="ko-KR" sz="105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Objective</a:t>
            </a:r>
            <a:endParaRPr lang="en-US" altLang="ko-KR" sz="105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en-US" altLang="ko-KR" sz="105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Dataset</a:t>
            </a:r>
            <a:endParaRPr lang="en-US" altLang="ko-KR" sz="105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en-US" altLang="ko-KR" sz="105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Learning</a:t>
            </a:r>
            <a:endParaRPr lang="en-US" altLang="ko-KR" sz="105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Expected </a:t>
            </a:r>
            <a:r>
              <a:rPr lang="en-US" altLang="ko-KR" sz="105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Result</a:t>
            </a:r>
            <a:endParaRPr lang="en-US" altLang="ko-KR" sz="105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05241" y="4547228"/>
            <a:ext cx="8034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INDEX</a:t>
            </a:r>
            <a:endParaRPr lang="en-US" altLang="ko-KR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98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 rot="5400000">
            <a:off x="3163891" y="122241"/>
            <a:ext cx="4257673" cy="6699252"/>
          </a:xfrm>
          <a:prstGeom prst="round2SameRect">
            <a:avLst>
              <a:gd name="adj1" fmla="val 4497"/>
              <a:gd name="adj2" fmla="val 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163891" y="122240"/>
            <a:ext cx="4257673" cy="6699252"/>
          </a:xfrm>
          <a:prstGeom prst="round2SameRect">
            <a:avLst>
              <a:gd name="adj1" fmla="val 3837"/>
              <a:gd name="adj2" fmla="val 0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-827258" y="2824168"/>
            <a:ext cx="4257673" cy="1295399"/>
          </a:xfrm>
          <a:prstGeom prst="round2SameRect">
            <a:avLst>
              <a:gd name="adj1" fmla="val 0"/>
              <a:gd name="adj2" fmla="val 8529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1737" y="1902166"/>
            <a:ext cx="1037773" cy="2461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34154" y="1682630"/>
            <a:ext cx="1192831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Introduction</a:t>
            </a:r>
            <a:endParaRPr lang="en-US" altLang="ko-KR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Objective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Training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Application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Future works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6180" y="1347969"/>
            <a:ext cx="449372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</a:rPr>
              <a:t>Building Deterioration Measurement with Deep Learning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6" name="직각 삼각형 15"/>
          <p:cNvSpPr/>
          <p:nvPr/>
        </p:nvSpPr>
        <p:spPr>
          <a:xfrm flipV="1">
            <a:off x="2346606" y="2354956"/>
            <a:ext cx="2093911" cy="290897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양쪽 모서리가 둥근 사각형 12"/>
          <p:cNvSpPr/>
          <p:nvPr/>
        </p:nvSpPr>
        <p:spPr>
          <a:xfrm rot="16200000" flipH="1">
            <a:off x="6557783" y="876209"/>
            <a:ext cx="331906" cy="2878383"/>
          </a:xfrm>
          <a:prstGeom prst="round2SameRect">
            <a:avLst>
              <a:gd name="adj1" fmla="val 0"/>
              <a:gd name="adj2" fmla="val 22644"/>
            </a:avLst>
          </a:prstGeom>
          <a:solidFill>
            <a:schemeClr val="bg1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양쪽 모서리가 둥근 사각형 11"/>
          <p:cNvSpPr/>
          <p:nvPr/>
        </p:nvSpPr>
        <p:spPr>
          <a:xfrm rot="5400000">
            <a:off x="3679400" y="876210"/>
            <a:ext cx="331906" cy="2878383"/>
          </a:xfrm>
          <a:prstGeom prst="round2SameRect">
            <a:avLst>
              <a:gd name="adj1" fmla="val 0"/>
              <a:gd name="adj2" fmla="val 22644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/>
        </p:nvSpPr>
        <p:spPr>
          <a:xfrm>
            <a:off x="3411376" y="2188281"/>
            <a:ext cx="87395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Old Building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66475" y="2188280"/>
            <a:ext cx="92685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bg1"/>
                </a:solidFill>
              </a:rPr>
              <a:t>New Building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ì¤ëë ê±´ë¬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r="3756"/>
          <a:stretch/>
        </p:blipFill>
        <p:spPr bwMode="auto">
          <a:xfrm>
            <a:off x="2579739" y="2843027"/>
            <a:ext cx="2531225" cy="189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ISTíì ë¬¸íê´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4" r="10151"/>
          <a:stretch/>
        </p:blipFill>
        <p:spPr bwMode="auto">
          <a:xfrm>
            <a:off x="5458058" y="2843027"/>
            <a:ext cx="2543695" cy="189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6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 rot="5400000">
            <a:off x="3163891" y="122241"/>
            <a:ext cx="4257673" cy="6699252"/>
          </a:xfrm>
          <a:prstGeom prst="round2SameRect">
            <a:avLst>
              <a:gd name="adj1" fmla="val 4497"/>
              <a:gd name="adj2" fmla="val 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-827258" y="2824168"/>
            <a:ext cx="4257673" cy="1295399"/>
          </a:xfrm>
          <a:prstGeom prst="round2SameRect">
            <a:avLst>
              <a:gd name="adj1" fmla="val 0"/>
              <a:gd name="adj2" fmla="val 8529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1737" y="1902166"/>
            <a:ext cx="1037773" cy="2461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236180" y="1347969"/>
            <a:ext cx="449372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</a:rPr>
              <a:t>Building Deterioration Measurement with Deep Learning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6" name="직각 삼각형 15"/>
          <p:cNvSpPr/>
          <p:nvPr/>
        </p:nvSpPr>
        <p:spPr>
          <a:xfrm flipV="1">
            <a:off x="2346606" y="2354956"/>
            <a:ext cx="2093911" cy="290897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양쪽 모서리가 둥근 사각형 12"/>
          <p:cNvSpPr/>
          <p:nvPr/>
        </p:nvSpPr>
        <p:spPr>
          <a:xfrm rot="16200000" flipH="1">
            <a:off x="6557783" y="876209"/>
            <a:ext cx="331906" cy="2878383"/>
          </a:xfrm>
          <a:prstGeom prst="round2SameRect">
            <a:avLst>
              <a:gd name="adj1" fmla="val 0"/>
              <a:gd name="adj2" fmla="val 22644"/>
            </a:avLst>
          </a:prstGeom>
          <a:solidFill>
            <a:schemeClr val="bg1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양쪽 모서리가 둥근 사각형 11"/>
          <p:cNvSpPr/>
          <p:nvPr/>
        </p:nvSpPr>
        <p:spPr>
          <a:xfrm rot="5400000">
            <a:off x="3679400" y="876210"/>
            <a:ext cx="331906" cy="2878383"/>
          </a:xfrm>
          <a:prstGeom prst="round2SameRect">
            <a:avLst>
              <a:gd name="adj1" fmla="val 0"/>
              <a:gd name="adj2" fmla="val 22644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/>
        </p:nvSpPr>
        <p:spPr>
          <a:xfrm>
            <a:off x="3411376" y="2188281"/>
            <a:ext cx="87395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Old Building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66475" y="2188280"/>
            <a:ext cx="92685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bg1"/>
                </a:solidFill>
              </a:rPr>
              <a:t>New Building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ì¤ëë ê±´ë¬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r="3756"/>
          <a:stretch/>
        </p:blipFill>
        <p:spPr bwMode="auto">
          <a:xfrm>
            <a:off x="2579739" y="2843027"/>
            <a:ext cx="2531225" cy="189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ISTíì ë¬¸íê´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4" r="10151"/>
          <a:stretch/>
        </p:blipFill>
        <p:spPr bwMode="auto">
          <a:xfrm>
            <a:off x="5458058" y="2843028"/>
            <a:ext cx="2543695" cy="189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양쪽 모서리가 둥근 사각형 5"/>
          <p:cNvSpPr/>
          <p:nvPr/>
        </p:nvSpPr>
        <p:spPr>
          <a:xfrm rot="5400000">
            <a:off x="3163891" y="122240"/>
            <a:ext cx="4257673" cy="6699252"/>
          </a:xfrm>
          <a:prstGeom prst="round2SameRect">
            <a:avLst>
              <a:gd name="adj1" fmla="val 3837"/>
              <a:gd name="adj2" fmla="val 0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43211" y="3428429"/>
            <a:ext cx="1503466" cy="356658"/>
          </a:xfrm>
          <a:prstGeom prst="roundRect">
            <a:avLst>
              <a:gd name="adj" fmla="val 5000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>
            <a:outerShdw blurRad="203200" dist="127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350" b="1" dirty="0">
                <a:solidFill>
                  <a:schemeClr val="bg1"/>
                </a:solidFill>
              </a:rPr>
              <a:t>Design?</a:t>
            </a:r>
            <a:endParaRPr lang="en-US" altLang="ko-KR" sz="135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90872" y="3422121"/>
            <a:ext cx="1503466" cy="356658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03200" dist="127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350" b="1" dirty="0">
                <a:solidFill>
                  <a:schemeClr val="tx1"/>
                </a:solidFill>
              </a:rPr>
              <a:t>Properties?</a:t>
            </a:r>
            <a:endParaRPr lang="en-US" altLang="ko-KR" sz="135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46606" y="3021410"/>
            <a:ext cx="2889000" cy="1890000"/>
          </a:xfrm>
          <a:prstGeom prst="rect">
            <a:avLst/>
          </a:prstGeom>
          <a:solidFill>
            <a:schemeClr val="tx1">
              <a:lumMod val="50000"/>
              <a:lumOff val="50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All-generation adaptive building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State of the art </a:t>
            </a:r>
            <a:r>
              <a:rPr lang="en-US" altLang="ko-KR" sz="135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design</a:t>
            </a:r>
            <a:endParaRPr lang="en-US" altLang="ko-KR" sz="135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86626" y="3021410"/>
            <a:ext cx="2889000" cy="1890000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Find the reconstruction region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Durability of construction </a:t>
            </a:r>
            <a:r>
              <a:rPr lang="en-US" altLang="ko-KR" sz="135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material</a:t>
            </a:r>
            <a:endParaRPr lang="ko-KR" altLang="en-US" sz="135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4154" y="1682630"/>
            <a:ext cx="1192831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Introduction</a:t>
            </a:r>
            <a:endParaRPr lang="en-US" altLang="ko-KR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Objective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Training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Application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Future works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266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2.08333E-7 -0.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9" grpId="0" animBg="1"/>
      <p:bldP spid="2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 rot="5400000">
            <a:off x="3163891" y="122241"/>
            <a:ext cx="4257673" cy="6699252"/>
          </a:xfrm>
          <a:prstGeom prst="round2SameRect">
            <a:avLst>
              <a:gd name="adj1" fmla="val 4497"/>
              <a:gd name="adj2" fmla="val 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163891" y="122240"/>
            <a:ext cx="4257673" cy="6699252"/>
          </a:xfrm>
          <a:prstGeom prst="round2SameRect">
            <a:avLst>
              <a:gd name="adj1" fmla="val 3837"/>
              <a:gd name="adj2" fmla="val 0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-827258" y="2824168"/>
            <a:ext cx="4257673" cy="1295399"/>
          </a:xfrm>
          <a:prstGeom prst="round2SameRect">
            <a:avLst>
              <a:gd name="adj1" fmla="val 0"/>
              <a:gd name="adj2" fmla="val 8529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1737" y="2295867"/>
            <a:ext cx="1037773" cy="2461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236180" y="1347969"/>
            <a:ext cx="449372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</a:t>
            </a:r>
            <a:endParaRPr lang="en-US" altLang="ko-KR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</a:rPr>
              <a:t>Building Deterioration Measurement with Deep Learning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6" name="직각 삼각형 15"/>
          <p:cNvSpPr/>
          <p:nvPr/>
        </p:nvSpPr>
        <p:spPr>
          <a:xfrm flipV="1">
            <a:off x="2346606" y="2354956"/>
            <a:ext cx="2093911" cy="290897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734154" y="1682630"/>
            <a:ext cx="1192831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Introduction</a:t>
            </a:r>
            <a:endParaRPr lang="en-US" altLang="ko-KR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Objective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Training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Application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Future works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7403" y="3777411"/>
            <a:ext cx="5632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Find optimum point between design &amp; durability</a:t>
            </a:r>
            <a:endParaRPr lang="en-US" altLang="ko-KR" sz="1200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  <a:latin typeface="+mn-ea"/>
              </a:rPr>
              <a:t>With the obtained data, we could classify which building is deteriorated externally.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  <a:latin typeface="+mn-ea"/>
              </a:rPr>
              <a:t>At the same time, real durability of the building must be considered 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97403" y="2348000"/>
            <a:ext cx="5632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Check existing buildings that have to be replaced</a:t>
            </a:r>
            <a:endParaRPr lang="en-US" altLang="ko-KR" sz="1200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  <a:latin typeface="+mn-ea"/>
              </a:rPr>
              <a:t>It is hard to check all building with detailed examination.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  <a:latin typeface="+mn-ea"/>
              </a:rPr>
              <a:t>We will find and sort out the candidates that have to be replaced.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90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 rot="5400000">
            <a:off x="3163891" y="122241"/>
            <a:ext cx="4257673" cy="6699252"/>
          </a:xfrm>
          <a:prstGeom prst="round2SameRect">
            <a:avLst>
              <a:gd name="adj1" fmla="val 4497"/>
              <a:gd name="adj2" fmla="val 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163891" y="122240"/>
            <a:ext cx="4257673" cy="6699252"/>
          </a:xfrm>
          <a:prstGeom prst="round2SameRect">
            <a:avLst>
              <a:gd name="adj1" fmla="val 3837"/>
              <a:gd name="adj2" fmla="val 0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-827258" y="2824168"/>
            <a:ext cx="4257673" cy="1295399"/>
          </a:xfrm>
          <a:prstGeom prst="round2SameRect">
            <a:avLst>
              <a:gd name="adj1" fmla="val 0"/>
              <a:gd name="adj2" fmla="val 8529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1737" y="2702272"/>
            <a:ext cx="1037773" cy="2461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236180" y="1347969"/>
            <a:ext cx="449372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154" y="1682630"/>
            <a:ext cx="1192831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b="1" dirty="0" smtClean="0">
                <a:solidFill>
                  <a:srgbClr val="423223"/>
                </a:solidFill>
                <a:cs typeface="Aharoni" panose="02010803020104030203" pitchFamily="2" charset="-79"/>
              </a:rPr>
              <a:t>- Introduction</a:t>
            </a:r>
            <a:endParaRPr lang="en-US" altLang="ko-KR" sz="788" dirty="0" smtClean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 smtClean="0">
                <a:solidFill>
                  <a:srgbClr val="423223"/>
                </a:solidFill>
                <a:cs typeface="Aharoni" panose="02010803020104030203" pitchFamily="2" charset="-79"/>
              </a:rPr>
              <a:t>- Objective</a:t>
            </a:r>
            <a:endParaRPr lang="ko-KR" altLang="en-US" sz="788" dirty="0" smtClean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 smtClean="0">
                <a:solidFill>
                  <a:srgbClr val="423223"/>
                </a:solidFill>
                <a:cs typeface="Aharoni" panose="02010803020104030203" pitchFamily="2" charset="-79"/>
              </a:rPr>
              <a:t>- Training</a:t>
            </a:r>
            <a:endParaRPr lang="ko-KR" altLang="en-US" sz="788" dirty="0" smtClean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 smtClean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rgbClr val="423223"/>
                </a:solidFill>
                <a:cs typeface="Aharoni" panose="02010803020104030203" pitchFamily="2" charset="-79"/>
              </a:rPr>
              <a:t>Application</a:t>
            </a:r>
            <a:endParaRPr lang="ko-KR" altLang="en-US" sz="788" dirty="0" smtClean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 smtClean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 smtClean="0">
                <a:solidFill>
                  <a:srgbClr val="423223"/>
                </a:solidFill>
                <a:cs typeface="Aharoni" panose="02010803020104030203" pitchFamily="2" charset="-79"/>
              </a:rPr>
              <a:t>Future works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 rot="5400000">
            <a:off x="3594771" y="1157668"/>
            <a:ext cx="331906" cy="2315467"/>
          </a:xfrm>
          <a:prstGeom prst="round2SameRect">
            <a:avLst>
              <a:gd name="adj1" fmla="val 25046"/>
              <a:gd name="adj2" fmla="val 22644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/>
        </p:nvSpPr>
        <p:spPr>
          <a:xfrm>
            <a:off x="3207528" y="2149447"/>
            <a:ext cx="1106393" cy="309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Acquisition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6563952" y="1157667"/>
            <a:ext cx="331906" cy="2315467"/>
          </a:xfrm>
          <a:prstGeom prst="round2SameRect">
            <a:avLst>
              <a:gd name="adj1" fmla="val 25046"/>
              <a:gd name="adj2" fmla="val 22644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/>
          <p:cNvSpPr/>
          <p:nvPr/>
        </p:nvSpPr>
        <p:spPr>
          <a:xfrm>
            <a:off x="6099765" y="2149446"/>
            <a:ext cx="1260281" cy="309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38992" y="2767542"/>
            <a:ext cx="2843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Our own </a:t>
            </a: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Collect from google street view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Collect from google Image crawling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Manual dataset from KAIST</a:t>
            </a:r>
            <a:endParaRPr lang="en-US" altLang="ko-KR" sz="1200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 data</a:t>
            </a:r>
            <a:endParaRPr lang="en-US" altLang="ko-KR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- ImageNet dataset : Synset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- Cityscape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08173" y="2841239"/>
            <a:ext cx="284346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Augmentation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Temporal(Daytime) change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Viewpoint change(Affine transform)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Contrast / Brightness etc.</a:t>
            </a:r>
          </a:p>
        </p:txBody>
      </p:sp>
    </p:spTree>
    <p:extLst>
      <p:ext uri="{BB962C8B-B14F-4D97-AF65-F5344CB8AC3E}">
        <p14:creationId xmlns:p14="http://schemas.microsoft.com/office/powerpoint/2010/main" val="3300347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 rot="5400000">
            <a:off x="3163891" y="122241"/>
            <a:ext cx="4257673" cy="6699252"/>
          </a:xfrm>
          <a:prstGeom prst="round2SameRect">
            <a:avLst>
              <a:gd name="adj1" fmla="val 4497"/>
              <a:gd name="adj2" fmla="val 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163891" y="122240"/>
            <a:ext cx="4257673" cy="6699252"/>
          </a:xfrm>
          <a:prstGeom prst="round2SameRect">
            <a:avLst>
              <a:gd name="adj1" fmla="val 3837"/>
              <a:gd name="adj2" fmla="val 0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-827258" y="2824168"/>
            <a:ext cx="4257673" cy="1295399"/>
          </a:xfrm>
          <a:prstGeom prst="round2SameRect">
            <a:avLst>
              <a:gd name="adj1" fmla="val 0"/>
              <a:gd name="adj2" fmla="val 8529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1737" y="3127716"/>
            <a:ext cx="1077064" cy="2461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각 삼각형 15"/>
          <p:cNvSpPr/>
          <p:nvPr/>
        </p:nvSpPr>
        <p:spPr>
          <a:xfrm flipV="1">
            <a:off x="2346606" y="2354956"/>
            <a:ext cx="2093911" cy="290897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734154" y="1682630"/>
            <a:ext cx="1192831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Introduction</a:t>
            </a:r>
            <a:endParaRPr lang="en-US" altLang="ko-KR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Objective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Training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Application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Future works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36180" y="1347969"/>
            <a:ext cx="449372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97403" y="3777411"/>
            <a:ext cx="563269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Designing the City</a:t>
            </a:r>
            <a:endParaRPr lang="en-US" altLang="ko-KR" sz="1200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From the correspondence obtained from the research, determine the key factor behind the looking-age of the structure, which is a key factor of harmonic structure design.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Design and Build more familiar-looking city from the research above.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97403" y="2348000"/>
            <a:ext cx="594226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Maintaining the City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Estimate the durability of the structure, with simple method rather than expensive examination.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Preprocess the lists of examination to simplify the procedure.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Early determine the probability of crack from the structure view image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38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 rot="5400000">
            <a:off x="3163891" y="122241"/>
            <a:ext cx="4257673" cy="6699252"/>
          </a:xfrm>
          <a:prstGeom prst="round2SameRect">
            <a:avLst>
              <a:gd name="adj1" fmla="val 4497"/>
              <a:gd name="adj2" fmla="val 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163891" y="122240"/>
            <a:ext cx="4257673" cy="6699252"/>
          </a:xfrm>
          <a:prstGeom prst="round2SameRect">
            <a:avLst>
              <a:gd name="adj1" fmla="val 3837"/>
              <a:gd name="adj2" fmla="val 0"/>
            </a:avLst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-827258" y="2824168"/>
            <a:ext cx="4257673" cy="1295399"/>
          </a:xfrm>
          <a:prstGeom prst="round2SameRect">
            <a:avLst>
              <a:gd name="adj1" fmla="val 0"/>
              <a:gd name="adj2" fmla="val 8529"/>
            </a:avLst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1737" y="3527770"/>
            <a:ext cx="1077064" cy="2461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각 삼각형 15"/>
          <p:cNvSpPr/>
          <p:nvPr/>
        </p:nvSpPr>
        <p:spPr>
          <a:xfrm flipV="1">
            <a:off x="2346606" y="2354956"/>
            <a:ext cx="2093911" cy="290897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734154" y="1682630"/>
            <a:ext cx="1192831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Introduction</a:t>
            </a:r>
            <a:endParaRPr lang="en-US" altLang="ko-KR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Objective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- Training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Application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788" b="1" dirty="0">
                <a:solidFill>
                  <a:srgbClr val="423223"/>
                </a:solidFill>
                <a:cs typeface="Aharoni" panose="02010803020104030203" pitchFamily="2" charset="-79"/>
              </a:rPr>
              <a:t>- </a:t>
            </a:r>
            <a:r>
              <a:rPr lang="en-US" altLang="ko-KR" sz="900" b="1" dirty="0">
                <a:solidFill>
                  <a:srgbClr val="423223"/>
                </a:solidFill>
                <a:cs typeface="Aharoni" panose="02010803020104030203" pitchFamily="2" charset="-79"/>
              </a:rPr>
              <a:t>Future works</a:t>
            </a:r>
            <a:endParaRPr lang="ko-KR" altLang="en-US" sz="788" dirty="0">
              <a:solidFill>
                <a:srgbClr val="423223"/>
              </a:solidFill>
              <a:cs typeface="Aharoni" panose="02010803020104030203" pitchFamily="2" charset="-79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36180" y="1347969"/>
            <a:ext cx="449372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works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pic>
        <p:nvPicPr>
          <p:cNvPr id="2050" name="Picture 2" descr="ëì§í¸ ìí¸ ìí° ëì íê²½ ë°¤ ì¬ì´ë² íí¬ ë°ì¬ ì§íì  ë§ì²ë£¨ ì ë ë¯¸ë ëì ì¤ì¬ì§ ëì¬ ëì ì§ì­ ì§êµ¬ì ë¶ìê¸° ëëì ì§ì­ ì¸ê° ì ì°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675" y="2176520"/>
            <a:ext cx="5242104" cy="294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2690</TotalTime>
  <Words>338</Words>
  <Application>Microsoft Office PowerPoint</Application>
  <PresentationFormat>화면 슬라이드 쇼(4:3)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08서울남산체 B</vt:lpstr>
      <vt:lpstr>Aharoni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IRAP_URP</cp:lastModifiedBy>
  <cp:revision>433</cp:revision>
  <dcterms:created xsi:type="dcterms:W3CDTF">2018-05-09T06:13:43Z</dcterms:created>
  <dcterms:modified xsi:type="dcterms:W3CDTF">2018-08-29T04:00:26Z</dcterms:modified>
</cp:coreProperties>
</file>