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2" r:id="rId4"/>
    <p:sldId id="256" r:id="rId5"/>
    <p:sldId id="257" r:id="rId6"/>
    <p:sldId id="263" r:id="rId7"/>
    <p:sldId id="259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3D2AF-0B1E-824B-C880-EEF1378AA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B421BD-B37D-564F-69E2-BB450FDBC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3EA5E-7B1C-EF69-217B-F5B4ECFB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30-8DE3-4119-BB1A-7924D7F6E651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51DAD-D868-7D27-32BD-B6AFA2F5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330F5-DE22-4567-C197-17B1F0BA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08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B6A21-9B81-AAC8-F91B-CE3F5AB4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0AD7EE-18C6-BD69-36FD-573697A52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56EF8-41F4-E7DF-7706-87FA864C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30-8DE3-4119-BB1A-7924D7F6E651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0EB95-E876-5ECC-62B4-FF23C21B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9A51F-C7A2-E4C4-249D-C99AD69D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0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5F18EE-6007-EDAA-882A-ED2A4EFD1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330630-576B-82C7-180A-F5C401E7A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85300-7F8A-88BC-6CE3-AC023A54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30-8DE3-4119-BB1A-7924D7F6E651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47DBE-643D-18E4-FCEB-E4BF3942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93CB2-8CB4-A9BD-ECB8-26916F36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50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B4350-C487-E83D-F06B-66EE55BC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23D71-9B82-CB6A-81A0-A98950DE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3472E-DE7A-CF11-CE25-55ABBA5D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30-8DE3-4119-BB1A-7924D7F6E651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914A4-B4E5-47FE-BFCB-DB83B634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5E4CA-6C5D-7048-A7E3-8809B1C4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5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61719-D083-A54E-88FB-BD39CDF3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E7C02-675B-DDE1-2CEE-7A71BDF57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8F4A3-8E2D-5B13-5843-BEB95807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30-8DE3-4119-BB1A-7924D7F6E651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745C8-347A-AFCE-31DA-1007FFD7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2403F-7625-C95A-1F2F-DB2C4E10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19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0188F-5B89-7E42-3660-D8549A35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8E1D6-DD10-0917-E605-A7C701A0C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05D182-26B9-887E-CF96-9D4C85D32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D065F1-E223-68F2-ADE6-C01B7A1A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30-8DE3-4119-BB1A-7924D7F6E651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2D94FE-CE6D-8C45-2D5D-15791683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A5CBA-386A-6822-E4FF-E41DBAE2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9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9795C-6CFC-8048-BC44-47C632D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BC5FA4-5471-7009-17AD-27347CC5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681245-CCD9-0959-F562-E5FF74266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E06F6E-3C7E-27BD-5D19-CCA5C165E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0FCE3C-4ED5-CECD-43DD-3C3C9FF7A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8FA6B-AEF5-D7A0-91D7-45725720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30-8DE3-4119-BB1A-7924D7F6E651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0566C-B514-12E7-724F-9DC996C0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4FD23-78D8-221F-BF8D-BF3DDF46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670F0-30C7-8501-16AC-371FBB5F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2529AD-0B07-F8CB-F1D5-37F2CD37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30-8DE3-4119-BB1A-7924D7F6E651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13AE03-FFBF-E260-C479-3BCE7175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5F051F-5DB2-F91F-6AF6-BF42D923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0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F808A7-B7C2-31AF-93A9-DB064204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30-8DE3-4119-BB1A-7924D7F6E651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78383F-5D79-3C89-1115-FE38C451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A10FB1-2B42-C606-B31E-7D461479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6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42D10-C65A-CE0F-DADA-CCE704B1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10114-10A2-8E94-592A-8460831E9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A7856-F97C-8475-3A10-58D165452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F8DD7-BD36-D0BC-187D-6C61CB85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30-8DE3-4119-BB1A-7924D7F6E651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97E43-F260-CFC0-43E4-BF9BB16F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E637EC-D230-7F18-5BF4-0BB0A822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7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199A0-3B23-FCF0-13E3-2F837AD2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149A66-85A7-64BF-3D2A-67095E41B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D324D7-63DA-9DB4-1254-FD6818D25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DF6EB4-DB54-A294-CB10-C4516F21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30-8DE3-4119-BB1A-7924D7F6E651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DF75AC-EC99-9619-647C-7573FA38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1B507-54DD-D9B2-8904-4F217B4E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1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3913F0-0F6B-0E9B-72CB-23F3E4A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AD0801-34F4-D7B5-0B26-152280E5B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1D5D-FCD4-301A-07D4-08748A28C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913530-8DE3-4119-BB1A-7924D7F6E651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0DFEF-BBBE-DAC9-8FAA-587FA2DC3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8DFCD-51FA-4805-F8A6-4CE099828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435078-62BA-4B01-AF95-1D0587CE1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B733A-1D17-4D3A-79B3-178F39C58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5F4B1-E82A-98C7-832C-9DDEEAAB7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610063"/>
            <a:ext cx="9144000" cy="65881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1. </a:t>
            </a:r>
            <a:r>
              <a:rPr lang="ko-KR" altLang="en-US" sz="3600" dirty="0"/>
              <a:t>채팅서버 구조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F9B7E52-80C4-C3C3-DBF7-D119AD9FE260}"/>
              </a:ext>
            </a:extLst>
          </p:cNvPr>
          <p:cNvGrpSpPr/>
          <p:nvPr/>
        </p:nvGrpSpPr>
        <p:grpSpPr>
          <a:xfrm>
            <a:off x="247650" y="1413099"/>
            <a:ext cx="11299326" cy="3588589"/>
            <a:chOff x="247650" y="2064949"/>
            <a:chExt cx="11299326" cy="3588589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844DC32-A66D-133C-3460-695AC059A580}"/>
                </a:ext>
              </a:extLst>
            </p:cNvPr>
            <p:cNvGrpSpPr/>
            <p:nvPr/>
          </p:nvGrpSpPr>
          <p:grpSpPr>
            <a:xfrm>
              <a:off x="247650" y="2107749"/>
              <a:ext cx="8637880" cy="3268483"/>
              <a:chOff x="747664" y="1754663"/>
              <a:chExt cx="9601044" cy="326848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636E837-E55E-B605-3524-E4347F5A51D1}"/>
                  </a:ext>
                </a:extLst>
              </p:cNvPr>
              <p:cNvGrpSpPr/>
              <p:nvPr/>
            </p:nvGrpSpPr>
            <p:grpSpPr>
              <a:xfrm>
                <a:off x="1013987" y="2587027"/>
                <a:ext cx="2186412" cy="2068717"/>
                <a:chOff x="832919" y="1817483"/>
                <a:chExt cx="2186412" cy="2068717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5FD0FE2C-E964-79CB-30B9-800B45863EE7}"/>
                    </a:ext>
                  </a:extLst>
                </p:cNvPr>
                <p:cNvSpPr/>
                <p:nvPr/>
              </p:nvSpPr>
              <p:spPr>
                <a:xfrm>
                  <a:off x="832919" y="1817483"/>
                  <a:ext cx="1729212" cy="161151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BCE435F6-6D0B-79BB-A63F-18D8BD6E2785}"/>
                    </a:ext>
                  </a:extLst>
                </p:cNvPr>
                <p:cNvSpPr/>
                <p:nvPr/>
              </p:nvSpPr>
              <p:spPr>
                <a:xfrm>
                  <a:off x="985319" y="1969883"/>
                  <a:ext cx="1729212" cy="161151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B81F41A0-4EF9-0EF7-FD2C-D8CE337C4AAF}"/>
                    </a:ext>
                  </a:extLst>
                </p:cNvPr>
                <p:cNvSpPr/>
                <p:nvPr/>
              </p:nvSpPr>
              <p:spPr>
                <a:xfrm>
                  <a:off x="1137719" y="2122283"/>
                  <a:ext cx="1729212" cy="161151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65D332DD-9402-3717-DCEB-2D663E97BD37}"/>
                    </a:ext>
                  </a:extLst>
                </p:cNvPr>
                <p:cNvSpPr/>
                <p:nvPr/>
              </p:nvSpPr>
              <p:spPr>
                <a:xfrm>
                  <a:off x="1290119" y="2274683"/>
                  <a:ext cx="1729212" cy="161151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E27C9D-11F8-6725-2B1B-9160F446D09F}"/>
                  </a:ext>
                </a:extLst>
              </p:cNvPr>
              <p:cNvSpPr txBox="1"/>
              <p:nvPr/>
            </p:nvSpPr>
            <p:spPr>
              <a:xfrm>
                <a:off x="747664" y="1754663"/>
                <a:ext cx="324868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CNetServer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IOCP </a:t>
                </a:r>
                <a:r>
                  <a:rPr lang="en-US" altLang="ko-KR" sz="1600" dirty="0" err="1"/>
                  <a:t>WorkerThread</a:t>
                </a:r>
                <a:r>
                  <a:rPr lang="en-US" altLang="ko-KR" sz="1600" dirty="0"/>
                  <a:t> * N</a:t>
                </a:r>
                <a:endParaRPr lang="ko-KR" altLang="en-US" sz="1600" dirty="0"/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9465658D-4875-D6B5-5A0A-DFFD421B9C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8642" y="2886782"/>
                <a:ext cx="656941" cy="41773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75CB2992-46D6-04AC-D07E-6904F4B1CF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799" y="3998613"/>
                <a:ext cx="672784" cy="45839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71C7BDA-D52E-1C6E-AB0E-A8DF2D1968F5}"/>
                  </a:ext>
                </a:extLst>
              </p:cNvPr>
              <p:cNvSpPr/>
              <p:nvPr/>
            </p:nvSpPr>
            <p:spPr>
              <a:xfrm>
                <a:off x="7343478" y="2767546"/>
                <a:ext cx="2104097" cy="14772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Loop FPS : 25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err="1">
                    <a:solidFill>
                      <a:schemeClr val="tx1"/>
                    </a:solidFill>
                  </a:rPr>
                  <a:t>OnUpdate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err="1">
                    <a:solidFill>
                      <a:schemeClr val="tx1"/>
                    </a:solidFill>
                  </a:rPr>
                  <a:t>OnHeartBeat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err="1">
                    <a:solidFill>
                      <a:schemeClr val="tx1"/>
                    </a:solidFill>
                  </a:rPr>
                  <a:t>SleepEx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A8C710C-C64D-F776-370D-9D85BB80F554}"/>
                  </a:ext>
                </a:extLst>
              </p:cNvPr>
              <p:cNvGrpSpPr/>
              <p:nvPr/>
            </p:nvGrpSpPr>
            <p:grpSpPr>
              <a:xfrm>
                <a:off x="4182699" y="1989299"/>
                <a:ext cx="2358619" cy="1283732"/>
                <a:chOff x="4177983" y="3783186"/>
                <a:chExt cx="2358619" cy="1283732"/>
              </a:xfrm>
            </p:grpSpPr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70C3DF6D-362A-7B16-2C80-BF36DEEA5490}"/>
                    </a:ext>
                  </a:extLst>
                </p:cNvPr>
                <p:cNvSpPr/>
                <p:nvPr/>
              </p:nvSpPr>
              <p:spPr>
                <a:xfrm>
                  <a:off x="4242871" y="4152518"/>
                  <a:ext cx="2293731" cy="914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Job Queue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600" dirty="0" err="1">
                      <a:solidFill>
                        <a:schemeClr val="tx1"/>
                      </a:solidFill>
                    </a:rPr>
                    <a:t>OnRecv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CDD4B85-2F34-B51F-6A89-4431C6116C26}"/>
                    </a:ext>
                  </a:extLst>
                </p:cNvPr>
                <p:cNvSpPr txBox="1"/>
                <p:nvPr/>
              </p:nvSpPr>
              <p:spPr>
                <a:xfrm>
                  <a:off x="4177983" y="3783186"/>
                  <a:ext cx="1459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/>
                    <a:t>CChatServer</a:t>
                  </a:r>
                  <a:endParaRPr lang="ko-KR" altLang="en-US" dirty="0"/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54BDC1C1-E5E4-FCA9-2B6E-BDDAB6DF48D5}"/>
                  </a:ext>
                </a:extLst>
              </p:cNvPr>
              <p:cNvGrpSpPr/>
              <p:nvPr/>
            </p:nvGrpSpPr>
            <p:grpSpPr>
              <a:xfrm>
                <a:off x="4177983" y="3432474"/>
                <a:ext cx="2359484" cy="1590672"/>
                <a:chOff x="4177119" y="1867748"/>
                <a:chExt cx="2359484" cy="1590672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755DFBE7-5D4D-DB7C-D938-48B2F8449C93}"/>
                    </a:ext>
                  </a:extLst>
                </p:cNvPr>
                <p:cNvSpPr/>
                <p:nvPr/>
              </p:nvSpPr>
              <p:spPr>
                <a:xfrm>
                  <a:off x="4237102" y="2253712"/>
                  <a:ext cx="2299501" cy="120470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>
                      <a:solidFill>
                        <a:schemeClr val="tx1"/>
                      </a:solidFill>
                    </a:rPr>
                    <a:t>APC Queue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600" dirty="0" err="1">
                      <a:solidFill>
                        <a:schemeClr val="tx1"/>
                      </a:solidFill>
                    </a:rPr>
                    <a:t>AcceptEx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600" dirty="0" err="1">
                      <a:solidFill>
                        <a:schemeClr val="tx1"/>
                      </a:solidFill>
                    </a:rPr>
                    <a:t>OnAccept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sz="1600" dirty="0" err="1">
                      <a:solidFill>
                        <a:schemeClr val="tx1"/>
                      </a:solidFill>
                    </a:rPr>
                    <a:t>OnClientLeave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F359C9B-968F-73EA-222C-F0104C7A9046}"/>
                    </a:ext>
                  </a:extLst>
                </p:cNvPr>
                <p:cNvSpPr txBox="1"/>
                <p:nvPr/>
              </p:nvSpPr>
              <p:spPr>
                <a:xfrm>
                  <a:off x="4177119" y="1867748"/>
                  <a:ext cx="1258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User </a:t>
                  </a:r>
                  <a:r>
                    <a:rPr lang="en-US" altLang="ko-KR" dirty="0" err="1"/>
                    <a:t>Apc</a:t>
                  </a:r>
                  <a:endParaRPr lang="ko-KR" altLang="en-US" dirty="0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F7087F-4BAC-63E7-DEE4-8FD80C78AD91}"/>
                  </a:ext>
                </a:extLst>
              </p:cNvPr>
              <p:cNvSpPr txBox="1"/>
              <p:nvPr/>
            </p:nvSpPr>
            <p:spPr>
              <a:xfrm>
                <a:off x="7100022" y="2035465"/>
                <a:ext cx="324868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CNetServer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err="1"/>
                  <a:t>ServerFrameThread</a:t>
                </a:r>
                <a:r>
                  <a:rPr lang="en-US" altLang="ko-KR" sz="1600" dirty="0"/>
                  <a:t> * 1</a:t>
                </a:r>
                <a:endParaRPr lang="ko-KR" altLang="en-US" sz="1600" dirty="0"/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F878DEB0-9296-E45A-1D5F-BD3EE9608B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1178" y="2782292"/>
                <a:ext cx="1109727" cy="5222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770F67CF-7204-90E2-8F01-478DB7F007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1178" y="3998613"/>
                <a:ext cx="1129984" cy="33422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8E84EF2-FB49-4F16-236E-5CD0CEED3096}"/>
                </a:ext>
              </a:extLst>
            </p:cNvPr>
            <p:cNvGrpSpPr/>
            <p:nvPr/>
          </p:nvGrpSpPr>
          <p:grpSpPr>
            <a:xfrm>
              <a:off x="8813207" y="2064949"/>
              <a:ext cx="2733769" cy="3588589"/>
              <a:chOff x="9210581" y="2096987"/>
              <a:chExt cx="2733769" cy="3588589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D518867-4DAE-B28B-6CEB-9194E01DF922}"/>
                  </a:ext>
                </a:extLst>
              </p:cNvPr>
              <p:cNvSpPr/>
              <p:nvPr/>
            </p:nvSpPr>
            <p:spPr>
              <a:xfrm>
                <a:off x="9391650" y="2527051"/>
                <a:ext cx="2552700" cy="315852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Update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err="1">
                    <a:solidFill>
                      <a:schemeClr val="tx1"/>
                    </a:solidFill>
                  </a:rPr>
                  <a:t>CProcessPacket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 err="1">
                    <a:solidFill>
                      <a:schemeClr val="tx1"/>
                    </a:solidFill>
                  </a:rPr>
                  <a:t>ConsumPacket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 err="1">
                    <a:solidFill>
                      <a:schemeClr val="tx1"/>
                    </a:solidFill>
                  </a:rPr>
                  <a:t>PacketProc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 err="1">
                    <a:solidFill>
                      <a:schemeClr val="tx1"/>
                    </a:solidFill>
                  </a:rPr>
                  <a:t>HeartBeat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err="1">
                    <a:solidFill>
                      <a:schemeClr val="tx1"/>
                    </a:solidFill>
                  </a:rPr>
                  <a:t>NonLogin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(2s)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chemeClr val="tx1"/>
                    </a:solidFill>
                  </a:rPr>
                  <a:t>Login(40s)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 err="1">
                    <a:solidFill>
                      <a:schemeClr val="tx1"/>
                    </a:solidFill>
                  </a:rPr>
                  <a:t>Alertable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Wait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err="1">
                    <a:solidFill>
                      <a:schemeClr val="tx1"/>
                    </a:solidFill>
                  </a:rPr>
                  <a:t>OnAccept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err="1">
                    <a:solidFill>
                      <a:schemeClr val="tx1"/>
                    </a:solidFill>
                  </a:rPr>
                  <a:t>OnClientLeave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A1AD411-E5A4-5F63-0A50-7CFD6B3BB85F}"/>
                  </a:ext>
                </a:extLst>
              </p:cNvPr>
              <p:cNvSpPr txBox="1"/>
              <p:nvPr/>
            </p:nvSpPr>
            <p:spPr>
              <a:xfrm>
                <a:off x="9210581" y="2096987"/>
                <a:ext cx="1459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CChatServer</a:t>
                </a:r>
                <a:endParaRPr lang="ko-KR" altLang="en-US" dirty="0"/>
              </a:p>
            </p:txBody>
          </p:sp>
        </p:grp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79E330B-9F1C-B6DE-84BA-CD06795CE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0178" y="2723302"/>
              <a:ext cx="1386694" cy="10622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77742AA-11AD-5E0F-A9E9-20354D295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4297" y="3970226"/>
              <a:ext cx="1232575" cy="804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D0937D71-54D8-C615-2A13-68D2BAEA61DD}"/>
                </a:ext>
              </a:extLst>
            </p:cNvPr>
            <p:cNvCxnSpPr/>
            <p:nvPr/>
          </p:nvCxnSpPr>
          <p:spPr>
            <a:xfrm>
              <a:off x="7315200" y="4351699"/>
              <a:ext cx="1721672" cy="5824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34D0FD93-40BD-E14A-F54B-3BC27832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932" y="4408456"/>
            <a:ext cx="22002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2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B5083-3A2B-D073-FE40-5D71997BA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1D059-25C9-2854-8239-8386A97F6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610063"/>
            <a:ext cx="9144000" cy="65881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10. </a:t>
            </a:r>
            <a:r>
              <a:rPr lang="ko-KR" altLang="en-US" sz="3600" dirty="0"/>
              <a:t>섹터 지연 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2DB3E4-3B87-B12C-26FE-C3A7E6724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49" y="1521121"/>
            <a:ext cx="9322054" cy="495502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현재 방식은 </a:t>
            </a:r>
            <a:r>
              <a:rPr lang="en-US" altLang="ko-KR" sz="2000" dirty="0" err="1"/>
              <a:t>PacketProc</a:t>
            </a:r>
            <a:r>
              <a:rPr lang="ko-KR" altLang="en-US" sz="2000" dirty="0"/>
              <a:t>에서 즉시 처리하는 방식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매번 섹터 순회가 발생함</a:t>
            </a:r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r>
              <a:rPr lang="ko-KR" altLang="en-US" sz="2000" dirty="0"/>
              <a:t>구조를 살짝 바꿔서 섹터 구조체에 </a:t>
            </a:r>
            <a:r>
              <a:rPr lang="en-US" altLang="ko-KR" sz="2000" dirty="0"/>
              <a:t>Send Msg Queue</a:t>
            </a:r>
            <a:r>
              <a:rPr lang="ko-KR" altLang="en-US" sz="2000" dirty="0"/>
              <a:t>를 추가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SendSector</a:t>
            </a:r>
            <a:r>
              <a:rPr lang="ko-KR" altLang="en-US" sz="2000" dirty="0"/>
              <a:t>를 호출해야 하는 상황에 </a:t>
            </a:r>
            <a:r>
              <a:rPr lang="en-US" altLang="ko-KR" sz="2000" dirty="0"/>
              <a:t>Enqueue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0D6ECF-D4C1-B5C8-2B91-22E93DF81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874" y="2825388"/>
            <a:ext cx="3724275" cy="428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49D1D2-7646-6796-81C9-0EAE0DCA5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97" y="3675176"/>
            <a:ext cx="3733800" cy="28009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8CF6BE-2896-B2D7-D8C3-AC59758CECDC}"/>
              </a:ext>
            </a:extLst>
          </p:cNvPr>
          <p:cNvSpPr txBox="1"/>
          <p:nvPr/>
        </p:nvSpPr>
        <p:spPr>
          <a:xfrm>
            <a:off x="4608214" y="3603988"/>
            <a:ext cx="740573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읽은 </a:t>
            </a:r>
            <a:r>
              <a:rPr lang="en-US" altLang="ko-KR" dirty="0"/>
              <a:t>Job</a:t>
            </a:r>
            <a:r>
              <a:rPr lang="ko-KR" altLang="en-US" dirty="0"/>
              <a:t>의 개수만큼 모두 처리를 끝낸 후</a:t>
            </a:r>
            <a:endParaRPr lang="en-US" altLang="ko-KR" dirty="0"/>
          </a:p>
          <a:p>
            <a:r>
              <a:rPr lang="en-US" altLang="ko-KR" dirty="0"/>
              <a:t>Sector</a:t>
            </a:r>
            <a:r>
              <a:rPr lang="ko-KR" altLang="en-US" dirty="0"/>
              <a:t>의 주변 섹터를 </a:t>
            </a:r>
            <a:r>
              <a:rPr lang="en-US" altLang="ko-KR" dirty="0"/>
              <a:t>1</a:t>
            </a:r>
            <a:r>
              <a:rPr lang="ko-KR" altLang="en-US" dirty="0"/>
              <a:t>회 순회하며</a:t>
            </a:r>
            <a:r>
              <a:rPr lang="en-US" altLang="ko-KR" dirty="0"/>
              <a:t> </a:t>
            </a:r>
            <a:r>
              <a:rPr lang="en-US" altLang="ko-KR" dirty="0" err="1"/>
              <a:t>sendMsgQ</a:t>
            </a:r>
            <a:r>
              <a:rPr lang="ko-KR" altLang="en-US" dirty="0"/>
              <a:t>에 있는 것을 모두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섹터 순회 횟수가 줄어듦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프레임 내 처리해야 할 채팅 메시지가 많을 수록 이득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먼저 순회 되는 섹터의 메시지가 먼저 전송될 수 있음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메시지 순서가 꼬임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프레임 순간의 메시지가 꼬여도 상관없지 않을까</a:t>
            </a:r>
            <a:r>
              <a:rPr lang="en-US" altLang="ko-KR" sz="160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채팅 서버라서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1553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19F52-2D8E-BDC0-4BDF-9347DEED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EF78A-B0C1-BCB7-A5CF-8D46B803A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610063"/>
            <a:ext cx="9144000" cy="65881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2. </a:t>
            </a:r>
            <a:r>
              <a:rPr lang="ko-KR" altLang="en-US" sz="3600" dirty="0"/>
              <a:t>채팅서버 구조의 핵심 </a:t>
            </a:r>
            <a:r>
              <a:rPr lang="en-US" altLang="ko-KR" sz="3600" dirty="0"/>
              <a:t>– APC </a:t>
            </a:r>
            <a:r>
              <a:rPr lang="ko-KR" altLang="en-US" sz="3600" dirty="0"/>
              <a:t>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9ADEF2-E35C-8005-0E43-29AA7F858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652" y="1436448"/>
            <a:ext cx="9322054" cy="4955021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APC </a:t>
            </a:r>
            <a:r>
              <a:rPr lang="ko-KR" altLang="en-US" sz="2000" dirty="0"/>
              <a:t>큐로 뭘 하는가</a:t>
            </a:r>
            <a:r>
              <a:rPr lang="en-US" altLang="ko-KR" sz="2000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OnAccept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AcceptEx</a:t>
            </a:r>
            <a:r>
              <a:rPr lang="en-US" altLang="ko-KR" sz="2000" dirty="0"/>
              <a:t> (</a:t>
            </a:r>
            <a:r>
              <a:rPr lang="ko-KR" altLang="en-US" sz="2000" dirty="0"/>
              <a:t>객체 생성</a:t>
            </a:r>
            <a:r>
              <a:rPr lang="en-US" altLang="ko-KR" sz="20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OnClientLeave</a:t>
            </a:r>
            <a:r>
              <a:rPr lang="en-US" altLang="ko-KR" sz="2000" dirty="0"/>
              <a:t> (</a:t>
            </a:r>
            <a:r>
              <a:rPr lang="ko-KR" altLang="en-US" sz="2000" dirty="0"/>
              <a:t>객체 삭제</a:t>
            </a:r>
            <a:r>
              <a:rPr lang="en-US" altLang="ko-KR" sz="20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algn="l"/>
            <a:r>
              <a:rPr lang="en-US" altLang="ko-KR" sz="2000" dirty="0"/>
              <a:t>Job</a:t>
            </a:r>
            <a:r>
              <a:rPr lang="ko-KR" altLang="en-US" sz="2000" dirty="0"/>
              <a:t> 큐에서 할 일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Player </a:t>
            </a:r>
            <a:r>
              <a:rPr lang="ko-KR" altLang="en-US" sz="2000" dirty="0"/>
              <a:t>객체 생성 삭제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Recv</a:t>
            </a:r>
            <a:r>
              <a:rPr lang="en-US" altLang="ko-KR" sz="2000" dirty="0"/>
              <a:t> </a:t>
            </a:r>
            <a:r>
              <a:rPr lang="ko-KR" altLang="en-US" sz="2000" dirty="0"/>
              <a:t>메시지 처리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algn="l"/>
            <a:r>
              <a:rPr lang="ko-KR" altLang="en-US" sz="2000" dirty="0"/>
              <a:t>근데 </a:t>
            </a:r>
            <a:r>
              <a:rPr lang="en-US" altLang="ko-KR" sz="2000" dirty="0"/>
              <a:t>APC </a:t>
            </a:r>
            <a:r>
              <a:rPr lang="ko-KR" altLang="en-US" sz="2000" dirty="0"/>
              <a:t>큐를 통해 </a:t>
            </a:r>
            <a:r>
              <a:rPr lang="en-US" altLang="ko-KR" sz="2000" dirty="0"/>
              <a:t>Player </a:t>
            </a:r>
            <a:r>
              <a:rPr lang="ko-KR" altLang="en-US" sz="2000" dirty="0"/>
              <a:t>객체 생성</a:t>
            </a:r>
            <a:r>
              <a:rPr lang="en-US" altLang="ko-KR" sz="2000" dirty="0"/>
              <a:t>, </a:t>
            </a:r>
            <a:r>
              <a:rPr lang="ko-KR" altLang="en-US" sz="2000" dirty="0"/>
              <a:t>삭제 처리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그럼 이제 </a:t>
            </a:r>
            <a:r>
              <a:rPr lang="en-US" altLang="ko-KR" sz="2000" dirty="0"/>
              <a:t>Job </a:t>
            </a:r>
            <a:r>
              <a:rPr lang="ko-KR" altLang="en-US" sz="2000" dirty="0"/>
              <a:t>큐는 </a:t>
            </a:r>
            <a:r>
              <a:rPr lang="en-US" altLang="ko-KR" sz="2000" dirty="0" err="1"/>
              <a:t>Recv</a:t>
            </a:r>
            <a:r>
              <a:rPr lang="en-US" altLang="ko-KR" sz="2000" dirty="0"/>
              <a:t> </a:t>
            </a:r>
            <a:r>
              <a:rPr lang="ko-KR" altLang="en-US" sz="2000" dirty="0"/>
              <a:t>메시지만 처리하면 끝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직렬화 버퍼 </a:t>
            </a:r>
            <a:r>
              <a:rPr lang="en-US" altLang="ko-KR" sz="2000" dirty="0"/>
              <a:t>View </a:t>
            </a:r>
            <a:r>
              <a:rPr lang="ko-KR" altLang="en-US" sz="2000" dirty="0"/>
              <a:t>클래스의 멤버 변수에 </a:t>
            </a:r>
            <a:r>
              <a:rPr lang="en-US" altLang="ko-KR" sz="2000" dirty="0" err="1"/>
              <a:t>SessionId</a:t>
            </a:r>
            <a:r>
              <a:rPr lang="ko-KR" altLang="en-US" sz="2000" dirty="0"/>
              <a:t> 추가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Job </a:t>
            </a:r>
            <a:r>
              <a:rPr lang="ko-KR" altLang="en-US" sz="2000" dirty="0"/>
              <a:t>큐에는 직렬화 버퍼 </a:t>
            </a:r>
            <a:r>
              <a:rPr lang="en-US" altLang="ko-KR" sz="2000" dirty="0"/>
              <a:t>View</a:t>
            </a:r>
            <a:r>
              <a:rPr lang="ko-KR" altLang="en-US" sz="2000" dirty="0"/>
              <a:t>의 포인터만 전달하면 끝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BFF134-B557-C0D5-426A-301D2AE2E9C9}"/>
              </a:ext>
            </a:extLst>
          </p:cNvPr>
          <p:cNvGrpSpPr/>
          <p:nvPr/>
        </p:nvGrpSpPr>
        <p:grpSpPr>
          <a:xfrm>
            <a:off x="7067550" y="1535694"/>
            <a:ext cx="4648200" cy="1893306"/>
            <a:chOff x="7221270" y="2466975"/>
            <a:chExt cx="4648200" cy="189330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C37B834-B369-A5EF-E3A8-39B3D47E2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1270" y="3312531"/>
              <a:ext cx="4648200" cy="1047750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0B99B66-637B-021C-48EF-8BB5AC50A48D}"/>
                </a:ext>
              </a:extLst>
            </p:cNvPr>
            <p:cNvGrpSpPr/>
            <p:nvPr/>
          </p:nvGrpSpPr>
          <p:grpSpPr>
            <a:xfrm>
              <a:off x="7288798" y="2466975"/>
              <a:ext cx="4400550" cy="677983"/>
              <a:chOff x="7134225" y="2497541"/>
              <a:chExt cx="4400550" cy="677983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A7B7844-5823-A651-70EA-8A00339DE680}"/>
                  </a:ext>
                </a:extLst>
              </p:cNvPr>
              <p:cNvSpPr/>
              <p:nvPr/>
            </p:nvSpPr>
            <p:spPr>
              <a:xfrm>
                <a:off x="7134225" y="2497541"/>
                <a:ext cx="4400550" cy="6779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54F9BE-8EA0-3F52-78BF-122F3E658F9E}"/>
                  </a:ext>
                </a:extLst>
              </p:cNvPr>
              <p:cNvSpPr txBox="1"/>
              <p:nvPr/>
            </p:nvSpPr>
            <p:spPr>
              <a:xfrm>
                <a:off x="7134225" y="2498627"/>
                <a:ext cx="434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Accept </a:t>
                </a:r>
                <a:r>
                  <a:rPr lang="ko-KR" altLang="en-US" dirty="0"/>
                  <a:t>완료처리와 </a:t>
                </a:r>
                <a:r>
                  <a:rPr lang="en-US" altLang="ko-KR" dirty="0" err="1"/>
                  <a:t>ReleaseSession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Enqueue</a:t>
                </a:r>
                <a:r>
                  <a:rPr lang="ko-KR" altLang="en-US" dirty="0"/>
                  <a:t>될 </a:t>
                </a:r>
                <a:r>
                  <a:rPr lang="en-US" altLang="ko-KR" dirty="0"/>
                  <a:t>APC </a:t>
                </a:r>
                <a:r>
                  <a:rPr lang="ko-KR" altLang="en-US" dirty="0"/>
                  <a:t>요청 함수</a:t>
                </a:r>
              </a:p>
            </p:txBody>
          </p:sp>
        </p:grp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E423713-5ED5-2B6C-5E77-610C6BFAD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45" y="4990475"/>
            <a:ext cx="4591050" cy="2762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0405B3-2BA6-AD1B-801E-CEA111111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119" y="3744586"/>
            <a:ext cx="56102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A85A1-784A-7059-DD05-A2EB66182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3B532-4C4C-3D95-9428-24129CF7E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610063"/>
            <a:ext cx="9144000" cy="65881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3. Job</a:t>
            </a:r>
            <a:r>
              <a:rPr lang="ko-KR" altLang="en-US" sz="3600" dirty="0"/>
              <a:t> </a:t>
            </a:r>
            <a:r>
              <a:rPr lang="en-US" altLang="ko-KR" sz="3600" dirty="0"/>
              <a:t>Queue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646E48-2FB5-6605-9452-DAF87E9AF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652" y="1436448"/>
            <a:ext cx="4331898" cy="495502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일반적인 </a:t>
            </a:r>
            <a:r>
              <a:rPr lang="en-US" altLang="ko-KR" sz="2000" dirty="0"/>
              <a:t>Job </a:t>
            </a:r>
            <a:r>
              <a:rPr lang="ko-KR" altLang="en-US" sz="2000" dirty="0"/>
              <a:t>구조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algn="l"/>
            <a:r>
              <a:rPr lang="ko-KR" altLang="en-US" sz="2000" dirty="0"/>
              <a:t>단점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Job </a:t>
            </a:r>
            <a:r>
              <a:rPr lang="ko-KR" altLang="en-US" sz="2000" dirty="0"/>
              <a:t>구조체 할당</a:t>
            </a:r>
            <a:r>
              <a:rPr lang="en-US" altLang="ko-KR" sz="2000" dirty="0"/>
              <a:t>(Pool)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Job Queue Enqueue(Lock-Free)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하는 일 </a:t>
            </a:r>
            <a:r>
              <a:rPr lang="en-US" altLang="ko-KR" sz="1600" dirty="0"/>
              <a:t>3</a:t>
            </a:r>
            <a:r>
              <a:rPr lang="ko-KR" altLang="en-US" sz="1600" dirty="0"/>
              <a:t>개</a:t>
            </a:r>
            <a:r>
              <a:rPr lang="en-US" altLang="ko-KR" sz="1600" dirty="0"/>
              <a:t>(Create, Delete, </a:t>
            </a:r>
            <a:r>
              <a:rPr lang="en-US" altLang="ko-KR" sz="1600" dirty="0" err="1"/>
              <a:t>Recv</a:t>
            </a:r>
            <a:r>
              <a:rPr lang="en-US" altLang="ko-KR" sz="1600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241399-660E-95DB-3DC8-DDC39813A338}"/>
              </a:ext>
            </a:extLst>
          </p:cNvPr>
          <p:cNvSpPr/>
          <p:nvPr/>
        </p:nvSpPr>
        <p:spPr>
          <a:xfrm>
            <a:off x="782939" y="1910280"/>
            <a:ext cx="2376719" cy="1195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struct Job(24Byte)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BYTE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UINT64 </a:t>
            </a:r>
            <a:r>
              <a:rPr lang="en-US" altLang="ko-KR" sz="1600" dirty="0" err="1">
                <a:solidFill>
                  <a:schemeClr val="tx1"/>
                </a:solidFill>
              </a:rPr>
              <a:t>sessionId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Buffer *</a:t>
            </a:r>
            <a:r>
              <a:rPr lang="en-US" altLang="ko-KR" sz="1600" dirty="0" err="1">
                <a:solidFill>
                  <a:schemeClr val="tx1"/>
                </a:solidFill>
              </a:rPr>
              <a:t>sbuffer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F20CAE-DB9A-4595-D3E5-893D99C5DE98}"/>
              </a:ext>
            </a:extLst>
          </p:cNvPr>
          <p:cNvSpPr txBox="1"/>
          <p:nvPr/>
        </p:nvSpPr>
        <p:spPr>
          <a:xfrm>
            <a:off x="5114837" y="1457608"/>
            <a:ext cx="6427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APC </a:t>
            </a:r>
            <a:r>
              <a:rPr lang="ko-KR" altLang="en-US" dirty="0"/>
              <a:t>큐가 추가되면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Create, Delete </a:t>
            </a:r>
            <a:r>
              <a:rPr lang="ko-KR" altLang="en-US" dirty="0"/>
              <a:t>작업은 </a:t>
            </a:r>
            <a:r>
              <a:rPr lang="en-US" altLang="ko-KR" dirty="0"/>
              <a:t>APC </a:t>
            </a:r>
            <a:r>
              <a:rPr lang="ko-KR" altLang="en-US" dirty="0"/>
              <a:t>큐로 우회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ServerFrame</a:t>
            </a:r>
            <a:r>
              <a:rPr lang="en-US" altLang="ko-KR" dirty="0"/>
              <a:t> Thread</a:t>
            </a:r>
            <a:r>
              <a:rPr lang="ko-KR" altLang="en-US" dirty="0"/>
              <a:t>에서 수행이 보장됨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동기화가 </a:t>
            </a:r>
            <a:r>
              <a:rPr lang="ko-KR" altLang="en-US" dirty="0" err="1"/>
              <a:t>필요없음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Job</a:t>
            </a:r>
            <a:r>
              <a:rPr lang="ko-KR" altLang="en-US" dirty="0"/>
              <a:t> 구조가 단순해짐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sessionId</a:t>
            </a:r>
            <a:r>
              <a:rPr lang="ko-KR" altLang="en-US" dirty="0"/>
              <a:t>를 직렬화 버퍼의 멤버로 추가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RecvMsg</a:t>
            </a:r>
            <a:r>
              <a:rPr lang="en-US" altLang="ko-KR" dirty="0"/>
              <a:t> </a:t>
            </a:r>
            <a:r>
              <a:rPr lang="ko-KR" altLang="en-US" dirty="0"/>
              <a:t>포인터만 큐에 들어가면 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Job </a:t>
            </a:r>
            <a:r>
              <a:rPr lang="ko-KR" altLang="en-US" dirty="0"/>
              <a:t>구조체 할당 </a:t>
            </a:r>
            <a:r>
              <a:rPr lang="ko-KR" altLang="en-US" dirty="0" err="1"/>
              <a:t>필요없음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Job Queue Enqueue </a:t>
            </a:r>
            <a:r>
              <a:rPr lang="ko-KR" altLang="en-US" dirty="0"/>
              <a:t>경합 </a:t>
            </a:r>
            <a:r>
              <a:rPr lang="en-US" altLang="ko-KR" dirty="0" err="1"/>
              <a:t>Recv</a:t>
            </a:r>
            <a:r>
              <a:rPr lang="ko-KR" altLang="en-US" dirty="0"/>
              <a:t>에 대해서만 발생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Apc</a:t>
            </a:r>
            <a:r>
              <a:rPr lang="en-US" altLang="ko-KR" dirty="0"/>
              <a:t> </a:t>
            </a:r>
            <a:r>
              <a:rPr lang="ko-KR" altLang="en-US" dirty="0"/>
              <a:t>사용하며 커널 전환 발생함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APC Queue Enqueue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SleepEx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618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FF85B-1E7B-FA5F-FBD0-842CF1B0F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610063"/>
            <a:ext cx="9144000" cy="65881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4. </a:t>
            </a:r>
            <a:r>
              <a:rPr lang="ko-KR" altLang="en-US" sz="3600" dirty="0"/>
              <a:t>채팅서버 프레임 스레드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DC9BE-7B82-6270-496E-D2D5FA9E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652" y="1747931"/>
            <a:ext cx="9322054" cy="409340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네트워크 라이브러리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비동기 </a:t>
            </a:r>
            <a:r>
              <a:rPr lang="en-US" altLang="ko-KR" sz="2000" dirty="0"/>
              <a:t>Accept</a:t>
            </a:r>
            <a:r>
              <a:rPr lang="ko-KR" altLang="en-US" sz="2000" dirty="0"/>
              <a:t>를 위한 스레드 존재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이걸 채팅서버 프레임 스레드로 활용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algn="l"/>
            <a:r>
              <a:rPr lang="ko-KR" altLang="en-US" sz="2000" dirty="0"/>
              <a:t>채팅서버 프레임 스레드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사실상 네트워크 라이브러리 스레드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OnUpdate</a:t>
            </a:r>
            <a:r>
              <a:rPr lang="en-US" altLang="ko-KR" sz="2000" dirty="0"/>
              <a:t> </a:t>
            </a:r>
            <a:r>
              <a:rPr lang="ko-KR" altLang="en-US" sz="2000" dirty="0"/>
              <a:t>콜백함수로 </a:t>
            </a:r>
            <a:r>
              <a:rPr lang="en-US" altLang="ko-KR" sz="2000" dirty="0"/>
              <a:t>Update </a:t>
            </a:r>
            <a:r>
              <a:rPr lang="ko-KR" altLang="en-US" sz="2000" dirty="0"/>
              <a:t>프레임 구현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반환 값으로 </a:t>
            </a:r>
            <a:r>
              <a:rPr lang="en-US" altLang="ko-KR" sz="2000" dirty="0" err="1"/>
              <a:t>SleepEx</a:t>
            </a:r>
            <a:r>
              <a:rPr lang="en-US" altLang="ko-KR" sz="2000" dirty="0"/>
              <a:t> </a:t>
            </a:r>
            <a:r>
              <a:rPr lang="ko-KR" altLang="en-US" sz="2000" dirty="0"/>
              <a:t>함수의 </a:t>
            </a:r>
            <a:r>
              <a:rPr lang="ko-KR" altLang="en-US" sz="2000" dirty="0" err="1"/>
              <a:t>블락</a:t>
            </a:r>
            <a:r>
              <a:rPr lang="ko-KR" altLang="en-US" sz="2000" dirty="0"/>
              <a:t> 타임 결정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OnHeartBeat</a:t>
            </a:r>
            <a:r>
              <a:rPr lang="en-US" altLang="ko-KR" sz="2000" dirty="0"/>
              <a:t> </a:t>
            </a:r>
            <a:r>
              <a:rPr lang="ko-KR" altLang="en-US" sz="2000" dirty="0"/>
              <a:t>콜백함수로 끊어줄 세션 결정</a:t>
            </a:r>
            <a:endParaRPr lang="en-US" altLang="ko-KR" sz="2000" dirty="0"/>
          </a:p>
          <a:p>
            <a:pPr algn="l"/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ABB5F0-3F40-DA04-A780-E9B1F3CE8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172" y="735406"/>
            <a:ext cx="45910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37831-D62D-6DB2-BBC1-0BC37A111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0DC35-50E4-E791-AB82-1D4350338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610063"/>
            <a:ext cx="9144000" cy="65881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5. </a:t>
            </a:r>
            <a:r>
              <a:rPr lang="en-US" altLang="ko-KR" sz="3600" dirty="0" err="1"/>
              <a:t>OnUpdate</a:t>
            </a:r>
            <a:r>
              <a:rPr lang="en-US" altLang="ko-KR" sz="3600" dirty="0"/>
              <a:t> </a:t>
            </a:r>
            <a:r>
              <a:rPr lang="ko-KR" altLang="en-US" sz="3600" dirty="0"/>
              <a:t>흐름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51A6B6C-7991-FC04-5D2B-13267802F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458160"/>
            <a:ext cx="3404313" cy="23777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4E36CA-6C35-BD47-7B85-39EB8C362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2978637"/>
            <a:ext cx="5724525" cy="3209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01C99A-4352-6EEC-21D6-FB23EF7EE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162" y="957471"/>
            <a:ext cx="4505325" cy="37623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C5B9052-D1C0-343B-933E-0BFA9092F569}"/>
              </a:ext>
            </a:extLst>
          </p:cNvPr>
          <p:cNvCxnSpPr/>
          <p:nvPr/>
        </p:nvCxnSpPr>
        <p:spPr>
          <a:xfrm flipV="1">
            <a:off x="1171575" y="3647027"/>
            <a:ext cx="2571750" cy="467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FC9F7F6-A70B-479B-51FC-599A1B3A4D1A}"/>
              </a:ext>
            </a:extLst>
          </p:cNvPr>
          <p:cNvCxnSpPr/>
          <p:nvPr/>
        </p:nvCxnSpPr>
        <p:spPr>
          <a:xfrm flipV="1">
            <a:off x="6096000" y="1991762"/>
            <a:ext cx="1436483" cy="3087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94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9F34B-D1AB-368C-4424-29648D1DA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211B6-22D4-1B48-FF23-E81F7C69B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610063"/>
            <a:ext cx="9144000" cy="65881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6. Login </a:t>
            </a:r>
            <a:r>
              <a:rPr lang="ko-KR" altLang="en-US" sz="3600" dirty="0"/>
              <a:t>메시지 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92276-97F3-A4A2-8D78-443FDCEDED2F}"/>
              </a:ext>
            </a:extLst>
          </p:cNvPr>
          <p:cNvSpPr txBox="1"/>
          <p:nvPr/>
        </p:nvSpPr>
        <p:spPr>
          <a:xfrm>
            <a:off x="531207" y="1748730"/>
            <a:ext cx="4508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CChatServer</a:t>
            </a:r>
            <a:r>
              <a:rPr lang="ko-KR" altLang="en-US" dirty="0"/>
              <a:t>에서 나누어서 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HeartBeat</a:t>
            </a:r>
            <a:r>
              <a:rPr lang="en-US" altLang="ko-KR" dirty="0"/>
              <a:t> </a:t>
            </a:r>
            <a:r>
              <a:rPr lang="ko-KR" altLang="en-US" dirty="0"/>
              <a:t>처리 때문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E5ED7F-9773-62FA-7399-E03DA0AB76C6}"/>
              </a:ext>
            </a:extLst>
          </p:cNvPr>
          <p:cNvGrpSpPr/>
          <p:nvPr/>
        </p:nvGrpSpPr>
        <p:grpSpPr>
          <a:xfrm>
            <a:off x="531207" y="2228671"/>
            <a:ext cx="9005039" cy="1200329"/>
            <a:chOff x="510153" y="1840273"/>
            <a:chExt cx="9005039" cy="12003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A58536-11C9-4467-8DA2-CB282BE25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153" y="2006663"/>
              <a:ext cx="5095875" cy="5905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2E8145-3EC5-C324-C7AA-3A501A7CBBF0}"/>
                </a:ext>
              </a:extLst>
            </p:cNvPr>
            <p:cNvSpPr txBox="1"/>
            <p:nvPr/>
          </p:nvSpPr>
          <p:spPr>
            <a:xfrm>
              <a:off x="5848539" y="1840273"/>
              <a:ext cx="36666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OnAccept</a:t>
              </a:r>
              <a:r>
                <a:rPr lang="ko-KR" altLang="en-US" dirty="0"/>
                <a:t>에서 생성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Login </a:t>
              </a:r>
              <a:r>
                <a:rPr lang="ko-KR" altLang="en-US" dirty="0"/>
                <a:t>메시지가 오면 생성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Non-Login</a:t>
              </a:r>
              <a:r>
                <a:rPr lang="ko-KR" altLang="en-US" dirty="0"/>
                <a:t> </a:t>
              </a:r>
              <a:r>
                <a:rPr lang="en-US" altLang="ko-KR" dirty="0" err="1"/>
                <a:t>umap</a:t>
              </a:r>
              <a:r>
                <a:rPr lang="ko-KR" altLang="en-US" dirty="0"/>
                <a:t>에서는 제거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E3499EA-F4AF-D4FD-3B3A-FA76AD7B4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0" y="2091350"/>
              <a:ext cx="362139" cy="13580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DB810B6-5A48-A9E3-74C8-00ECFE300850}"/>
                </a:ext>
              </a:extLst>
            </p:cNvPr>
            <p:cNvCxnSpPr/>
            <p:nvPr/>
          </p:nvCxnSpPr>
          <p:spPr>
            <a:xfrm flipH="1" flipV="1">
              <a:off x="5486400" y="2507810"/>
              <a:ext cx="362139" cy="894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C45FE9A-B55F-334C-1873-F8F4586520F3}"/>
              </a:ext>
            </a:extLst>
          </p:cNvPr>
          <p:cNvSpPr txBox="1"/>
          <p:nvPr/>
        </p:nvSpPr>
        <p:spPr>
          <a:xfrm>
            <a:off x="531207" y="3426737"/>
            <a:ext cx="964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OnHeartBeat</a:t>
            </a:r>
            <a:r>
              <a:rPr lang="en-US" altLang="ko-KR" dirty="0"/>
              <a:t> </a:t>
            </a:r>
            <a:r>
              <a:rPr lang="ko-KR" altLang="en-US" dirty="0"/>
              <a:t>어떻게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F6888DF-F3C4-FB08-5029-46B389853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07" y="3796069"/>
            <a:ext cx="3832563" cy="28691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FF97ADC-6FE4-A5BE-DE3C-D0E769B2BA75}"/>
              </a:ext>
            </a:extLst>
          </p:cNvPr>
          <p:cNvSpPr txBox="1"/>
          <p:nvPr/>
        </p:nvSpPr>
        <p:spPr>
          <a:xfrm>
            <a:off x="4707802" y="3796069"/>
            <a:ext cx="5278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 주기로 </a:t>
            </a:r>
            <a:r>
              <a:rPr lang="en-US" altLang="ko-KR" dirty="0" err="1"/>
              <a:t>Umap</a:t>
            </a:r>
            <a:r>
              <a:rPr lang="en-US" altLang="ko-KR" dirty="0"/>
              <a:t> </a:t>
            </a:r>
            <a:r>
              <a:rPr lang="ko-KR" altLang="en-US" dirty="0"/>
              <a:t>순회하며 </a:t>
            </a:r>
            <a:r>
              <a:rPr lang="ko-KR" altLang="en-US" dirty="0" err="1"/>
              <a:t>끊어줌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Non-Login 2</a:t>
            </a:r>
            <a:r>
              <a:rPr lang="ko-KR" altLang="en-US" dirty="0"/>
              <a:t>초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Login 40</a:t>
            </a:r>
            <a:r>
              <a:rPr lang="ko-KR" altLang="en-US" dirty="0"/>
              <a:t>초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한 개의 자료구조로 관리했다면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</a:t>
            </a:r>
            <a:r>
              <a:rPr lang="en-US" altLang="ko-KR" dirty="0"/>
              <a:t>Player </a:t>
            </a:r>
            <a:r>
              <a:rPr lang="ko-KR" altLang="en-US" dirty="0"/>
              <a:t>객체의 순회가 </a:t>
            </a:r>
            <a:r>
              <a:rPr lang="en-US" altLang="ko-KR" dirty="0"/>
              <a:t>2</a:t>
            </a:r>
            <a:r>
              <a:rPr lang="ko-KR" altLang="en-US" dirty="0"/>
              <a:t>초마다 발생</a:t>
            </a:r>
          </a:p>
        </p:txBody>
      </p:sp>
    </p:spTree>
    <p:extLst>
      <p:ext uri="{BB962C8B-B14F-4D97-AF65-F5344CB8AC3E}">
        <p14:creationId xmlns:p14="http://schemas.microsoft.com/office/powerpoint/2010/main" val="269939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1F3FE-9B59-4C67-A2EE-D714CA41C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D58F618-8193-91B3-7ABD-8966214350C1}"/>
              </a:ext>
            </a:extLst>
          </p:cNvPr>
          <p:cNvSpPr/>
          <p:nvPr/>
        </p:nvSpPr>
        <p:spPr>
          <a:xfrm>
            <a:off x="5453658" y="2148180"/>
            <a:ext cx="1648314" cy="7328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F18C98-A750-38A4-7F42-C881157C9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610063"/>
            <a:ext cx="9144000" cy="65881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7. Login </a:t>
            </a:r>
            <a:r>
              <a:rPr lang="ko-KR" altLang="en-US" sz="3600" dirty="0"/>
              <a:t>패킷 처리에서 문제 발생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7711E8-BA84-CC5C-4F7D-73BC3210F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4" y="1501761"/>
            <a:ext cx="9322054" cy="4955021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2000" dirty="0" err="1"/>
              <a:t>RecvPost</a:t>
            </a:r>
            <a:r>
              <a:rPr lang="ko-KR" altLang="en-US" sz="2000" dirty="0"/>
              <a:t> 까지 채팅 서버 프레임에 부담시키기는 부담인 것 같다고 생각</a:t>
            </a:r>
            <a:endParaRPr lang="en-US" altLang="ko-KR" sz="2000" dirty="0"/>
          </a:p>
          <a:p>
            <a:pPr algn="l"/>
            <a:endParaRPr lang="en-US" altLang="ko-KR" sz="20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 err="1"/>
              <a:t>OnAccept</a:t>
            </a:r>
            <a:r>
              <a:rPr lang="en-US" altLang="ko-KR" sz="2000" dirty="0"/>
              <a:t> APC </a:t>
            </a:r>
            <a:r>
              <a:rPr lang="ko-KR" altLang="en-US" sz="2000" dirty="0"/>
              <a:t>요청 </a:t>
            </a:r>
            <a:r>
              <a:rPr lang="en-US" altLang="ko-KR" sz="2000" dirty="0"/>
              <a:t>Enqueue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en-US" altLang="ko-KR" sz="1600" dirty="0" err="1">
                <a:solidFill>
                  <a:srgbClr val="FF0000"/>
                </a:solidFill>
              </a:rPr>
              <a:t>nonLoginPlayer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객체 생성 전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APC </a:t>
            </a:r>
            <a:r>
              <a:rPr lang="ko-KR" altLang="en-US" sz="2000" dirty="0"/>
              <a:t>큐 요청이 처리되기 전 </a:t>
            </a:r>
            <a:r>
              <a:rPr lang="en-US" altLang="ko-KR" sz="2000" dirty="0" err="1"/>
              <a:t>RecvPost</a:t>
            </a:r>
            <a:r>
              <a:rPr lang="ko-KR" altLang="en-US" sz="2000" dirty="0"/>
              <a:t>가 수행되고 </a:t>
            </a:r>
            <a:r>
              <a:rPr lang="en-US" altLang="ko-KR" sz="2000" dirty="0" err="1"/>
              <a:t>Recv</a:t>
            </a:r>
            <a:r>
              <a:rPr lang="en-US" altLang="ko-KR" sz="2000" dirty="0"/>
              <a:t> </a:t>
            </a:r>
            <a:r>
              <a:rPr lang="ko-KR" altLang="en-US" sz="2000" dirty="0"/>
              <a:t>완료 통지가 도착</a:t>
            </a:r>
            <a:endParaRPr lang="en-US" altLang="ko-KR" sz="2000" dirty="0"/>
          </a:p>
          <a:p>
            <a:pPr marL="457200" indent="-457200" algn="l">
              <a:buFont typeface="+mj-lt"/>
              <a:buAutoNum type="arabicPeriod"/>
            </a:pPr>
            <a:endParaRPr lang="en-US" altLang="ko-KR" sz="20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Job </a:t>
            </a:r>
            <a:r>
              <a:rPr lang="ko-KR" altLang="en-US" sz="2000" dirty="0"/>
              <a:t>큐에 해당 세션의 로그인 처리 요청이 등록됨</a:t>
            </a:r>
            <a:endParaRPr lang="en-US" altLang="ko-KR" sz="20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맨 밑 </a:t>
            </a:r>
            <a:r>
              <a:rPr lang="en-US" altLang="ko-KR" sz="1600" dirty="0" err="1"/>
              <a:t>SleepEx</a:t>
            </a:r>
            <a:r>
              <a:rPr lang="en-US" altLang="ko-KR" sz="1600" dirty="0"/>
              <a:t>()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OnUpdate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JobQ</a:t>
            </a:r>
            <a:r>
              <a:rPr lang="en-US" altLang="ko-KR" sz="1600" dirty="0"/>
              <a:t> size </a:t>
            </a:r>
            <a:r>
              <a:rPr lang="ko-KR" altLang="en-US" sz="1600" dirty="0"/>
              <a:t>확인 코드 사이에</a:t>
            </a:r>
            <a:endParaRPr lang="en-US" altLang="ko-KR" sz="16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indent="-457200" algn="l">
              <a:buFont typeface="+mj-lt"/>
              <a:buAutoNum type="arabicPeriod"/>
            </a:pPr>
            <a:r>
              <a:rPr lang="ko-KR" altLang="en-US" sz="2000" dirty="0"/>
              <a:t>채팅서버 프레임 스레드에서 </a:t>
            </a:r>
            <a:r>
              <a:rPr lang="en-US" altLang="ko-KR" sz="2000" dirty="0" err="1"/>
              <a:t>Alertable</a:t>
            </a:r>
            <a:r>
              <a:rPr lang="en-US" altLang="ko-KR" sz="2000" dirty="0"/>
              <a:t> Wait </a:t>
            </a:r>
            <a:r>
              <a:rPr lang="ko-KR" altLang="en-US" sz="2000" dirty="0"/>
              <a:t>상태에 빠지기 전에</a:t>
            </a:r>
            <a:endParaRPr lang="en-US" altLang="ko-KR" sz="20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Job</a:t>
            </a:r>
            <a:r>
              <a:rPr lang="ko-KR" altLang="en-US" sz="2000" dirty="0"/>
              <a:t> 큐에 있는 로그인 메시지를 처리하러 </a:t>
            </a:r>
            <a:r>
              <a:rPr lang="ko-KR" altLang="en-US" sz="2000" dirty="0" err="1"/>
              <a:t>들어감</a:t>
            </a:r>
            <a:endParaRPr lang="en-US" altLang="ko-KR" sz="20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아직 </a:t>
            </a:r>
            <a:r>
              <a:rPr lang="en-US" altLang="ko-KR" sz="1600" dirty="0" err="1">
                <a:solidFill>
                  <a:srgbClr val="FF0000"/>
                </a:solidFill>
              </a:rPr>
              <a:t>nonLoginPlayer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객체가 없는 상태</a:t>
            </a:r>
            <a:r>
              <a:rPr lang="ko-KR" altLang="en-US" sz="1600" dirty="0"/>
              <a:t>이므로 실패</a:t>
            </a:r>
            <a:endParaRPr lang="en-US" altLang="ko-KR" sz="1600" dirty="0"/>
          </a:p>
          <a:p>
            <a:pPr marL="457200" indent="-457200" algn="l">
              <a:buFont typeface="+mj-lt"/>
              <a:buAutoNum type="arabicPeriod"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AFD621-584C-8BA6-41F8-DFC5D8E29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246" y="1938337"/>
            <a:ext cx="3943350" cy="1152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FF7BE-BF85-5419-EB7A-79869FDAB1CE}"/>
              </a:ext>
            </a:extLst>
          </p:cNvPr>
          <p:cNvSpPr txBox="1"/>
          <p:nvPr/>
        </p:nvSpPr>
        <p:spPr>
          <a:xfrm>
            <a:off x="5485816" y="2191433"/>
            <a:ext cx="164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WorkerThread</a:t>
            </a:r>
            <a:endParaRPr lang="en-US" altLang="ko-KR" dirty="0"/>
          </a:p>
          <a:p>
            <a:r>
              <a:rPr lang="ko-KR" altLang="en-US" dirty="0"/>
              <a:t>문제의 코드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04AB196-0391-9B49-BCA2-EA3654BD9BA6}"/>
              </a:ext>
            </a:extLst>
          </p:cNvPr>
          <p:cNvSpPr/>
          <p:nvPr/>
        </p:nvSpPr>
        <p:spPr>
          <a:xfrm>
            <a:off x="7306147" y="2353901"/>
            <a:ext cx="334978" cy="307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E86C0B-15D6-1571-9390-4F846C8E9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186" y="3679768"/>
            <a:ext cx="31813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7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9EBEC-14E2-19FE-D866-D62B5416E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01332-3951-61B2-2DEC-DF0973346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610063"/>
            <a:ext cx="9144000" cy="65881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8. </a:t>
            </a:r>
            <a:r>
              <a:rPr lang="ko-KR" altLang="en-US" sz="3600" dirty="0"/>
              <a:t>해결법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ECA3B4-1ADF-FDD0-3DE1-66C62419B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4" y="1501761"/>
            <a:ext cx="9322054" cy="4955021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Login </a:t>
            </a:r>
            <a:r>
              <a:rPr lang="ko-KR" altLang="en-US" sz="2000" dirty="0"/>
              <a:t>요청에서 </a:t>
            </a:r>
            <a:r>
              <a:rPr lang="en-US" altLang="ko-KR" sz="2000" dirty="0" err="1"/>
              <a:t>nonLoginPlayer</a:t>
            </a:r>
            <a:r>
              <a:rPr lang="en-US" altLang="ko-KR" sz="2000" dirty="0"/>
              <a:t> </a:t>
            </a:r>
            <a:r>
              <a:rPr lang="ko-KR" altLang="en-US" sz="2000" dirty="0"/>
              <a:t>객체 못 찾으면</a:t>
            </a:r>
            <a:endParaRPr lang="en-US" altLang="ko-KR" sz="2000" dirty="0"/>
          </a:p>
          <a:p>
            <a:pPr marL="457200" indent="-457200" algn="l">
              <a:buFont typeface="+mj-lt"/>
              <a:buAutoNum type="arabicPeriod"/>
            </a:pPr>
            <a:endParaRPr lang="en-US" altLang="ko-KR" sz="1600" dirty="0"/>
          </a:p>
          <a:p>
            <a:pPr marL="457200" indent="-457200" algn="l">
              <a:buFont typeface="+mj-lt"/>
              <a:buAutoNum type="arabicPeriod"/>
            </a:pPr>
            <a:r>
              <a:rPr lang="ko-KR" altLang="en-US" sz="2000" dirty="0"/>
              <a:t>즉시 </a:t>
            </a:r>
            <a:r>
              <a:rPr lang="en-US" altLang="ko-KR" sz="2000" dirty="0" err="1"/>
              <a:t>SleepEx</a:t>
            </a:r>
            <a:r>
              <a:rPr lang="en-US" altLang="ko-KR" sz="2000" dirty="0"/>
              <a:t>(0) </a:t>
            </a:r>
            <a:r>
              <a:rPr lang="ko-KR" altLang="en-US" sz="2000" dirty="0"/>
              <a:t>호출로 </a:t>
            </a:r>
            <a:r>
              <a:rPr lang="en-US" altLang="ko-KR" sz="2000" dirty="0" err="1"/>
              <a:t>Alertable</a:t>
            </a:r>
            <a:r>
              <a:rPr lang="en-US" altLang="ko-KR" sz="2000" dirty="0"/>
              <a:t> Wait </a:t>
            </a:r>
            <a:r>
              <a:rPr lang="ko-KR" altLang="en-US" sz="2000" dirty="0"/>
              <a:t>상태 유도</a:t>
            </a:r>
            <a:endParaRPr lang="en-US" altLang="ko-KR" sz="20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여기서 </a:t>
            </a:r>
            <a:r>
              <a:rPr lang="en-US" altLang="ko-KR" sz="1600" dirty="0"/>
              <a:t>Player </a:t>
            </a:r>
            <a:r>
              <a:rPr lang="ko-KR" altLang="en-US" sz="1600" dirty="0"/>
              <a:t>객체 생성이 이젠 확실히 될 것임</a:t>
            </a:r>
            <a:endParaRPr lang="en-US" altLang="ko-KR" sz="1600" dirty="0"/>
          </a:p>
          <a:p>
            <a:pPr lvl="1" algn="l"/>
            <a:endParaRPr lang="en-US" altLang="ko-KR" sz="1600" dirty="0"/>
          </a:p>
          <a:p>
            <a:pPr marL="457200" indent="-457200" algn="l">
              <a:buFont typeface="+mj-lt"/>
              <a:buAutoNum type="arabicPeriod"/>
            </a:pPr>
            <a:r>
              <a:rPr lang="ko-KR" altLang="en-US" sz="2000" dirty="0"/>
              <a:t>다시 찾아보기</a:t>
            </a:r>
            <a:endParaRPr lang="en-US" altLang="ko-KR" sz="20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이때도 못 찾으면 버그임</a:t>
            </a:r>
            <a:endParaRPr lang="en-US" altLang="ko-KR" sz="16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ko-KR" altLang="en-US" sz="1600" dirty="0"/>
              <a:t>이후 </a:t>
            </a:r>
            <a:r>
              <a:rPr lang="en-US" altLang="ko-KR" sz="1600" dirty="0"/>
              <a:t>Job </a:t>
            </a:r>
            <a:r>
              <a:rPr lang="ko-KR" altLang="en-US" sz="1600" dirty="0"/>
              <a:t>큐에 있는 거 처리</a:t>
            </a:r>
            <a:endParaRPr lang="en-US" altLang="ko-KR" sz="1600" dirty="0"/>
          </a:p>
          <a:p>
            <a:pPr algn="l"/>
            <a:endParaRPr lang="en-US" altLang="ko-KR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06DE276-7B47-CF78-9F8F-B580B54D319B}"/>
              </a:ext>
            </a:extLst>
          </p:cNvPr>
          <p:cNvGrpSpPr/>
          <p:nvPr/>
        </p:nvGrpSpPr>
        <p:grpSpPr>
          <a:xfrm>
            <a:off x="6170314" y="2957002"/>
            <a:ext cx="5410200" cy="3200400"/>
            <a:chOff x="6016405" y="3047537"/>
            <a:chExt cx="5410200" cy="32004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61709B1-370E-F688-8161-2E43EC422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6405" y="3047537"/>
              <a:ext cx="5410200" cy="32004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F3DA8DC-3AFF-DB0C-F97A-C6BB248E6F91}"/>
                </a:ext>
              </a:extLst>
            </p:cNvPr>
            <p:cNvSpPr/>
            <p:nvPr/>
          </p:nvSpPr>
          <p:spPr>
            <a:xfrm>
              <a:off x="6310266" y="3720974"/>
              <a:ext cx="3449370" cy="3802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891435B-2F15-5F24-031A-F3059CEF3362}"/>
                </a:ext>
              </a:extLst>
            </p:cNvPr>
            <p:cNvSpPr/>
            <p:nvPr/>
          </p:nvSpPr>
          <p:spPr>
            <a:xfrm>
              <a:off x="6571307" y="4294651"/>
              <a:ext cx="1522491" cy="3802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BAD0B5D-57CB-33B7-2456-18915EAEF979}"/>
                </a:ext>
              </a:extLst>
            </p:cNvPr>
            <p:cNvSpPr/>
            <p:nvPr/>
          </p:nvSpPr>
          <p:spPr>
            <a:xfrm>
              <a:off x="6571307" y="4690568"/>
              <a:ext cx="3251703" cy="9564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6A0A36-3603-1696-5705-8FB4CCE7F17D}"/>
              </a:ext>
            </a:extLst>
          </p:cNvPr>
          <p:cNvCxnSpPr/>
          <p:nvPr/>
        </p:nvCxnSpPr>
        <p:spPr>
          <a:xfrm>
            <a:off x="6725216" y="1810693"/>
            <a:ext cx="155418" cy="1683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786BB81-CD5C-360D-4AE5-ADE800EE92A8}"/>
              </a:ext>
            </a:extLst>
          </p:cNvPr>
          <p:cNvCxnSpPr>
            <a:cxnSpLocks/>
          </p:cNvCxnSpPr>
          <p:nvPr/>
        </p:nvCxnSpPr>
        <p:spPr>
          <a:xfrm>
            <a:off x="4819650" y="2957002"/>
            <a:ext cx="1753166" cy="1343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C2E0C6B-0854-D19F-FBC2-65659DD0044D}"/>
              </a:ext>
            </a:extLst>
          </p:cNvPr>
          <p:cNvCxnSpPr/>
          <p:nvPr/>
        </p:nvCxnSpPr>
        <p:spPr>
          <a:xfrm>
            <a:off x="4300396" y="4204116"/>
            <a:ext cx="2272420" cy="675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55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AAA62-39BE-63DA-AB44-E13F70046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AD717-B3CD-7F2D-2EAC-458813B87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" y="610063"/>
            <a:ext cx="9144000" cy="658812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9. </a:t>
            </a:r>
            <a:r>
              <a:rPr lang="ko-KR" altLang="en-US" sz="3600" dirty="0"/>
              <a:t>채팅 메시지 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A2B09A-481F-F18E-1888-808746A72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6334" y="1530336"/>
            <a:ext cx="9322054" cy="4955021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직렬화 버퍼 생성</a:t>
            </a:r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r>
              <a:rPr lang="ko-KR" altLang="en-US" sz="2000" dirty="0"/>
              <a:t>메시지 섹터 범위 전송에서의 섹터 처리</a:t>
            </a:r>
            <a:endParaRPr lang="en-US" altLang="ko-KR" sz="2000" dirty="0"/>
          </a:p>
          <a:p>
            <a:pPr algn="l"/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sessionId</a:t>
            </a:r>
            <a:r>
              <a:rPr lang="ko-KR" altLang="en-US" sz="2000" dirty="0"/>
              <a:t>와 일치하는 </a:t>
            </a:r>
            <a:r>
              <a:rPr lang="en-US" altLang="ko-KR" sz="2000" dirty="0"/>
              <a:t>Player</a:t>
            </a:r>
            <a:r>
              <a:rPr lang="ko-KR" altLang="en-US" sz="2000" dirty="0"/>
              <a:t>는 제외하고 전송함</a:t>
            </a:r>
            <a:endParaRPr lang="en-US" altLang="ko-KR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53C57A-6EA8-6B6D-C074-FB85E6A2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34" y="1530336"/>
            <a:ext cx="5372100" cy="47176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4844465-221A-82FB-319C-BBDDD0C7D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001" y="1911707"/>
            <a:ext cx="5314950" cy="18097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45702F-CC0F-F619-6EC6-7F0BCD0AB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001" y="5203839"/>
            <a:ext cx="4705350" cy="24765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69F8204-DC93-F690-99DE-3645D00B69F5}"/>
              </a:ext>
            </a:extLst>
          </p:cNvPr>
          <p:cNvCxnSpPr>
            <a:cxnSpLocks/>
          </p:cNvCxnSpPr>
          <p:nvPr/>
        </p:nvCxnSpPr>
        <p:spPr>
          <a:xfrm>
            <a:off x="5113176" y="5327664"/>
            <a:ext cx="1968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F686BF8-2A86-2622-6232-67464273D0D2}"/>
              </a:ext>
            </a:extLst>
          </p:cNvPr>
          <p:cNvCxnSpPr/>
          <p:nvPr/>
        </p:nvCxnSpPr>
        <p:spPr>
          <a:xfrm flipV="1">
            <a:off x="5113176" y="2211355"/>
            <a:ext cx="1446244" cy="2164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9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553</Words>
  <Application>Microsoft Office PowerPoint</Application>
  <PresentationFormat>와이드스크린</PresentationFormat>
  <Paragraphs>160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1. 채팅서버 구조</vt:lpstr>
      <vt:lpstr>2. 채팅서버 구조의 핵심 – APC 큐</vt:lpstr>
      <vt:lpstr>3. Job Queue</vt:lpstr>
      <vt:lpstr>4. 채팅서버 프레임 스레드</vt:lpstr>
      <vt:lpstr>5. OnUpdate 흐름</vt:lpstr>
      <vt:lpstr>6. Login 메시지 처리</vt:lpstr>
      <vt:lpstr>7. Login 패킷 처리에서 문제 발생</vt:lpstr>
      <vt:lpstr>8. 해결법</vt:lpstr>
      <vt:lpstr>9. 채팅 메시지 처리</vt:lpstr>
      <vt:lpstr>10. 섹터 지연 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안명현</dc:creator>
  <cp:lastModifiedBy>안명현</cp:lastModifiedBy>
  <cp:revision>18</cp:revision>
  <dcterms:created xsi:type="dcterms:W3CDTF">2025-01-08T07:56:28Z</dcterms:created>
  <dcterms:modified xsi:type="dcterms:W3CDTF">2025-01-10T04:36:53Z</dcterms:modified>
</cp:coreProperties>
</file>