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84" autoAdjust="0"/>
    <p:restoredTop sz="94660" autoAdjust="0"/>
  </p:normalViewPr>
  <p:slideViewPr>
    <p:cSldViewPr snapToGrid="0">
      <p:cViewPr varScale="1">
        <p:scale>
          <a:sx n="100" d="100"/>
          <a:sy n="100" d="100"/>
        </p:scale>
        <p:origin x="115" y="-802"/>
      </p:cViewPr>
      <p:guideLst>
        <p:guide orient="horz" pos="2158"/>
        <p:guide pos="3840"/>
      </p:guideLst>
    </p:cSldViewPr>
  </p:slideViewPr>
  <p:outlineViewPr>
    <p:cViewPr>
      <p:scale>
        <a:sx n="33" d="100"/>
        <a:sy n="33" d="100"/>
      </p:scale>
      <p:origin x="0" y="252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handoutMaster" Target="handoutMasters/handout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CC1243D-668E-4487-B89E-3E54B40CB1CB}" type="datetime1">
              <a:rPr lang="ko-KR" altLang="en-US"/>
              <a:pPr lvl="0">
                <a:defRPr/>
              </a:pPr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16F3961-D88D-40F3-9802-6645A0D2F0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242613"/>
            <a:ext cx="12192000" cy="612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135" y="1621155"/>
            <a:ext cx="11393805" cy="3368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11500" b="1">
                <a:solidFill>
                  <a:schemeClr val="bg1"/>
                </a:solidFill>
                <a:latin typeface="G마켓 산스 TTF Bold"/>
                <a:ea typeface="G마켓 산스 TTF Bold"/>
              </a:rPr>
              <a:t>The Right Game</a:t>
            </a:r>
            <a:endParaRPr lang="en-US" altLang="ko-KR" sz="11500" b="1">
              <a:solidFill>
                <a:schemeClr val="bg1"/>
              </a:solidFill>
              <a:latin typeface="G마켓 산스 TTF Bold"/>
              <a:ea typeface="G마켓 산스 TTF Bold"/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bg1"/>
                </a:solidFill>
                <a:latin typeface="G마켓 산스 TTF Bold"/>
                <a:ea typeface="G마켓 산스 TTF Bold"/>
              </a:rPr>
              <a:t>:Use Game Theory to </a:t>
            </a:r>
            <a:endParaRPr lang="en-US" altLang="ko-KR" sz="5000" b="1">
              <a:solidFill>
                <a:schemeClr val="bg1"/>
              </a:solidFill>
              <a:latin typeface="G마켓 산스 TTF Bold"/>
              <a:ea typeface="G마켓 산스 TTF Bold"/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bg1"/>
                </a:solidFill>
                <a:latin typeface="G마켓 산스 TTF Bold"/>
                <a:ea typeface="G마켓 산스 TTF Bold"/>
              </a:rPr>
              <a:t>Shape Strategy</a:t>
            </a:r>
            <a:endParaRPr lang="en-US" altLang="ko-KR" sz="5000" b="1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6558" y="5419130"/>
            <a:ext cx="4328612" cy="903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a옛날사진관4"/>
                <a:ea typeface="a옛날사진관4"/>
              </a:rPr>
              <a:t>20161079 </a:t>
            </a:r>
            <a:r>
              <a:rPr lang="ko-KR" altLang="en-US">
                <a:solidFill>
                  <a:schemeClr val="bg1"/>
                </a:solidFill>
                <a:latin typeface="a옛날사진관4"/>
                <a:ea typeface="a옛날사진관4"/>
              </a:rPr>
              <a:t>철학과 이혜인</a:t>
            </a:r>
            <a:endParaRPr lang="ko-KR" altLang="en-US">
              <a:solidFill>
                <a:schemeClr val="bg1"/>
              </a:solidFill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a옛날사진관4"/>
                <a:ea typeface="a옛날사진관4"/>
              </a:rPr>
              <a:t>20173204</a:t>
            </a:r>
            <a:r>
              <a:rPr lang="ko-KR" altLang="en-US">
                <a:solidFill>
                  <a:schemeClr val="bg1"/>
                </a:solidFill>
                <a:latin typeface="a옛날사진관4"/>
                <a:ea typeface="a옛날사진관4"/>
              </a:rPr>
              <a:t> 금융정보통계학과 곽명빈</a:t>
            </a:r>
            <a:endParaRPr lang="ko-KR" altLang="en-US">
              <a:solidFill>
                <a:schemeClr val="bg1"/>
              </a:solidFill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a옛날사진관4"/>
                <a:ea typeface="a옛날사진관4"/>
              </a:rPr>
              <a:t>20188003</a:t>
            </a:r>
            <a:r>
              <a:rPr lang="ko-KR" altLang="en-US">
                <a:solidFill>
                  <a:schemeClr val="bg1"/>
                </a:solidFill>
                <a:latin typeface="a옛날사진관4"/>
                <a:ea typeface="a옛날사진관4"/>
              </a:rPr>
              <a:t> 경영학과 </a:t>
            </a:r>
            <a:r>
              <a:rPr lang="en-US" altLang="ko-KR">
                <a:solidFill>
                  <a:schemeClr val="bg1"/>
                </a:solidFill>
                <a:latin typeface="a옛날사진관4"/>
                <a:ea typeface="a옛날사진관4"/>
              </a:rPr>
              <a:t>ding feng</a:t>
            </a:r>
            <a:endParaRPr lang="en-US" altLang="ko-KR">
              <a:solidFill>
                <a:schemeClr val="bg1"/>
              </a:solidFill>
              <a:latin typeface="a옛날사진관4"/>
              <a:ea typeface="a옛날사진관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xmlns="" id="{4A94F575-0977-4DF0-B2D2-074AF51B6415}"/>
              </a:ext>
            </a:extLst>
          </p:cNvPr>
          <p:cNvSpPr/>
          <p:nvPr/>
        </p:nvSpPr>
        <p:spPr>
          <a:xfrm>
            <a:off x="2550160" y="2387600"/>
            <a:ext cx="7691120" cy="2082800"/>
          </a:xfrm>
          <a:prstGeom prst="bracketPair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18801" y="2932090"/>
            <a:ext cx="7184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비즈니스 게임은 모두 가치에 관한 것이다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</a:p>
          <a:p>
            <a:pPr algn="ctr"/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가치를 창조하고 포착하는 것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ko-KR" altLang="en-US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56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532119" y="1058536"/>
            <a:ext cx="6659881" cy="5799464"/>
          </a:xfrm>
          <a:prstGeom prst="rect">
            <a:avLst/>
          </a:prstGeom>
          <a:solidFill>
            <a:srgbClr val="00A9E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9101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사업의 게임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19" y="937343"/>
            <a:ext cx="8245279" cy="5554897"/>
          </a:xfrm>
          <a:prstGeom prst="rect">
            <a:avLst/>
          </a:prstGeom>
        </p:spPr>
      </p:pic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37977" y="2443936"/>
            <a:ext cx="50922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상호작용은 </a:t>
            </a:r>
            <a:r>
              <a:rPr lang="en-US" altLang="ko-KR" sz="2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차원적</a:t>
            </a:r>
            <a:endParaRPr lang="ko-KR" altLang="en-US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회사의 고객과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공급업체는 수직적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자원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공급자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회사</a:t>
            </a:r>
            <a:endParaRPr lang="en-US" altLang="ko-KR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재화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업체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고객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돈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고객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회사 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&amp;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회사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공급자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대체자와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4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보완자</a:t>
            </a:r>
            <a:endParaRPr lang="en-US" altLang="ko-KR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회사가 상호작용 하지만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거래는 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하지 않는 플레이어들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37977" y="1142068"/>
            <a:ext cx="5092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Value Net</a:t>
            </a:r>
          </a:p>
          <a:p>
            <a:pPr algn="ctr" fontAlgn="base"/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36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가치망</a:t>
            </a:r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lang="ko-KR" altLang="en-US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370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501889" y="1702027"/>
            <a:ext cx="5244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대체자</a:t>
            </a:r>
            <a:endParaRPr lang="en-US" altLang="ko-KR" sz="3200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en-US" altLang="ko-KR" sz="28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8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대체품을 구매</a:t>
            </a:r>
            <a:r>
              <a:rPr lang="en-US" altLang="ko-KR" sz="28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/</a:t>
            </a:r>
            <a:r>
              <a:rPr lang="ko-KR" altLang="en-US" sz="28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판매하는 참여자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654289" y="3136612"/>
            <a:ext cx="5092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4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Ex.</a:t>
            </a:r>
          </a:p>
          <a:p>
            <a:pPr algn="ctr" fontAlgn="base"/>
            <a:r>
              <a:rPr lang="ko-KR" altLang="en-US" sz="24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코카콜라와 </a:t>
            </a:r>
            <a:r>
              <a:rPr lang="ko-KR" altLang="en-US" sz="2400" dirty="0" err="1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펩시</a:t>
            </a:r>
            <a:r>
              <a:rPr lang="ko-KR" altLang="en-US" sz="24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콜라</a:t>
            </a:r>
            <a:endParaRPr lang="en-US" altLang="ko-KR" sz="2400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en-US" altLang="ko-KR" sz="24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4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둘 다 콜라를 팔기 때문에 </a:t>
            </a:r>
            <a:endParaRPr lang="en-US" altLang="ko-KR" sz="2400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ko-KR" altLang="en-US" sz="24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소비자에 대한 대체품</a:t>
            </a:r>
            <a:r>
              <a:rPr lang="en-US" altLang="ko-KR" sz="28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6708297" y="1517360"/>
            <a:ext cx="5092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32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보완자</a:t>
            </a:r>
            <a:endParaRPr lang="en-US" altLang="ko-KR" sz="32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en-US" altLang="ko-KR" sz="2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보완제품을 구매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/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판매하는 참여자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6648368" y="3136612"/>
            <a:ext cx="5092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Ex.</a:t>
            </a:r>
          </a:p>
          <a:p>
            <a:pPr algn="ctr"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하드웨어와 소프트웨어회사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둘 중에 하나라도 없으면 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작동이 안 되기 때문에 둘 다 필요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87372" y="5115520"/>
            <a:ext cx="592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 err="1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대체자를</a:t>
            </a:r>
            <a:r>
              <a:rPr lang="ko-KR" altLang="en-US" sz="24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경쟁자라 부르면 협력보다 경쟁에 치중하기 때문에 이 용어를 도입</a:t>
            </a:r>
            <a:r>
              <a:rPr lang="en-US" altLang="ko-KR" sz="24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176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532119" y="1058536"/>
            <a:ext cx="6659881" cy="5799464"/>
          </a:xfrm>
          <a:prstGeom prst="rect">
            <a:avLst/>
          </a:prstGeom>
          <a:solidFill>
            <a:srgbClr val="00A9E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9101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사업의 게임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19" y="937343"/>
            <a:ext cx="8245279" cy="5554897"/>
          </a:xfrm>
          <a:prstGeom prst="rect">
            <a:avLst/>
          </a:prstGeom>
        </p:spPr>
      </p:pic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246417" y="2637573"/>
            <a:ext cx="52857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두가지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기본 대칭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고객과 공급자사이의 대칭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</a:p>
          <a:p>
            <a:pPr fontAlgn="base"/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대체자와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보완자사이의 대칭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가치망의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수직적 차원을 따라 협력과 경쟁이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혼합되어 있음을 알 수 있음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공급자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기업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고객이 모여 가치를 창출할 때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협력이 가능함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37977" y="1142068"/>
            <a:ext cx="5092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Value Net</a:t>
            </a:r>
          </a:p>
          <a:p>
            <a:pPr algn="ctr" fontAlgn="base"/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36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가치망</a:t>
            </a:r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lang="ko-KR" altLang="en-US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06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B6332-F6E3-4FE2-810C-2C589EE7937C}"/>
              </a:ext>
            </a:extLst>
          </p:cNvPr>
          <p:cNvGrpSpPr/>
          <p:nvPr/>
        </p:nvGrpSpPr>
        <p:grpSpPr>
          <a:xfrm>
            <a:off x="3767702" y="2345306"/>
            <a:ext cx="4656596" cy="1948943"/>
            <a:chOff x="3767702" y="2611120"/>
            <a:chExt cx="4656596" cy="19489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5125F2-1B27-4E65-90FD-15228A57767D}"/>
                </a:ext>
              </a:extLst>
            </p:cNvPr>
            <p:cNvSpPr txBox="1"/>
            <p:nvPr/>
          </p:nvSpPr>
          <p:spPr>
            <a:xfrm>
              <a:off x="3767702" y="2611120"/>
              <a:ext cx="46565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</a:t>
              </a:r>
              <a:r>
                <a:rPr lang="en-US" altLang="ko-KR" sz="88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4.</a:t>
              </a:r>
              <a:endParaRPr lang="ko-KR" altLang="en-US" sz="8800" dirty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5288"/>
              <a:ext cx="318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게임의 변화</a:t>
              </a:r>
              <a:endParaRPr lang="en-US" altLang="ko-KR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885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CD4EC0C-E2DC-4EAE-AB93-4B885EA2D0D2}"/>
              </a:ext>
            </a:extLst>
          </p:cNvPr>
          <p:cNvSpPr/>
          <p:nvPr/>
        </p:nvSpPr>
        <p:spPr>
          <a:xfrm>
            <a:off x="394721" y="1112521"/>
            <a:ext cx="2845767" cy="4993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10F4E97-4F6B-419A-A8DA-D5E0E4E58B70}"/>
              </a:ext>
            </a:extLst>
          </p:cNvPr>
          <p:cNvSpPr/>
          <p:nvPr/>
        </p:nvSpPr>
        <p:spPr>
          <a:xfrm>
            <a:off x="394721" y="1112521"/>
            <a:ext cx="2845767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C37384B-050D-4EA6-BE73-0BFC1A5484C1}"/>
              </a:ext>
            </a:extLst>
          </p:cNvPr>
          <p:cNvSpPr/>
          <p:nvPr/>
        </p:nvSpPr>
        <p:spPr>
          <a:xfrm>
            <a:off x="3957595" y="1180189"/>
            <a:ext cx="3052805" cy="492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43D8DEF-94CF-4D82-AB55-41A1AECA3E18}"/>
              </a:ext>
            </a:extLst>
          </p:cNvPr>
          <p:cNvSpPr txBox="1"/>
          <p:nvPr/>
        </p:nvSpPr>
        <p:spPr>
          <a:xfrm>
            <a:off x="1096284" y="1180188"/>
            <a:ext cx="144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STEP 1</a:t>
            </a:r>
            <a:endParaRPr lang="ko-KR" altLang="en-US" sz="28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DE206D1-561F-4DF7-92CF-9DD64A6A7C4A}"/>
              </a:ext>
            </a:extLst>
          </p:cNvPr>
          <p:cNvSpPr/>
          <p:nvPr/>
        </p:nvSpPr>
        <p:spPr>
          <a:xfrm>
            <a:off x="3957594" y="1180189"/>
            <a:ext cx="3052806" cy="7151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D91BDC3-3B5D-4087-9036-342DCFBE09DA}"/>
              </a:ext>
            </a:extLst>
          </p:cNvPr>
          <p:cNvSpPr txBox="1"/>
          <p:nvPr/>
        </p:nvSpPr>
        <p:spPr>
          <a:xfrm>
            <a:off x="4762677" y="1247518"/>
            <a:ext cx="144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STEP 2</a:t>
            </a:r>
            <a:endParaRPr lang="ko-KR" altLang="en-US" sz="28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E51697D-D01E-49FA-B9EF-18AABCB01884}"/>
              </a:ext>
            </a:extLst>
          </p:cNvPr>
          <p:cNvSpPr txBox="1"/>
          <p:nvPr/>
        </p:nvSpPr>
        <p:spPr>
          <a:xfrm>
            <a:off x="1368762" y="3180428"/>
            <a:ext cx="168289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394721" y="41572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6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77224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게임의 변화</a:t>
            </a:r>
            <a:endParaRPr lang="en-US" altLang="ko-KR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60762" y="2626976"/>
            <a:ext cx="271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비즈니스에 가치 망을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그려라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505545" y="4121140"/>
            <a:ext cx="266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가치 망이 게임의</a:t>
            </a:r>
            <a:endParaRPr lang="en-US" altLang="ko-KR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모든 상호의존성을</a:t>
            </a:r>
            <a:endParaRPr lang="en-US" altLang="ko-KR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탐구하게 안내하는</a:t>
            </a:r>
            <a:endParaRPr lang="en-US" altLang="ko-KR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지도이기 때문에</a:t>
            </a:r>
            <a:endParaRPr lang="en-US" altLang="ko-KR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731616" y="3313391"/>
            <a:ext cx="1489863" cy="59189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149547" y="2661038"/>
            <a:ext cx="271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게임의 모든 요소를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확인하라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</a:p>
        </p:txBody>
      </p:sp>
      <p:sp>
        <p:nvSpPr>
          <p:cNvPr id="52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149547" y="4144059"/>
            <a:ext cx="2668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:5</a:t>
            </a:r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가지</a:t>
            </a:r>
            <a:endParaRPr lang="en-US" altLang="ko-KR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</a:t>
            </a:r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추가가치</a:t>
            </a:r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규칙</a:t>
            </a:r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전술</a:t>
            </a:r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스코프</a:t>
            </a:r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파츠</a:t>
            </a:r>
            <a:r>
              <a:rPr lang="en-US" altLang="ko-KR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</p:txBody>
      </p:sp>
      <p:sp>
        <p:nvSpPr>
          <p:cNvPr id="53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7197547" y="1569618"/>
            <a:ext cx="47963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게임의 모든 요소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1.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고객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공급자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대체자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보완자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추가가치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: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선수가 게임에 가져오는 것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3.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규칙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게임에 구조 부여 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   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사업에는 보편적인 규칙이 없음</a:t>
            </a:r>
            <a:r>
              <a:rPr lang="en-US" altLang="ko-KR" sz="2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  <a:endParaRPr lang="en-US" altLang="ko-KR" sz="2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fontAlgn="base"/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4.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전술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플레이어의 방식 형성에 사용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    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 인지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경기 방법 인식 등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5.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스코프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파츠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):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게임의 경계 설명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800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B6332-F6E3-4FE2-810C-2C589EE7937C}"/>
              </a:ext>
            </a:extLst>
          </p:cNvPr>
          <p:cNvGrpSpPr/>
          <p:nvPr/>
        </p:nvGrpSpPr>
        <p:grpSpPr>
          <a:xfrm>
            <a:off x="3767702" y="2345306"/>
            <a:ext cx="4656596" cy="1948943"/>
            <a:chOff x="3767702" y="2611120"/>
            <a:chExt cx="4656596" cy="19489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5125F2-1B27-4E65-90FD-15228A57767D}"/>
                </a:ext>
              </a:extLst>
            </p:cNvPr>
            <p:cNvSpPr txBox="1"/>
            <p:nvPr/>
          </p:nvSpPr>
          <p:spPr>
            <a:xfrm>
              <a:off x="3767702" y="2611120"/>
              <a:ext cx="46565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</a:t>
              </a:r>
              <a:r>
                <a:rPr lang="en-US" altLang="ko-KR" sz="88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5.</a:t>
              </a:r>
              <a:endParaRPr lang="ko-KR" altLang="en-US" sz="8800" dirty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5288"/>
              <a:ext cx="3794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플레이어의 변화</a:t>
              </a:r>
              <a:endParaRPr lang="en-US" altLang="ko-KR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730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1058537"/>
            <a:ext cx="3970174" cy="5799463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3" y="291012"/>
            <a:ext cx="33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플레이어의 변화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93856" y="5171568"/>
            <a:ext cx="318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뉴트라</a:t>
            </a:r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36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스위트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200709" y="1229974"/>
            <a:ext cx="75793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뉴트라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4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스위트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몬산토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기업 중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아스파탐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브랜드 이름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*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아스파탐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설탕보다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200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 단 물질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다이어트 콜라의 필수 원재료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특허 보호 기간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~1987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년까지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유럽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), ~1992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년까지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미국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487646" y="2368747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-HSC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1985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 특허 만료 예상 후 유럽에 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아스파탐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공장 세움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317420" y="2891185"/>
            <a:ext cx="7419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=&gt;HSC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등장으로 </a:t>
            </a:r>
            <a:r>
              <a:rPr lang="ko-KR" altLang="en-US" sz="24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몬산토는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4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가격인하과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고객 관계를 </a:t>
            </a:r>
            <a:endParaRPr lang="en-US" altLang="ko-KR" sz="24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가지고 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HSC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를</a:t>
            </a:r>
            <a:r>
              <a:rPr lang="en-US" altLang="ko-KR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공격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21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361010" y="3801962"/>
            <a:ext cx="741901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코카콜라와 </a:t>
            </a:r>
            <a:r>
              <a:rPr lang="ko-KR" altLang="en-US" sz="2800" dirty="0" err="1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펩시</a:t>
            </a:r>
            <a:r>
              <a:rPr lang="ko-KR" altLang="en-US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둘 다 </a:t>
            </a:r>
            <a:r>
              <a:rPr lang="ko-KR" altLang="en-US" sz="2800" dirty="0" err="1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몬산토와</a:t>
            </a:r>
            <a:r>
              <a:rPr lang="ko-KR" altLang="en-US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재계약</a:t>
            </a:r>
            <a:endParaRPr lang="en-US" altLang="ko-KR" sz="28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 smtClean="0"/>
              <a:t>∵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맛을 가지고 장난친다는 인식을 가지기 싫고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이미 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제품에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뉴트라스위트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로고가 박혀있었기 때문에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algn="ctr"/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또한 한 기업이 재계약 하지 않게 되면 다른 한 기업이 독점적으로 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뉴트라스위트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를 사용한다는 판매 포인트를 잡게 되어서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</a:p>
          <a:p>
            <a:pPr algn="ctr"/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4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뉴트라스위트는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이미 안전과 좋은 맛으로 유명했다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  <a:endParaRPr lang="en-US" altLang="ko-KR" sz="3200" dirty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6" y="1952206"/>
            <a:ext cx="3623233" cy="26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1058537"/>
            <a:ext cx="3970174" cy="5799463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3" y="291012"/>
            <a:ext cx="33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플레이어의 변화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93856" y="5171568"/>
            <a:ext cx="318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뉴트라</a:t>
            </a:r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36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스위트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970174" y="1778122"/>
            <a:ext cx="83150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코카콜라와 </a:t>
            </a:r>
            <a:r>
              <a:rPr lang="ko-KR" altLang="en-US" sz="24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펩시가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원한 것</a:t>
            </a:r>
            <a:endParaRPr lang="en-US" altLang="ko-KR" sz="24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좋은 가격에 똑같은 </a:t>
            </a:r>
            <a:r>
              <a:rPr lang="ko-KR" altLang="en-US" sz="24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뉴트라스위트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구입하는 것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</a:t>
            </a:r>
            <a:r>
              <a:rPr lang="ko-KR" altLang="en-US" sz="24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뉴트라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4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스위트에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대한 의존도를 줄일 수 있는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새로운 플레이어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(HSC)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진입을 장려함으로써 판도를 바꿈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970174" y="3971239"/>
            <a:ext cx="7666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몬산토는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브랜드 정체성과 비용 이점을 창출하는 역할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HSC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는 </a:t>
            </a:r>
            <a:r>
              <a:rPr lang="ko-KR" altLang="en-US" sz="24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아스파탐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판매에 있어서 약세였지만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4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아스파탐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시장을 경쟁력 있게 만들기 위한 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서비스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판매에 있어서는 강력한 위치의 독점자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0" y="1952206"/>
            <a:ext cx="3623233" cy="26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40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3" y="291012"/>
            <a:ext cx="33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플레이어의 변화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80970" y="1244721"/>
            <a:ext cx="11782430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2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Mc CAW(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맥쿠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는 방송사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LIN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을</a:t>
            </a:r>
            <a:r>
              <a:rPr lang="en-US" altLang="ko-KR" sz="222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사려 입찰을 하려 주당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120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달러를 입찰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22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-&gt;LIN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주가가 주당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129.50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달러로 급등하여 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맥쿠가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110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달러로 낮추려 하자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</a:p>
          <a:p>
            <a:r>
              <a:rPr lang="en-US" altLang="ko-KR" sz="222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새로운 입찰자를 찾음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22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-&gt;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벨사우스웨이트는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한 명의 입찰자만 승리할 것을 예상해 입찰 조건을</a:t>
            </a:r>
            <a:r>
              <a:rPr lang="en-US" altLang="ko-KR" sz="222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5,400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만달러의</a:t>
            </a:r>
            <a:endParaRPr lang="en-US" altLang="ko-KR" sz="222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위문금과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입찰시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추가비용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1,500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만 달러를 약속 받고 주당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112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달러를 제안함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22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벨사우스웨이트는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주당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120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달러까지 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입찰가를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올렸고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LIN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은 벨의 비용 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상한액을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2500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만</a:t>
            </a:r>
            <a:endParaRPr lang="en-US" altLang="ko-KR" sz="222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달러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까지 올림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22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맥쿠는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입찰가를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주당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130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 이상까지 올리고 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벨사우스에게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2250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만 달러를 주고 퇴장시킴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22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-&gt;LIN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맥쿠를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인정하고 우호적인 거래가 성사되었음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686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486" y="1805672"/>
            <a:ext cx="5562600" cy="4678204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01.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게임이론의 시작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02.</a:t>
            </a:r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로스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로스부터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윈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윈까지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03.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사업의 게임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04.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게임의 변화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05.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플레이어의 변화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06.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부가가치의 변화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07.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규칙의 변화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08.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전술</a:t>
            </a:r>
            <a:r>
              <a:rPr lang="en-US" altLang="ko-KR" sz="2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인식 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변화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09.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범위의 변화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10.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전략의 함정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04" y="0"/>
            <a:ext cx="4876191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EA7A20F1-B9C9-4A9D-ACDC-060CD6366AE6}"/>
              </a:ext>
            </a:extLst>
          </p:cNvPr>
          <p:cNvCxnSpPr/>
          <p:nvPr/>
        </p:nvCxnSpPr>
        <p:spPr>
          <a:xfrm>
            <a:off x="6098440" y="2878015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4774BB1D-F7CA-4BDB-8533-AB3497A01723}"/>
              </a:ext>
            </a:extLst>
          </p:cNvPr>
          <p:cNvCxnSpPr/>
          <p:nvPr/>
        </p:nvCxnSpPr>
        <p:spPr>
          <a:xfrm flipH="1">
            <a:off x="4792403" y="4078181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FE100D2-7CDB-406D-9995-7B1FBA52AFFE}"/>
              </a:ext>
            </a:extLst>
          </p:cNvPr>
          <p:cNvCxnSpPr/>
          <p:nvPr/>
        </p:nvCxnSpPr>
        <p:spPr>
          <a:xfrm>
            <a:off x="6127464" y="4078178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6BB90255-BE5E-4437-905B-B33BC215589D}"/>
              </a:ext>
            </a:extLst>
          </p:cNvPr>
          <p:cNvSpPr/>
          <p:nvPr/>
        </p:nvSpPr>
        <p:spPr>
          <a:xfrm>
            <a:off x="3560349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81204A8-FD65-4A68-8CD7-D2BDBCF2E3C9}"/>
              </a:ext>
            </a:extLst>
          </p:cNvPr>
          <p:cNvSpPr/>
          <p:nvPr/>
        </p:nvSpPr>
        <p:spPr>
          <a:xfrm>
            <a:off x="5216617" y="1128403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2D945FF-A6F3-47A6-970D-DBBA211FE47C}"/>
              </a:ext>
            </a:extLst>
          </p:cNvPr>
          <p:cNvSpPr/>
          <p:nvPr/>
        </p:nvSpPr>
        <p:spPr>
          <a:xfrm>
            <a:off x="6975383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8D1904F-E0A1-4966-9B62-1EE652C3ACE4}"/>
              </a:ext>
            </a:extLst>
          </p:cNvPr>
          <p:cNvSpPr txBox="1"/>
          <p:nvPr/>
        </p:nvSpPr>
        <p:spPr>
          <a:xfrm>
            <a:off x="3899360" y="4813009"/>
            <a:ext cx="1080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LIN</a:t>
            </a:r>
            <a:endParaRPr lang="ko-KR" altLang="en-US" sz="4400" b="1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6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3" y="291012"/>
            <a:ext cx="33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플레이어의 변화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6617" y="1505698"/>
            <a:ext cx="17876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Mc </a:t>
            </a:r>
            <a:r>
              <a:rPr lang="en-US" altLang="ko-KR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CAW</a:t>
            </a: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32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맥쿠</a:t>
            </a:r>
            <a:r>
              <a:rPr lang="en-US" altLang="ko-KR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99396" y="4612946"/>
            <a:ext cx="17395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벨사우스</a:t>
            </a:r>
            <a:endParaRPr lang="en-US" altLang="ko-KR" sz="3200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웨이</a:t>
            </a:r>
            <a:r>
              <a:rPr lang="ko-KR" altLang="en-US" sz="32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트</a:t>
            </a:r>
            <a:endParaRPr lang="ko-KR" altLang="en-US" sz="32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8947558" y="4284536"/>
            <a:ext cx="271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먼저 돈을 받음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:7650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만 달러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85629" y="4439715"/>
            <a:ext cx="347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추가로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10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억 달러를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벌어들임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2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7200157" y="1128403"/>
            <a:ext cx="3900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국가적 네트워크 얻음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후에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AT&amp;T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에 매각되어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억만장자가 됨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</a:p>
        </p:txBody>
      </p:sp>
      <p:sp>
        <p:nvSpPr>
          <p:cNvPr id="33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524526" y="1029079"/>
            <a:ext cx="413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-[3</a:t>
            </a:r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플레이어의 이득</a:t>
            </a:r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33852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3" y="291012"/>
            <a:ext cx="33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플레이어의 변화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13950" y="1244720"/>
            <a:ext cx="1178243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-3DO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는 소프트웨어를 팔기 위해 하드웨어 기술 생산 허가를 내주겠다는 전략을 내세움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22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:3DO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소프트웨어는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3DO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하드웨어에서 실행되어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제조 업체들은 비용만으로 경쟁 가능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22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이것 만으로는 충분하지 않음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11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79090" y="3423790"/>
            <a:ext cx="11782430" cy="232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모멘텀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창출을 위해 업체에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3DO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주식 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포어치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머신을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주동안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제공함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&amp;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소프트웨어 하우스와 계약을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6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 로열티까지 재협상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22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보완품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시장에서 놀기 위해 돈을 지불하고 있음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algn="ctr"/>
            <a:endParaRPr lang="en-US" altLang="ko-KR" sz="2800" dirty="0" smtClean="0">
              <a:solidFill>
                <a:srgbClr val="2F17A9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rgbClr val="2F17A9"/>
                </a:solidFill>
              </a:rPr>
              <a:t>∵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보완적 시장에서 경쟁을 유발하는 것은 협정이 아니기에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  <a:endParaRPr lang="en-US" altLang="ko-KR" sz="24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813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B6332-F6E3-4FE2-810C-2C589EE7937C}"/>
              </a:ext>
            </a:extLst>
          </p:cNvPr>
          <p:cNvGrpSpPr/>
          <p:nvPr/>
        </p:nvGrpSpPr>
        <p:grpSpPr>
          <a:xfrm>
            <a:off x="3767702" y="2345306"/>
            <a:ext cx="4656596" cy="1948943"/>
            <a:chOff x="3767702" y="2611120"/>
            <a:chExt cx="4656596" cy="19489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5125F2-1B27-4E65-90FD-15228A57767D}"/>
                </a:ext>
              </a:extLst>
            </p:cNvPr>
            <p:cNvSpPr txBox="1"/>
            <p:nvPr/>
          </p:nvSpPr>
          <p:spPr>
            <a:xfrm>
              <a:off x="3767702" y="2611120"/>
              <a:ext cx="46565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6</a:t>
              </a:r>
              <a:r>
                <a:rPr lang="en-US" altLang="ko-KR" sz="88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</a:t>
              </a:r>
              <a:endParaRPr lang="ko-KR" altLang="en-US" sz="8800" dirty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5288"/>
              <a:ext cx="318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부가가</a:t>
              </a:r>
              <a:r>
                <a:rPr lang="ko-KR" altLang="en-US" sz="3200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치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의 변화</a:t>
              </a:r>
              <a:endParaRPr lang="en-US" altLang="ko-KR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130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91012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부가가치의 변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6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37977" y="2101131"/>
            <a:ext cx="7112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-TWA</a:t>
            </a:r>
            <a:r>
              <a:rPr lang="ko-KR" altLang="en-US" sz="32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항공사</a:t>
            </a:r>
            <a:endParaRPr lang="ko-KR" altLang="en-US" sz="3200" dirty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등석 고객에게 넓은 공간을 제공하기 위해 비행기 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좌석을 줄이게 됨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 fontAlgn="base">
              <a:buFont typeface="Symbol"/>
              <a:buChar char="Þ"/>
            </a:pP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기업의 부가가치를 향상시키고 타 기업보다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고객만족도에서 좋은 평가를 얻음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타 항공사의 손해를 의미하는 것은 아님</a:t>
            </a:r>
            <a:endParaRPr lang="en-US" altLang="ko-KR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:TWA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좌석이 줄어들어 타 항공사에 손님이 가득 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차게 됨에 따라 더 이상의 불필요한 가격 인하 전쟁을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일으키지 않아도 됨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13950" y="1362468"/>
            <a:ext cx="656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1.</a:t>
            </a:r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자신의 부가가치 높이기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80" y="2208868"/>
            <a:ext cx="4449200" cy="36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3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91012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부가가치의 변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6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04222" y="1837086"/>
            <a:ext cx="7112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32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닌텐도</a:t>
            </a:r>
            <a:r>
              <a:rPr lang="en-US" altLang="ko-KR" sz="32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소매점의 수요보다 적은 양 생산</a:t>
            </a:r>
            <a:endParaRPr lang="en-US" altLang="ko-KR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보완적 기업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외부의 비디오 게임 제작 시작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13950" y="1225308"/>
            <a:ext cx="656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en-US" altLang="ko-KR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타인의 부가가치 낮추기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77" y="2713052"/>
            <a:ext cx="4103556" cy="2149882"/>
          </a:xfrm>
          <a:prstGeom prst="rect">
            <a:avLst/>
          </a:prstGeom>
        </p:spPr>
      </p:pic>
      <p:sp>
        <p:nvSpPr>
          <p:cNvPr id="11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37977" y="2987774"/>
            <a:ext cx="71783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8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닌텐도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자체 소프트 </a:t>
            </a:r>
            <a:r>
              <a:rPr lang="ko-KR" altLang="en-US" sz="28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웨어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개발</a:t>
            </a:r>
            <a:endParaRPr lang="en-US" altLang="ko-KR" sz="28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en-US" altLang="ko-KR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=&gt;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상대적 부가가치 낮춤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algn="ctr" fontAlgn="base"/>
            <a:r>
              <a:rPr lang="en-US" altLang="ko-KR" sz="21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:”</a:t>
            </a:r>
            <a:r>
              <a:rPr lang="ko-KR" altLang="en-US" sz="21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마리오</a:t>
            </a:r>
            <a:r>
              <a:rPr lang="en-US" altLang="ko-KR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자체캐릭터</a:t>
            </a:r>
            <a:r>
              <a:rPr lang="en-US" altLang="ko-KR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)”</a:t>
            </a:r>
            <a:r>
              <a:rPr lang="ko-KR" altLang="en-US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를 개발해 다른 만화 캐릭터의 </a:t>
            </a:r>
            <a:endParaRPr lang="en-US" altLang="ko-KR" sz="21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 fontAlgn="base"/>
            <a:r>
              <a:rPr lang="ko-KR" altLang="en-US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부가가치를</a:t>
            </a:r>
            <a:r>
              <a:rPr lang="en-US" altLang="ko-KR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낮추고 여러 곳에서 </a:t>
            </a:r>
            <a:r>
              <a:rPr lang="ko-KR" altLang="en-US" sz="21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마리오</a:t>
            </a:r>
            <a:r>
              <a:rPr lang="ko-KR" altLang="en-US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사용</a:t>
            </a:r>
            <a:r>
              <a:rPr lang="en-US" altLang="ko-KR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  <a:endParaRPr lang="en-US" altLang="ko-KR" sz="21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95435" y="4732686"/>
            <a:ext cx="7112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큰 규모의 시스템 설치 기반을 가지고 있어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하드웨어를 위한 제조 비용 절감 가능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많은 고객을 </a:t>
            </a:r>
            <a:r>
              <a:rPr lang="ko-KR" altLang="en-US" sz="28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닌텐도가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소유하게 됨에 따라 다른 업체도 </a:t>
            </a:r>
            <a:r>
              <a:rPr lang="ko-KR" altLang="en-US" sz="28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닌텐도를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원하게 됨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en-US" altLang="ko-KR" sz="2800" dirty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20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B6332-F6E3-4FE2-810C-2C589EE7937C}"/>
              </a:ext>
            </a:extLst>
          </p:cNvPr>
          <p:cNvGrpSpPr/>
          <p:nvPr/>
        </p:nvGrpSpPr>
        <p:grpSpPr>
          <a:xfrm>
            <a:off x="3767702" y="2345306"/>
            <a:ext cx="4656596" cy="1948943"/>
            <a:chOff x="3767702" y="2611120"/>
            <a:chExt cx="4656596" cy="19489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5125F2-1B27-4E65-90FD-15228A57767D}"/>
                </a:ext>
              </a:extLst>
            </p:cNvPr>
            <p:cNvSpPr txBox="1"/>
            <p:nvPr/>
          </p:nvSpPr>
          <p:spPr>
            <a:xfrm>
              <a:off x="3767702" y="2611120"/>
              <a:ext cx="46565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</a:t>
              </a:r>
              <a:r>
                <a:rPr lang="en-US" altLang="ko-KR" sz="88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7.</a:t>
              </a:r>
              <a:endParaRPr lang="ko-KR" altLang="en-US" sz="8800" dirty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5288"/>
              <a:ext cx="318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규칙의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변화</a:t>
              </a:r>
              <a:endParaRPr lang="en-US" altLang="ko-KR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84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9101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규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칙</a:t>
            </a:r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</a:t>
            </a:r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변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7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517977" y="1921396"/>
            <a:ext cx="115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가격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가장 간단한 규칙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기업은 부가가치가 없어도 수익성 있게 시장 진입이 가능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14398" y="1182219"/>
            <a:ext cx="11625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32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규칙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가능한 반응을 행동으로 제한함으로써 게임의 진행방향을 결정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977" y="2496552"/>
            <a:ext cx="111617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-&gt;’</a:t>
            </a:r>
            <a:r>
              <a:rPr lang="ko-KR" altLang="en-US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전략</a:t>
            </a:r>
            <a:r>
              <a:rPr lang="en-US" altLang="ko-KR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을 </a:t>
            </a:r>
            <a:r>
              <a:rPr lang="en-US" altLang="ko-KR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</a:t>
            </a:r>
            <a:r>
              <a:rPr lang="ko-KR" altLang="en-US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유도경제학</a:t>
            </a:r>
            <a:r>
              <a:rPr lang="en-US" altLang="ko-KR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”</a:t>
            </a:r>
            <a:r>
              <a:rPr lang="ko-KR" altLang="en-US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이라고도 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함</a:t>
            </a:r>
          </a:p>
          <a:p>
            <a:pPr fontAlgn="base"/>
            <a:r>
              <a:rPr lang="en-US" altLang="ko-KR" sz="204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신인이 너무 욕심을 부려 시장을 뺏으려 한다면 현직이 점유율을 찾기 위해 이윤을 포기할 수 </a:t>
            </a:r>
            <a:endParaRPr lang="en-US" altLang="ko-KR" sz="21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1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있기 때문에 </a:t>
            </a:r>
            <a:r>
              <a:rPr lang="ko-KR" altLang="en-US" sz="21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신인이 역량을 제한해야 현직이 설 수 있고 신인이 돈을 벌 수 있다</a:t>
            </a:r>
            <a:r>
              <a:rPr lang="en-US" altLang="ko-KR" sz="21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en-US" altLang="ko-KR" sz="2100" dirty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49" y="3681526"/>
            <a:ext cx="1152609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가격 대 가격 규칙 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키위 국제 항공</a:t>
            </a:r>
            <a:endParaRPr lang="en-US" altLang="ko-KR" sz="28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주요 항공사에 비해 낮은 </a:t>
            </a:r>
            <a:r>
              <a:rPr lang="ko-KR" altLang="en-US" sz="23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네임드</a:t>
            </a:r>
            <a:r>
              <a:rPr lang="ko-KR" altLang="en-US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인식과 제한된 비행 일정을 가진 항공사</a:t>
            </a:r>
            <a:r>
              <a:rPr lang="en-US" altLang="ko-KR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endParaRPr lang="en-US" altLang="ko-KR" sz="23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적은 비행 일정과 낮은 가격이 그들의 </a:t>
            </a:r>
            <a:r>
              <a:rPr lang="en-US" altLang="ko-KR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부가가치</a:t>
            </a:r>
            <a:r>
              <a:rPr lang="en-US" altLang="ko-KR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 됨</a:t>
            </a:r>
            <a:r>
              <a:rPr lang="en-US" altLang="ko-KR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  <a:p>
            <a:pPr fontAlgn="base"/>
            <a:r>
              <a:rPr lang="en-US" altLang="ko-KR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= ‘</a:t>
            </a:r>
            <a:r>
              <a:rPr lang="ko-KR" altLang="en-US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일률적인 가격 대 일률적인 규칙</a:t>
            </a:r>
            <a:r>
              <a:rPr lang="en-US" altLang="ko-KR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3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덕을 봄</a:t>
            </a:r>
            <a:endParaRPr lang="en-US" altLang="ko-KR" sz="23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3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</a:t>
            </a:r>
            <a:r>
              <a:rPr lang="ko-KR" altLang="en-US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타 항공사의 라이벌이었지만</a:t>
            </a:r>
            <a:r>
              <a:rPr lang="en-US" altLang="ko-KR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적게 활동하고 잠재적 </a:t>
            </a:r>
            <a:r>
              <a:rPr lang="ko-KR" altLang="en-US" sz="23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진입자를</a:t>
            </a:r>
            <a:r>
              <a:rPr lang="ko-KR" altLang="en-US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막아주는 역할을 함</a:t>
            </a:r>
            <a:r>
              <a:rPr lang="en-US" altLang="ko-KR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r>
              <a:rPr lang="ko-KR" altLang="en-US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3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3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3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853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テキスト ボックス 3"/>
          <p:cNvSpPr txBox="1"/>
          <p:nvPr/>
        </p:nvSpPr>
        <p:spPr>
          <a:xfrm>
            <a:off x="1158962" y="291012"/>
            <a:ext cx="254245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a옛날사진관4"/>
                <a:ea typeface="a옛날사진관4"/>
              </a:rPr>
              <a:t>규칙의 변화</a:t>
            </a:r>
            <a:endParaRPr lang="en-US" altLang="ko-KR" sz="3600">
              <a:latin typeface="a옛날사진관4"/>
              <a:ea typeface="a옛날사진관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50" y="474802"/>
            <a:ext cx="668090" cy="2948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a옛날사진관4"/>
                <a:ea typeface="a옛날사진관4"/>
              </a:rPr>
              <a:t>Part 7</a:t>
            </a:r>
            <a:endParaRPr lang="ko-KR" altLang="en-US" sz="1400">
              <a:latin typeface="a옛날사진관4"/>
              <a:ea typeface="a옛날사진관4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3"/>
          <p:cNvSpPr txBox="1"/>
          <p:nvPr/>
        </p:nvSpPr>
        <p:spPr>
          <a:xfrm>
            <a:off x="314398" y="1182219"/>
            <a:ext cx="11625650" cy="4321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2f17a9"/>
                </a:solidFill>
                <a:latin typeface="a옛날사진관4"/>
                <a:ea typeface="a옛날사진관4"/>
              </a:rPr>
              <a:t>-</a:t>
            </a:r>
            <a:r>
              <a:rPr lang="ko-KR" altLang="en-US" sz="2800">
                <a:solidFill>
                  <a:srgbClr val="2f17a9"/>
                </a:solidFill>
                <a:latin typeface="a옛날사진관4"/>
                <a:ea typeface="a옛날사진관4"/>
              </a:rPr>
              <a:t>상품의 규칙</a:t>
            </a:r>
            <a:r>
              <a:rPr lang="en-US" altLang="ko-KR" sz="2800">
                <a:solidFill>
                  <a:srgbClr val="2f17a9"/>
                </a:solidFill>
                <a:latin typeface="a옛날사진관4"/>
                <a:ea typeface="a옛날사진관4"/>
              </a:rPr>
              <a:t>:</a:t>
            </a:r>
            <a:r>
              <a:rPr lang="ko-KR" altLang="en-US" sz="2800">
                <a:latin typeface="a옛날사진관4"/>
                <a:ea typeface="a옛날사진관4"/>
              </a:rPr>
              <a:t> </a:t>
            </a:r>
            <a:r>
              <a:rPr lang="ko-KR" altLang="en-US" sz="2800">
                <a:solidFill>
                  <a:srgbClr val="2f17a9"/>
                </a:solidFill>
                <a:latin typeface="a옛날사진관4"/>
                <a:ea typeface="a옛날사진관4"/>
              </a:rPr>
              <a:t>이산화탄소 운송</a:t>
            </a:r>
            <a:endParaRPr lang="ko-KR" altLang="en-US" sz="280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>
              <a:defRPr/>
            </a:pPr>
            <a:r>
              <a:rPr lang="en-US" altLang="ko-KR" sz="2220">
                <a:latin typeface="a옛날사진관4"/>
                <a:ea typeface="a옛날사진관4"/>
              </a:rPr>
              <a:t>:</a:t>
            </a:r>
            <a:r>
              <a:rPr lang="ko-KR" altLang="en-US" sz="2220">
                <a:latin typeface="a옛날사진관4"/>
                <a:ea typeface="a옛날사진관4"/>
              </a:rPr>
              <a:t>이산화탄소는 운송 시 큰 비용이 듦 </a:t>
            </a:r>
            <a:r>
              <a:rPr lang="en-US" altLang="ko-KR" sz="2220">
                <a:latin typeface="a옛날사진관4"/>
                <a:ea typeface="a옛날사진관4"/>
              </a:rPr>
              <a:t>-&gt; 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고객이 잘 위치한 생산자에게는 부가가치</a:t>
            </a:r>
            <a:r>
              <a:rPr lang="ko-KR" altLang="en-US" sz="2220">
                <a:latin typeface="a옛날사진관4"/>
                <a:ea typeface="a옛날사진관4"/>
              </a:rPr>
              <a:t>가 됨</a:t>
            </a:r>
            <a:r>
              <a:rPr lang="en-US" altLang="ko-KR" sz="2220">
                <a:latin typeface="a옛날사진관4"/>
                <a:ea typeface="a옛날사진관4"/>
              </a:rPr>
              <a:t>.</a:t>
            </a:r>
            <a:endParaRPr lang="en-US" altLang="ko-KR" sz="2220">
              <a:latin typeface="a옛날사진관4"/>
              <a:ea typeface="a옛날사진관4"/>
            </a:endParaRPr>
          </a:p>
          <a:p>
            <a:pPr>
              <a:defRPr/>
            </a:pPr>
            <a:endParaRPr lang="en-US" altLang="ko-KR" sz="2220">
              <a:latin typeface="a옛날사진관4"/>
              <a:ea typeface="a옛날사진관4"/>
            </a:endParaRPr>
          </a:p>
          <a:p>
            <a:pPr>
              <a:defRPr/>
            </a:pPr>
            <a:r>
              <a:rPr lang="en-US" altLang="ko-KR" sz="2400">
                <a:solidFill>
                  <a:srgbClr val="2f17a9"/>
                </a:solidFill>
                <a:latin typeface="a옛날사진관4"/>
                <a:ea typeface="a옛날사진관4"/>
              </a:rPr>
              <a:t>-MCC: </a:t>
            </a:r>
            <a:r>
              <a:rPr lang="ko-KR" altLang="en-US" sz="2220">
                <a:latin typeface="a옛날사진관4"/>
                <a:ea typeface="a옛날사진관4"/>
              </a:rPr>
              <a:t>생산자가 고객과의 계약에서 가진</a:t>
            </a:r>
            <a:r>
              <a:rPr lang="en-US" altLang="ko-KR" sz="2220">
                <a:latin typeface="a옛날사진관4"/>
                <a:ea typeface="a옛날사진관4"/>
              </a:rPr>
              <a:t>‘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경쟁조항</a:t>
            </a: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’</a:t>
            </a:r>
            <a:r>
              <a:rPr lang="en-US" altLang="ko-KR" sz="2220">
                <a:latin typeface="a옛날사진관4"/>
                <a:ea typeface="a옛날사진관4"/>
              </a:rPr>
              <a:t>=</a:t>
            </a:r>
            <a:r>
              <a:rPr lang="ko-KR" altLang="en-US" sz="2220">
                <a:latin typeface="a옛날사진관4"/>
                <a:ea typeface="a옛날사진관4"/>
              </a:rPr>
              <a:t>현 판매자에게 마지막 입찰권을 줌</a:t>
            </a:r>
            <a:endParaRPr lang="ko-KR" altLang="en-US" sz="2220">
              <a:latin typeface="a옛날사진관4"/>
              <a:ea typeface="a옛날사진관4"/>
            </a:endParaRPr>
          </a:p>
          <a:p>
            <a:pPr>
              <a:defRPr/>
            </a:pP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=&gt;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생산자는 더 높은 가격 유지 가능</a:t>
            </a: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&amp; 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그에 따른 부가가치 이상 벌 수 있음</a:t>
            </a: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.</a:t>
            </a:r>
            <a:endParaRPr lang="en-US" altLang="ko-KR" sz="222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>
              <a:defRPr/>
            </a:pPr>
            <a:endParaRPr lang="en-US" altLang="ko-KR" sz="222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>
              <a:defRPr/>
            </a:pPr>
            <a:r>
              <a:rPr lang="en-US" altLang="ko-KR" sz="2400">
                <a:solidFill>
                  <a:srgbClr val="2f17a9"/>
                </a:solidFill>
                <a:latin typeface="a옛날사진관4"/>
                <a:ea typeface="a옛날사진관4"/>
              </a:rPr>
              <a:t>-MCC</a:t>
            </a:r>
            <a:r>
              <a:rPr lang="ko-KR" altLang="en-US" sz="2400">
                <a:solidFill>
                  <a:srgbClr val="2f17a9"/>
                </a:solidFill>
                <a:latin typeface="a옛날사진관4"/>
                <a:ea typeface="a옛날사진관4"/>
              </a:rPr>
              <a:t>를 가진 것은 현역의 승리를 분명한 방식으로 판을 바꾸게 해줌</a:t>
            </a:r>
            <a:r>
              <a:rPr lang="en-US" altLang="ko-KR" sz="2400">
                <a:solidFill>
                  <a:srgbClr val="2f17a9"/>
                </a:solidFill>
                <a:latin typeface="a옛날사진관4"/>
                <a:ea typeface="a옛날사진관4"/>
              </a:rPr>
              <a:t>.</a:t>
            </a:r>
            <a:endParaRPr lang="en-US" altLang="ko-KR" sz="240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>
              <a:defRPr/>
            </a:pPr>
            <a:r>
              <a:rPr lang="en-US" altLang="ko-KR" sz="2220">
                <a:latin typeface="a옛날사진관4"/>
                <a:ea typeface="a옛날사진관4"/>
              </a:rPr>
              <a:t>: </a:t>
            </a:r>
            <a:r>
              <a:rPr lang="ko-KR" altLang="en-US" sz="2220">
                <a:latin typeface="a옛날사진관4"/>
                <a:ea typeface="a옛날사진관4"/>
              </a:rPr>
              <a:t>도전자에게 자신의 고객들에게 가격을 올릴 수 있는 여지를 줌</a:t>
            </a:r>
            <a:endParaRPr lang="ko-KR" altLang="en-US" sz="2220">
              <a:latin typeface="a옛날사진관4"/>
              <a:ea typeface="a옛날사진관4"/>
            </a:endParaRPr>
          </a:p>
          <a:p>
            <a:pPr>
              <a:defRPr/>
            </a:pPr>
            <a:r>
              <a:rPr lang="en-US" altLang="ko-KR" sz="2220">
                <a:latin typeface="a옛날사진관4"/>
                <a:ea typeface="a옛날사진관4"/>
              </a:rPr>
              <a:t>  &amp; </a:t>
            </a:r>
            <a:r>
              <a:rPr lang="ko-KR" altLang="en-US" sz="2220">
                <a:latin typeface="a옛날사진관4"/>
                <a:ea typeface="a옛날사진관4"/>
              </a:rPr>
              <a:t>현직이 도전자의 몫을 노릴 것이라는 두려움을 덜어줌</a:t>
            </a:r>
            <a:r>
              <a:rPr lang="en-US" altLang="ko-KR" sz="2220">
                <a:latin typeface="a옛날사진관4"/>
                <a:ea typeface="a옛날사진관4"/>
              </a:rPr>
              <a:t>.</a:t>
            </a:r>
            <a:endParaRPr lang="en-US" altLang="ko-KR" sz="2220">
              <a:latin typeface="a옛날사진관4"/>
              <a:ea typeface="a옛날사진관4"/>
            </a:endParaRPr>
          </a:p>
          <a:p>
            <a:pPr>
              <a:defRPr/>
            </a:pPr>
            <a:endParaRPr lang="en-US" altLang="ko-KR" sz="222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>
              <a:defRPr/>
            </a:pPr>
            <a:r>
              <a:rPr lang="en-US" altLang="ko-KR" sz="2400">
                <a:solidFill>
                  <a:srgbClr val="2f17a9"/>
                </a:solidFill>
                <a:latin typeface="a옛날사진관4"/>
                <a:ea typeface="a옛날사진관4"/>
              </a:rPr>
              <a:t>-MCC</a:t>
            </a:r>
            <a:r>
              <a:rPr lang="ko-KR" altLang="en-US" sz="2400">
                <a:solidFill>
                  <a:srgbClr val="2f17a9"/>
                </a:solidFill>
                <a:latin typeface="a옛날사진관4"/>
                <a:ea typeface="a옛날사진관4"/>
              </a:rPr>
              <a:t>는 고객에게도 혜택을 제공함</a:t>
            </a:r>
            <a:endParaRPr lang="ko-KR" altLang="en-US" sz="240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>
              <a:defRPr/>
            </a:pPr>
            <a:r>
              <a:rPr lang="en-US" altLang="ko-KR" sz="2220">
                <a:latin typeface="a옛날사진관4"/>
                <a:ea typeface="a옛날사진관4"/>
              </a:rPr>
              <a:t>:</a:t>
            </a:r>
            <a:r>
              <a:rPr lang="ko-KR" altLang="en-US" sz="2220">
                <a:latin typeface="a옛날사진관4"/>
                <a:ea typeface="a옛날사진관4"/>
              </a:rPr>
              <a:t>장기계약이 없는 경우에도 생산자가 선택한다면 장기관계를 보장할 수 있음</a:t>
            </a:r>
            <a:r>
              <a:rPr lang="en-US" altLang="ko-KR" sz="2220">
                <a:latin typeface="a옛날사진관4"/>
                <a:ea typeface="a옛날사진관4"/>
              </a:rPr>
              <a:t>.</a:t>
            </a:r>
            <a:endParaRPr lang="en-US" altLang="ko-KR" sz="2220">
              <a:latin typeface="a옛날사진관4"/>
              <a:ea typeface="a옛날사진관4"/>
            </a:endParaRPr>
          </a:p>
        </p:txBody>
      </p:sp>
      <p:sp>
        <p:nvSpPr>
          <p:cNvPr id="12" name="テキスト ボックス 3"/>
          <p:cNvSpPr txBox="1"/>
          <p:nvPr/>
        </p:nvSpPr>
        <p:spPr>
          <a:xfrm>
            <a:off x="314398" y="5641112"/>
            <a:ext cx="11504656" cy="605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400">
                <a:solidFill>
                  <a:srgbClr val="2f17a9"/>
                </a:solidFill>
                <a:latin typeface="a옛날사진관4"/>
                <a:ea typeface="a옛날사진관4"/>
              </a:rPr>
              <a:t>-MCC</a:t>
            </a:r>
            <a:r>
              <a:rPr lang="ko-KR" altLang="en-US" sz="3400">
                <a:solidFill>
                  <a:srgbClr val="2f17a9"/>
                </a:solidFill>
                <a:latin typeface="a옛날사진관4"/>
                <a:ea typeface="a옛날사진관4"/>
              </a:rPr>
              <a:t>를 이용하는 것은 강화되는 전략이다</a:t>
            </a:r>
            <a:r>
              <a:rPr lang="en-US" altLang="ko-KR" sz="3400">
                <a:solidFill>
                  <a:srgbClr val="2f17a9"/>
                </a:solidFill>
                <a:latin typeface="a옛날사진관4"/>
                <a:ea typeface="a옛날사진관4"/>
              </a:rPr>
              <a:t>!</a:t>
            </a:r>
            <a:endParaRPr lang="en-US" altLang="ko-KR" sz="3400">
              <a:solidFill>
                <a:srgbClr val="2f17a9"/>
              </a:solidFill>
              <a:latin typeface="a옛날사진관4"/>
              <a:ea typeface="a옛날사진관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9101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규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칙</a:t>
            </a:r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</a:t>
            </a:r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변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7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37977" y="2447139"/>
            <a:ext cx="11732330" cy="28007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6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36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규칙</a:t>
            </a:r>
            <a:endParaRPr lang="en-US" altLang="ko-KR" sz="36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규칙을 변경하고 새로 만드는 것은 중요한 문제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내가 규칙을 다시 쓰고 새 규칙을 만들 수 있듯이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다른 사람도 가능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비즈니스에는 분쟁을 해결할 수 있는 궁극적인  규칙 제정 권한이 없음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부가가치를 능가할 수 있지만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규칙을 만들게 힘을 주는 것은 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부가가치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임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86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B6332-F6E3-4FE2-810C-2C589EE7937C}"/>
              </a:ext>
            </a:extLst>
          </p:cNvPr>
          <p:cNvGrpSpPr/>
          <p:nvPr/>
        </p:nvGrpSpPr>
        <p:grpSpPr>
          <a:xfrm>
            <a:off x="3767702" y="2345306"/>
            <a:ext cx="4656596" cy="1948943"/>
            <a:chOff x="3767702" y="2611120"/>
            <a:chExt cx="4656596" cy="19489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5125F2-1B27-4E65-90FD-15228A57767D}"/>
                </a:ext>
              </a:extLst>
            </p:cNvPr>
            <p:cNvSpPr txBox="1"/>
            <p:nvPr/>
          </p:nvSpPr>
          <p:spPr>
            <a:xfrm>
              <a:off x="3767702" y="2611120"/>
              <a:ext cx="46565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</a:t>
              </a:r>
              <a:r>
                <a:rPr lang="en-US" altLang="ko-KR" sz="88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8.</a:t>
              </a:r>
              <a:endParaRPr lang="ko-KR" altLang="en-US" sz="8800" dirty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5288"/>
              <a:ext cx="318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전술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: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인식변화</a:t>
              </a:r>
              <a:endParaRPr lang="en-US" altLang="ko-KR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896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767702" y="2345306"/>
            <a:ext cx="4656596" cy="1947723"/>
            <a:chOff x="3767702" y="2611120"/>
            <a:chExt cx="4656596" cy="1947723"/>
          </a:xfrm>
        </p:grpSpPr>
        <p:sp>
          <p:nvSpPr>
            <p:cNvPr id="7" name="TextBox 6"/>
            <p:cNvSpPr txBox="1"/>
            <p:nvPr/>
          </p:nvSpPr>
          <p:spPr>
            <a:xfrm>
              <a:off x="3947160" y="2611120"/>
              <a:ext cx="4288154" cy="1434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8800">
                  <a:solidFill>
                    <a:srgbClr val="ffffff"/>
                  </a:solidFill>
                  <a:latin typeface="a옛날사진관4"/>
                  <a:ea typeface="a옛날사진관4"/>
                </a:rPr>
                <a:t>PART 1.</a:t>
              </a:r>
              <a:endParaRPr lang="ko-KR" altLang="en-US" sz="8800">
                <a:solidFill>
                  <a:srgbClr val="ffffff"/>
                </a:solidFill>
                <a:latin typeface="a옛날사진관4"/>
                <a:ea typeface="a옛날사진관4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3974068"/>
              <a:ext cx="31800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200">
                  <a:solidFill>
                    <a:srgbClr val="ffffff"/>
                  </a:solidFill>
                  <a:latin typeface="a옛날사진관4"/>
                  <a:ea typeface="a옛날사진관4"/>
                </a:rPr>
                <a:t>게임이론의 시작</a:t>
              </a:r>
              <a:endParaRPr lang="en-US" altLang="ko-KR" sz="3200">
                <a:solidFill>
                  <a:srgbClr val="ffffff"/>
                </a:solidFill>
                <a:latin typeface="a옛날사진관4"/>
                <a:ea typeface="a옛날사진관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1058537"/>
            <a:ext cx="3970174" cy="5799463"/>
          </a:xfrm>
          <a:prstGeom prst="rect">
            <a:avLst/>
          </a:prstGeom>
          <a:solidFill>
            <a:schemeClr val="accent3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テキスト ボックス 3"/>
          <p:cNvSpPr txBox="1"/>
          <p:nvPr/>
        </p:nvSpPr>
        <p:spPr>
          <a:xfrm>
            <a:off x="1301632" y="291012"/>
            <a:ext cx="31085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a옛날사진관4"/>
                <a:ea typeface="a옛날사진관4"/>
              </a:rPr>
              <a:t>전술</a:t>
            </a:r>
            <a:r>
              <a:rPr lang="en-US" altLang="ko-KR" sz="3600">
                <a:latin typeface="a옛날사진관4"/>
                <a:ea typeface="a옛날사진관4"/>
              </a:rPr>
              <a:t>:</a:t>
            </a:r>
            <a:r>
              <a:rPr lang="ko-KR" altLang="en-US" sz="3600">
                <a:latin typeface="a옛날사진관4"/>
                <a:ea typeface="a옛날사진관4"/>
              </a:rPr>
              <a:t>인식 변화</a:t>
            </a:r>
            <a:endParaRPr lang="en-US" altLang="ko-KR" sz="3600">
              <a:latin typeface="a옛날사진관4"/>
              <a:ea typeface="a옛날사진관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50" y="474802"/>
            <a:ext cx="668090" cy="2948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a옛날사진관4"/>
                <a:ea typeface="a옛날사진관4"/>
              </a:rPr>
              <a:t>Part 8</a:t>
            </a:r>
            <a:endParaRPr lang="ko-KR" altLang="en-US" sz="1400">
              <a:latin typeface="a옛날사진관4"/>
              <a:ea typeface="a옛날사진관4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3"/>
          <p:cNvSpPr txBox="1"/>
          <p:nvPr/>
        </p:nvSpPr>
        <p:spPr>
          <a:xfrm>
            <a:off x="4018982" y="1058537"/>
            <a:ext cx="6064183" cy="11874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2f17a9"/>
                </a:solidFill>
                <a:latin typeface="a옛날사진관4"/>
                <a:ea typeface="a옛날사진관4"/>
              </a:rPr>
              <a:t>-</a:t>
            </a:r>
            <a:r>
              <a:rPr lang="ko-KR" altLang="en-US" sz="2800">
                <a:solidFill>
                  <a:srgbClr val="2f17a9"/>
                </a:solidFill>
                <a:latin typeface="a옛날사진관4"/>
                <a:ea typeface="a옛날사진관4"/>
              </a:rPr>
              <a:t>잘못된 인식을 없애다</a:t>
            </a:r>
            <a:r>
              <a:rPr lang="en-US" altLang="ko-KR" sz="2800">
                <a:solidFill>
                  <a:srgbClr val="2f17a9"/>
                </a:solidFill>
                <a:latin typeface="a옛날사진관4"/>
                <a:ea typeface="a옛날사진관4"/>
              </a:rPr>
              <a:t>: </a:t>
            </a:r>
            <a:r>
              <a:rPr lang="ko-KR" altLang="en-US" sz="2800">
                <a:solidFill>
                  <a:srgbClr val="2f17a9"/>
                </a:solidFill>
                <a:latin typeface="a옛날사진관4"/>
                <a:ea typeface="a옛날사진관4"/>
              </a:rPr>
              <a:t>뉴욕의 신문사</a:t>
            </a:r>
            <a:endParaRPr lang="ko-KR" altLang="en-US" sz="280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en-US" altLang="ko-KR" sz="2220">
                <a:latin typeface="a옛날사진관4"/>
                <a:ea typeface="a옛날사진관4"/>
              </a:rPr>
              <a:t>:94</a:t>
            </a:r>
            <a:r>
              <a:rPr lang="ko-KR" altLang="en-US" sz="2220">
                <a:latin typeface="a옛날사진관4"/>
                <a:ea typeface="a옛날사진관4"/>
              </a:rPr>
              <a:t>년 뉴욕포스트</a:t>
            </a:r>
            <a:r>
              <a:rPr lang="en-US" altLang="ko-KR" sz="2220">
                <a:latin typeface="a옛날사진관4"/>
                <a:ea typeface="a옛날사진관4"/>
              </a:rPr>
              <a:t>) 40</a:t>
            </a:r>
            <a:r>
              <a:rPr lang="ko-KR" altLang="en-US" sz="2220">
                <a:latin typeface="a옛날사진관4"/>
                <a:ea typeface="a옛날사진관4"/>
              </a:rPr>
              <a:t>센트</a:t>
            </a:r>
            <a:r>
              <a:rPr lang="en-US" altLang="ko-KR" sz="2220">
                <a:latin typeface="a옛날사진관4"/>
                <a:ea typeface="a옛날사진관4"/>
              </a:rPr>
              <a:t>-&gt;50</a:t>
            </a:r>
            <a:r>
              <a:rPr lang="ko-KR" altLang="en-US" sz="2220">
                <a:latin typeface="a옛날사진관4"/>
                <a:ea typeface="a옛날사진관4"/>
              </a:rPr>
              <a:t>센트로 가격 인상</a:t>
            </a:r>
            <a:r>
              <a:rPr lang="en-US" altLang="ko-KR" sz="2220">
                <a:latin typeface="a옛날사진관4"/>
                <a:ea typeface="a옛날사진관4"/>
              </a:rPr>
              <a:t>.</a:t>
            </a:r>
            <a:endParaRPr lang="en-US" altLang="ko-KR" sz="2220"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ko-KR" altLang="en-US" sz="2220">
                <a:latin typeface="a옛날사진관4"/>
                <a:ea typeface="a옛날사진관4"/>
              </a:rPr>
              <a:t>하지만 데일리뉴스</a:t>
            </a:r>
            <a:r>
              <a:rPr lang="en-US" altLang="ko-KR" sz="2220">
                <a:latin typeface="a옛날사진관4"/>
                <a:ea typeface="a옛날사진관4"/>
              </a:rPr>
              <a:t>) 40</a:t>
            </a:r>
            <a:r>
              <a:rPr lang="ko-KR" altLang="en-US" sz="2220">
                <a:latin typeface="a옛날사진관4"/>
                <a:ea typeface="a옛날사진관4"/>
              </a:rPr>
              <a:t>센트로 가격 동결</a:t>
            </a:r>
            <a:r>
              <a:rPr lang="en-US" altLang="ko-KR" sz="2220">
                <a:latin typeface="a옛날사진관4"/>
                <a:ea typeface="a옛날사진관4"/>
              </a:rPr>
              <a:t>.</a:t>
            </a:r>
            <a:endParaRPr lang="en-US" altLang="ko-KR" sz="2220">
              <a:latin typeface="a옛날사진관4"/>
              <a:ea typeface="a옛날사진관4"/>
            </a:endParaRPr>
          </a:p>
        </p:txBody>
      </p:sp>
      <p:sp>
        <p:nvSpPr>
          <p:cNvPr id="19" name="テキスト ボックス 3"/>
          <p:cNvSpPr txBox="1"/>
          <p:nvPr/>
        </p:nvSpPr>
        <p:spPr>
          <a:xfrm>
            <a:off x="4078752" y="2265021"/>
            <a:ext cx="5099538" cy="433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20">
                <a:latin typeface="a옛날사진관4"/>
                <a:ea typeface="a옛날사진관4"/>
              </a:rPr>
              <a:t>=&gt;</a:t>
            </a:r>
            <a:r>
              <a:rPr lang="ko-KR" altLang="en-US" sz="2220">
                <a:latin typeface="a옛날사진관4"/>
                <a:ea typeface="a옛날사진관4"/>
              </a:rPr>
              <a:t>포스트</a:t>
            </a:r>
            <a:r>
              <a:rPr lang="en-US" altLang="ko-KR" sz="2220">
                <a:latin typeface="a옛날사진관4"/>
                <a:ea typeface="a옛날사진관4"/>
              </a:rPr>
              <a:t>: </a:t>
            </a:r>
            <a:r>
              <a:rPr lang="ko-KR" altLang="en-US" sz="2220">
                <a:latin typeface="a옛날사진관4"/>
                <a:ea typeface="a옛날사진관4"/>
              </a:rPr>
              <a:t>구독자와 광고수익을 잃게 됨</a:t>
            </a:r>
            <a:r>
              <a:rPr lang="en-US" altLang="ko-KR" sz="2220">
                <a:latin typeface="a옛날사진관4"/>
                <a:ea typeface="a옛날사진관4"/>
              </a:rPr>
              <a:t>.</a:t>
            </a:r>
            <a:endParaRPr lang="en-US" altLang="ko-KR" sz="2220">
              <a:latin typeface="a옛날사진관4"/>
              <a:ea typeface="a옛날사진관4"/>
            </a:endParaRPr>
          </a:p>
        </p:txBody>
      </p:sp>
      <p:sp>
        <p:nvSpPr>
          <p:cNvPr id="21" name="テキスト ボックス 3"/>
          <p:cNvSpPr txBox="1"/>
          <p:nvPr/>
        </p:nvSpPr>
        <p:spPr>
          <a:xfrm>
            <a:off x="4018982" y="2677500"/>
            <a:ext cx="8279698" cy="3940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2f17a9"/>
                </a:solidFill>
                <a:latin typeface="a옛날사진관4"/>
                <a:ea typeface="a옛날사진관4"/>
              </a:rPr>
              <a:t>-</a:t>
            </a:r>
            <a:r>
              <a:rPr lang="ko-KR" altLang="en-US" sz="2400">
                <a:solidFill>
                  <a:srgbClr val="2f17a9"/>
                </a:solidFill>
                <a:latin typeface="a옛날사진관4"/>
                <a:ea typeface="a옛날사진관4"/>
              </a:rPr>
              <a:t>포스트의 전술</a:t>
            </a:r>
            <a:r>
              <a:rPr lang="en-US" altLang="ko-KR" sz="2400">
                <a:solidFill>
                  <a:srgbClr val="2f17a9"/>
                </a:solidFill>
                <a:latin typeface="a옛날사진관4"/>
                <a:ea typeface="a옛날사진관4"/>
              </a:rPr>
              <a:t>: </a:t>
            </a:r>
            <a:endParaRPr lang="en-US" altLang="ko-KR" sz="240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 marL="457200" indent="-457200">
              <a:buAutoNum type="arabicPeriod"/>
              <a:defRPr/>
            </a:pPr>
            <a:r>
              <a:rPr lang="ko-KR" altLang="en-US" sz="2220">
                <a:latin typeface="a옛날사진관4"/>
                <a:ea typeface="a옛날사진관4"/>
              </a:rPr>
              <a:t>가격을 </a:t>
            </a:r>
            <a:r>
              <a:rPr lang="en-US" altLang="ko-KR" sz="2220">
                <a:latin typeface="a옛날사진관4"/>
                <a:ea typeface="a옛날사진관4"/>
              </a:rPr>
              <a:t>25</a:t>
            </a:r>
            <a:r>
              <a:rPr lang="ko-KR" altLang="en-US" sz="2220">
                <a:latin typeface="a옛날사진관4"/>
                <a:ea typeface="a옛날사진관4"/>
              </a:rPr>
              <a:t>센트로 낮추겠다</a:t>
            </a:r>
            <a:r>
              <a:rPr lang="en-US" altLang="ko-KR" sz="2220">
                <a:latin typeface="a옛날사진관4"/>
                <a:ea typeface="a옛날사진관4"/>
              </a:rPr>
              <a:t>! =&gt;</a:t>
            </a:r>
            <a:r>
              <a:rPr lang="ko-KR" altLang="en-US" sz="2220">
                <a:latin typeface="a옛날사진관4"/>
                <a:ea typeface="a옛날사진관4"/>
              </a:rPr>
              <a:t> 위협적으로 받아들이지 않음</a:t>
            </a:r>
            <a:r>
              <a:rPr lang="en-US" altLang="ko-KR" sz="2220">
                <a:latin typeface="a옛날사진관4"/>
                <a:ea typeface="a옛날사진관4"/>
              </a:rPr>
              <a:t>.</a:t>
            </a:r>
            <a:endParaRPr lang="en-US" altLang="ko-KR" sz="2220">
              <a:latin typeface="a옛날사진관4"/>
              <a:ea typeface="a옛날사진관4"/>
            </a:endParaRPr>
          </a:p>
          <a:p>
            <a:pPr lvl="0">
              <a:defRPr/>
            </a:pPr>
            <a:endParaRPr lang="en-US" altLang="ko-KR" sz="2220"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en-US" altLang="ko-KR" sz="2220">
                <a:latin typeface="a옛날사진관4"/>
                <a:ea typeface="a옛날사진관4"/>
              </a:rPr>
              <a:t>2</a:t>
            </a: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. 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시험적 가격 인하 시작 </a:t>
            </a: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-&gt; 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판매량 두 배 증가</a:t>
            </a: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!</a:t>
            </a:r>
            <a:endParaRPr lang="en-US" altLang="ko-KR" sz="222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en-US" altLang="ko-KR" sz="2220">
                <a:latin typeface="a옛날사진관4"/>
                <a:ea typeface="a옛날사진관4"/>
              </a:rPr>
              <a:t>=&gt;</a:t>
            </a:r>
            <a:r>
              <a:rPr lang="ko-KR" altLang="en-US" sz="2220">
                <a:latin typeface="a옛날사진관4"/>
                <a:ea typeface="a옛날사진관4"/>
              </a:rPr>
              <a:t>사실 포스트는 </a:t>
            </a:r>
            <a:r>
              <a:rPr lang="en-US" altLang="ko-KR" sz="2220">
                <a:latin typeface="a옛날사진관4"/>
                <a:ea typeface="a옛날사진관4"/>
              </a:rPr>
              <a:t>25</a:t>
            </a:r>
            <a:r>
              <a:rPr lang="ko-KR" altLang="en-US" sz="2220">
                <a:latin typeface="a옛날사진관4"/>
                <a:ea typeface="a옛날사진관4"/>
              </a:rPr>
              <a:t>센트로 인하할 의도가 없었으나 자신들이 가격을 인상할 때 데일리는 동결할 것을 예상하지 못 함</a:t>
            </a:r>
            <a:r>
              <a:rPr lang="en-US" altLang="ko-KR" sz="2220">
                <a:latin typeface="a옛날사진관4"/>
                <a:ea typeface="a옛날사진관4"/>
              </a:rPr>
              <a:t>.</a:t>
            </a:r>
            <a:endParaRPr lang="en-US" altLang="ko-KR" sz="2220"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ko-KR" altLang="en-US" sz="2220">
                <a:latin typeface="a옛날사진관4"/>
                <a:ea typeface="a옛날사진관4"/>
              </a:rPr>
              <a:t>즉</a:t>
            </a:r>
            <a:r>
              <a:rPr lang="en-US" altLang="ko-KR" sz="2220">
                <a:latin typeface="a옛날사진관4"/>
                <a:ea typeface="a옛날사진관4"/>
              </a:rPr>
              <a:t>, 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시험 인하는 데일리가 포스트를 따라 가격을 인상하게끔 하는</a:t>
            </a:r>
            <a:endParaRPr lang="ko-KR" altLang="en-US" sz="222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고도의 전술</a:t>
            </a: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!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 </a:t>
            </a: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=&gt; 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데일리와 포스트 둘 다 </a:t>
            </a:r>
            <a:r>
              <a:rPr lang="en-US" altLang="ko-KR" sz="2220">
                <a:solidFill>
                  <a:srgbClr val="2f17a9"/>
                </a:solidFill>
                <a:latin typeface="a옛날사진관4"/>
                <a:ea typeface="a옛날사진관4"/>
              </a:rPr>
              <a:t>50</a:t>
            </a:r>
            <a:r>
              <a:rPr lang="ko-KR" altLang="en-US" sz="2220">
                <a:solidFill>
                  <a:srgbClr val="2f17a9"/>
                </a:solidFill>
                <a:latin typeface="a옛날사진관4"/>
                <a:ea typeface="a옛날사진관4"/>
              </a:rPr>
              <a:t>센트로 가격 인상</a:t>
            </a:r>
            <a:endParaRPr lang="ko-KR" altLang="en-US" sz="222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 lvl="0">
              <a:defRPr/>
            </a:pPr>
            <a:endParaRPr lang="en-US" altLang="ko-KR" sz="250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ko-KR" altLang="en-US" sz="2600">
                <a:solidFill>
                  <a:srgbClr val="2f17a9"/>
                </a:solidFill>
                <a:latin typeface="a옛날사진관4"/>
                <a:ea typeface="a옛날사진관4"/>
              </a:rPr>
              <a:t>∴모두 독자 점유율 잃지 않고 더 높은 수익 창출 하게 됨</a:t>
            </a:r>
            <a:r>
              <a:rPr lang="en-US" altLang="ko-KR" sz="2500">
                <a:solidFill>
                  <a:srgbClr val="2f17a9"/>
                </a:solidFill>
                <a:latin typeface="a옛날사진관4"/>
                <a:ea typeface="a옛날사진관4"/>
              </a:rPr>
              <a:t>!</a:t>
            </a:r>
            <a:endParaRPr lang="en-US" altLang="ko-KR" sz="2500">
              <a:solidFill>
                <a:srgbClr val="2f17a9"/>
              </a:solidFill>
              <a:latin typeface="a옛날사진관4"/>
              <a:ea typeface="a옛날사진관4"/>
            </a:endParaRPr>
          </a:p>
          <a:p>
            <a:pPr lvl="0">
              <a:defRPr/>
            </a:pPr>
            <a:endParaRPr lang="en-US" altLang="ko-KR" sz="2220">
              <a:solidFill>
                <a:srgbClr val="2f17a9"/>
              </a:solidFill>
              <a:latin typeface="a옛날사진관4"/>
              <a:ea typeface="a옛날사진관4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958268"/>
            <a:ext cx="3970174" cy="2099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10606"/>
            <a:ext cx="3970174" cy="179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8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301632" y="29101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전술</a:t>
            </a:r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인식 변화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37977" y="2127099"/>
            <a:ext cx="11625650" cy="12064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동의에 동의하지 않음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투자은행과 거래처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EX)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투자은행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:1%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수수료 제안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회사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5</a:t>
            </a:r>
            <a:r>
              <a:rPr lang="ko-KR" altLang="en-US" sz="222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억달러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벌 것이라 생각하고 과도하니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0.625%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제안</a:t>
            </a:r>
            <a:endParaRPr lang="en-US" altLang="ko-KR" sz="222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은행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회사 가격이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억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천만 달러에 가까울 것이라 생각하며 수수료가 너무 떨어진다고 생각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13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216983" y="3333583"/>
            <a:ext cx="1162565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=&gt;250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만 달러의 보증금과 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0.625%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수수료에 둘 다 동의해야 합의가 됨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고객은 자신이 원하는 백분율을 얻고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은행은 당초 제안 시 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2.5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달러의 수익을 기대했기 때문에 이 수수료가 보장 되어서 동의가 가능함</a:t>
            </a:r>
            <a:r>
              <a:rPr lang="en-US" altLang="ko-KR" sz="2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55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B6332-F6E3-4FE2-810C-2C589EE7937C}"/>
              </a:ext>
            </a:extLst>
          </p:cNvPr>
          <p:cNvGrpSpPr/>
          <p:nvPr/>
        </p:nvGrpSpPr>
        <p:grpSpPr>
          <a:xfrm>
            <a:off x="3767702" y="2345306"/>
            <a:ext cx="4656596" cy="1948943"/>
            <a:chOff x="3767702" y="2611120"/>
            <a:chExt cx="4656596" cy="19489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5125F2-1B27-4E65-90FD-15228A57767D}"/>
                </a:ext>
              </a:extLst>
            </p:cNvPr>
            <p:cNvSpPr txBox="1"/>
            <p:nvPr/>
          </p:nvSpPr>
          <p:spPr>
            <a:xfrm>
              <a:off x="3767702" y="2611120"/>
              <a:ext cx="46565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</a:t>
              </a:r>
              <a:r>
                <a:rPr lang="en-US" altLang="ko-KR" sz="88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9.</a:t>
              </a:r>
              <a:endParaRPr lang="ko-KR" altLang="en-US" sz="8800" dirty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5288"/>
              <a:ext cx="318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범위의 변화</a:t>
              </a:r>
              <a:endParaRPr lang="en-US" altLang="ko-KR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139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2CC2F55-55D1-4701-9A7E-0CC41EF6B5BB}"/>
              </a:ext>
            </a:extLst>
          </p:cNvPr>
          <p:cNvGrpSpPr/>
          <p:nvPr/>
        </p:nvGrpSpPr>
        <p:grpSpPr>
          <a:xfrm>
            <a:off x="-870729" y="1637854"/>
            <a:ext cx="12818888" cy="2852094"/>
            <a:chOff x="-597272" y="1877529"/>
            <a:chExt cx="12818888" cy="28520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B9DD503-8FF2-47B9-BAF1-53A616869C9E}"/>
                </a:ext>
              </a:extLst>
            </p:cNvPr>
            <p:cNvSpPr txBox="1"/>
            <p:nvPr/>
          </p:nvSpPr>
          <p:spPr>
            <a:xfrm>
              <a:off x="-597272" y="1877529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380F3C-C948-4A36-B227-66125454CD3F}"/>
                </a:ext>
              </a:extLst>
            </p:cNvPr>
            <p:cNvSpPr txBox="1"/>
            <p:nvPr/>
          </p:nvSpPr>
          <p:spPr>
            <a:xfrm>
              <a:off x="10922863" y="2513632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70860" y="2552234"/>
            <a:ext cx="8638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어떤 게임도 철저하게 홀로 존재하지 않는다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게임들은 시간과 공간상에서 서로 연결되어 있다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전략가는 기업의 이익을 추구할 때 이를 기억해야 한다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ko-KR" altLang="en-US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190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9101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범위의 변화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9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678680" y="2235054"/>
            <a:ext cx="7163953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22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당시 </a:t>
            </a:r>
            <a:r>
              <a:rPr lang="ko-KR" altLang="en-US" sz="222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닌텐도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8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비트 시스템에서 최고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en-US" altLang="ko-KR" sz="222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16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비트 시장으로 뛰어들면 경쟁으로 가격이 떨어지고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</a:p>
          <a:p>
            <a:pPr fontAlgn="base"/>
            <a:r>
              <a:rPr lang="en-US" altLang="ko-KR" sz="222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시장의 수요가 늘면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8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비트의 수요가 떨어진다고 생각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678680" y="1228487"/>
            <a:ext cx="7528560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3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세가</a:t>
            </a:r>
            <a:r>
              <a:rPr lang="en-US" altLang="ko-KR" sz="3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미국 시장에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16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비트 시스템 처음으로 도입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ko-KR" altLang="en-US" sz="222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닌텐도가</a:t>
            </a:r>
            <a:r>
              <a:rPr lang="ko-KR" altLang="en-US" sz="222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진입하기까지 걸린 </a:t>
            </a:r>
            <a:r>
              <a:rPr lang="en-US" altLang="ko-KR" sz="222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ko-KR" altLang="en-US" sz="222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 동안 확고한 지위를 확보</a:t>
            </a:r>
            <a:r>
              <a:rPr lang="en-US" altLang="ko-KR" sz="222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en-US" altLang="ko-KR" sz="30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320"/>
            <a:ext cx="4663440" cy="2381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1" y="4293811"/>
            <a:ext cx="4439719" cy="1823085"/>
          </a:xfrm>
          <a:prstGeom prst="rect">
            <a:avLst/>
          </a:prstGeom>
        </p:spPr>
      </p:pic>
      <p:sp>
        <p:nvSpPr>
          <p:cNvPr id="13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678680" y="4293811"/>
            <a:ext cx="71639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5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en-US" altLang="ko-KR" sz="225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8</a:t>
            </a:r>
            <a:r>
              <a:rPr lang="ko-KR" altLang="en-US" sz="225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비트 시장의 수명을 </a:t>
            </a:r>
            <a:r>
              <a:rPr lang="en-US" altLang="ko-KR" sz="225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ko-KR" altLang="en-US" sz="225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 연장하기 위해 </a:t>
            </a:r>
            <a:r>
              <a:rPr lang="en-US" altLang="ko-KR" sz="225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16</a:t>
            </a:r>
            <a:r>
              <a:rPr lang="ko-KR" altLang="en-US" sz="225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비트 시장을</a:t>
            </a:r>
            <a:endParaRPr lang="en-US" altLang="ko-KR" sz="225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25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 잠정적으로 포기 한 것</a:t>
            </a:r>
            <a:r>
              <a:rPr lang="en-US" altLang="ko-KR" sz="225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</a:p>
        </p:txBody>
      </p:sp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678680" y="3389068"/>
            <a:ext cx="7528560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2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세가가 독점을 누리며 높은 가격을 형성하면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8</a:t>
            </a:r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비트 시장에</a:t>
            </a:r>
            <a:endParaRPr lang="en-US" altLang="ko-KR" sz="222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약화된 영향을 끼치므로 시장에서 살아남을 수 있음</a:t>
            </a:r>
            <a:r>
              <a:rPr lang="en-US" altLang="ko-KR" sz="222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678680" y="5205353"/>
            <a:ext cx="7361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세가는 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8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비트 시장의 게임과 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16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비트 시장</a:t>
            </a:r>
            <a:endParaRPr lang="en-US" altLang="ko-KR" sz="28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 연계성을 파악해 </a:t>
            </a:r>
            <a:r>
              <a:rPr lang="ko-KR" altLang="en-US" sz="28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닌텐도의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약점을 </a:t>
            </a:r>
            <a:endParaRPr lang="en-US" altLang="ko-KR" sz="28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전략적으로 공략함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497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411836" y="2345306"/>
            <a:ext cx="5368329" cy="1948943"/>
            <a:chOff x="3411836" y="2611120"/>
            <a:chExt cx="5368329" cy="1948943"/>
          </a:xfrm>
        </p:grpSpPr>
        <p:sp>
          <p:nvSpPr>
            <p:cNvPr id="7" name="TextBox 6"/>
            <p:cNvSpPr txBox="1"/>
            <p:nvPr/>
          </p:nvSpPr>
          <p:spPr>
            <a:xfrm>
              <a:off x="3632835" y="2611120"/>
              <a:ext cx="4916805" cy="1434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8800">
                  <a:solidFill>
                    <a:srgbClr val="ffffff"/>
                  </a:solidFill>
                  <a:latin typeface="a옛날사진관4"/>
                  <a:ea typeface="a옛날사진관4"/>
                </a:rPr>
                <a:t>PART 10.</a:t>
              </a:r>
              <a:endParaRPr lang="ko-KR" altLang="en-US" sz="8800">
                <a:solidFill>
                  <a:srgbClr val="ffffff"/>
                </a:solidFill>
                <a:latin typeface="a옛날사진관4"/>
                <a:ea typeface="a옛날사진관4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3975288"/>
              <a:ext cx="3180079" cy="57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200">
                  <a:solidFill>
                    <a:schemeClr val="bg1"/>
                  </a:solidFill>
                  <a:latin typeface="a옛날사진관4"/>
                  <a:ea typeface="a옛날사진관4"/>
                </a:rPr>
                <a:t>전략의 함정</a:t>
              </a:r>
              <a:endParaRPr lang="en-US" altLang="ko-KR" sz="3200">
                <a:solidFill>
                  <a:schemeClr val="bg1"/>
                </a:solidFill>
                <a:latin typeface="a옛날사진관4"/>
                <a:ea typeface="a옛날사진관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85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10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596586" y="29101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전략의 함정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22737" y="1502259"/>
            <a:ext cx="11625650" cy="4708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en-US" altLang="ko-KR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1.</a:t>
            </a:r>
            <a:r>
              <a:rPr lang="ko-KR" altLang="en-US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시장에서 주어진 게임에 순응해야 한다</a:t>
            </a:r>
            <a:r>
              <a:rPr lang="en-US" altLang="ko-KR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게임을 바꿀 수 있다는 믿음으로 시장을 바라보자</a:t>
            </a:r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</a:p>
          <a:p>
            <a:pPr fontAlgn="base"/>
            <a:endParaRPr lang="en-US" altLang="ko-KR" sz="2500" dirty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-2.</a:t>
            </a:r>
            <a:r>
              <a:rPr lang="ko-KR" altLang="en-US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승리는 반드시 패배자의 희생을 요구한다</a:t>
            </a:r>
            <a:r>
              <a:rPr lang="en-US" altLang="ko-KR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전략가는 </a:t>
            </a:r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WIN-WIN</a:t>
            </a:r>
            <a:r>
              <a:rPr lang="ko-KR" altLang="en-US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가능성을 동시에 고려해야 한다</a:t>
            </a:r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</a:p>
          <a:p>
            <a:pPr fontAlgn="base"/>
            <a:endParaRPr lang="en-US" altLang="ko-KR" sz="2500" dirty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-3.</a:t>
            </a:r>
            <a:r>
              <a:rPr lang="ko-KR" altLang="en-US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항상 경쟁자와 다른 독보적인 전략을 개발해야 한다</a:t>
            </a:r>
            <a:r>
              <a:rPr lang="en-US" altLang="ko-KR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fontAlgn="base"/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전략이 경쟁자에게 모방이 될 수 있다는 가능성을 받아들여야 한다</a:t>
            </a:r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</a:p>
          <a:p>
            <a:pPr fontAlgn="base"/>
            <a:endParaRPr lang="en-US" altLang="ko-KR" sz="2500" dirty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-4.</a:t>
            </a:r>
            <a:r>
              <a:rPr lang="ko-KR" altLang="en-US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게임의 역학관계를 종합적인 시각으로 파악하지 못하면 함정에 빠진다</a:t>
            </a:r>
            <a:r>
              <a:rPr lang="en-US" altLang="ko-KR" sz="25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</a:p>
          <a:p>
            <a:pPr fontAlgn="base"/>
            <a:endParaRPr lang="en-US" altLang="ko-KR" sz="2500" dirty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fontAlgn="base"/>
            <a:endParaRPr lang="en-US" altLang="ko-KR" sz="25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046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4E83D0-050B-4728-80AB-903D51944219}"/>
              </a:ext>
            </a:extLst>
          </p:cNvPr>
          <p:cNvSpPr txBox="1"/>
          <p:nvPr/>
        </p:nvSpPr>
        <p:spPr>
          <a:xfrm>
            <a:off x="2509121" y="2705725"/>
            <a:ext cx="71737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テキスト ボックス 3"/>
          <p:cNvSpPr txBox="1"/>
          <p:nvPr/>
        </p:nvSpPr>
        <p:spPr>
          <a:xfrm>
            <a:off x="1158962" y="291012"/>
            <a:ext cx="34282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a옛날사진관4"/>
                <a:ea typeface="a옛날사진관4"/>
              </a:rPr>
              <a:t>게임이론의 시작</a:t>
            </a:r>
            <a:endParaRPr lang="en-US" altLang="ko-KR" sz="3600">
              <a:latin typeface="a옛날사진관4"/>
              <a:ea typeface="a옛날사진관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50" y="474802"/>
            <a:ext cx="668090" cy="2948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a옛날사진관4"/>
                <a:ea typeface="a옛날사진관4"/>
              </a:rPr>
              <a:t>Part 1</a:t>
            </a:r>
            <a:endParaRPr lang="ko-KR" altLang="en-US" sz="1400">
              <a:latin typeface="a옛날사진관4"/>
              <a:ea typeface="a옛날사진관4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3182" y="3048000"/>
            <a:ext cx="11628713" cy="155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a옛날사진관4"/>
                <a:ea typeface="a옛날사진관4"/>
              </a:rPr>
              <a:t>-</a:t>
            </a:r>
            <a:r>
              <a:rPr lang="ko-KR" altLang="en-US" sz="2400">
                <a:latin typeface="a옛날사진관4"/>
                <a:ea typeface="a옛날사진관4"/>
              </a:rPr>
              <a:t>폰 노이만과 모겐스테른의 게임 구별</a:t>
            </a:r>
            <a:endParaRPr lang="ko-KR" altLang="en-US" sz="2400">
              <a:latin typeface="a옛날사진관4"/>
              <a:ea typeface="a옛날사진관4"/>
            </a:endParaRPr>
          </a:p>
          <a:p>
            <a:pPr lvl="0">
              <a:defRPr/>
            </a:pPr>
            <a:endParaRPr lang="en-US" altLang="ko-KR" sz="2400"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en-US" altLang="ko-KR" sz="2400">
                <a:latin typeface="a옛날사진관4"/>
                <a:ea typeface="a옛날사진관4"/>
              </a:rPr>
              <a:t>1.</a:t>
            </a:r>
            <a:r>
              <a:rPr lang="ko-KR" altLang="en-US" sz="2400">
                <a:latin typeface="a옛날사진관4"/>
                <a:ea typeface="a옛날사진관4"/>
              </a:rPr>
              <a:t>규칙 기반 게임</a:t>
            </a:r>
            <a:r>
              <a:rPr lang="en-US" altLang="ko-KR" sz="2400">
                <a:latin typeface="a옛날사진관4"/>
                <a:ea typeface="a옛날사진관4"/>
              </a:rPr>
              <a:t>: </a:t>
            </a:r>
            <a:r>
              <a:rPr lang="ko-KR" altLang="en-US" sz="2400">
                <a:latin typeface="a옛날사진관4"/>
                <a:ea typeface="a옛날사진관4"/>
              </a:rPr>
              <a:t>플레이어는 상호작용을 한다</a:t>
            </a:r>
            <a:r>
              <a:rPr lang="en-US" altLang="ko-KR">
                <a:latin typeface="a옛날사진관4"/>
                <a:ea typeface="a옛날사진관4"/>
              </a:rPr>
              <a:t>.(ex.</a:t>
            </a:r>
            <a:r>
              <a:rPr lang="ko-KR" altLang="en-US">
                <a:latin typeface="a옛날사진관4"/>
                <a:ea typeface="a옛날사진관4"/>
              </a:rPr>
              <a:t>계약</a:t>
            </a:r>
            <a:r>
              <a:rPr lang="en-US" altLang="ko-KR">
                <a:latin typeface="a옛날사진관4"/>
                <a:ea typeface="a옛날사진관4"/>
              </a:rPr>
              <a:t>, </a:t>
            </a:r>
            <a:r>
              <a:rPr lang="ko-KR" altLang="en-US">
                <a:latin typeface="a옛날사진관4"/>
                <a:ea typeface="a옛날사진관4"/>
              </a:rPr>
              <a:t>대출 등</a:t>
            </a:r>
            <a:r>
              <a:rPr lang="en-US" altLang="ko-KR">
                <a:latin typeface="a옛날사진관4"/>
                <a:ea typeface="a옛날사진관4"/>
              </a:rPr>
              <a:t>)</a:t>
            </a:r>
            <a:endParaRPr lang="en-US" altLang="ko-KR"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en-US" altLang="ko-KR" sz="2400">
                <a:latin typeface="a옛날사진관4"/>
                <a:ea typeface="a옛날사진관4"/>
              </a:rPr>
              <a:t>2.</a:t>
            </a:r>
            <a:r>
              <a:rPr lang="ko-KR" altLang="en-US" sz="2400">
                <a:latin typeface="a옛날사진관4"/>
                <a:ea typeface="a옛날사진관4"/>
              </a:rPr>
              <a:t>자유분방한 게임</a:t>
            </a:r>
            <a:r>
              <a:rPr lang="en-US" altLang="ko-KR" sz="2400">
                <a:latin typeface="a옛날사진관4"/>
                <a:ea typeface="a옛날사진관4"/>
              </a:rPr>
              <a:t>: ‘</a:t>
            </a:r>
            <a:r>
              <a:rPr lang="ko-KR" altLang="en-US" sz="2400">
                <a:latin typeface="a옛날사진관4"/>
                <a:ea typeface="a옛날사진관4"/>
              </a:rPr>
              <a:t>플레이어는 </a:t>
            </a:r>
            <a:r>
              <a:rPr lang="ko-KR" altLang="en-US" sz="2400">
                <a:solidFill>
                  <a:srgbClr val="2f17a9"/>
                </a:solidFill>
                <a:latin typeface="a옛날사진관4"/>
                <a:ea typeface="a옛날사진관4"/>
              </a:rPr>
              <a:t>게임에서 가져온 것 </a:t>
            </a:r>
            <a:r>
              <a:rPr lang="ko-KR" altLang="en-US" sz="2400">
                <a:latin typeface="a옛날사진관4"/>
                <a:ea typeface="a옛날사진관4"/>
              </a:rPr>
              <a:t>보다 더 많은 것을 빼앗을 수 없다</a:t>
            </a:r>
            <a:r>
              <a:rPr lang="en-US" altLang="ko-KR" sz="2400">
                <a:latin typeface="a옛날사진관4"/>
                <a:ea typeface="a옛날사진관4"/>
              </a:rPr>
              <a:t>’</a:t>
            </a:r>
            <a:endParaRPr lang="ko-KR" altLang="en-US" sz="2400">
              <a:latin typeface="a옛날사진관4"/>
              <a:ea typeface="a옛날사진관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50" y="1386840"/>
            <a:ext cx="11507946" cy="849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>
                <a:latin typeface="a옛날사진관4"/>
                <a:ea typeface="a옛날사진관4"/>
              </a:rPr>
              <a:t>사업의 성공은 승패로 나뉘는 것이 아닌 </a:t>
            </a:r>
            <a:r>
              <a:rPr lang="en-US" altLang="ko-KR" sz="3200">
                <a:latin typeface="a옛날사진관4"/>
                <a:ea typeface="a옛날사진관4"/>
              </a:rPr>
              <a:t>“</a:t>
            </a:r>
            <a:r>
              <a:rPr lang="ko-KR" altLang="en-US" sz="3200">
                <a:latin typeface="a옛날사진관4"/>
                <a:ea typeface="a옛날사진관4"/>
              </a:rPr>
              <a:t>본질을 만드는 것</a:t>
            </a:r>
            <a:r>
              <a:rPr lang="en-US" altLang="ko-KR" sz="3200">
                <a:latin typeface="a옛날사진관4"/>
                <a:ea typeface="a옛날사진관4"/>
              </a:rPr>
              <a:t>”</a:t>
            </a:r>
            <a:r>
              <a:rPr lang="ko-KR" altLang="en-US" sz="3200">
                <a:latin typeface="a옛날사진관4"/>
                <a:ea typeface="a옛날사진관4"/>
              </a:rPr>
              <a:t>이다</a:t>
            </a:r>
            <a:r>
              <a:rPr lang="en-US" altLang="ko-KR" sz="2000">
                <a:latin typeface="a옛날사진관4"/>
                <a:ea typeface="a옛날사진관4"/>
              </a:rPr>
              <a:t>.</a:t>
            </a:r>
            <a:endParaRPr lang="en-US" altLang="ko-KR" sz="2000">
              <a:latin typeface="a옛날사진관4"/>
              <a:ea typeface="a옛날사진관4"/>
            </a:endParaRPr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2963" y="2226468"/>
            <a:ext cx="10789920" cy="448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latin typeface="a옛날사진관4"/>
                <a:ea typeface="a옛날사진관4"/>
              </a:rPr>
              <a:t>=&gt;</a:t>
            </a:r>
            <a:r>
              <a:rPr lang="ko-KR" altLang="en-US" sz="2400">
                <a:latin typeface="a옛날사진관4"/>
                <a:ea typeface="a옛날사진관4"/>
              </a:rPr>
              <a:t>올바른 게임을 제대로 하는지 확인하기 위해 </a:t>
            </a:r>
            <a:r>
              <a:rPr lang="en-US" altLang="ko-KR" sz="2400">
                <a:latin typeface="a옛날사진관4"/>
                <a:ea typeface="a옛날사진관4"/>
              </a:rPr>
              <a:t>“</a:t>
            </a:r>
            <a:r>
              <a:rPr lang="ko-KR" altLang="en-US" sz="2400">
                <a:latin typeface="a옛날사진관4"/>
                <a:ea typeface="a옛날사진관4"/>
              </a:rPr>
              <a:t>게임이론</a:t>
            </a:r>
            <a:r>
              <a:rPr lang="en-US" altLang="ko-KR" sz="2400">
                <a:latin typeface="a옛날사진관4"/>
                <a:ea typeface="a옛날사진관4"/>
              </a:rPr>
              <a:t>”</a:t>
            </a:r>
            <a:r>
              <a:rPr lang="ko-KR" altLang="en-US" sz="2400">
                <a:latin typeface="a옛날사진관4"/>
                <a:ea typeface="a옛날사진관4"/>
              </a:rPr>
              <a:t>의 틀을 개발</a:t>
            </a:r>
            <a:r>
              <a:rPr lang="en-US" altLang="ko-KR" sz="2400">
                <a:latin typeface="a옛날사진관4"/>
                <a:ea typeface="a옛날사진관4"/>
              </a:rPr>
              <a:t>.</a:t>
            </a:r>
            <a:endParaRPr lang="ko-KR" altLang="en-US" sz="2400">
              <a:latin typeface="a옛날사진관4"/>
              <a:ea typeface="a옛날사진관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3829" y="4718854"/>
            <a:ext cx="86290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rgbClr val="2f17a9"/>
                </a:solidFill>
                <a:latin typeface="a옛날사진관4"/>
                <a:ea typeface="a옛날사진관4"/>
              </a:rPr>
              <a:t>즉</a:t>
            </a:r>
            <a:r>
              <a:rPr lang="en-US" altLang="ko-KR" sz="2800">
                <a:solidFill>
                  <a:srgbClr val="2f17a9"/>
                </a:solidFill>
                <a:latin typeface="a옛날사진관4"/>
                <a:ea typeface="a옛날사진관4"/>
              </a:rPr>
              <a:t>, </a:t>
            </a:r>
            <a:r>
              <a:rPr lang="ko-KR" altLang="en-US" sz="2800">
                <a:solidFill>
                  <a:srgbClr val="2f17a9"/>
                </a:solidFill>
                <a:latin typeface="a옛날사진관4"/>
                <a:ea typeface="a옛날사진관4"/>
              </a:rPr>
              <a:t>플레이어는 본인의 </a:t>
            </a:r>
            <a:r>
              <a:rPr lang="en-US" altLang="ko-KR" sz="2800">
                <a:solidFill>
                  <a:srgbClr val="2f17a9"/>
                </a:solidFill>
                <a:latin typeface="a옛날사진관4"/>
                <a:ea typeface="a옛날사진관4"/>
              </a:rPr>
              <a:t>‘</a:t>
            </a:r>
            <a:r>
              <a:rPr lang="ko-KR" altLang="en-US" sz="2800">
                <a:solidFill>
                  <a:srgbClr val="2f17a9"/>
                </a:solidFill>
                <a:latin typeface="a옛날사진관4"/>
                <a:ea typeface="a옛날사진관4"/>
              </a:rPr>
              <a:t>추가가치</a:t>
            </a:r>
            <a:r>
              <a:rPr lang="en-US" altLang="ko-KR" sz="2800">
                <a:solidFill>
                  <a:srgbClr val="2f17a9"/>
                </a:solidFill>
                <a:latin typeface="a옛날사진관4"/>
                <a:ea typeface="a옛날사진관4"/>
              </a:rPr>
              <a:t>’</a:t>
            </a:r>
            <a:r>
              <a:rPr lang="ko-KR" altLang="en-US" sz="2800">
                <a:solidFill>
                  <a:srgbClr val="2f17a9"/>
                </a:solidFill>
                <a:latin typeface="a옛날사진관4"/>
                <a:ea typeface="a옛날사진관4"/>
              </a:rPr>
              <a:t>이상을 뺏을 수 없다</a:t>
            </a:r>
            <a:r>
              <a:rPr lang="en-US" altLang="ko-KR" sz="2800">
                <a:solidFill>
                  <a:srgbClr val="2f17a9"/>
                </a:solidFill>
                <a:latin typeface="a옛날사진관4"/>
                <a:ea typeface="a옛날사진관4"/>
              </a:rPr>
              <a:t>.</a:t>
            </a:r>
            <a:r>
              <a:rPr lang="ko-KR" altLang="en-US" sz="2800">
                <a:solidFill>
                  <a:srgbClr val="2f17a9"/>
                </a:solidFill>
                <a:latin typeface="a옛날사진관4"/>
                <a:ea typeface="a옛날사진관4"/>
              </a:rPr>
              <a:t> </a:t>
            </a:r>
            <a:endParaRPr lang="ko-KR" altLang="en-US" sz="2800">
              <a:solidFill>
                <a:srgbClr val="2f17a9"/>
              </a:solidFill>
              <a:latin typeface="a옛날사진관4"/>
              <a:ea typeface="a옛날사진관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5688" y="5575905"/>
            <a:ext cx="11309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a옛날사진관4"/>
                <a:ea typeface="a옛날사진관4"/>
              </a:rPr>
              <a:t>본인의 부가가치를 평가하기 위해서는 타 선수에게 무엇을 가져다 줄 수 있는지를 물어보아야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B6332-F6E3-4FE2-810C-2C589EE7937C}"/>
              </a:ext>
            </a:extLst>
          </p:cNvPr>
          <p:cNvGrpSpPr/>
          <p:nvPr/>
        </p:nvGrpSpPr>
        <p:grpSpPr>
          <a:xfrm>
            <a:off x="3767702" y="2345306"/>
            <a:ext cx="4656596" cy="2432390"/>
            <a:chOff x="3767702" y="2611120"/>
            <a:chExt cx="4656596" cy="24323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5125F2-1B27-4E65-90FD-15228A57767D}"/>
                </a:ext>
              </a:extLst>
            </p:cNvPr>
            <p:cNvSpPr txBox="1"/>
            <p:nvPr/>
          </p:nvSpPr>
          <p:spPr>
            <a:xfrm>
              <a:off x="3767702" y="2611120"/>
              <a:ext cx="46565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</a:t>
              </a:r>
              <a:r>
                <a:rPr lang="en-US" altLang="ko-KR" sz="88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2.</a:t>
              </a:r>
              <a:endParaRPr lang="ko-KR" altLang="en-US" sz="8800" dirty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9A343EF-2245-4D93-8317-E326C9E822D9}"/>
                </a:ext>
              </a:extLst>
            </p:cNvPr>
            <p:cNvSpPr txBox="1"/>
            <p:nvPr/>
          </p:nvSpPr>
          <p:spPr>
            <a:xfrm>
              <a:off x="4419600" y="3966292"/>
              <a:ext cx="31800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로스</a:t>
              </a:r>
              <a:r>
                <a:rPr lang="en-US" altLang="ko-KR" sz="32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sz="3200" dirty="0" err="1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로스</a:t>
              </a:r>
              <a:r>
                <a:rPr lang="ko-KR" altLang="en-US" sz="32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부터 윈</a:t>
              </a:r>
              <a:r>
                <a:rPr lang="en-US" altLang="ko-KR" sz="32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sz="32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윈 까지</a:t>
              </a:r>
              <a:endParaRPr lang="en-US" altLang="ko-KR" sz="3200" dirty="0" smtClean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189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1058536"/>
            <a:ext cx="3520440" cy="5799463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91012"/>
            <a:ext cx="33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게임이론의 시작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357" y="1493520"/>
            <a:ext cx="2717722" cy="2712720"/>
          </a:xfrm>
          <a:prstGeom prst="rect">
            <a:avLst/>
          </a:prstGeom>
        </p:spPr>
      </p:pic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011457" y="4494460"/>
            <a:ext cx="1497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제너럴</a:t>
            </a:r>
            <a:endParaRPr lang="en-US" altLang="ko-KR" sz="36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36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모터스</a:t>
            </a:r>
            <a:endParaRPr lang="en-US" altLang="ko-KR" sz="36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en-US" altLang="ko-KR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(GM)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520440" y="1229974"/>
            <a:ext cx="879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-90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년대 미국 자동차 산업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연말 리베이트와 딜러할인이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업계의 수익을 망침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고객들은 리베이트를 기다리고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제조업체는 인센티브 제공을 강요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970174" y="2292308"/>
            <a:ext cx="72266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-92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 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9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월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GM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과 가계 은행서 신용카드 발행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소유자들이 연간 최대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500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최대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3500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달러의  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GM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자동차를 구입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/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임대시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5%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수수료를 부과할 수 있는 카드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765894" y="3412866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</a:t>
            </a:r>
            <a:r>
              <a:rPr lang="ko-KR" altLang="en-US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전통적인 윈</a:t>
            </a:r>
            <a:r>
              <a:rPr lang="en-US" altLang="ko-KR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0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로즈</a:t>
            </a:r>
            <a:r>
              <a:rPr lang="ko-KR" altLang="en-US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전략으로 </a:t>
            </a:r>
            <a:r>
              <a:rPr lang="en-US" altLang="ko-KR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GM</a:t>
            </a:r>
            <a:r>
              <a:rPr lang="ko-KR" altLang="en-US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점유율을 쌓는데 큰 도움을 주고</a:t>
            </a:r>
            <a:r>
              <a:rPr lang="en-US" altLang="ko-KR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</a:p>
          <a:p>
            <a:r>
              <a:rPr lang="en-US" altLang="ko-KR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GM</a:t>
            </a:r>
            <a:r>
              <a:rPr lang="ko-KR" altLang="en-US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전에 제공했던 인센티브까지 대체</a:t>
            </a:r>
            <a:r>
              <a:rPr lang="en-US" altLang="ko-KR" sz="20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=</a:t>
            </a:r>
            <a:r>
              <a:rPr lang="ko-KR" altLang="en-US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 카드사가 가격 인상</a:t>
            </a:r>
            <a:r>
              <a:rPr lang="en-US" altLang="ko-KR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21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4041873" y="4382362"/>
            <a:ext cx="6838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즉</a:t>
            </a:r>
            <a:r>
              <a:rPr lang="en-US" altLang="ko-KR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GM</a:t>
            </a:r>
            <a:r>
              <a:rPr lang="ko-KR" altLang="en-US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포드와의 윈</a:t>
            </a:r>
            <a:r>
              <a:rPr lang="en-US" altLang="ko-KR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윈 </a:t>
            </a:r>
            <a:r>
              <a:rPr lang="ko-KR" altLang="en-US" sz="2800" dirty="0" err="1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다이내믹을</a:t>
            </a:r>
            <a:r>
              <a:rPr lang="ko-KR" altLang="en-US" sz="28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이룸</a:t>
            </a:r>
            <a:r>
              <a:rPr lang="en-US" altLang="ko-KR" sz="2800" dirty="0">
                <a:solidFill>
                  <a:srgbClr val="C0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sp>
        <p:nvSpPr>
          <p:cNvPr id="22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3765894" y="5171568"/>
            <a:ext cx="78309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타 기업에서 모방</a:t>
            </a:r>
            <a:endParaRPr lang="en-US" altLang="ko-KR" sz="24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모방하면서 다른 인센티브를 축소함으로써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카드 리베이트 비용 상쇄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=&gt;GM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에게도 도움이 됨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  <a:endParaRPr lang="en-US" altLang="ko-KR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81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2CC2F55-55D1-4701-9A7E-0CC41EF6B5BB}"/>
              </a:ext>
            </a:extLst>
          </p:cNvPr>
          <p:cNvGrpSpPr/>
          <p:nvPr/>
        </p:nvGrpSpPr>
        <p:grpSpPr>
          <a:xfrm>
            <a:off x="-870729" y="1516944"/>
            <a:ext cx="12818888" cy="2852094"/>
            <a:chOff x="-597272" y="1877529"/>
            <a:chExt cx="12818888" cy="28520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B9DD503-8FF2-47B9-BAF1-53A616869C9E}"/>
                </a:ext>
              </a:extLst>
            </p:cNvPr>
            <p:cNvSpPr txBox="1"/>
            <p:nvPr/>
          </p:nvSpPr>
          <p:spPr>
            <a:xfrm>
              <a:off x="-597272" y="1877529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380F3C-C948-4A36-B227-66125454CD3F}"/>
                </a:ext>
              </a:extLst>
            </p:cNvPr>
            <p:cNvSpPr txBox="1"/>
            <p:nvPr/>
          </p:nvSpPr>
          <p:spPr>
            <a:xfrm>
              <a:off x="10922863" y="2513632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73882" y="2535535"/>
            <a:ext cx="10268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성공적인 비즈니스 전략은 단순히 찾은 게임을 </a:t>
            </a:r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하는것이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아니라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</a:p>
          <a:p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당신이 하는 게임을 만드는 것이다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ko-KR" altLang="en-US" sz="2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83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697977" y="105853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1158962" y="291012"/>
            <a:ext cx="33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게임이론의 시작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7323D1-1E0C-4767-A0A1-D401D7812AB4}"/>
              </a:ext>
            </a:extLst>
          </p:cNvPr>
          <p:cNvSpPr txBox="1"/>
          <p:nvPr/>
        </p:nvSpPr>
        <p:spPr>
          <a:xfrm>
            <a:off x="413950" y="474802"/>
            <a:ext cx="74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Part </a:t>
            </a:r>
            <a:r>
              <a:rPr lang="en-US" altLang="ko-KR" sz="1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endParaRPr lang="ko-KR" altLang="en-US" sz="1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2972010" y="1519534"/>
            <a:ext cx="5732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윈</a:t>
            </a:r>
            <a:r>
              <a:rPr lang="en-US" altLang="ko-KR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윈 전략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0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때때로 가장 좋은 성공 방법이 됨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730968" y="2666191"/>
            <a:ext cx="11078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장점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1.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새로운 기회를 찾을 가능성이 큼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양보를 강요 받지 않기 때문에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윈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윈 움직임에 대한 저항을 덜 줄여서 실행을 쉽게 만들 수 있음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윈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윈 전략은 타 선수에게 보복을 강요하지 않아 </a:t>
            </a:r>
            <a:r>
              <a:rPr lang="ko-KR" altLang="en-US" sz="20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지속가능함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0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xmlns="" id="{B94902F1-4CEB-4CE2-950B-478B9478F966}"/>
              </a:ext>
            </a:extLst>
          </p:cNvPr>
          <p:cNvSpPr txBox="1"/>
          <p:nvPr/>
        </p:nvSpPr>
        <p:spPr>
          <a:xfrm>
            <a:off x="2879794" y="4750969"/>
            <a:ext cx="6781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*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윈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-</a:t>
            </a:r>
            <a:r>
              <a:rPr lang="ko-KR" altLang="en-US" sz="2400" dirty="0" err="1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로스</a:t>
            </a:r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전략은 종종 역효과를 가져오기 때문에</a:t>
            </a:r>
            <a:r>
              <a:rPr lang="en-US" altLang="ko-KR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</a:p>
          <a:p>
            <a:pPr algn="ctr"/>
            <a:r>
              <a:rPr lang="ko-KR" altLang="en-US" sz="2400" dirty="0" smtClean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두 가지 가능성을 염두에 두는 것이 중요하다</a:t>
            </a:r>
            <a:r>
              <a:rPr lang="en-US" altLang="ko-KR" sz="2400" dirty="0">
                <a:solidFill>
                  <a:srgbClr val="2F17A9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  <a:endParaRPr lang="en-US" altLang="ko-KR" sz="2400" dirty="0" smtClean="0">
              <a:solidFill>
                <a:srgbClr val="2F17A9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93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B6332-F6E3-4FE2-810C-2C589EE7937C}"/>
              </a:ext>
            </a:extLst>
          </p:cNvPr>
          <p:cNvGrpSpPr/>
          <p:nvPr/>
        </p:nvGrpSpPr>
        <p:grpSpPr>
          <a:xfrm>
            <a:off x="3767702" y="2345306"/>
            <a:ext cx="4656596" cy="1948943"/>
            <a:chOff x="3767702" y="2611120"/>
            <a:chExt cx="4656596" cy="19489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5125F2-1B27-4E65-90FD-15228A57767D}"/>
                </a:ext>
              </a:extLst>
            </p:cNvPr>
            <p:cNvSpPr txBox="1"/>
            <p:nvPr/>
          </p:nvSpPr>
          <p:spPr>
            <a:xfrm>
              <a:off x="3767702" y="2611120"/>
              <a:ext cx="46565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PART </a:t>
              </a:r>
              <a:r>
                <a:rPr lang="en-US" altLang="ko-KR" sz="8800" dirty="0" smtClean="0">
                  <a:solidFill>
                    <a:srgbClr val="FFFFF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3.</a:t>
              </a:r>
              <a:endParaRPr lang="ko-KR" altLang="en-US" sz="8800" dirty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5288"/>
              <a:ext cx="318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사업의 게임</a:t>
              </a:r>
              <a:endParaRPr lang="en-US" altLang="ko-KR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44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1355</ep:Words>
  <ep:PresentationFormat>사용자 지정</ep:PresentationFormat>
  <ep:Paragraphs>278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2020-02-09T06:06:54.000</dcterms:created>
  <dc:creator>Saebyeol Yu</dc:creator>
  <cp:lastModifiedBy>kki96</cp:lastModifiedBy>
  <dcterms:modified xsi:type="dcterms:W3CDTF">2020-05-17T14:10:02.305</dcterms:modified>
  <cp:revision>94</cp:revision>
  <dc:title>PowerPoint 프레젠테이션</dc:title>
  <cp:version>1000.0000.01</cp:version>
</cp:coreProperties>
</file>