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7" r:id="rId4"/>
    <p:sldId id="258" r:id="rId5"/>
    <p:sldId id="290" r:id="rId6"/>
    <p:sldId id="259" r:id="rId7"/>
    <p:sldId id="261" r:id="rId8"/>
    <p:sldId id="264" r:id="rId9"/>
    <p:sldId id="265" r:id="rId10"/>
    <p:sldId id="285" r:id="rId11"/>
    <p:sldId id="282" r:id="rId12"/>
    <p:sldId id="296" r:id="rId13"/>
    <p:sldId id="297" r:id="rId14"/>
    <p:sldId id="298" r:id="rId15"/>
    <p:sldId id="288" r:id="rId16"/>
    <p:sldId id="299" r:id="rId17"/>
    <p:sldId id="300" r:id="rId18"/>
    <p:sldId id="269" r:id="rId19"/>
    <p:sldId id="295" r:id="rId20"/>
    <p:sldId id="294" r:id="rId21"/>
    <p:sldId id="271" r:id="rId22"/>
    <p:sldId id="273" r:id="rId23"/>
    <p:sldId id="272" r:id="rId24"/>
    <p:sldId id="292" r:id="rId25"/>
    <p:sldId id="274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8B8"/>
    <a:srgbClr val="72CCFF"/>
    <a:srgbClr val="FEEF00"/>
    <a:srgbClr val="B4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40" autoAdjust="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14FE-5CC5-4E46-82D1-57C0A4ABBC8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83282-8474-4937-99EE-3B48F6BF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11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BC688-A94E-4EDA-A0BC-96AFD3F20229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BEFC-8EB1-4884-8D6A-EE0E1FAE2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안녕하세요</a:t>
            </a:r>
            <a:r>
              <a:rPr lang="en-US" altLang="ko-KR" dirty="0" smtClean="0"/>
              <a:t>. A405</a:t>
            </a:r>
            <a:r>
              <a:rPr lang="ko-KR" altLang="en-US" dirty="0" smtClean="0"/>
              <a:t>팀 빨간 리무진의 발표자 </a:t>
            </a:r>
            <a:r>
              <a:rPr lang="ko-KR" altLang="en-US" dirty="0" err="1" smtClean="0"/>
              <a:t>김명호입니다</a:t>
            </a:r>
            <a:r>
              <a:rPr lang="en-US" altLang="ko-KR" dirty="0" smtClean="0"/>
              <a:t>. 5</a:t>
            </a:r>
            <a:r>
              <a:rPr lang="ko-KR" altLang="en-US" dirty="0" smtClean="0"/>
              <a:t>팀 발표 시작하겠습니다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3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서비스에는 </a:t>
            </a:r>
            <a:r>
              <a:rPr lang="ko-KR" altLang="en-US" dirty="0" err="1" smtClean="0"/>
              <a:t>장볼구니와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장봤구니가</a:t>
            </a:r>
            <a:r>
              <a:rPr lang="ko-KR" altLang="en-US" dirty="0" smtClean="0"/>
              <a:t> 있는데요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장볼구니는</a:t>
            </a:r>
            <a:r>
              <a:rPr lang="ko-KR" altLang="en-US" dirty="0" smtClean="0"/>
              <a:t> 구매 예정인 물건을 미리 담아놓는 목록이며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장봤구니는</a:t>
            </a:r>
            <a:r>
              <a:rPr lang="ko-KR" altLang="en-US" dirty="0" smtClean="0"/>
              <a:t> 실제로 결제할 상품을 담는 목록입니다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살 상품을 담아서 쇼핑을 하면 </a:t>
            </a:r>
            <a:r>
              <a:rPr lang="ko-KR" altLang="en-US" dirty="0" err="1" smtClean="0"/>
              <a:t>장봤구니에</a:t>
            </a:r>
            <a:r>
              <a:rPr lang="ko-KR" altLang="en-US" dirty="0" smtClean="0"/>
              <a:t> 실제로 구매한 상품들이 담기고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결제까지 할 수 있는 서비스를 기획하였습니다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이런 동작을 하는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r>
              <a:rPr lang="ko-KR" altLang="en-US" dirty="0" smtClean="0"/>
              <a:t>의 주요 기능은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가지가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18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3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18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0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13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기능은 최단 경로 탐색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장볼구니에</a:t>
            </a:r>
            <a:r>
              <a:rPr lang="ko-KR" altLang="en-US" dirty="0" smtClean="0"/>
              <a:t> 미리 담아놓은 상품 또는 카테고리를 이용하여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현재 나의 위치를 기준으로 물건들을 가장 최단 거리로 방문할 수 있는 경로를 찾습니다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최단 경로가 만들어지면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이용해 사용자에게 어디로 가야할 지 화살표를 이용하여 길안내를 시작합니다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상품의 위치에 도착하면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내비게이션은 다음 물건으로 안내를 시작합니다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저희 서비스에서는 </a:t>
            </a:r>
            <a:r>
              <a:rPr lang="ko-KR" altLang="en-US" dirty="0" err="1" smtClean="0"/>
              <a:t>관련도를</a:t>
            </a:r>
            <a:r>
              <a:rPr lang="ko-KR" altLang="en-US" dirty="0" smtClean="0"/>
              <a:t> 이용한 검색을 통해 유사한 제품까지 검색이 가능하며 그 제품을 사용해본 사람이 결제 후 리뷰를 남기면 인공지능 모델을 이용해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여부를 판단한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키워드 추출을 이용해 제품의 핵심 키워드를 간편하게 확인할 수 있도록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19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85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 기술 스택과 개발 현황입니다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2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기획배경에</a:t>
            </a:r>
            <a:r>
              <a:rPr lang="ko-KR" altLang="en-US" dirty="0" smtClean="0"/>
              <a:t> 대해 설명하고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소개를 진행하겠습니다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기술 스택과 개발 현황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마지막으로는 저희 팀 소개가 있겠습니다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25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프론트엔드는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코틀린</a:t>
            </a:r>
            <a:r>
              <a:rPr lang="ko-KR" altLang="en-US" dirty="0" smtClean="0"/>
              <a:t> 기반의 안드로이드 앱을 개발할 예정이며 </a:t>
            </a:r>
            <a:r>
              <a:rPr lang="en-US" altLang="ko-KR" dirty="0" smtClean="0"/>
              <a:t>AR</a:t>
            </a:r>
            <a:r>
              <a:rPr lang="ko-KR" altLang="en-US" dirty="0" smtClean="0"/>
              <a:t>로 내비게이션을 구상하는 부분은 </a:t>
            </a:r>
            <a:r>
              <a:rPr lang="ko-KR" altLang="en-US" dirty="0" err="1" smtClean="0"/>
              <a:t>실내라는</a:t>
            </a:r>
            <a:r>
              <a:rPr lang="ko-KR" altLang="en-US" dirty="0" smtClean="0"/>
              <a:t> 제약 </a:t>
            </a:r>
            <a:r>
              <a:rPr lang="ko-KR" altLang="en-US" dirty="0" err="1" smtClean="0"/>
              <a:t>떄문에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만들어 </a:t>
            </a:r>
            <a:r>
              <a:rPr lang="ko-KR" altLang="en-US" dirty="0" err="1" smtClean="0"/>
              <a:t>맥스트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를 활용하여 </a:t>
            </a:r>
            <a:r>
              <a:rPr lang="en-US" altLang="ko-KR" dirty="0" smtClean="0"/>
              <a:t>AR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길 안내가 가능하도록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백엔드</a:t>
            </a:r>
            <a:r>
              <a:rPr lang="ko-KR" altLang="en-US" dirty="0" smtClean="0"/>
              <a:t> 서버는 </a:t>
            </a:r>
            <a:r>
              <a:rPr lang="en-US" altLang="ko-KR" dirty="0" smtClean="0"/>
              <a:t>Spring boot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코틀린을</a:t>
            </a:r>
            <a:r>
              <a:rPr lang="ko-KR" altLang="en-US" dirty="0" smtClean="0"/>
              <a:t> 사용하여 개발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물건들의 위치를 통해 최단 경로를 반환할 예정이며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이용해 상품 검색을 진행할 예정입니다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847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는 리뷰의 </a:t>
            </a:r>
            <a:r>
              <a:rPr lang="ko-KR" altLang="en-US" dirty="0" err="1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분류와 대표적인 키워드를 추출하여 그룹화 할 수 있는 모델을 개발할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관련 작업을 하기 위한 모델을 찾는 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58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9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인프라는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빌드와 배포 자동화 그리고 컨테이너 오케스트레이션을 적용시켜볼 예정입니다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인프런</a:t>
            </a:r>
            <a:r>
              <a:rPr lang="ko-KR" altLang="en-US" dirty="0" smtClean="0"/>
              <a:t> 강의를 들으며 배포에 서두르고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090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 팀 소개를 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4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ko-KR" altLang="en-US" dirty="0" err="1" smtClean="0"/>
              <a:t>팀명은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빨간리무진인데요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리무진처럼 내부는 매우 안정적이고 편하지만 스포츠카 같은 열정과 속도로 자율 프로젝트를 진행해보자 라는 의미에서 이렇게 짓게 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팀장인 저와 </a:t>
            </a:r>
            <a:r>
              <a:rPr lang="ko-KR" altLang="en-US" dirty="0" err="1" smtClean="0"/>
              <a:t>안예나</a:t>
            </a:r>
            <a:r>
              <a:rPr lang="ko-KR" altLang="en-US" dirty="0" smtClean="0"/>
              <a:t> 교육생은 </a:t>
            </a:r>
            <a:r>
              <a:rPr lang="ko-KR" altLang="en-US" dirty="0" err="1" smtClean="0"/>
              <a:t>백엔드를</a:t>
            </a:r>
            <a:r>
              <a:rPr lang="ko-KR" altLang="en-US" dirty="0" smtClean="0"/>
              <a:t> 담당하고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김현호</a:t>
            </a:r>
            <a:r>
              <a:rPr lang="ko-KR" altLang="en-US" dirty="0" smtClean="0"/>
              <a:t> 교육생이 </a:t>
            </a:r>
            <a:r>
              <a:rPr lang="en-US" altLang="ko-KR" dirty="0" smtClean="0"/>
              <a:t>AI, </a:t>
            </a:r>
            <a:r>
              <a:rPr lang="ko-KR" altLang="en-US" dirty="0" err="1" smtClean="0"/>
              <a:t>권택윤</a:t>
            </a:r>
            <a:r>
              <a:rPr lang="ko-KR" altLang="en-US" dirty="0" smtClean="0"/>
              <a:t> 교육생은 인프라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조은비</a:t>
            </a:r>
            <a:r>
              <a:rPr lang="ko-KR" altLang="en-US" dirty="0" smtClean="0"/>
              <a:t> 교육생이 </a:t>
            </a:r>
            <a:r>
              <a:rPr lang="ko-KR" altLang="en-US" dirty="0" err="1" smtClean="0"/>
              <a:t>프론트엔드를</a:t>
            </a:r>
            <a:r>
              <a:rPr lang="ko-KR" altLang="en-US" dirty="0" smtClean="0"/>
              <a:t> 담당하고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83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발표를 마치겠습니다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4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기획 배경입니다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67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여러분들은 대형마트를 종종 가시나요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코로나 이전에는 정말 다들 많이 갔던 것 같은데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요즘은 </a:t>
            </a:r>
            <a:r>
              <a:rPr lang="ko-KR" altLang="en-US" dirty="0" err="1" smtClean="0"/>
              <a:t>새벽배송이</a:t>
            </a:r>
            <a:r>
              <a:rPr lang="ko-KR" altLang="en-US" dirty="0" smtClean="0"/>
              <a:t> 잘 되어서 많이들 </a:t>
            </a:r>
            <a:r>
              <a:rPr lang="ko-KR" altLang="en-US" dirty="0" err="1" smtClean="0"/>
              <a:t>안가는거</a:t>
            </a:r>
            <a:r>
              <a:rPr lang="ko-KR" altLang="en-US" dirty="0" smtClean="0"/>
              <a:t> 같아요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1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코로나 이후 대형 마트 오프라인 점포가 줄기도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방문자수 또한 감소하여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최근에는 영업시간을 단축하기도 했다고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매장의 활성화를 위해 앱을 통한 오프라인 매장 전용 프로모션을 하는 노력도 하고 있다고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2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한편으로 저 같은 경우에는 저희 동네에 </a:t>
            </a:r>
            <a:r>
              <a:rPr lang="ko-KR" altLang="en-US" dirty="0" err="1" smtClean="0"/>
              <a:t>코스트코나</a:t>
            </a:r>
            <a:r>
              <a:rPr lang="ko-KR" altLang="en-US" dirty="0" smtClean="0"/>
              <a:t> 이마트같은 대형마트가 많아서 급하게 뭔가 필요하거나 유튜브에서 본 음식을 따라하고 싶어서 바로 식재료를 사야할 때 오프라인 매장을 자주 찾는 편이에요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이런 신선식품 쪽은 직접 보고 사는게 좋더라구요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저는 이 장점 때문에 대형마트를 애용해요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근데 대형마트에 가면 분명히 </a:t>
            </a:r>
            <a:r>
              <a:rPr lang="ko-KR" altLang="en-US" dirty="0" err="1" smtClean="0"/>
              <a:t>갈때는</a:t>
            </a:r>
            <a:r>
              <a:rPr lang="ko-KR" altLang="en-US" dirty="0" smtClean="0"/>
              <a:t> 사야할 물건들을 생각하고 메모해서 가는데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이것저것 구경하다 보면 어느새 카트가 </a:t>
            </a:r>
            <a:r>
              <a:rPr lang="ko-KR" altLang="en-US" dirty="0" err="1" smtClean="0"/>
              <a:t>꽉차있고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지출을 훌쩍 뛰어넘은 영수증을 받고 놀라는 경험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해보지 않았나요</a:t>
            </a:r>
            <a:r>
              <a:rPr lang="en-US" altLang="ko-KR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또한 대형마트에서는 원하는 제품을 찾아 구매하기 위해서 마트 내부를 빙빙 </a:t>
            </a:r>
            <a:r>
              <a:rPr lang="ko-KR" altLang="en-US" dirty="0" err="1" smtClean="0"/>
              <a:t>돌아야하는데요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생각보다 더 많은 시간이 소모되어 장보는 게 지치기도 해요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9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이런 불편함을 느낀 저희 팀은 </a:t>
            </a:r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서비스를 기획하게 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4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Mobile Mart AR Technology </a:t>
            </a:r>
            <a:r>
              <a:rPr lang="ko-KR" altLang="en-US" dirty="0" smtClean="0"/>
              <a:t>의 약자로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대형 마트에서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을 활용해 원하는 물건의 위치까지 안내해줄 수 있는 애플리케이션입니다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0BEFC-8EB1-4884-8D6A-EE0E1FAE29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9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14831"/>
            <a:ext cx="9144000" cy="11951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10896"/>
            <a:ext cx="9144000" cy="1408929"/>
          </a:xfrm>
        </p:spPr>
        <p:txBody>
          <a:bodyPr/>
          <a:lstStyle>
            <a:lvl1pPr marL="0" indent="0" algn="ctr">
              <a:buNone/>
              <a:defRPr sz="2400"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2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69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2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5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508" y="2315268"/>
            <a:ext cx="4926984" cy="191746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81400" y="2831434"/>
            <a:ext cx="4978092" cy="1195131"/>
          </a:xfrm>
        </p:spPr>
        <p:txBody>
          <a:bodyPr anchor="ctr" anchorCtr="0">
            <a:normAutofit/>
          </a:bodyPr>
          <a:lstStyle>
            <a:lvl1pPr algn="ctr">
              <a:defRPr sz="36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6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3" y="1139824"/>
            <a:ext cx="3330125" cy="1296000"/>
          </a:xfrm>
          <a:prstGeom prst="rect">
            <a:avLst/>
          </a:prstGeom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405383" y="1240693"/>
            <a:ext cx="3330125" cy="1195131"/>
          </a:xfrm>
        </p:spPr>
        <p:txBody>
          <a:bodyPr anchor="ctr" anchorCtr="0">
            <a:normAutofit/>
          </a:bodyPr>
          <a:lstStyle>
            <a:lvl1pPr algn="ctr">
              <a:defRPr sz="2400">
                <a:ln w="190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G마켓 산스 Bold" panose="02000000000000000000" pitchFamily="50" charset="-127"/>
                <a:ea typeface="G마켓 산스 Bold" panose="02000000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15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238750"/>
            <a:ext cx="10515600" cy="938213"/>
          </a:xfrm>
        </p:spPr>
        <p:txBody>
          <a:bodyPr anchor="b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4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4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140B-8E48-413A-ACA8-5CC96E355B0C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87C95-FC03-4E9B-931C-756FF507F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0"/>
          <a:stretch/>
        </p:blipFill>
        <p:spPr>
          <a:xfrm>
            <a:off x="0" y="1257299"/>
            <a:ext cx="12192000" cy="5600701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76368" y="304800"/>
            <a:ext cx="967743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5371069"/>
            <a:ext cx="10515600" cy="805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C0140B-8E48-413A-ACA8-5CC96E355B0C}" type="datetimeFigureOut">
              <a:rPr lang="ko-KR" altLang="en-US" smtClean="0"/>
              <a:pPr/>
              <a:t>2023-05-16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B387C95-FC03-4E9B-931C-756FF507F9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838169" cy="7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7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3600" kern="1200" spc="-300" dirty="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FFF8B8"/>
          </a:solidFill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  <a:latin typeface="G마켓 산스 Bold" panose="02000000000000000000" pitchFamily="50" charset="-127"/>
          <a:ea typeface="G마켓 산스 Bold" panose="02000000000000000000" pitchFamily="50" charset="-127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G마켓 산스 Light" panose="02000000000000000000" pitchFamily="50" charset="-127"/>
          <a:ea typeface="G마켓 산스 Light" panose="020000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A405 </a:t>
            </a:r>
            <a:r>
              <a:rPr lang="ko-KR" altLang="en-US" dirty="0" err="1" smtClean="0"/>
              <a:t>빨간리무진</a:t>
            </a:r>
            <a:endParaRPr lang="en-US" altLang="ko-KR" dirty="0" smtClean="0"/>
          </a:p>
          <a:p>
            <a:r>
              <a:rPr lang="ko-KR" altLang="en-US" sz="3600" dirty="0" smtClean="0">
                <a:solidFill>
                  <a:schemeClr val="bg1"/>
                </a:solidFill>
              </a:rPr>
              <a:t>김명호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권택윤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김현호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안예나</a:t>
            </a:r>
            <a:r>
              <a:rPr lang="ko-KR" altLang="en-US" sz="3600" dirty="0" smtClean="0">
                <a:solidFill>
                  <a:schemeClr val="bg1"/>
                </a:solidFill>
              </a:rPr>
              <a:t> 유지원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조은비</a:t>
            </a:r>
            <a:endParaRPr lang="ko-KR" alt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22" y="1552854"/>
            <a:ext cx="89989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69418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장볼구니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79909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쇼핑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690400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장봤구니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400891" y="5120776"/>
            <a:ext cx="1556700" cy="526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결제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0" y="2666225"/>
            <a:ext cx="1800000" cy="180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8" y="2666225"/>
            <a:ext cx="1800000" cy="18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241" y="2666225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59" y="2666225"/>
            <a:ext cx="1800000" cy="180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59" y="4844263"/>
            <a:ext cx="1080000" cy="108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083" y="4844263"/>
            <a:ext cx="1080000" cy="108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891" y="484426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3337" y="4925752"/>
            <a:ext cx="3701902" cy="726115"/>
          </a:xfrm>
        </p:spPr>
        <p:txBody>
          <a:bodyPr/>
          <a:lstStyle/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최단 경로 탐색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88" y="2666225"/>
            <a:ext cx="18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666225"/>
            <a:ext cx="1800000" cy="18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12" y="2666225"/>
            <a:ext cx="1800000" cy="180000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4245049" y="4925750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 </a:t>
            </a:r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내비게이션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356761" y="4925751"/>
            <a:ext cx="3701902" cy="726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상품 검색 및 리뷰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최단 경로 탐색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Traveling Salesman Problem: TSP Solutions for Deliveries | OptimoRoute |  OptimoRo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83" y="1808024"/>
            <a:ext cx="65882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 </a:t>
            </a:r>
            <a:r>
              <a:rPr lang="en-US" altLang="ko-KR" dirty="0" smtClean="0"/>
              <a:t>– AR </a:t>
            </a:r>
            <a:r>
              <a:rPr lang="ko-KR" altLang="en-US" dirty="0" smtClean="0"/>
              <a:t>내비게이션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 검색 및 리뷰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UCC </a:t>
            </a:r>
            <a:r>
              <a:rPr lang="ko-KR" altLang="en-US" dirty="0" smtClean="0"/>
              <a:t>및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443270" y="4371974"/>
            <a:ext cx="5095875" cy="1952625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소비자</a:t>
            </a:r>
            <a:endParaRPr lang="en-US" altLang="ko-KR" sz="4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700" dirty="0" smtClean="0"/>
              <a:t>최단 경로 탐색 알고리즘을 적용한 </a:t>
            </a:r>
            <a:r>
              <a:rPr lang="en-US" altLang="ko-KR" sz="1700" dirty="0" smtClean="0"/>
              <a:t>AR </a:t>
            </a:r>
            <a:r>
              <a:rPr lang="ko-KR" altLang="en-US" sz="1700" dirty="0" smtClean="0"/>
              <a:t>내비게이션 기능을 통해 소비자의 시간적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비용적인 절감 가능</a:t>
            </a:r>
            <a:endParaRPr lang="en-US" altLang="ko-KR" sz="1700" dirty="0" smtClean="0"/>
          </a:p>
          <a:p>
            <a:endParaRPr lang="en-US" altLang="ko-KR" sz="2300" dirty="0"/>
          </a:p>
        </p:txBody>
      </p:sp>
      <p:sp>
        <p:nvSpPr>
          <p:cNvPr id="4" name="내용 개체 틀 6"/>
          <p:cNvSpPr txBox="1">
            <a:spLocks/>
          </p:cNvSpPr>
          <p:nvPr/>
        </p:nvSpPr>
        <p:spPr>
          <a:xfrm>
            <a:off x="3443270" y="2514600"/>
            <a:ext cx="5095875" cy="185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200" dirty="0" smtClean="0"/>
              <a:t>마트</a:t>
            </a:r>
            <a:endParaRPr lang="en-US" altLang="ko-KR" sz="5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온라인 매장이 더 활성화 된 지금 흥미롭고 실용적인 애플리케이션 도입으로 더 많은 오프라인 사용자 유치 가능</a:t>
            </a:r>
            <a:endParaRPr lang="en-US" altLang="ko-KR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자동화된 애플리케이션의 시스템으로 노동력 절감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617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개선방안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2428876"/>
            <a:ext cx="10515600" cy="3748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보안적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본 애플리케이션이 상용화된다면 무게 센서 등의 활용으로 </a:t>
            </a:r>
            <a:endParaRPr lang="en-US" altLang="ko-KR" dirty="0" smtClean="0"/>
          </a:p>
          <a:p>
            <a:r>
              <a:rPr lang="ko-KR" altLang="en-US" dirty="0" smtClean="0"/>
              <a:t>보안을 높일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기술적 측면</a:t>
            </a:r>
            <a:r>
              <a:rPr lang="en-US" altLang="ko-KR" dirty="0" smtClean="0"/>
              <a:t>: AR </a:t>
            </a:r>
            <a:r>
              <a:rPr lang="ko-KR" altLang="en-US" dirty="0" smtClean="0"/>
              <a:t>앵커를 적용으로 위치 보정을 통한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내비게이션의 </a:t>
            </a:r>
            <a:endParaRPr lang="en-US" altLang="ko-KR" dirty="0" smtClean="0"/>
          </a:p>
          <a:p>
            <a:r>
              <a:rPr lang="ko-KR" altLang="en-US" dirty="0" smtClean="0"/>
              <a:t>정확도를 높일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서비스적 측면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가상의 상품 바코드와 마트 </a:t>
            </a:r>
            <a:r>
              <a:rPr lang="en-US" altLang="ko-KR" dirty="0" smtClean="0"/>
              <a:t>AR</a:t>
            </a:r>
            <a:r>
              <a:rPr lang="ko-KR" altLang="en-US" dirty="0" smtClean="0"/>
              <a:t>이 아닌 마트에서 협조를 받아 </a:t>
            </a:r>
            <a:endParaRPr lang="en-US" altLang="ko-KR" dirty="0" smtClean="0"/>
          </a:p>
          <a:p>
            <a:r>
              <a:rPr lang="ko-KR" altLang="en-US" dirty="0" smtClean="0"/>
              <a:t>도면과 상품 품목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통한 실제 마트 적용 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5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기술 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6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73208" y="139734"/>
            <a:ext cx="4894603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8539" y="139734"/>
            <a:ext cx="4503905" cy="656032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F99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325608" y="292134"/>
            <a:ext cx="4578217" cy="551921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326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23620" y="307484"/>
            <a:ext cx="3534380" cy="4383952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74963" y="2995250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7004" y="139734"/>
            <a:ext cx="2380771" cy="4101796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0E0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79535" y="448178"/>
            <a:ext cx="1303463" cy="1215931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36459" y="5304951"/>
            <a:ext cx="1116692" cy="1012797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5163541" y="5541349"/>
            <a:ext cx="75318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4" descr="File:Jenkin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67" y="5451349"/>
            <a:ext cx="51346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Gitlab, original, logo Icon in Dev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50" y="527134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0" descr="Composerisatio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4" t="17242" r="19684" b="17570"/>
          <a:stretch/>
        </p:blipFill>
        <p:spPr bwMode="auto">
          <a:xfrm>
            <a:off x="4643420" y="4241530"/>
            <a:ext cx="6722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73" y="767973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8" y="3684900"/>
            <a:ext cx="1236642" cy="1080000"/>
          </a:xfrm>
          <a:prstGeom prst="rect">
            <a:avLst/>
          </a:prstGeom>
        </p:spPr>
      </p:pic>
      <p:pic>
        <p:nvPicPr>
          <p:cNvPr id="18" name="Picture 8" descr="File:Tensorflow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18" y="695932"/>
            <a:ext cx="67324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93" y="0"/>
            <a:ext cx="1080000" cy="1080000"/>
          </a:xfrm>
          <a:prstGeom prst="rect">
            <a:avLst/>
          </a:prstGeom>
        </p:spPr>
      </p:pic>
      <p:pic>
        <p:nvPicPr>
          <p:cNvPr id="20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16" y="812973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꺾인 연결선 20"/>
          <p:cNvCxnSpPr>
            <a:stCxn id="17" idx="3"/>
            <a:endCxn id="20" idx="1"/>
          </p:cNvCxnSpPr>
          <p:nvPr/>
        </p:nvCxnSpPr>
        <p:spPr>
          <a:xfrm flipV="1">
            <a:off x="1915710" y="1082973"/>
            <a:ext cx="1864506" cy="3141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 descr="Build new augmented reality experiences that seamlessly blend the digital  and physical worlds | ARCore | Google Develop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3" name="Picture 2" descr="File:Kotlin Icon 2021.svg - Wikimedia Common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6" y="37258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ity Logo PNG Vectors Free Downloa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0" y="2420007"/>
            <a:ext cx="12264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4974963" y="1741073"/>
            <a:ext cx="1303463" cy="11823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rgbClr val="2496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2" descr="Fastapi Logo PNG Vector (SVG)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1" y="2060867"/>
            <a:ext cx="630000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Gunicorn Logo PNG Transparent &amp; SVG Vector - Freebie Supply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644" y="2105867"/>
            <a:ext cx="8864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File:Python-logo-notext.sv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04" y="2015867"/>
            <a:ext cx="65707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꺾인 연결선 28"/>
          <p:cNvCxnSpPr>
            <a:stCxn id="17" idx="3"/>
            <a:endCxn id="27" idx="1"/>
          </p:cNvCxnSpPr>
          <p:nvPr/>
        </p:nvCxnSpPr>
        <p:spPr>
          <a:xfrm flipV="1">
            <a:off x="1915710" y="2375867"/>
            <a:ext cx="1859934" cy="1849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0" descr="Elasticsearch - IntelliJ IDEs Plugin | Marketplac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639" y="323269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Press and Media Resources - Dock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3" r="6104" b="34621"/>
          <a:stretch/>
        </p:blipFill>
        <p:spPr bwMode="auto">
          <a:xfrm>
            <a:off x="4599240" y="3311863"/>
            <a:ext cx="76486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꺾인 연결선 31"/>
          <p:cNvCxnSpPr>
            <a:stCxn id="17" idx="3"/>
            <a:endCxn id="31" idx="1"/>
          </p:cNvCxnSpPr>
          <p:nvPr/>
        </p:nvCxnSpPr>
        <p:spPr>
          <a:xfrm flipV="1">
            <a:off x="1915710" y="3581863"/>
            <a:ext cx="2683530" cy="643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4" idx="3"/>
            <a:endCxn id="11" idx="1"/>
          </p:cNvCxnSpPr>
          <p:nvPr/>
        </p:nvCxnSpPr>
        <p:spPr>
          <a:xfrm>
            <a:off x="1752150" y="5811349"/>
            <a:ext cx="25843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2" idx="0"/>
            <a:endCxn id="15" idx="2"/>
          </p:cNvCxnSpPr>
          <p:nvPr/>
        </p:nvCxnSpPr>
        <p:spPr>
          <a:xfrm rot="16200000" flipV="1">
            <a:off x="4969925" y="4971141"/>
            <a:ext cx="579819" cy="560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Kubernetes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16" y="52377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09" y="332000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55" y="478310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27" y="295186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 descr="hpa-256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16" y="4635419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8" descr="deploy-256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535" y="362642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꺾인 연결선 40"/>
          <p:cNvCxnSpPr>
            <a:stCxn id="17" idx="2"/>
            <a:endCxn id="37" idx="1"/>
          </p:cNvCxnSpPr>
          <p:nvPr/>
        </p:nvCxnSpPr>
        <p:spPr>
          <a:xfrm rot="16200000" flipH="1">
            <a:off x="4001571" y="2060718"/>
            <a:ext cx="378203" cy="5786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62" y="407973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498" y="441654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394098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0" descr="sts-256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437" y="40625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 45"/>
          <p:cNvCxnSpPr>
            <a:stCxn id="37" idx="3"/>
            <a:endCxn id="36" idx="2"/>
          </p:cNvCxnSpPr>
          <p:nvPr/>
        </p:nvCxnSpPr>
        <p:spPr>
          <a:xfrm flipV="1">
            <a:off x="7827181" y="4040008"/>
            <a:ext cx="260241" cy="1103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44" idx="2"/>
          </p:cNvCxnSpPr>
          <p:nvPr/>
        </p:nvCxnSpPr>
        <p:spPr>
          <a:xfrm flipV="1">
            <a:off x="7551063" y="4660981"/>
            <a:ext cx="1089400" cy="48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3"/>
            <a:endCxn id="43" idx="2"/>
          </p:cNvCxnSpPr>
          <p:nvPr/>
        </p:nvCxnSpPr>
        <p:spPr>
          <a:xfrm flipV="1">
            <a:off x="7827181" y="5136545"/>
            <a:ext cx="1515930" cy="6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8" idx="2"/>
            <a:endCxn id="36" idx="3"/>
          </p:cNvCxnSpPr>
          <p:nvPr/>
        </p:nvCxnSpPr>
        <p:spPr>
          <a:xfrm rot="5400000">
            <a:off x="9247816" y="2883083"/>
            <a:ext cx="8145" cy="1585705"/>
          </a:xfrm>
          <a:prstGeom prst="bentConnector2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8" idx="2"/>
            <a:endCxn id="44" idx="3"/>
          </p:cNvCxnSpPr>
          <p:nvPr/>
        </p:nvCxnSpPr>
        <p:spPr>
          <a:xfrm rot="5400000">
            <a:off x="9213849" y="3470090"/>
            <a:ext cx="629118" cy="103266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43" idx="3"/>
          </p:cNvCxnSpPr>
          <p:nvPr/>
        </p:nvCxnSpPr>
        <p:spPr>
          <a:xfrm rot="5400000">
            <a:off x="9331464" y="4063268"/>
            <a:ext cx="1096537" cy="33001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40" idx="1"/>
            <a:endCxn id="38" idx="3"/>
          </p:cNvCxnSpPr>
          <p:nvPr/>
        </p:nvCxnSpPr>
        <p:spPr>
          <a:xfrm rot="10800000">
            <a:off x="10416353" y="3311864"/>
            <a:ext cx="614182" cy="67455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9" idx="3"/>
            <a:endCxn id="40" idx="2"/>
          </p:cNvCxnSpPr>
          <p:nvPr/>
        </p:nvCxnSpPr>
        <p:spPr>
          <a:xfrm flipV="1">
            <a:off x="11080542" y="4346422"/>
            <a:ext cx="321606" cy="64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20" y="190436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2" descr="svc-256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966" y="230826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81" y="814896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451" y="1648721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0" descr="pod-256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73" y="2617425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1433340" y="2563471"/>
            <a:ext cx="421005" cy="360000"/>
          </a:xfrm>
          <a:prstGeom prst="rect">
            <a:avLst/>
          </a:prstGeom>
        </p:spPr>
      </p:pic>
      <p:cxnSp>
        <p:nvCxnSpPr>
          <p:cNvPr id="60" name="꺾인 연결선 59"/>
          <p:cNvCxnSpPr>
            <a:stCxn id="55" idx="3"/>
            <a:endCxn id="58" idx="1"/>
          </p:cNvCxnSpPr>
          <p:nvPr/>
        </p:nvCxnSpPr>
        <p:spPr>
          <a:xfrm>
            <a:off x="9537192" y="2668268"/>
            <a:ext cx="1435281" cy="309157"/>
          </a:xfrm>
          <a:prstGeom prst="bentConnector3">
            <a:avLst>
              <a:gd name="adj1" fmla="val 99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5" idx="3"/>
            <a:endCxn id="57" idx="2"/>
          </p:cNvCxnSpPr>
          <p:nvPr/>
        </p:nvCxnSpPr>
        <p:spPr>
          <a:xfrm flipV="1">
            <a:off x="9537192" y="2368721"/>
            <a:ext cx="703872" cy="29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74"/>
          <a:stretch/>
        </p:blipFill>
        <p:spPr>
          <a:xfrm>
            <a:off x="10304792" y="1600935"/>
            <a:ext cx="421005" cy="360000"/>
          </a:xfrm>
          <a:prstGeom prst="rect">
            <a:avLst/>
          </a:prstGeom>
        </p:spPr>
      </p:pic>
      <p:cxnSp>
        <p:nvCxnSpPr>
          <p:cNvPr id="63" name="꺾인 연결선 62"/>
          <p:cNvCxnSpPr>
            <a:stCxn id="36" idx="0"/>
            <a:endCxn id="54" idx="2"/>
          </p:cNvCxnSpPr>
          <p:nvPr/>
        </p:nvCxnSpPr>
        <p:spPr>
          <a:xfrm rot="16200000" flipV="1">
            <a:off x="7650305" y="2882890"/>
            <a:ext cx="695646" cy="178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36" descr="Mysql Logo 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50" y="749974"/>
            <a:ext cx="36562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46" y="1282652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34" descr="rs-256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89" y="1307158"/>
            <a:ext cx="7432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꺾인 연결선 66"/>
          <p:cNvCxnSpPr>
            <a:stCxn id="44" idx="0"/>
            <a:endCxn id="55" idx="2"/>
          </p:cNvCxnSpPr>
          <p:nvPr/>
        </p:nvCxnSpPr>
        <p:spPr>
          <a:xfrm rot="5400000" flipH="1" flipV="1">
            <a:off x="8446665" y="3222067"/>
            <a:ext cx="912713" cy="525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02" y="328914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39" y="4391863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4" descr="Spring Boot: The Most Notable Features You Should Know - DZone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383" y="3910146"/>
            <a:ext cx="40125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꺾인 연결선 70"/>
          <p:cNvCxnSpPr>
            <a:stCxn id="54" idx="0"/>
            <a:endCxn id="56" idx="2"/>
          </p:cNvCxnSpPr>
          <p:nvPr/>
        </p:nvCxnSpPr>
        <p:spPr>
          <a:xfrm rot="5400000" flipH="1" flipV="1">
            <a:off x="7869080" y="1574649"/>
            <a:ext cx="369466" cy="289961"/>
          </a:xfrm>
          <a:prstGeom prst="bentConnector3">
            <a:avLst>
              <a:gd name="adj1" fmla="val 438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5" idx="0"/>
            <a:endCxn id="56" idx="3"/>
          </p:cNvCxnSpPr>
          <p:nvPr/>
        </p:nvCxnSpPr>
        <p:spPr>
          <a:xfrm rot="16200000" flipV="1">
            <a:off x="8803805" y="941498"/>
            <a:ext cx="107756" cy="57455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6" idx="2"/>
            <a:endCxn id="57" idx="3"/>
          </p:cNvCxnSpPr>
          <p:nvPr/>
        </p:nvCxnSpPr>
        <p:spPr>
          <a:xfrm rot="5400000" flipH="1">
            <a:off x="10965521" y="1655878"/>
            <a:ext cx="18437" cy="724125"/>
          </a:xfrm>
          <a:prstGeom prst="bentConnector4">
            <a:avLst>
              <a:gd name="adj1" fmla="val 82660"/>
              <a:gd name="adj2" fmla="val 7565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6" idx="2"/>
            <a:endCxn id="58" idx="0"/>
          </p:cNvCxnSpPr>
          <p:nvPr/>
        </p:nvCxnSpPr>
        <p:spPr>
          <a:xfrm rot="16200000" flipH="1">
            <a:off x="11045311" y="2318649"/>
            <a:ext cx="590267" cy="728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42" idx="2"/>
            <a:endCxn id="65" idx="3"/>
          </p:cNvCxnSpPr>
          <p:nvPr/>
        </p:nvCxnSpPr>
        <p:spPr>
          <a:xfrm rot="5400000">
            <a:off x="9341085" y="1303461"/>
            <a:ext cx="514679" cy="1637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5" idx="3"/>
            <a:endCxn id="66" idx="0"/>
          </p:cNvCxnSpPr>
          <p:nvPr/>
        </p:nvCxnSpPr>
        <p:spPr>
          <a:xfrm>
            <a:off x="11163663" y="766255"/>
            <a:ext cx="173139" cy="54090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oogle Play Services for AR 1.3.180604066 (arm64-v8a + arm-v7a) (nodpi)  (Android 7.0+) APK Download by Google LLC - APKMirror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3" y="1351501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 gke&quot; Icon - Download for free – Iconduck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31" y="90000"/>
            <a:ext cx="100831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16" y="3804821"/>
            <a:ext cx="12212715" cy="30531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7787" y="4417763"/>
            <a:ext cx="6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41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기획 배경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1492" y="4417763"/>
            <a:ext cx="800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4269" y="5618092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서비스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156" y="4417763"/>
            <a:ext cx="806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78152" y="5618092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기술 스택</a:t>
            </a:r>
            <a:endParaRPr lang="en-US" altLang="ko-KR" sz="360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5614" y="4417763"/>
            <a:ext cx="819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 smtClean="0"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72040" y="5618092"/>
            <a:ext cx="164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팀 소개</a:t>
            </a:r>
            <a:endParaRPr lang="ko-KR" altLang="en-US" sz="360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Front-end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Kotlin</a:t>
            </a:r>
            <a:r>
              <a:rPr lang="ko-KR" altLang="en-US" dirty="0" smtClean="0"/>
              <a:t>으로 안드로이드 애플리케이션 개발</a:t>
            </a:r>
            <a:endParaRPr lang="en-US" altLang="ko-KR" dirty="0" smtClean="0"/>
          </a:p>
          <a:p>
            <a:r>
              <a:rPr lang="en-US" altLang="ko-KR" dirty="0" smtClean="0"/>
              <a:t>Unity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ARCore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AR </a:t>
            </a:r>
            <a:r>
              <a:rPr lang="ko-KR" altLang="en-US" dirty="0" smtClean="0"/>
              <a:t>길 안내 구현</a:t>
            </a:r>
            <a:endParaRPr lang="ko-KR" altLang="en-US" dirty="0"/>
          </a:p>
        </p:txBody>
      </p:sp>
      <p:pic>
        <p:nvPicPr>
          <p:cNvPr id="1026" name="Picture 2" descr="Android (operating system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61" y="2057115"/>
            <a:ext cx="206106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Unity Technologies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711" y="3852715"/>
            <a:ext cx="3464662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Kotlin logo 202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63" y="2744924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oogle Developers Blog: Announcing ARCore 1.0 and new updates to Google Le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66" y="3762715"/>
            <a:ext cx="474074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Back-end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r>
              <a:rPr lang="ko-KR" altLang="en-US" dirty="0" smtClean="0"/>
              <a:t>최단 경로 탐색 알고리즘 및 </a:t>
            </a:r>
            <a:r>
              <a:rPr lang="ko-KR" altLang="en-US" dirty="0" err="1" smtClean="0"/>
              <a:t>엘라스틱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서치를</a:t>
            </a:r>
            <a:r>
              <a:rPr lang="ko-KR" altLang="en-US" dirty="0" smtClean="0"/>
              <a:t> 통한 상품 검색 구현</a:t>
            </a:r>
            <a:endParaRPr lang="en-US" altLang="ko-KR" dirty="0" smtClean="0"/>
          </a:p>
        </p:txBody>
      </p:sp>
      <p:pic>
        <p:nvPicPr>
          <p:cNvPr id="2050" name="Picture 2" descr="Spring Framework Logo 2018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0" y="2741849"/>
            <a:ext cx="4897165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Kotlin logo 2021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63" y="4235099"/>
            <a:ext cx="407787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ySQL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41" y="2832055"/>
            <a:ext cx="157628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dis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10" y="2831849"/>
            <a:ext cx="323494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mazon-S3-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55" y="3695099"/>
            <a:ext cx="90282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lasticsearch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55" y="4056752"/>
            <a:ext cx="492541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en-US" altLang="ko-KR" dirty="0" err="1" smtClean="0"/>
              <a:t>TensorFlow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BERT</a:t>
            </a:r>
            <a:r>
              <a:rPr lang="ko-KR" altLang="en-US" dirty="0" smtClean="0"/>
              <a:t>모델을 활용한 </a:t>
            </a:r>
            <a:endParaRPr lang="en-US" altLang="ko-KR" dirty="0" smtClean="0"/>
          </a:p>
          <a:p>
            <a:r>
              <a:rPr lang="ko-KR" altLang="en-US" dirty="0" smtClean="0"/>
              <a:t>리뷰 </a:t>
            </a:r>
            <a:r>
              <a:rPr lang="ko-KR" altLang="en-US" dirty="0" smtClean="0"/>
              <a:t>내용 긍정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분류</a:t>
            </a:r>
            <a:endParaRPr lang="ko-KR" altLang="en-US" dirty="0"/>
          </a:p>
        </p:txBody>
      </p:sp>
      <p:pic>
        <p:nvPicPr>
          <p:cNvPr id="4098" name="Picture 2" descr="FastA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3" y="2651849"/>
            <a:ext cx="499024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nsorFlow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975" y="2358750"/>
            <a:ext cx="450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쿠버네티스를</a:t>
            </a:r>
            <a:r>
              <a:rPr lang="ko-KR" altLang="en-US" dirty="0" smtClean="0"/>
              <a:t> 활용하여 컨테이너 오케스트레이션 적용</a:t>
            </a:r>
            <a:endParaRPr lang="en-US" altLang="ko-KR" dirty="0" smtClean="0"/>
          </a:p>
          <a:p>
            <a:r>
              <a:rPr lang="ko-KR" altLang="en-US" dirty="0" err="1" smtClean="0"/>
              <a:t>젠킨스를</a:t>
            </a:r>
            <a:r>
              <a:rPr lang="ko-KR" altLang="en-US" dirty="0" smtClean="0"/>
              <a:t> 활용한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pic>
        <p:nvPicPr>
          <p:cNvPr id="3094" name="Picture 22" descr="Kubernetes Documentation | Kuberne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3802446"/>
            <a:ext cx="50004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Jenkins logo with title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2544294"/>
            <a:ext cx="3355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Ubuntu-logo-2022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297" y="2544294"/>
            <a:ext cx="30674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Docker logo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484" y="3802446"/>
            <a:ext cx="426666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부하에 따른 오토스케일링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128" y="2309651"/>
            <a:ext cx="5153744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444" y="2828811"/>
            <a:ext cx="4925112" cy="952633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54" y="3876460"/>
            <a:ext cx="5144218" cy="41915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9734" y="4400404"/>
            <a:ext cx="4172532" cy="943107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791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팀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0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A405 </a:t>
            </a:r>
            <a:r>
              <a:rPr lang="ko-KR" altLang="en-US" dirty="0" smtClean="0"/>
              <a:t>빨간 리무진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8" t="33413" r="10394" b="37350"/>
          <a:stretch/>
        </p:blipFill>
        <p:spPr>
          <a:xfrm>
            <a:off x="-22860" y="3258000"/>
            <a:ext cx="12218670" cy="36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2665" y="3166467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(PM)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엘라스틱서치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172" y="2595679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BE-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최단경로탐색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AI-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자연어처리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1081" y="2842501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BE/FE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디자인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/UI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5083" y="3166467"/>
            <a:ext cx="117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CI/CD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Infra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2178" y="3296549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72404" y="3588936"/>
            <a:ext cx="788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FE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13105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Thanks !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33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05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88" y="2376963"/>
            <a:ext cx="5754624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마트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오프라인 이용자 감소로 운영시간 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매장을 위한 앱 운영 등 노력</a:t>
            </a:r>
            <a:endParaRPr lang="ko-KR" altLang="en-US" dirty="0"/>
          </a:p>
        </p:txBody>
      </p:sp>
      <p:sp>
        <p:nvSpPr>
          <p:cNvPr id="5" name="AutoShape 4" descr="https://i.ytimg.com/vi/P9WEo1i0yBQ/hq720.jpg?sqp=-oaymwEcCOgCEMoBSFXyq4qpAw4IARUAAIhCGAFwAcABBg==&amp;rs=AOn4CLDFZmuIP8bXH5rrDz88p99UUTd5_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55" y="1857204"/>
            <a:ext cx="4729808" cy="36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28" y="2374664"/>
            <a:ext cx="4571428" cy="256507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9" y="2902776"/>
            <a:ext cx="4800001" cy="27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61" y="2753877"/>
            <a:ext cx="4500000" cy="299779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dist="63500" dir="2700000" algn="tl" rotWithShape="0">
              <a:schemeClr val="tx1">
                <a:lumMod val="65000"/>
                <a:lumOff val="3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 배경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소비자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71050" y="2462135"/>
            <a:ext cx="242371" cy="242371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577826" y="2748575"/>
            <a:ext cx="360000" cy="360000"/>
          </a:xfrm>
          <a:prstGeom prst="ellipse">
            <a:avLst/>
          </a:prstGeom>
          <a:noFill/>
          <a:ln w="76200">
            <a:solidFill>
              <a:srgbClr val="72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21" y="1773019"/>
            <a:ext cx="4320000" cy="4320000"/>
          </a:xfrm>
          <a:prstGeom prst="rect">
            <a:avLst/>
          </a:prstGeom>
        </p:spPr>
      </p:pic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충동구매를 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넓은 매장에서 상품을 찾느라 많은 시간을 씀</a:t>
            </a:r>
            <a:endParaRPr lang="ko-KR" altLang="en-US" dirty="0"/>
          </a:p>
        </p:txBody>
      </p:sp>
      <p:pic>
        <p:nvPicPr>
          <p:cNvPr id="12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60" y="264849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서비스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mmAR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Mobile + Mart + AR Technology</a:t>
            </a:r>
          </a:p>
          <a:p>
            <a:r>
              <a:rPr lang="en-US" altLang="ko-KR" dirty="0" smtClean="0"/>
              <a:t>AR</a:t>
            </a:r>
            <a:r>
              <a:rPr lang="ko-KR" altLang="en-US" dirty="0" smtClean="0"/>
              <a:t>을 활용해 대형 마트에서 장보기를 돕는 애플리케이션 서비스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64" y="2906079"/>
            <a:ext cx="449947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1366</Words>
  <Application>Microsoft Office PowerPoint</Application>
  <PresentationFormat>와이드스크린</PresentationFormat>
  <Paragraphs>170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G마켓 산스 Bold</vt:lpstr>
      <vt:lpstr>G마켓 산스 Light</vt:lpstr>
      <vt:lpstr>G마켓 산스 Medium</vt:lpstr>
      <vt:lpstr>맑은 고딕</vt:lpstr>
      <vt:lpstr>Arial</vt:lpstr>
      <vt:lpstr>Wingdings</vt:lpstr>
      <vt:lpstr>Office 테마</vt:lpstr>
      <vt:lpstr>PowerPoint 프레젠테이션</vt:lpstr>
      <vt:lpstr>목차</vt:lpstr>
      <vt:lpstr>기획 배경</vt:lpstr>
      <vt:lpstr>기획 배경 - 마트</vt:lpstr>
      <vt:lpstr>기획 배경 - 마트</vt:lpstr>
      <vt:lpstr>기획 배경 - 소비자</vt:lpstr>
      <vt:lpstr>기획 배경 - 소비자</vt:lpstr>
      <vt:lpstr>서비스 소개</vt:lpstr>
      <vt:lpstr>mmAR+</vt:lpstr>
      <vt:lpstr>주요 기능</vt:lpstr>
      <vt:lpstr>주요 기술</vt:lpstr>
      <vt:lpstr>주요 기술 – 최단 경로 탐색</vt:lpstr>
      <vt:lpstr>주요 기술 – AR 내비게이션</vt:lpstr>
      <vt:lpstr>주요 기술 – 상품 검색 및 리뷰</vt:lpstr>
      <vt:lpstr>UCC 및 시연</vt:lpstr>
      <vt:lpstr>기대효과</vt:lpstr>
      <vt:lpstr>개선방안</vt:lpstr>
      <vt:lpstr>기술 스택</vt:lpstr>
      <vt:lpstr>PowerPoint 프레젠테이션</vt:lpstr>
      <vt:lpstr>Front-end</vt:lpstr>
      <vt:lpstr>Back-end</vt:lpstr>
      <vt:lpstr>AI</vt:lpstr>
      <vt:lpstr>Infra</vt:lpstr>
      <vt:lpstr>Infra</vt:lpstr>
      <vt:lpstr>팀 소개</vt:lpstr>
      <vt:lpstr>A405 빨간 리무진</vt:lpstr>
      <vt:lpstr>Thanks !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MMART</dc:title>
  <dc:creator>SSAFY</dc:creator>
  <cp:lastModifiedBy>SSAFY</cp:lastModifiedBy>
  <cp:revision>103</cp:revision>
  <dcterms:created xsi:type="dcterms:W3CDTF">2023-04-20T01:59:21Z</dcterms:created>
  <dcterms:modified xsi:type="dcterms:W3CDTF">2023-05-16T01:00:03Z</dcterms:modified>
</cp:coreProperties>
</file>