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</p:sldMasterIdLst>
  <p:notesMasterIdLst>
    <p:notesMasterId r:id="rId32"/>
  </p:notesMasterIdLst>
  <p:handoutMasterIdLst>
    <p:handoutMasterId r:id="rId33"/>
  </p:handoutMasterIdLst>
  <p:sldIdLst>
    <p:sldId id="365" r:id="rId2"/>
    <p:sldId id="366" r:id="rId3"/>
    <p:sldId id="375" r:id="rId4"/>
    <p:sldId id="367" r:id="rId5"/>
    <p:sldId id="368" r:id="rId6"/>
    <p:sldId id="376" r:id="rId7"/>
    <p:sldId id="403" r:id="rId8"/>
    <p:sldId id="412" r:id="rId9"/>
    <p:sldId id="404" r:id="rId10"/>
    <p:sldId id="405" r:id="rId11"/>
    <p:sldId id="388" r:id="rId12"/>
    <p:sldId id="410" r:id="rId13"/>
    <p:sldId id="411" r:id="rId14"/>
    <p:sldId id="392" r:id="rId15"/>
    <p:sldId id="371" r:id="rId16"/>
    <p:sldId id="399" r:id="rId17"/>
    <p:sldId id="401" r:id="rId18"/>
    <p:sldId id="400" r:id="rId19"/>
    <p:sldId id="372" r:id="rId20"/>
    <p:sldId id="390" r:id="rId21"/>
    <p:sldId id="391" r:id="rId22"/>
    <p:sldId id="406" r:id="rId23"/>
    <p:sldId id="394" r:id="rId24"/>
    <p:sldId id="407" r:id="rId25"/>
    <p:sldId id="408" r:id="rId26"/>
    <p:sldId id="395" r:id="rId27"/>
    <p:sldId id="409" r:id="rId28"/>
    <p:sldId id="396" r:id="rId29"/>
    <p:sldId id="374" r:id="rId30"/>
    <p:sldId id="389" r:id="rId31"/>
  </p:sldIdLst>
  <p:sldSz cx="9144000" cy="6858000" type="screen4x3"/>
  <p:notesSz cx="6797675" cy="9926638"/>
  <p:embeddedFontLst>
    <p:embeddedFont>
      <p:font typeface="나눔고딕" panose="020B0600000101010101" charset="-127"/>
      <p:regular r:id="rId34"/>
      <p:bold r:id="rId35"/>
    </p:embeddedFont>
    <p:embeddedFont>
      <p:font typeface="함초롬돋움" panose="020B0600000101010101" charset="-127"/>
      <p:regular r:id="rId36"/>
      <p:bold r:id="rId37"/>
    </p:embeddedFont>
    <p:embeddedFont>
      <p:font typeface="Wingdings 2" panose="05020102010507070707" pitchFamily="18" charset="2"/>
      <p:regular r:id="rId38"/>
    </p:embeddedFont>
    <p:embeddedFont>
      <p:font typeface="Wingdings 3" panose="05040102010807070707" pitchFamily="18" charset="2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함초롬바탕" panose="02030504000101010101" pitchFamily="18" charset="-127"/>
      <p:regular r:id="rId42"/>
      <p:bold r:id="rId43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ADAC"/>
    <a:srgbClr val="E6B9B8"/>
    <a:srgbClr val="FFCCCC"/>
    <a:srgbClr val="FFFF99"/>
    <a:srgbClr val="0000CC"/>
    <a:srgbClr val="CCFFFF"/>
    <a:srgbClr val="66FF66"/>
    <a:srgbClr val="66CCFF"/>
    <a:srgbClr val="99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4284" autoAdjust="0"/>
  </p:normalViewPr>
  <p:slideViewPr>
    <p:cSldViewPr showGuides="1">
      <p:cViewPr varScale="1">
        <p:scale>
          <a:sx n="96" d="100"/>
          <a:sy n="96" d="100"/>
        </p:scale>
        <p:origin x="2088" y="78"/>
      </p:cViewPr>
      <p:guideLst>
        <p:guide orient="horz" pos="2251"/>
        <p:guide orient="horz" pos="709"/>
        <p:guide orient="horz" pos="3793"/>
        <p:guide pos="2880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070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 이동 소모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 직접 추가 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멜론</c:v>
                </c:pt>
                <c:pt idx="1">
                  <c:v>지니</c:v>
                </c:pt>
                <c:pt idx="2">
                  <c:v>벅스</c:v>
                </c:pt>
                <c:pt idx="3">
                  <c:v>바이브</c:v>
                </c:pt>
                <c:pt idx="4">
                  <c:v>플로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</c:v>
                </c:pt>
                <c:pt idx="1">
                  <c:v>2.58</c:v>
                </c:pt>
                <c:pt idx="2">
                  <c:v>3.41</c:v>
                </c:pt>
                <c:pt idx="3">
                  <c:v>2.4300000000000002</c:v>
                </c:pt>
                <c:pt idx="4">
                  <c:v>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B-4B28-9A21-658BAF58EB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개발 서비스 이용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멜론</c:v>
                </c:pt>
                <c:pt idx="1">
                  <c:v>지니</c:v>
                </c:pt>
                <c:pt idx="2">
                  <c:v>벅스</c:v>
                </c:pt>
                <c:pt idx="3">
                  <c:v>바이브</c:v>
                </c:pt>
                <c:pt idx="4">
                  <c:v>플로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2.58</c:v>
                </c:pt>
                <c:pt idx="1">
                  <c:v>1.46</c:v>
                </c:pt>
                <c:pt idx="2">
                  <c:v>2.25</c:v>
                </c:pt>
                <c:pt idx="3">
                  <c:v>1.66</c:v>
                </c:pt>
                <c:pt idx="4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B-4B28-9A21-658BAF58E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522624"/>
        <c:axId val="1710524704"/>
      </c:barChart>
      <c:catAx>
        <c:axId val="17105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0524704"/>
        <c:crosses val="autoZero"/>
        <c:auto val="1"/>
        <c:lblAlgn val="ctr"/>
        <c:lblOffset val="100"/>
        <c:noMultiLvlLbl val="0"/>
      </c:catAx>
      <c:valAx>
        <c:axId val="171052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052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accent2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이동 소모 시간</a:t>
            </a:r>
            <a:endParaRPr lang="ko-KR" altLang="en-US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 직접 추가 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멜론</c:v>
                </c:pt>
                <c:pt idx="1">
                  <c:v>지니</c:v>
                </c:pt>
                <c:pt idx="2">
                  <c:v>벅스</c:v>
                </c:pt>
                <c:pt idx="3">
                  <c:v>바이브</c:v>
                </c:pt>
                <c:pt idx="4">
                  <c:v>플로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</c:v>
                </c:pt>
                <c:pt idx="1">
                  <c:v>2.58</c:v>
                </c:pt>
                <c:pt idx="2">
                  <c:v>3.41</c:v>
                </c:pt>
                <c:pt idx="3">
                  <c:v>2.4300000000000002</c:v>
                </c:pt>
                <c:pt idx="4">
                  <c:v>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B-4B28-9A21-658BAF58EB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개발 서비스 이용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005254728270643E-2"/>
                  <c:y val="1.5620011128335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AD-4B16-A1A5-C6827597E24D}"/>
                </c:ext>
              </c:extLst>
            </c:dLbl>
            <c:dLbl>
              <c:idx val="1"/>
              <c:layout>
                <c:manualLayout>
                  <c:x val="1.0005254728270675E-2"/>
                  <c:y val="9.37200667700129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AD-4B16-A1A5-C6827597E24D}"/>
                </c:ext>
              </c:extLst>
            </c:dLbl>
            <c:dLbl>
              <c:idx val="2"/>
              <c:layout>
                <c:manualLayout>
                  <c:x val="6.6701698188471161E-3"/>
                  <c:y val="3.12400222566709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AD-4B16-A1A5-C6827597E24D}"/>
                </c:ext>
              </c:extLst>
            </c:dLbl>
            <c:dLbl>
              <c:idx val="3"/>
              <c:layout>
                <c:manualLayout>
                  <c:x val="1.0005254728270675E-2"/>
                  <c:y val="3.12400222566709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AD-4B16-A1A5-C6827597E24D}"/>
                </c:ext>
              </c:extLst>
            </c:dLbl>
            <c:dLbl>
              <c:idx val="4"/>
              <c:layout>
                <c:manualLayout>
                  <c:x val="2.6680679275388343E-2"/>
                  <c:y val="5.727271251796784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AD-4B16-A1A5-C6827597E2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멜론</c:v>
                </c:pt>
                <c:pt idx="1">
                  <c:v>지니</c:v>
                </c:pt>
                <c:pt idx="2">
                  <c:v>벅스</c:v>
                </c:pt>
                <c:pt idx="3">
                  <c:v>바이브</c:v>
                </c:pt>
                <c:pt idx="4">
                  <c:v>플로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2.13</c:v>
                </c:pt>
                <c:pt idx="1">
                  <c:v>1.46</c:v>
                </c:pt>
                <c:pt idx="2">
                  <c:v>2.25</c:v>
                </c:pt>
                <c:pt idx="3">
                  <c:v>1.66</c:v>
                </c:pt>
                <c:pt idx="4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B-4B28-9A21-658BAF58E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522624"/>
        <c:axId val="1710524704"/>
      </c:barChart>
      <c:catAx>
        <c:axId val="17105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0524704"/>
        <c:crosses val="autoZero"/>
        <c:auto val="1"/>
        <c:lblAlgn val="ctr"/>
        <c:lblOffset val="100"/>
        <c:noMultiLvlLbl val="0"/>
      </c:catAx>
      <c:valAx>
        <c:axId val="171052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052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accent2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이동 소모 시간</a:t>
            </a:r>
            <a:endParaRPr lang="ko-KR" altLang="en-US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 직접 추가 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멜론</c:v>
                </c:pt>
                <c:pt idx="1">
                  <c:v>지니</c:v>
                </c:pt>
                <c:pt idx="2">
                  <c:v>벅스</c:v>
                </c:pt>
                <c:pt idx="3">
                  <c:v>바이브</c:v>
                </c:pt>
                <c:pt idx="4">
                  <c:v>플로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13.66</c:v>
                </c:pt>
                <c:pt idx="1">
                  <c:v>12</c:v>
                </c:pt>
                <c:pt idx="2">
                  <c:v>13.16</c:v>
                </c:pt>
                <c:pt idx="3">
                  <c:v>10.61</c:v>
                </c:pt>
                <c:pt idx="4">
                  <c:v>12.16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3-4F72-9F2D-ED71FAAD87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개발 서비스 이용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6.6356081887584961E-3"/>
                  <c:y val="9.37200667700129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D6-4543-9EEF-1846FD0C5FF0}"/>
                </c:ext>
              </c:extLst>
            </c:dLbl>
            <c:dLbl>
              <c:idx val="2"/>
              <c:layout>
                <c:manualLayout>
                  <c:x val="1.9906824566275488E-2"/>
                  <c:y val="1.24960089026683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D6-4543-9EEF-1846FD0C5FF0}"/>
                </c:ext>
              </c:extLst>
            </c:dLbl>
            <c:dLbl>
              <c:idx val="3"/>
              <c:layout>
                <c:manualLayout>
                  <c:x val="1.3271216377516992E-2"/>
                  <c:y val="6.24800445133408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D6-4543-9EEF-1846FD0C5FF0}"/>
                </c:ext>
              </c:extLst>
            </c:dLbl>
            <c:dLbl>
              <c:idx val="4"/>
              <c:layout>
                <c:manualLayout>
                  <c:x val="9.9534122831377442E-3"/>
                  <c:y val="-6.24800445133419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D6-4543-9EEF-1846FD0C5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멜론</c:v>
                </c:pt>
                <c:pt idx="1">
                  <c:v>지니</c:v>
                </c:pt>
                <c:pt idx="2">
                  <c:v>벅스</c:v>
                </c:pt>
                <c:pt idx="3">
                  <c:v>바이브</c:v>
                </c:pt>
                <c:pt idx="4">
                  <c:v>플로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4.33</c:v>
                </c:pt>
                <c:pt idx="2">
                  <c:v>6.75</c:v>
                </c:pt>
                <c:pt idx="3">
                  <c:v>4.91</c:v>
                </c:pt>
                <c:pt idx="4">
                  <c:v>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F3-4F72-9F2D-ED71FAAD8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522624"/>
        <c:axId val="1710524704"/>
      </c:barChart>
      <c:catAx>
        <c:axId val="17105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0524704"/>
        <c:crosses val="autoZero"/>
        <c:auto val="1"/>
        <c:lblAlgn val="ctr"/>
        <c:lblOffset val="100"/>
        <c:noMultiLvlLbl val="0"/>
      </c:catAx>
      <c:valAx>
        <c:axId val="171052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052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accent2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colorful3" csCatId="colorful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en-US" altLang="ko-KR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DB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구축 </a:t>
          </a:r>
          <a:r>
            <a:rPr lang="en-US" altLang="ko-KR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 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정규화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22528" custScaleY="219480" custLinFactNeighborY="-8256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04006" custLinFactNeighborX="-4372" custLinFactNeighborY="-17563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2_5" csCatId="accent2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페이지 구현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22528" custScaleY="219480" custLinFactNeighborY="-18584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Y="-62812" custLinFactNeighborX="-4171" custLinFactNeighborY="-100000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colorful3" csCatId="colorful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코딩 지원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22528" custScaleY="219480" custLinFactNeighborX="-5019" custLinFactNeighborY="-600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NeighborX="-4372" custLinFactNeighborY="-17563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0_3" csCatId="mainScheme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알고리즘 적용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22528" custScaleY="219480" custLinFactNeighborY="-18584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NeighborX="-4372" custLinFactNeighborY="-17563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colorful5" csCatId="colorful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구현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49781" custScaleY="219480" custLinFactNeighborY="-18584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Y="100000" custLinFactNeighborX="7795" custLinFactNeighborY="128623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0_3" csCatId="mainScheme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디</a:t>
          </a:r>
          <a:br>
            <a:rPr lang="en-US" altLang="ko-KR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</a:br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버</a:t>
          </a:r>
          <a:br>
            <a:rPr lang="en-US" altLang="ko-KR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</a:br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깅</a:t>
          </a:r>
          <a:endParaRPr lang="ko-KR" altLang="en-US" sz="1100" b="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22528" custScaleY="219480" custLinFactY="51126" custLinFactNeighborX="-6098" custLinFactNeighborY="100000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NeighborX="-4372" custLinFactNeighborY="-17563"/>
      <dgm:spPr>
        <a:solidFill>
          <a:schemeClr val="bg1"/>
        </a:solidFill>
      </dgm:spPr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2_5" csCatId="accent2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05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페이지 기본 설계 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81883" custScaleY="161816" custLinFactNeighborX="-7490" custLinFactNeighborY="-18313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129602" custLinFactNeighborX="2671" custLinFactNeighborY="5672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0_3" csCatId="mainScheme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05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파이썬</a:t>
          </a:r>
          <a:r>
            <a:rPr lang="en-US" altLang="ko-KR" sz="105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105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</a:t>
          </a:r>
          <a:r>
            <a:rPr lang="ko-KR" altLang="en-US" sz="105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05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공부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222126" custLinFactNeighborX="-12110" custLinFactNeighborY="14045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LinFactNeighborX="-49" custLinFactNeighborY="64650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colorful5" csCatId="colorful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파이썬</a:t>
          </a:r>
          <a:r>
            <a:rPr lang="en-US" altLang="ko-KR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</a:t>
          </a:r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공부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295336" custLinFactNeighborX="-16920" custLinFactNeighborY="-2490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X="91087" custScaleY="101602" custLinFactNeighborX="-3780" custLinFactNeighborY="1002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colorful3" csCatId="colorful" phldr="1"/>
      <dgm:spPr/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LinFactNeighborY="-2541"/>
      <dgm:spPr/>
    </dgm:pt>
  </dgm:ptLst>
  <dgm:cxnLst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6A7F65A4-F8A5-4224-B4C2-02355C53D478}" type="presParOf" srcId="{BC62DFAE-54D8-4C44-8B34-36BDFBB846BC}" destId="{4F96510E-037B-43C2-838F-3D4ECBE35787}" srcOrd="1" destOrd="0" presId="urn:microsoft.com/office/officeart/2005/8/layout/hProcess3"/>
    <dgm:cxn modelId="{B3E6B65B-7BA4-4077-BCE5-EDD3613E714C}" type="presParOf" srcId="{BC62DFAE-54D8-4C44-8B34-36BDFBB846BC}" destId="{1201AD0B-8096-4A4A-B7E4-E79F468FC6A4}" srcOrd="2" destOrd="0" presId="urn:microsoft.com/office/officeart/2005/8/layout/hProcess3"/>
    <dgm:cxn modelId="{B1E92A29-9C6B-4259-9C5A-41BD3463BAA3}" type="presParOf" srcId="{BC62DFAE-54D8-4C44-8B34-36BDFBB846BC}" destId="{ADDD39CC-E8F3-454E-ABAF-61B4AC564C56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2_5" csCatId="accent2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파이썬</a:t>
          </a:r>
          <a:r>
            <a:rPr lang="en-US" altLang="ko-KR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</a:t>
          </a:r>
          <a:r>
            <a:rPr lang="ko-KR" altLang="en-US" sz="1100" b="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공부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17533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LinFactNeighborX="2052" custLinFactNeighborY="-254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0_3" csCatId="mainScheme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알고리즘 설계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122528" custScaleY="219480" custLinFactNeighborY="5154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NeighborX="1287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colorful5" csCatId="colorful" phldr="1"/>
      <dgm:spPr/>
    </dgm:pt>
    <dgm:pt modelId="{9DEAECF0-D1C2-4F92-832E-92AAF6DAABCE}">
      <dgm:prSet phldrT="[텍스트]" custT="1"/>
      <dgm:spPr/>
      <dgm:t>
        <a:bodyPr/>
        <a:lstStyle/>
        <a:p>
          <a:pPr latinLnBrk="1"/>
          <a:r>
            <a:rPr lang="ko-KR" altLang="en-US" sz="11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코드 작성</a:t>
          </a:r>
        </a:p>
      </dgm:t>
    </dgm:pt>
    <dgm:pt modelId="{186D3290-83F5-4B51-A08A-DC53B7A08084}" type="par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3935CFC3-00EF-4856-B5CD-B5BCE91D11E5}" type="sibTrans" cxnId="{0CD73728-F4CB-4A7F-8486-E1B1E29E1D14}">
      <dgm:prSet/>
      <dgm:spPr/>
      <dgm:t>
        <a:bodyPr/>
        <a:lstStyle/>
        <a:p>
          <a:pPr latinLnBrk="1"/>
          <a:endParaRPr lang="ko-KR" altLang="en-US"/>
        </a:p>
      </dgm:t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27F91E9C-456B-4DAB-B3EF-25A9CE7869EA}" type="pres">
      <dgm:prSet presAssocID="{9DEAECF0-D1C2-4F92-832E-92AAF6DAABCE}" presName="linV" presStyleCnt="0"/>
      <dgm:spPr/>
    </dgm:pt>
    <dgm:pt modelId="{64397BB4-7BD6-4C04-B6CD-6DE09CC27B6E}" type="pres">
      <dgm:prSet presAssocID="{9DEAECF0-D1C2-4F92-832E-92AAF6DAABCE}" presName="spVertical1" presStyleCnt="0"/>
      <dgm:spPr/>
    </dgm:pt>
    <dgm:pt modelId="{A3D65A28-5D1E-4373-87DF-CA6D9A416BF1}" type="pres">
      <dgm:prSet presAssocID="{9DEAECF0-D1C2-4F92-832E-92AAF6DAABCE}" presName="parTx" presStyleLbl="revTx" presStyleIdx="0" presStyleCnt="1" custScaleX="220646" custScaleY="321341" custLinFactNeighborX="-1862" custLinFactNeighborY="-1731">
        <dgm:presLayoutVars>
          <dgm:chMax val="0"/>
          <dgm:chPref val="0"/>
          <dgm:bulletEnabled val="1"/>
        </dgm:presLayoutVars>
      </dgm:prSet>
      <dgm:spPr/>
    </dgm:pt>
    <dgm:pt modelId="{F34CE30F-93B1-417B-8F47-4138D2256A9C}" type="pres">
      <dgm:prSet presAssocID="{9DEAECF0-D1C2-4F92-832E-92AAF6DAABCE}" presName="spVertical2" presStyleCnt="0"/>
      <dgm:spPr/>
    </dgm:pt>
    <dgm:pt modelId="{9EF038C0-3D8B-4135-9ECB-7CCBB6411204}" type="pres">
      <dgm:prSet presAssocID="{9DEAECF0-D1C2-4F92-832E-92AAF6DAABCE}" presName="spVertical3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X="82806" custScaleY="224407" custLinFactNeighborX="2467"/>
      <dgm:spPr/>
    </dgm:pt>
  </dgm:ptLst>
  <dgm:cxnLst>
    <dgm:cxn modelId="{DE9C341B-AEC9-49B2-8C65-4C6FBE6586ED}" type="presOf" srcId="{9DEAECF0-D1C2-4F92-832E-92AAF6DAABCE}" destId="{A3D65A28-5D1E-4373-87DF-CA6D9A416BF1}" srcOrd="0" destOrd="0" presId="urn:microsoft.com/office/officeart/2005/8/layout/hProcess3"/>
    <dgm:cxn modelId="{0CD73728-F4CB-4A7F-8486-E1B1E29E1D14}" srcId="{E61FCE2A-EFE5-4DF1-995F-31AAB1D30338}" destId="{9DEAECF0-D1C2-4F92-832E-92AAF6DAABCE}" srcOrd="0" destOrd="0" parTransId="{186D3290-83F5-4B51-A08A-DC53B7A08084}" sibTransId="{3935CFC3-00EF-4856-B5CD-B5BCE91D11E5}"/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C24F91E4-1AE2-4BC8-96E0-497A8E3CEB75}" type="presParOf" srcId="{BC62DFAE-54D8-4C44-8B34-36BDFBB846BC}" destId="{27F91E9C-456B-4DAB-B3EF-25A9CE7869EA}" srcOrd="1" destOrd="0" presId="urn:microsoft.com/office/officeart/2005/8/layout/hProcess3"/>
    <dgm:cxn modelId="{8FD84D14-58D9-4019-8523-D5EA9E09CBF0}" type="presParOf" srcId="{27F91E9C-456B-4DAB-B3EF-25A9CE7869EA}" destId="{64397BB4-7BD6-4C04-B6CD-6DE09CC27B6E}" srcOrd="0" destOrd="0" presId="urn:microsoft.com/office/officeart/2005/8/layout/hProcess3"/>
    <dgm:cxn modelId="{DC129BB3-3ABB-4693-BCD5-05CF81E355CB}" type="presParOf" srcId="{27F91E9C-456B-4DAB-B3EF-25A9CE7869EA}" destId="{A3D65A28-5D1E-4373-87DF-CA6D9A416BF1}" srcOrd="1" destOrd="0" presId="urn:microsoft.com/office/officeart/2005/8/layout/hProcess3"/>
    <dgm:cxn modelId="{65030570-62DC-4F5F-8D04-CF6D10A6E2F2}" type="presParOf" srcId="{27F91E9C-456B-4DAB-B3EF-25A9CE7869EA}" destId="{F34CE30F-93B1-417B-8F47-4138D2256A9C}" srcOrd="2" destOrd="0" presId="urn:microsoft.com/office/officeart/2005/8/layout/hProcess3"/>
    <dgm:cxn modelId="{D307ACCC-BFCE-4C33-B53C-8604DA5C36FE}" type="presParOf" srcId="{27F91E9C-456B-4DAB-B3EF-25A9CE7869EA}" destId="{9EF038C0-3D8B-4135-9ECB-7CCBB6411204}" srcOrd="3" destOrd="0" presId="urn:microsoft.com/office/officeart/2005/8/layout/hProcess3"/>
    <dgm:cxn modelId="{6A7F65A4-F8A5-4224-B4C2-02355C53D478}" type="presParOf" srcId="{BC62DFAE-54D8-4C44-8B34-36BDFBB846BC}" destId="{4F96510E-037B-43C2-838F-3D4ECBE35787}" srcOrd="2" destOrd="0" presId="urn:microsoft.com/office/officeart/2005/8/layout/hProcess3"/>
    <dgm:cxn modelId="{B3E6B65B-7BA4-4077-BCE5-EDD3613E714C}" type="presParOf" srcId="{BC62DFAE-54D8-4C44-8B34-36BDFBB846BC}" destId="{1201AD0B-8096-4A4A-B7E4-E79F468FC6A4}" srcOrd="3" destOrd="0" presId="urn:microsoft.com/office/officeart/2005/8/layout/hProcess3"/>
    <dgm:cxn modelId="{B1E92A29-9C6B-4259-9C5A-41BD3463BAA3}" type="presParOf" srcId="{BC62DFAE-54D8-4C44-8B34-36BDFBB846BC}" destId="{ADDD39CC-E8F3-454E-ABAF-61B4AC564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1FCE2A-EFE5-4DF1-995F-31AAB1D30338}" type="doc">
      <dgm:prSet loTypeId="urn:microsoft.com/office/officeart/2005/8/layout/hProcess3" loCatId="process" qsTypeId="urn:microsoft.com/office/officeart/2005/8/quickstyle/simple3" qsCatId="simple" csTypeId="urn:microsoft.com/office/officeart/2005/8/colors/accent0_2" csCatId="mainScheme" phldr="1"/>
      <dgm:spPr/>
    </dgm:pt>
    <dgm:pt modelId="{2B12EB82-1D6A-46B5-AB2D-CCEA9537FD19}" type="pres">
      <dgm:prSet presAssocID="{E61FCE2A-EFE5-4DF1-995F-31AAB1D30338}" presName="Name0" presStyleCnt="0">
        <dgm:presLayoutVars>
          <dgm:dir/>
          <dgm:animLvl val="lvl"/>
          <dgm:resizeHandles val="exact"/>
        </dgm:presLayoutVars>
      </dgm:prSet>
      <dgm:spPr/>
    </dgm:pt>
    <dgm:pt modelId="{48693060-165B-43BA-B285-EDC8A6CBA589}" type="pres">
      <dgm:prSet presAssocID="{E61FCE2A-EFE5-4DF1-995F-31AAB1D30338}" presName="dummy" presStyleCnt="0"/>
      <dgm:spPr/>
    </dgm:pt>
    <dgm:pt modelId="{BC62DFAE-54D8-4C44-8B34-36BDFBB846BC}" type="pres">
      <dgm:prSet presAssocID="{E61FCE2A-EFE5-4DF1-995F-31AAB1D30338}" presName="linH" presStyleCnt="0"/>
      <dgm:spPr/>
    </dgm:pt>
    <dgm:pt modelId="{BC3C70BE-B75F-470C-B733-074647E4E650}" type="pres">
      <dgm:prSet presAssocID="{E61FCE2A-EFE5-4DF1-995F-31AAB1D30338}" presName="padding1" presStyleCnt="0"/>
      <dgm:spPr/>
    </dgm:pt>
    <dgm:pt modelId="{4F96510E-037B-43C2-838F-3D4ECBE35787}" type="pres">
      <dgm:prSet presAssocID="{E61FCE2A-EFE5-4DF1-995F-31AAB1D30338}" presName="padding2" presStyleCnt="0"/>
      <dgm:spPr/>
    </dgm:pt>
    <dgm:pt modelId="{1201AD0B-8096-4A4A-B7E4-E79F468FC6A4}" type="pres">
      <dgm:prSet presAssocID="{E61FCE2A-EFE5-4DF1-995F-31AAB1D30338}" presName="negArrow" presStyleCnt="0"/>
      <dgm:spPr/>
    </dgm:pt>
    <dgm:pt modelId="{ADDD39CC-E8F3-454E-ABAF-61B4AC564C56}" type="pres">
      <dgm:prSet presAssocID="{E61FCE2A-EFE5-4DF1-995F-31AAB1D30338}" presName="backgroundArrow" presStyleLbl="node1" presStyleIdx="0" presStyleCnt="1" custScaleY="224407" custLinFactNeighborX="7408" custLinFactNeighborY="-17918"/>
      <dgm:spPr/>
    </dgm:pt>
  </dgm:ptLst>
  <dgm:cxnLst>
    <dgm:cxn modelId="{B6E3CDBB-F36A-42ED-9B1E-5C21BC7084BD}" type="presOf" srcId="{E61FCE2A-EFE5-4DF1-995F-31AAB1D30338}" destId="{2B12EB82-1D6A-46B5-AB2D-CCEA9537FD19}" srcOrd="0" destOrd="0" presId="urn:microsoft.com/office/officeart/2005/8/layout/hProcess3"/>
    <dgm:cxn modelId="{9BD0A7BB-549C-47D4-9B77-A39262EFFBAB}" type="presParOf" srcId="{2B12EB82-1D6A-46B5-AB2D-CCEA9537FD19}" destId="{48693060-165B-43BA-B285-EDC8A6CBA589}" srcOrd="0" destOrd="0" presId="urn:microsoft.com/office/officeart/2005/8/layout/hProcess3"/>
    <dgm:cxn modelId="{2825887B-3D76-4894-B2D2-19F336BDED96}" type="presParOf" srcId="{2B12EB82-1D6A-46B5-AB2D-CCEA9537FD19}" destId="{BC62DFAE-54D8-4C44-8B34-36BDFBB846BC}" srcOrd="1" destOrd="0" presId="urn:microsoft.com/office/officeart/2005/8/layout/hProcess3"/>
    <dgm:cxn modelId="{E41F05B0-D336-4F14-ADA3-E5887B712D55}" type="presParOf" srcId="{BC62DFAE-54D8-4C44-8B34-36BDFBB846BC}" destId="{BC3C70BE-B75F-470C-B733-074647E4E650}" srcOrd="0" destOrd="0" presId="urn:microsoft.com/office/officeart/2005/8/layout/hProcess3"/>
    <dgm:cxn modelId="{6A7F65A4-F8A5-4224-B4C2-02355C53D478}" type="presParOf" srcId="{BC62DFAE-54D8-4C44-8B34-36BDFBB846BC}" destId="{4F96510E-037B-43C2-838F-3D4ECBE35787}" srcOrd="1" destOrd="0" presId="urn:microsoft.com/office/officeart/2005/8/layout/hProcess3"/>
    <dgm:cxn modelId="{B3E6B65B-7BA4-4077-BCE5-EDD3613E714C}" type="presParOf" srcId="{BC62DFAE-54D8-4C44-8B34-36BDFBB846BC}" destId="{1201AD0B-8096-4A4A-B7E4-E79F468FC6A4}" srcOrd="2" destOrd="0" presId="urn:microsoft.com/office/officeart/2005/8/layout/hProcess3"/>
    <dgm:cxn modelId="{B1E92A29-9C6B-4259-9C5A-41BD3463BAA3}" type="presParOf" srcId="{BC62DFAE-54D8-4C44-8B34-36BDFBB846BC}" destId="{ADDD39CC-E8F3-454E-ABAF-61B4AC564C56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0"/>
          <a:ext cx="1347556" cy="608743"/>
        </a:xfrm>
        <a:prstGeom prst="righ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09600" y="87339"/>
          <a:ext cx="1104518" cy="4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DB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구축 </a:t>
          </a:r>
          <a:r>
            <a:rPr lang="en-US" altLang="ko-KR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 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정규화</a:t>
          </a:r>
        </a:p>
      </dsp:txBody>
      <dsp:txXfrm>
        <a:off x="109600" y="87339"/>
        <a:ext cx="1104518" cy="4178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0"/>
          <a:ext cx="2032601" cy="697097"/>
        </a:xfrm>
        <a:prstGeom prst="rightArrow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65457" y="90947"/>
          <a:ext cx="1695197" cy="47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페이지 구현</a:t>
          </a:r>
        </a:p>
      </dsp:txBody>
      <dsp:txXfrm>
        <a:off x="165457" y="90947"/>
        <a:ext cx="1695197" cy="4731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0"/>
          <a:ext cx="2008178" cy="665353"/>
        </a:xfrm>
        <a:prstGeom prst="righ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95692" y="108688"/>
          <a:ext cx="1679634" cy="44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코딩 지원</a:t>
          </a:r>
        </a:p>
      </dsp:txBody>
      <dsp:txXfrm>
        <a:off x="95692" y="108688"/>
        <a:ext cx="1679634" cy="4463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0"/>
          <a:ext cx="2042011" cy="687959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66865" y="89439"/>
          <a:ext cx="1705489" cy="46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알고리즘 적용</a:t>
          </a:r>
        </a:p>
      </dsp:txBody>
      <dsp:txXfrm>
        <a:off x="166865" y="89439"/>
        <a:ext cx="1705489" cy="467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3994" y="0"/>
          <a:ext cx="2042011" cy="677061"/>
        </a:xfrm>
        <a:prstGeom prst="right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66589" y="89053"/>
          <a:ext cx="1708484" cy="45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구현</a:t>
          </a:r>
        </a:p>
      </dsp:txBody>
      <dsp:txXfrm>
        <a:off x="166589" y="89053"/>
        <a:ext cx="1708484" cy="458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0"/>
          <a:ext cx="669276" cy="1812906"/>
        </a:xfrm>
        <a:prstGeom prst="rightArrow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27132" y="483639"/>
          <a:ext cx="548569" cy="86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디</a:t>
          </a:r>
          <a:br>
            <a:rPr lang="en-US" altLang="ko-KR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</a:b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버</a:t>
          </a:r>
          <a:br>
            <a:rPr lang="en-US" altLang="ko-KR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</a:b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깅</a:t>
          </a:r>
          <a:endParaRPr lang="ko-KR" altLang="en-US" sz="1100" b="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7132" y="483639"/>
        <a:ext cx="548569" cy="867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1406" y="26781"/>
          <a:ext cx="1438753" cy="604680"/>
        </a:xfrm>
        <a:prstGeom prst="rightArrow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67644" y="112675"/>
          <a:ext cx="1179370" cy="44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0668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페이지 기본 설계 </a:t>
          </a:r>
        </a:p>
      </dsp:txBody>
      <dsp:txXfrm>
        <a:off x="67644" y="112675"/>
        <a:ext cx="1179370" cy="445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166781"/>
          <a:ext cx="2022359" cy="641084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72924" y="266172"/>
          <a:ext cx="1658248" cy="320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0668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파이썬</a:t>
          </a:r>
          <a:r>
            <a:rPr lang="en-US" altLang="ko-KR" sz="105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105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</a:t>
          </a:r>
          <a:r>
            <a:rPr lang="ko-KR" altLang="en-US" sz="105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05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공부</a:t>
          </a:r>
        </a:p>
      </dsp:txBody>
      <dsp:txXfrm>
        <a:off x="72924" y="266172"/>
        <a:ext cx="1658248" cy="320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71201"/>
          <a:ext cx="2031779" cy="678852"/>
        </a:xfrm>
        <a:prstGeom prst="right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68338" y="224816"/>
          <a:ext cx="1667152" cy="32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파이썬</a:t>
          </a:r>
          <a:r>
            <a:rPr lang="en-US" altLang="ko-KR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</a:t>
          </a: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공부</a:t>
          </a:r>
        </a:p>
      </dsp:txBody>
      <dsp:txXfrm>
        <a:off x="68338" y="224816"/>
        <a:ext cx="1667152" cy="328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532"/>
          <a:ext cx="2016224" cy="648000"/>
        </a:xfrm>
        <a:prstGeom prst="righ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1913" y="36561"/>
          <a:ext cx="1957503" cy="651339"/>
        </a:xfrm>
        <a:prstGeom prst="rightArrow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59006" y="201050"/>
          <a:ext cx="1617688" cy="32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파이썬</a:t>
          </a:r>
          <a:r>
            <a:rPr lang="en-US" altLang="ko-KR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웹 </a:t>
          </a:r>
          <a:r>
            <a:rPr lang="ko-KR" altLang="en-US" sz="1100" b="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크롤링</a:t>
          </a: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공부</a:t>
          </a:r>
        </a:p>
      </dsp:txBody>
      <dsp:txXfrm>
        <a:off x="159006" y="201050"/>
        <a:ext cx="1617688" cy="3256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6541" y="0"/>
          <a:ext cx="1335679" cy="433550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10735" y="87109"/>
          <a:ext cx="1120355" cy="26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알고리즘 설계</a:t>
          </a:r>
        </a:p>
      </dsp:txBody>
      <dsp:txXfrm>
        <a:off x="110735" y="87109"/>
        <a:ext cx="1120355" cy="267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6542" y="0"/>
          <a:ext cx="1336022" cy="402940"/>
        </a:xfrm>
        <a:prstGeom prst="right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65A28-5D1E-4373-87DF-CA6D9A416BF1}">
      <dsp:nvSpPr>
        <dsp:cNvPr id="0" name=""/>
        <dsp:cNvSpPr/>
      </dsp:nvSpPr>
      <dsp:spPr>
        <a:xfrm>
          <a:off x="101041" y="79107"/>
          <a:ext cx="1128485" cy="24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코드 작성</a:t>
          </a:r>
        </a:p>
      </dsp:txBody>
      <dsp:txXfrm>
        <a:off x="101041" y="79107"/>
        <a:ext cx="1128485" cy="2416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39CC-E8F3-454E-ABAF-61B4AC564C56}">
      <dsp:nvSpPr>
        <dsp:cNvPr id="0" name=""/>
        <dsp:cNvSpPr/>
      </dsp:nvSpPr>
      <dsp:spPr>
        <a:xfrm>
          <a:off x="0" y="0"/>
          <a:ext cx="591074" cy="1777303"/>
        </a:xfrm>
        <a:prstGeom prst="right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0CC62BF0-E38E-417A-8F5E-34FC38524632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4946650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6193"/>
            <a:ext cx="4985772" cy="44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02" tIns="48952" rIns="97902" bIns="48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D55E2625-1F9C-47C7-B1BE-C22BD8A49D74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77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24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49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90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69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46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86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07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69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861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766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718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318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43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9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98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75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380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0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51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9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77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44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40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125539"/>
            <a:ext cx="4100512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125539"/>
            <a:ext cx="4100513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4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637" y="1125538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lang="ko-KR" altLang="en-US" sz="1400" dirty="0">
                <a:latin typeface="+mn-ea"/>
                <a:ea typeface="+mn-ea"/>
              </a:rPr>
              <a:t>종합설계 프로젝트 제안서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52425" indent="-352425" algn="l" defTabSz="540000" rtl="0" eaLnBrk="1" latinLnBrk="1" hangingPunct="1">
        <a:lnSpc>
          <a:spcPct val="110000"/>
        </a:lnSpc>
        <a:spcBef>
          <a:spcPts val="400"/>
        </a:spcBef>
        <a:buClr>
          <a:srgbClr val="FF0000"/>
        </a:buClr>
        <a:buFont typeface="Wingdings" panose="05000000000000000000" pitchFamily="2" charset="2"/>
        <a:buChar char="l"/>
        <a:tabLst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633413" indent="-269875" algn="l" defTabSz="540000" rtl="0" eaLnBrk="1" latinLnBrk="1" hangingPunct="1">
        <a:lnSpc>
          <a:spcPct val="110000"/>
        </a:lnSpc>
        <a:spcBef>
          <a:spcPts val="4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163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187325" algn="l" defTabSz="540000" rtl="0" eaLnBrk="1" latinLnBrk="1" hangingPunct="1">
        <a:lnSpc>
          <a:spcPct val="110000"/>
        </a:lnSpc>
        <a:spcBef>
          <a:spcPts val="400"/>
        </a:spcBef>
        <a:buFont typeface="Wingdings 2" panose="05020102010507070707" pitchFamily="18" charset="2"/>
        <a:buChar char="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63" Type="http://schemas.openxmlformats.org/officeDocument/2006/relationships/diagramLayout" Target="../diagrams/layout13.xml"/><Relationship Id="rId68" Type="http://schemas.openxmlformats.org/officeDocument/2006/relationships/diagramLayout" Target="../diagrams/layout14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69" Type="http://schemas.openxmlformats.org/officeDocument/2006/relationships/diagramQuickStyle" Target="../diagrams/quickStyle14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b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뮤직 플레이 리스트 공유 웹 사이트</a:t>
            </a:r>
            <a:b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최종보고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b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07704" y="4509120"/>
            <a:ext cx="6944816" cy="2132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보고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2020.06.21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It’s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Time(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잇츠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타임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고명환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김수연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성미소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최현아</a:t>
            </a:r>
          </a:p>
        </p:txBody>
      </p:sp>
    </p:spTree>
    <p:extLst>
      <p:ext uri="{BB962C8B-B14F-4D97-AF65-F5344CB8AC3E}">
        <p14:creationId xmlns:p14="http://schemas.microsoft.com/office/powerpoint/2010/main" val="296009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EE664-00C4-486A-BF50-9683E57B8A7D}"/>
              </a:ext>
            </a:extLst>
          </p:cNvPr>
          <p:cNvSpPr txBox="1"/>
          <p:nvPr/>
        </p:nvSpPr>
        <p:spPr>
          <a:xfrm>
            <a:off x="246453" y="104070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추천하기 기능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59900" y="2703000"/>
            <a:ext cx="1423778" cy="14617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사용자들이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크롤링한 멜론의 곡 정보를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바탕으로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구축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81984" y="2701621"/>
            <a:ext cx="1423778" cy="5886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장르 입력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67689" y="4548142"/>
            <a:ext cx="1435994" cy="16891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입력된 장르의 예외 사항 고려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‘pop’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‘POP’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같게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국내 드라마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국외 영화는 모두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‘OST’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취급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7922" y="2700860"/>
            <a:ext cx="1429923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394123" y="3222054"/>
            <a:ext cx="0" cy="3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697922" y="3566967"/>
            <a:ext cx="1429923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입력된 장르의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추천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59900" y="1565483"/>
            <a:ext cx="1423778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테이블 구축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881984" y="1565483"/>
            <a:ext cx="1423778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장르 입력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04068" y="1565484"/>
            <a:ext cx="1423778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26152" y="1565483"/>
            <a:ext cx="1423778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결과화면 출력</a:t>
            </a:r>
          </a:p>
        </p:txBody>
      </p:sp>
      <p:cxnSp>
        <p:nvCxnSpPr>
          <p:cNvPr id="41" name="직선 화살표 연결선 40"/>
          <p:cNvCxnSpPr>
            <a:stCxn id="36" idx="3"/>
            <a:endCxn id="38" idx="1"/>
          </p:cNvCxnSpPr>
          <p:nvPr/>
        </p:nvCxnSpPr>
        <p:spPr>
          <a:xfrm>
            <a:off x="2483678" y="2065193"/>
            <a:ext cx="39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309042" y="2060848"/>
            <a:ext cx="39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121090" y="2060848"/>
            <a:ext cx="39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79721" y="3624881"/>
            <a:ext cx="1423778" cy="5886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 함수에 전달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3" name="직선 화살표 연결선 12"/>
          <p:cNvCxnSpPr>
            <a:stCxn id="45" idx="2"/>
            <a:endCxn id="31" idx="0"/>
          </p:cNvCxnSpPr>
          <p:nvPr/>
        </p:nvCxnSpPr>
        <p:spPr>
          <a:xfrm flipH="1">
            <a:off x="3585686" y="4213550"/>
            <a:ext cx="5924" cy="33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8" idx="2"/>
            <a:endCxn id="45" idx="0"/>
          </p:cNvCxnSpPr>
          <p:nvPr/>
        </p:nvCxnSpPr>
        <p:spPr>
          <a:xfrm flipH="1">
            <a:off x="3591610" y="3290290"/>
            <a:ext cx="2263" cy="3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16216" y="2709104"/>
            <a:ext cx="1429923" cy="71989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선택된 음악으로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추천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생성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68129" y="1565483"/>
            <a:ext cx="1406986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07339" y="1574976"/>
            <a:ext cx="1406986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23332" y="1574976"/>
            <a:ext cx="1406986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51507" y="1561138"/>
            <a:ext cx="1406986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25E69-D8D1-4996-BF7C-926F47A1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11" y="980728"/>
            <a:ext cx="5028154" cy="2352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5624A8-49AD-48A3-B880-19226201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524581"/>
            <a:ext cx="4377183" cy="1236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B898C1-ABCB-4869-A6E7-0C4F18A3E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524" y="4133250"/>
            <a:ext cx="786476" cy="62796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4379B9-18B1-41CA-9D72-F696A3BE0649}"/>
              </a:ext>
            </a:extLst>
          </p:cNvPr>
          <p:cNvCxnSpPr>
            <a:cxnSpLocks/>
          </p:cNvCxnSpPr>
          <p:nvPr/>
        </p:nvCxnSpPr>
        <p:spPr>
          <a:xfrm>
            <a:off x="3221508" y="1946532"/>
            <a:ext cx="446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사용자, 고객, 사람 아이콘">
            <a:extLst>
              <a:ext uri="{FF2B5EF4-FFF2-40B4-BE49-F238E27FC236}">
                <a16:creationId xmlns:a16="http://schemas.microsoft.com/office/drawing/2014/main" id="{15206CE1-94AB-439A-BAC6-DC85D861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2779960"/>
            <a:ext cx="2124207" cy="21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3E2DF8D-4511-4682-A390-F4305F849568}"/>
              </a:ext>
            </a:extLst>
          </p:cNvPr>
          <p:cNvSpPr txBox="1">
            <a:spLocks/>
          </p:cNvSpPr>
          <p:nvPr/>
        </p:nvSpPr>
        <p:spPr>
          <a:xfrm>
            <a:off x="452479" y="5247220"/>
            <a:ext cx="7951010" cy="977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음원사이트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멜론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이용중인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웹 사이트에 자신의 멜론 아이디와 비밀번호를 입력하였고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멜론에 저장된 자신의 플레이리스트 내역을 그대로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csv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다운받을 수 있었다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76B72-DED4-4A4A-930A-B73A2F36D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25" y="1191254"/>
            <a:ext cx="2546689" cy="151055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83DBF4-6399-496D-B95A-722FD33C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44588"/>
            <a:ext cx="473422" cy="5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82C2B4-B841-4BBF-A9F3-E9F3B596E8F7}"/>
              </a:ext>
            </a:extLst>
          </p:cNvPr>
          <p:cNvSpPr txBox="1"/>
          <p:nvPr/>
        </p:nvSpPr>
        <p:spPr>
          <a:xfrm>
            <a:off x="1560503" y="4879255"/>
            <a:ext cx="6022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&lt;‘FLO’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음원사이트로 플레이리스트를 옮기고자 하는 멜론유저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A&gt;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58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사례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DF97EE-A42B-4F0A-8026-B3AEA5A975AE}"/>
              </a:ext>
            </a:extLst>
          </p:cNvPr>
          <p:cNvCxnSpPr>
            <a:cxnSpLocks/>
          </p:cNvCxnSpPr>
          <p:nvPr/>
        </p:nvCxnSpPr>
        <p:spPr>
          <a:xfrm>
            <a:off x="4427984" y="3137067"/>
            <a:ext cx="0" cy="344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9266AE-BBD8-400E-8681-E0799C734264}"/>
              </a:ext>
            </a:extLst>
          </p:cNvPr>
          <p:cNvSpPr txBox="1">
            <a:spLocks/>
          </p:cNvSpPr>
          <p:nvPr/>
        </p:nvSpPr>
        <p:spPr>
          <a:xfrm>
            <a:off x="437414" y="5115758"/>
            <a:ext cx="8239042" cy="97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음원 사이트로 멜론에서 쓰던 자신의 플레이리스트를 옮기고 싶었던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아이디와 비밀번호를 입력하고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 전 단계에서 받은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csv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업로드하였다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FLO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사이트에 성공적으로 플레이리스트가 옮겨졌고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누락된 곡이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돌덩이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하현우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국가스텐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임을 확인하고 추가적으로 업로드하여 빠짐없이 모든 플레이리스트를 옮겼다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Picture 2" descr="사용자, 고객, 사람 아이콘">
            <a:extLst>
              <a:ext uri="{FF2B5EF4-FFF2-40B4-BE49-F238E27FC236}">
                <a16:creationId xmlns:a16="http://schemas.microsoft.com/office/drawing/2014/main" id="{E43793C2-BFFC-4C1C-BA8E-4BB2A240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78" y="1063367"/>
            <a:ext cx="2124207" cy="21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4BA772-6DF4-48C4-8E52-619E34EA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4" y="3573016"/>
            <a:ext cx="7344808" cy="13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93CAD6-447D-4D3F-A04D-4766F3CE1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66" y="1261705"/>
            <a:ext cx="3003578" cy="1716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8B192C9-357D-4288-A8FA-63A7E2D6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63116"/>
            <a:ext cx="473422" cy="5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사례</a:t>
            </a:r>
          </a:p>
        </p:txBody>
      </p:sp>
      <p:pic>
        <p:nvPicPr>
          <p:cNvPr id="5" name="Picture 2" descr="사용자, 고객, 사람 아이콘">
            <a:extLst>
              <a:ext uri="{FF2B5EF4-FFF2-40B4-BE49-F238E27FC236}">
                <a16:creationId xmlns:a16="http://schemas.microsoft.com/office/drawing/2014/main" id="{0AFC48DB-18BB-4CF9-856D-83A6E9D2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5" y="2438391"/>
            <a:ext cx="2124207" cy="21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820888-6B19-4E51-8C94-A39A454DAD32}"/>
              </a:ext>
            </a:extLst>
          </p:cNvPr>
          <p:cNvSpPr txBox="1">
            <a:spLocks/>
          </p:cNvSpPr>
          <p:nvPr/>
        </p:nvSpPr>
        <p:spPr>
          <a:xfrm>
            <a:off x="437413" y="5115758"/>
            <a:ext cx="8455067" cy="97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평소에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POP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즐겨 듣는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장르 추천 받기에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‘POP’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입력하였고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 받기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눌러서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곡의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POP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곡을 추천 받을 수 있었다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추천곡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리스트에서 본인의 취향에 맞는 좋은 음악을 찾을 수 있었다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06B50C-AC5D-450C-AD3B-08F6C4C8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751" y="1052737"/>
            <a:ext cx="5817522" cy="3607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3A474-D3F0-4773-9646-19E7681A5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86" y="1742242"/>
            <a:ext cx="1927579" cy="56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E31CDA-CAA6-40F1-95DD-0D1FFB97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68" y="2099833"/>
            <a:ext cx="473422" cy="5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2.3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기법 및 기술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0825" y="1401833"/>
            <a:ext cx="266429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웹사이트 기반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56176" y="1401833"/>
            <a:ext cx="266429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웹사이트 구현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1323" y="1401833"/>
            <a:ext cx="266429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r>
              <a:rPr lang="ko-KR" altLang="en-US" b="1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endParaRPr lang="ko-KR" altLang="en-US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825" y="2204864"/>
            <a:ext cx="2664296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개발언어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Python, html.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Django</a:t>
            </a: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기법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웹사이트 개발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24554" y="2204864"/>
            <a:ext cx="2664296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개발언어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Python </a:t>
            </a: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BeautifulSoup4, </a:t>
            </a: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Selenium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56176" y="2204864"/>
            <a:ext cx="2664296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개발언어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HTML, CSS, JS</a:t>
            </a: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프레임워크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Django</a:t>
            </a: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88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637" y="1340768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/>
              <a:defRPr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33413" indent="-26987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00CC"/>
              </a:buClr>
              <a:buSzPct val="100000"/>
              <a:buFont typeface="Wingdings 2" panose="05020102010507070707" pitchFamily="18" charset="2"/>
              <a:buChar char="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2" panose="05020102010507070707" pitchFamily="18" charset="2"/>
              <a:buChar char="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163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3" panose="05040102010807070707" pitchFamily="18" charset="2"/>
              <a:buChar char="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1873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Font typeface="Wingdings 2" panose="05020102010507070707" pitchFamily="18" charset="2"/>
              <a:buChar char="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kumimoji="0"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 이동 소요시간을 감소시켜 효율성을 개선한다</a:t>
            </a:r>
            <a:r>
              <a:rPr kumimoji="0"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곡을 하나씩 찾아 새 플레이리스트를 만드는 방법보다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평균값과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44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초의 차이로 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</a:t>
            </a:r>
            <a:r>
              <a:rPr kumimoji="0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kumimoji="0" lang="en-US" altLang="ko-KR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50%</a:t>
            </a:r>
            <a:r>
              <a:rPr kumimoji="0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시간을 단축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했다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음원 사이트에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곡과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곡이 담긴 플레이리스트를 테스트했을 때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기준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초의 차이를 보이며 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10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실험 시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50%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였던 시간 단축을 넘어 </a:t>
            </a:r>
            <a:r>
              <a:rPr kumimoji="0" lang="en-US" altLang="ko-KR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61%</a:t>
            </a:r>
            <a:r>
              <a:rPr kumimoji="0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시간 단축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달성하였다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실험을 통해 곡의 양이 증가할수록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높은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효율성을 달성함으로  많은 데이터에도 유용한 서비스임을 증명했다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61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637" y="1269454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/>
              <a:defRPr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33413" indent="-26987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00CC"/>
              </a:buClr>
              <a:buSzPct val="100000"/>
              <a:buFont typeface="Wingdings 2" panose="05020102010507070707" pitchFamily="18" charset="2"/>
              <a:buChar char="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2" panose="05020102010507070707" pitchFamily="18" charset="2"/>
              <a:buChar char="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163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3" panose="05040102010807070707" pitchFamily="18" charset="2"/>
              <a:buChar char="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1873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Font typeface="Wingdings 2" panose="05020102010507070707" pitchFamily="18" charset="2"/>
              <a:buChar char="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424938537"/>
              </p:ext>
            </p:extLst>
          </p:nvPr>
        </p:nvGraphicFramePr>
        <p:xfrm>
          <a:off x="1522674" y="8727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/>
          <p:cNvSpPr/>
          <p:nvPr/>
        </p:nvSpPr>
        <p:spPr>
          <a:xfrm>
            <a:off x="203576" y="5128768"/>
            <a:ext cx="8770448" cy="1120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576" y="5217260"/>
            <a:ext cx="4824536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동일한 </a:t>
            </a:r>
            <a:r>
              <a:rPr lang="en-US" altLang="ko-KR" dirty="0"/>
              <a:t>test set (2020/06/12 16:00 </a:t>
            </a:r>
            <a:r>
              <a:rPr lang="ko-KR" altLang="en-US" dirty="0"/>
              <a:t>멜론 실시간 상위 </a:t>
            </a:r>
            <a:r>
              <a:rPr lang="en-US" altLang="ko-KR" dirty="0"/>
              <a:t>10</a:t>
            </a:r>
            <a:r>
              <a:rPr lang="ko-KR" altLang="en-US" dirty="0"/>
              <a:t>곡 사용</a:t>
            </a:r>
            <a:r>
              <a:rPr lang="en-US" altLang="ko-KR" dirty="0"/>
              <a:t>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제한된 인터넷 환경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(800~900Mbps)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진행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음원사이트에서 소모 시간 단축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646" y="5478323"/>
            <a:ext cx="468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＇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초의 차이를 보이며 </a:t>
            </a:r>
            <a:r>
              <a:rPr lang="ko-KR" altLang="en-US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</a:t>
            </a:r>
            <a:r>
              <a:rPr lang="en-US" altLang="ko-KR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62%</a:t>
            </a:r>
            <a:r>
              <a:rPr lang="ko-KR" altLang="en-US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시간</a:t>
            </a:r>
            <a:r>
              <a:rPr lang="en-US" altLang="ko-KR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단축</a:t>
            </a:r>
            <a:endParaRPr lang="en-US" altLang="ko-KR" b="1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평균값과 </a:t>
            </a:r>
            <a:r>
              <a:rPr lang="en-US" altLang="ko-KR"/>
              <a:t>1</a:t>
            </a:r>
            <a:r>
              <a:rPr lang="ko-KR" altLang="en-US"/>
              <a:t>분 </a:t>
            </a:r>
            <a:r>
              <a:rPr lang="en-US" altLang="ko-KR"/>
              <a:t>44</a:t>
            </a:r>
            <a:r>
              <a:rPr lang="ko-KR" altLang="en-US"/>
              <a:t>초의 차이를 보이며 </a:t>
            </a:r>
            <a:r>
              <a:rPr lang="en-US" altLang="ko-KR" b="1">
                <a:solidFill>
                  <a:srgbClr val="FF0000"/>
                </a:solidFill>
              </a:rPr>
              <a:t>50%</a:t>
            </a:r>
            <a:r>
              <a:rPr lang="ko-KR" altLang="en-US" b="1">
                <a:solidFill>
                  <a:srgbClr val="FF0000"/>
                </a:solidFill>
              </a:rPr>
              <a:t>의 시간 단축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6" y="4221088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(min)</a:t>
            </a:r>
            <a:endParaRPr lang="ko-KR" altLang="en-US" sz="9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도넛 2"/>
          <p:cNvSpPr/>
          <p:nvPr/>
        </p:nvSpPr>
        <p:spPr>
          <a:xfrm rot="4437188">
            <a:off x="6093089" y="2117683"/>
            <a:ext cx="1779047" cy="1205446"/>
          </a:xfrm>
          <a:prstGeom prst="donut">
            <a:avLst>
              <a:gd name="adj" fmla="val 61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637" y="1269454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/>
              <a:defRPr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33413" indent="-26987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00CC"/>
              </a:buClr>
              <a:buSzPct val="100000"/>
              <a:buFont typeface="Wingdings 2" panose="05020102010507070707" pitchFamily="18" charset="2"/>
              <a:buChar char="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2" panose="05020102010507070707" pitchFamily="18" charset="2"/>
              <a:buChar char="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163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3" panose="05040102010807070707" pitchFamily="18" charset="2"/>
              <a:buChar char="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1873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Font typeface="Wingdings 2" panose="05020102010507070707" pitchFamily="18" charset="2"/>
              <a:buChar char="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962179066"/>
              </p:ext>
            </p:extLst>
          </p:nvPr>
        </p:nvGraphicFramePr>
        <p:xfrm>
          <a:off x="412471" y="872067"/>
          <a:ext cx="3807999" cy="406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79512" y="5122013"/>
            <a:ext cx="8794513" cy="1120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049" y="5211896"/>
            <a:ext cx="66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동일한 </a:t>
            </a:r>
            <a:r>
              <a:rPr lang="en-US" altLang="ko-KR" dirty="0"/>
              <a:t>test set (2020/06/12 16:00 </a:t>
            </a:r>
            <a:r>
              <a:rPr lang="ko-KR" altLang="en-US" dirty="0"/>
              <a:t>멜론 실시간 상위 </a:t>
            </a:r>
            <a:r>
              <a:rPr lang="en-US" altLang="ko-KR" dirty="0"/>
              <a:t>10</a:t>
            </a:r>
            <a:r>
              <a:rPr lang="ko-KR" altLang="en-US" dirty="0"/>
              <a:t>곡</a:t>
            </a:r>
            <a:r>
              <a:rPr lang="en-US" altLang="ko-KR" dirty="0"/>
              <a:t>, 50</a:t>
            </a:r>
            <a:r>
              <a:rPr lang="ko-KR" altLang="en-US" dirty="0"/>
              <a:t>곡 사용</a:t>
            </a:r>
            <a:r>
              <a:rPr lang="en-US" altLang="ko-KR" dirty="0"/>
              <a:t>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제한된 인터넷 환경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(800~900Mbps)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진행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테스트 결과보다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테스트 결과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소모 시간 단축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050087223"/>
              </p:ext>
            </p:extLst>
          </p:nvPr>
        </p:nvGraphicFramePr>
        <p:xfrm>
          <a:off x="4788024" y="872067"/>
          <a:ext cx="3827833" cy="406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57999" y="5457998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＇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초의 차이를 보이며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75%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시간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단축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곡 기준 평균값과 </a:t>
            </a:r>
            <a:r>
              <a:rPr lang="en-US" altLang="ko-KR" dirty="0"/>
              <a:t>8</a:t>
            </a:r>
            <a:r>
              <a:rPr lang="ko-KR" altLang="en-US" dirty="0"/>
              <a:t>분 </a:t>
            </a:r>
            <a:r>
              <a:rPr lang="en-US" altLang="ko-KR" dirty="0"/>
              <a:t>22</a:t>
            </a:r>
            <a:r>
              <a:rPr lang="ko-KR" altLang="en-US" dirty="0"/>
              <a:t>초의 차이를 보이며 </a:t>
            </a:r>
            <a:r>
              <a:rPr lang="en-US" altLang="ko-KR" b="1" dirty="0">
                <a:solidFill>
                  <a:srgbClr val="FF0000"/>
                </a:solidFill>
              </a:rPr>
              <a:t>61%</a:t>
            </a:r>
            <a:r>
              <a:rPr lang="ko-KR" altLang="en-US" b="1" dirty="0">
                <a:solidFill>
                  <a:srgbClr val="FF0000"/>
                </a:solidFill>
              </a:rPr>
              <a:t>의 시간 단축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637" y="4221088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(min)</a:t>
            </a:r>
            <a:endParaRPr lang="ko-KR" altLang="en-US" sz="9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221088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(min)</a:t>
            </a:r>
            <a:endParaRPr lang="ko-KR" altLang="en-US" sz="9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도넛 12"/>
          <p:cNvSpPr/>
          <p:nvPr/>
        </p:nvSpPr>
        <p:spPr>
          <a:xfrm rot="4679897">
            <a:off x="1153596" y="2293492"/>
            <a:ext cx="1452968" cy="812506"/>
          </a:xfrm>
          <a:prstGeom prst="donut">
            <a:avLst>
              <a:gd name="adj" fmla="val 9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 rot="4679897">
            <a:off x="5215866" y="2292431"/>
            <a:ext cx="1989471" cy="814629"/>
          </a:xfrm>
          <a:prstGeom prst="donut">
            <a:avLst>
              <a:gd name="adj" fmla="val 956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636" y="1124744"/>
            <a:ext cx="8643859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/>
              <a:defRPr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33413" indent="-26987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00CC"/>
              </a:buClr>
              <a:buSzPct val="100000"/>
              <a:buFont typeface="Wingdings 2" panose="05020102010507070707" pitchFamily="18" charset="2"/>
              <a:buChar char="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2" panose="05020102010507070707" pitchFamily="18" charset="2"/>
              <a:buChar char="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163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3" panose="05040102010807070707" pitchFamily="18" charset="2"/>
              <a:buChar char="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1873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Font typeface="Wingdings 2" panose="05020102010507070707" pitchFamily="18" charset="2"/>
              <a:buChar char="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특별한 이슈</a:t>
            </a:r>
            <a:r>
              <a:rPr kumimoji="0"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곡의 누락 발생</a:t>
            </a:r>
            <a:endParaRPr kumimoji="0"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	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테스트를 진행 중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돌덩이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하현우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국카스텐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)”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곡이 누락 됨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원인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1)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 사이트 안에 특정 곡이 존재하지 않음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   2)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이름이 다르게 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 됨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해결방안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누락된 곡은 플레이리스트 이동 후 누락 페이지에 공지하여 사용자가 직접 추가할 수 있도록 함</a:t>
            </a:r>
            <a:r>
              <a:rPr kumimoji="0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auto">
              <a:spcAft>
                <a:spcPts val="0"/>
              </a:spcAft>
            </a:pPr>
            <a:endParaRPr kumimoji="0"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1916831"/>
            <a:ext cx="3312368" cy="10917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218" y="2060848"/>
            <a:ext cx="352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돌덩이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하현우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국카스텐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멜론에 저장된 형식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96699" y="1916924"/>
            <a:ext cx="3312368" cy="1091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49" y="2072880"/>
            <a:ext cx="352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돌덩이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하현우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플로에 저장된 형식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14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175473" y="2400981"/>
            <a:ext cx="576064" cy="1440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642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66936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2.5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637" y="981522"/>
            <a:ext cx="8356076" cy="1295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데이터 베이스 설계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고명환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알고리즘 설계 및 웹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크롤링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코딩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–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김수연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최현아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웹 페이지 구현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성미소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5C35F42-394C-4DF3-A80E-90F1E2EC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15836"/>
              </p:ext>
            </p:extLst>
          </p:nvPr>
        </p:nvGraphicFramePr>
        <p:xfrm>
          <a:off x="251520" y="2391019"/>
          <a:ext cx="871610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16">
                  <a:extLst>
                    <a:ext uri="{9D8B030D-6E8A-4147-A177-3AD203B41FA5}">
                      <a16:colId xmlns:a16="http://schemas.microsoft.com/office/drawing/2014/main" val="3498289845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298719383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463479962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4184314116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2037155078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1478054976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1382718020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2475485739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4246775081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2794575072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1214646644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3413152733"/>
                    </a:ext>
                  </a:extLst>
                </a:gridCol>
                <a:gridCol w="692866">
                  <a:extLst>
                    <a:ext uri="{9D8B030D-6E8A-4147-A177-3AD203B41FA5}">
                      <a16:colId xmlns:a16="http://schemas.microsoft.com/office/drawing/2014/main" val="1404117162"/>
                    </a:ext>
                  </a:extLst>
                </a:gridCol>
              </a:tblGrid>
              <a:tr h="367660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9921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고명환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중간 점검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중간고사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사후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731570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김수연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1248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최현아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79740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성미소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228"/>
                  </a:ext>
                </a:extLst>
              </a:tr>
            </a:tbl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DB19B33-EA0F-4DD7-8F70-04BD3F608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199428"/>
              </p:ext>
            </p:extLst>
          </p:nvPr>
        </p:nvGraphicFramePr>
        <p:xfrm>
          <a:off x="683568" y="2964274"/>
          <a:ext cx="1350192" cy="60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B4DBB8B1-4F1D-4039-B31B-50CE2048F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179337"/>
              </p:ext>
            </p:extLst>
          </p:nvPr>
        </p:nvGraphicFramePr>
        <p:xfrm>
          <a:off x="683568" y="5084390"/>
          <a:ext cx="1440160" cy="72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DF64759-D241-4EBD-9D11-38A869AD3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767774"/>
              </p:ext>
            </p:extLst>
          </p:nvPr>
        </p:nvGraphicFramePr>
        <p:xfrm>
          <a:off x="683568" y="3556047"/>
          <a:ext cx="2024336" cy="80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A484705A-A294-4EFE-91C3-E3140EEEE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939431"/>
              </p:ext>
            </p:extLst>
          </p:nvPr>
        </p:nvGraphicFramePr>
        <p:xfrm>
          <a:off x="683568" y="4283818"/>
          <a:ext cx="2033766" cy="80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E3936F87-1DC3-4405-A106-D1C5CD0DD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071325"/>
              </p:ext>
            </p:extLst>
          </p:nvPr>
        </p:nvGraphicFramePr>
        <p:xfrm>
          <a:off x="2082348" y="2948420"/>
          <a:ext cx="2016224" cy="68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AAF24B51-4754-40BF-9710-AA6927465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057306"/>
              </p:ext>
            </p:extLst>
          </p:nvPr>
        </p:nvGraphicFramePr>
        <p:xfrm>
          <a:off x="2139155" y="5085184"/>
          <a:ext cx="1959417" cy="72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5EF666EB-2BCB-422A-8212-AA51383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593163"/>
              </p:ext>
            </p:extLst>
          </p:nvPr>
        </p:nvGraphicFramePr>
        <p:xfrm>
          <a:off x="2756350" y="3645024"/>
          <a:ext cx="1342221" cy="43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BBC41370-922C-42E6-A58B-7074E2DFE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397294"/>
              </p:ext>
            </p:extLst>
          </p:nvPr>
        </p:nvGraphicFramePr>
        <p:xfrm>
          <a:off x="2756005" y="4653136"/>
          <a:ext cx="1342565" cy="40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361DF73B-CDD7-4E6D-93AD-81020CAE2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457399"/>
              </p:ext>
            </p:extLst>
          </p:nvPr>
        </p:nvGraphicFramePr>
        <p:xfrm>
          <a:off x="6921102" y="3501008"/>
          <a:ext cx="59107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503241C0-CF42-494C-B86F-93720B230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25725"/>
              </p:ext>
            </p:extLst>
          </p:nvPr>
        </p:nvGraphicFramePr>
        <p:xfrm>
          <a:off x="4828084" y="5128084"/>
          <a:ext cx="2036577" cy="69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FAFF2FB9-A4DD-4EC6-A19F-9D536A41E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36569"/>
              </p:ext>
            </p:extLst>
          </p:nvPr>
        </p:nvGraphicFramePr>
        <p:xfrm>
          <a:off x="4828086" y="2907664"/>
          <a:ext cx="2012106" cy="665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1A51057B-E5D2-4E0F-B47F-096B5F4EB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908412"/>
              </p:ext>
            </p:extLst>
          </p:nvPr>
        </p:nvGraphicFramePr>
        <p:xfrm>
          <a:off x="4818655" y="3637934"/>
          <a:ext cx="2046006" cy="687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56574CC7-EE6E-47C9-8A0E-A44DB9ACC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503293"/>
              </p:ext>
            </p:extLst>
          </p:nvPr>
        </p:nvGraphicFramePr>
        <p:xfrm>
          <a:off x="4818655" y="4388458"/>
          <a:ext cx="2046006" cy="67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BEFC6D14-C74A-4FDE-A705-992C8D42D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456276"/>
              </p:ext>
            </p:extLst>
          </p:nvPr>
        </p:nvGraphicFramePr>
        <p:xfrm>
          <a:off x="7568617" y="3501008"/>
          <a:ext cx="670586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9155" y="3140968"/>
            <a:ext cx="164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공부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478" y="4267785"/>
            <a:ext cx="61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</a:t>
            </a:r>
          </a:p>
        </p:txBody>
      </p:sp>
    </p:spTree>
    <p:extLst>
      <p:ext uri="{BB962C8B-B14F-4D97-AF65-F5344CB8AC3E}">
        <p14:creationId xmlns:p14="http://schemas.microsoft.com/office/powerpoint/2010/main" val="271605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4" y="747410"/>
            <a:ext cx="8356076" cy="6048772"/>
          </a:xfrm>
        </p:spPr>
        <p:txBody>
          <a:bodyPr anchor="ctr" anchorCtr="1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배경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endParaRPr lang="en-US" altLang="ko-KR" sz="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/GUI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사례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2.3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기법 및 기술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2.5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계획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endParaRPr lang="en-US" altLang="ko-KR" sz="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3538" lvl="1" indent="0">
              <a:lnSpc>
                <a:spcPct val="12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프로젝트의 의의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2550" indent="0">
              <a:lnSpc>
                <a:spcPct val="200000"/>
              </a:lnSpc>
              <a:buNone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87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3.2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개발의 의의</a:t>
            </a:r>
          </a:p>
        </p:txBody>
      </p:sp>
    </p:spTree>
    <p:extLst>
      <p:ext uri="{BB962C8B-B14F-4D97-AF65-F5344CB8AC3E}">
        <p14:creationId xmlns:p14="http://schemas.microsoft.com/office/powerpoint/2010/main" val="218404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사이트에서 추출한 데이터를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역이 성립하는 기술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음원사이트에서 개인플레이리스트를 크롤링하여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추출하는 기능 구현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csv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사용자의 플레이리스트에 추가하는 기능 구현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37" y="2708920"/>
            <a:ext cx="7201675" cy="2815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71600" y="566124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벅스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바이브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 시 화면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선택한 음원 사이트에서 플레이리스트가 노래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앨범 순으로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저장됨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755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사이트에서 추출한 데이터를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역이 성립하는 기술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음원사이트에서 개인플레이리스트를 크롤링하여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추출하는 기능 구현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csv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사용자의 플레이리스트에 추가하는 기능 구현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550331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멜론 실행 시 화면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선택한 음원 사이트에서 플레이리스트가 노래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앨범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장르 순으로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저장됨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멜론은 곡들의 장르를 정하는 기준이 되므로 멜론의 장르만 추가적으로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36" y="2708920"/>
            <a:ext cx="7201675" cy="2815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06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Django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사용자 편의성을 고려하여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한 눈에 웹 사이트의 구조를 이해하고 사용할 수 있도록 사용자의 시각에서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86" y="2204864"/>
            <a:ext cx="6546976" cy="3190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71600" y="5661248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사이트 메인 페이지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Django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사용자 편의성을 고려하여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한 눈에 웹 사이트의 구조를 이해하고 사용할 수 있도록 사용자의 시각에서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86" y="2204864"/>
            <a:ext cx="6546976" cy="3190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71600" y="5661248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사이트 소개 화면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21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Django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사용자 편의성을 고려하여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한 눈에 웹 사이트의 구조를 이해하고 사용할 수 있도록 사용자의 시각에서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68" y="2204865"/>
            <a:ext cx="6545794" cy="3190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71600" y="5661248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사이트 사용 설명 페이지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4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음악 서비스 간 데이터 형식 차이 문제를 해결하여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사이트에서 서비스를 지원하도록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멜론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지니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벅스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바이브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다섯 개의 음원 사이트에 지원 가능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69" y="2204864"/>
            <a:ext cx="6545794" cy="234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6259" y="5013176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음원 사이트에서 서비스를 구현한 후 사용자에게 나타나는 화면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곡이 성공적으로 이동되면 누락된 곡이 없다고 나타나지만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누락된 곡이 있을 시 사용자가 곡을 추가할 수 있도록 누락된 곡을 알려줌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81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사용자들이 크롤링한 음악을 바탕으로 장르별 음악을 추천해주는 기능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사용자들이 크롤링한 음악을 데이터베이스에 저장하여 장르에 해당하는 음악을 추천해주는 기능 구현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68" y="2204865"/>
            <a:ext cx="6545793" cy="3190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71600" y="55892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장르 추천 받기에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‘POP’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작성한 후 나타나는 화면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장르에 작성한 장르의 종류에 맞는 음악이 추천되어 사용자에게 리스트로 제공된다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7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목표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공유 게시판을 설계하여 사용자 간 활발한 플레이 리스트를 공유할 수 있는 환경 구현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(100%)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0988" lvl="1" indent="0">
              <a:lnSpc>
                <a:spcPct val="20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공유 게시판에서 자유로이 자신의 플레이리스트를 업로드하여 공유하는 기능 구현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68" y="2204863"/>
            <a:ext cx="6545793" cy="3190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1600" y="55892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사이트의 공유 게시판 페이지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자유롭게 플레이리스트를 작성하여 공유게시판에 올리면 서로의 플레이리스트를 공유할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38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개발의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962" y="3644924"/>
            <a:ext cx="8356076" cy="15842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속성을 통합함으로 </a:t>
            </a:r>
            <a:r>
              <a:rPr lang="ko-KR" altLang="en-US" sz="18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자유로운 데이터 가공을 실현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하였다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</a:t>
            </a:r>
            <a:r>
              <a:rPr lang="ko-KR" altLang="en-US" sz="18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절약된 시간과 간소화된 방법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플레이리스트를 이전시킬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708" y="1700808"/>
            <a:ext cx="5256584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사이트 간 플레이리스트 공유 실현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55576" y="1844824"/>
            <a:ext cx="7772400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1.1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배경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1.2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368030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6973" y="2709714"/>
            <a:ext cx="3459283" cy="647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7844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7897" y="1464061"/>
            <a:ext cx="2846527" cy="49210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 음원 사이트에서 음악을 하나씩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검색하여  새 플레이리스트 생성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45896" y="1476016"/>
            <a:ext cx="2842528" cy="49210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뮤직플레이리스트 공유 서비스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1052736"/>
            <a:ext cx="166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[Before]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5697" y="1052736"/>
            <a:ext cx="166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[After]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45896" y="2132856"/>
            <a:ext cx="2842528" cy="147020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양에 비례하는 시간 절약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누락 위험 해결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클릭만으로 플레이리스트 이동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 공유 가능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14" y="2387883"/>
            <a:ext cx="925366" cy="9253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오른쪽 화살표 32"/>
          <p:cNvSpPr/>
          <p:nvPr/>
        </p:nvSpPr>
        <p:spPr>
          <a:xfrm>
            <a:off x="3905675" y="1647955"/>
            <a:ext cx="1360444" cy="14349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4318" y="3889368"/>
            <a:ext cx="7614105" cy="19879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4005064"/>
            <a:ext cx="7488832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뮤직플레이리스트 공유 서비스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사이트 간 데이터의 속성 불일치 문제를 해결함으로 사용자의 플레이리스트를 다른 사이트에 이동함에 있어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시간의 효율성을 향상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시키고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보다 간단한 방법으로 다른 사용자와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플레이리스트를 공유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수 있도록 지원하는 서비스이다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본 연구는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속성을 통합 관리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하여 필요에 따라 데이터를 자유롭게 이동시켰고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양에 비례하는 시간을 절약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했다는 점에서 연구 주제로서 의미가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이는 향후 음악 정보 이외에 거대한 데이터 셋을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빠르고 효율적인 방법으로 공유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하여 공공 데이터를 분석하거나 공유하는데 일조할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4318" y="2132856"/>
            <a:ext cx="2842528" cy="147020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긴 시간 소모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누락 위험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번거로움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 공유 불가능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331964"/>
            <a:ext cx="6419850" cy="4257675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715616" y="2011787"/>
            <a:ext cx="5731510" cy="2736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1506986"/>
            <a:ext cx="6716992" cy="39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1" grpId="0" animBg="1"/>
      <p:bldP spid="34" grpId="0" animBg="1"/>
      <p:bldP spid="3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6" y="943746"/>
            <a:ext cx="6120438" cy="3530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467786" y="4656496"/>
            <a:ext cx="8206856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608" y="4869160"/>
            <a:ext cx="820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뮤직플레이리스트 공유 서비스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속성 통합을 기반으로 이루어진다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웹 사이트는 플레이리스트 추출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 업로드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장르별 음악 추천 기능을 실행한다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이 서비스를 통하여 자신이 소유하던 플레이리스트를 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타 사이트로 쉽고 빠르게 이동시킬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6889764" y="1547902"/>
            <a:ext cx="180020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812"/>
              <a:gd name="adj6" fmla="val -5001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사이트에서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리스트 가져오기</a:t>
            </a:r>
          </a:p>
        </p:txBody>
      </p:sp>
      <p:sp>
        <p:nvSpPr>
          <p:cNvPr id="8" name="설명선 2 7"/>
          <p:cNvSpPr/>
          <p:nvPr/>
        </p:nvSpPr>
        <p:spPr>
          <a:xfrm>
            <a:off x="6874442" y="2341945"/>
            <a:ext cx="180020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1867"/>
              <a:gd name="adj6" fmla="val -492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원하는 사이트에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리스트 생성</a:t>
            </a:r>
          </a:p>
        </p:txBody>
      </p:sp>
      <p:sp>
        <p:nvSpPr>
          <p:cNvPr id="9" name="설명선 2 8"/>
          <p:cNvSpPr/>
          <p:nvPr/>
        </p:nvSpPr>
        <p:spPr>
          <a:xfrm>
            <a:off x="6874442" y="3176972"/>
            <a:ext cx="180020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429"/>
              <a:gd name="adj6" fmla="val -492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받은 장르에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해당하는 곡들 추천</a:t>
            </a:r>
          </a:p>
        </p:txBody>
      </p:sp>
      <p:sp>
        <p:nvSpPr>
          <p:cNvPr id="12" name="설명선 2 5">
            <a:extLst>
              <a:ext uri="{FF2B5EF4-FFF2-40B4-BE49-F238E27FC236}">
                <a16:creationId xmlns:a16="http://schemas.microsoft.com/office/drawing/2014/main" id="{0F2D1AAE-2529-4051-A773-0741AD5191B5}"/>
              </a:ext>
            </a:extLst>
          </p:cNvPr>
          <p:cNvSpPr/>
          <p:nvPr/>
        </p:nvSpPr>
        <p:spPr>
          <a:xfrm>
            <a:off x="6876584" y="797240"/>
            <a:ext cx="180020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694"/>
              <a:gd name="adj6" fmla="val -400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공유 게시판을 이용하여 사용자 간 리스트 공유</a:t>
            </a:r>
          </a:p>
        </p:txBody>
      </p:sp>
      <p:sp>
        <p:nvSpPr>
          <p:cNvPr id="13" name="설명선 2 5">
            <a:extLst>
              <a:ext uri="{FF2B5EF4-FFF2-40B4-BE49-F238E27FC236}">
                <a16:creationId xmlns:a16="http://schemas.microsoft.com/office/drawing/2014/main" id="{5CA3A22C-9D9A-41FB-A3DD-093E1A6C8073}"/>
              </a:ext>
            </a:extLst>
          </p:cNvPr>
          <p:cNvSpPr/>
          <p:nvPr/>
        </p:nvSpPr>
        <p:spPr>
          <a:xfrm>
            <a:off x="5364088" y="122860"/>
            <a:ext cx="1800200" cy="504056"/>
          </a:xfrm>
          <a:prstGeom prst="borderCallout2">
            <a:avLst>
              <a:gd name="adj1" fmla="val 115782"/>
              <a:gd name="adj2" fmla="val 35965"/>
              <a:gd name="adj3" fmla="val 141096"/>
              <a:gd name="adj4" fmla="val 33537"/>
              <a:gd name="adj5" fmla="val 214938"/>
              <a:gd name="adj6" fmla="val 70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사이트 사용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215" y="989022"/>
            <a:ext cx="3439638" cy="4441788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>
            <a:off x="5120394" y="2180988"/>
            <a:ext cx="1287810" cy="4690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5264410" y="4211032"/>
            <a:ext cx="1143794" cy="4398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621" y="852403"/>
            <a:ext cx="4225514" cy="129901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860493" y="4731372"/>
            <a:ext cx="1692188" cy="43204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3370196" y="1180718"/>
            <a:ext cx="1142182" cy="521503"/>
          </a:xfrm>
          <a:prstGeom prst="donut">
            <a:avLst>
              <a:gd name="adj" fmla="val 99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4763827" y="1205472"/>
            <a:ext cx="1142182" cy="521503"/>
          </a:xfrm>
          <a:prstGeom prst="donut">
            <a:avLst>
              <a:gd name="adj" fmla="val 99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7" grpId="0" animBg="1"/>
      <p:bldP spid="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2.1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/GUI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사례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2.3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기법 및 기술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 연구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과제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2.5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247032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9EE664-00C4-486A-BF50-9683E57B8A7D}"/>
              </a:ext>
            </a:extLst>
          </p:cNvPr>
          <p:cNvSpPr txBox="1"/>
          <p:nvPr/>
        </p:nvSpPr>
        <p:spPr>
          <a:xfrm>
            <a:off x="246453" y="104070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Entity Relationship Diagram&gt;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9308713-F02A-4959-A70C-8302A0F0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4" y="1379258"/>
            <a:ext cx="9069192" cy="4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3320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정보제공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75404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 사이트 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7488" y="1565484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b="1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9572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크롤링한 데이터</a:t>
            </a:r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베이스에 저장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45703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</a:t>
            </a:r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</a:t>
            </a: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생성</a:t>
            </a:r>
          </a:p>
        </p:txBody>
      </p:sp>
      <p:cxnSp>
        <p:nvCxnSpPr>
          <p:cNvPr id="11" name="직선 화살표 연결선 10"/>
          <p:cNvCxnSpPr>
            <a:stCxn id="5" idx="3"/>
            <a:endCxn id="7" idx="1"/>
          </p:cNvCxnSpPr>
          <p:nvPr/>
        </p:nvCxnSpPr>
        <p:spPr>
          <a:xfrm>
            <a:off x="1547664" y="2065193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72124" y="2060848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84172" y="2060848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020272" y="2060848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520" y="2708920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정보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85" y="4026949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셀레니움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6168" y="5339873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음원사이트에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5404" y="2704575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초이스 버튼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4504" y="4026949"/>
            <a:ext cx="1296144" cy="95324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해당사이트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홈페이지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불러옴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832" y="2708920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자동화 기법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86736" y="3609111"/>
            <a:ext cx="1296144" cy="6839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화면으로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86736" y="4672093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플레이리스트에 있는 곡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2147" y="5475242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멜론은 장르를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포함하여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2096" y="2708920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리스트와 비교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2096" y="4039983"/>
            <a:ext cx="1296144" cy="126022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없는 곡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데이터베이스의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테이블에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멜론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560240" y="2708920"/>
            <a:ext cx="1296144" cy="65676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드라이브에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It’s time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생성됨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60240" y="4026949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리스트가 추가됨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99592" y="4532990"/>
            <a:ext cx="6965" cy="81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0"/>
          </p:cNvCxnSpPr>
          <p:nvPr/>
        </p:nvCxnSpPr>
        <p:spPr>
          <a:xfrm>
            <a:off x="4530219" y="3236857"/>
            <a:ext cx="4589" cy="37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536088" y="4293096"/>
            <a:ext cx="4589" cy="37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536088" y="5207137"/>
            <a:ext cx="4589" cy="25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2" idx="2"/>
            <a:endCxn id="33" idx="0"/>
          </p:cNvCxnSpPr>
          <p:nvPr/>
        </p:nvCxnSpPr>
        <p:spPr>
          <a:xfrm>
            <a:off x="6360168" y="3230114"/>
            <a:ext cx="0" cy="8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4" idx="2"/>
            <a:endCxn id="35" idx="0"/>
          </p:cNvCxnSpPr>
          <p:nvPr/>
        </p:nvCxnSpPr>
        <p:spPr>
          <a:xfrm>
            <a:off x="8208312" y="3365682"/>
            <a:ext cx="0" cy="66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2"/>
            <a:endCxn id="27" idx="0"/>
          </p:cNvCxnSpPr>
          <p:nvPr/>
        </p:nvCxnSpPr>
        <p:spPr>
          <a:xfrm flipH="1">
            <a:off x="2722576" y="3225769"/>
            <a:ext cx="900" cy="8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899592" y="3230114"/>
            <a:ext cx="6965" cy="79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9EE664-00C4-486A-BF50-9683E57B8A7D}"/>
              </a:ext>
            </a:extLst>
          </p:cNvPr>
          <p:cNvSpPr txBox="1"/>
          <p:nvPr/>
        </p:nvSpPr>
        <p:spPr>
          <a:xfrm>
            <a:off x="246453" y="104070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리스트 추출하기 기능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453" y="1563398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64099" y="1561138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09151" y="1548229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99782" y="1561138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39347" y="1547943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3320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정보제공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75404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 사이트 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7488" y="1565484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업로드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9572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 사이트로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업로드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45703" y="1565483"/>
            <a:ext cx="1294344" cy="9994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화면 출력</a:t>
            </a:r>
          </a:p>
        </p:txBody>
      </p:sp>
      <p:cxnSp>
        <p:nvCxnSpPr>
          <p:cNvPr id="11" name="직선 화살표 연결선 10"/>
          <p:cNvCxnSpPr>
            <a:stCxn id="5" idx="3"/>
            <a:endCxn id="7" idx="1"/>
          </p:cNvCxnSpPr>
          <p:nvPr/>
        </p:nvCxnSpPr>
        <p:spPr>
          <a:xfrm>
            <a:off x="1547664" y="2065193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72124" y="2060848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84172" y="2060848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020272" y="2060848"/>
            <a:ext cx="52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520" y="2708920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정보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EE664-00C4-486A-BF50-9683E57B8A7D}"/>
              </a:ext>
            </a:extLst>
          </p:cNvPr>
          <p:cNvSpPr txBox="1"/>
          <p:nvPr/>
        </p:nvSpPr>
        <p:spPr>
          <a:xfrm>
            <a:off x="246453" y="104070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리스트 업로드 기능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85" y="4026949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셀레니움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6168" y="5339873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음원사이트에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5404" y="2704575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초이스 버튼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4504" y="4026949"/>
            <a:ext cx="1296144" cy="95324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해당사이트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홈페이지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불러옴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832" y="2708920"/>
            <a:ext cx="1296144" cy="96612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검색하기 쉬운 형태로 파일을 리스트화하여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7832" y="5339873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파일만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업로드 가능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2096" y="2708920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자동화 기법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60240" y="2708920"/>
            <a:ext cx="1296144" cy="65676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곡이 누락될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60240" y="4026949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사용자에게 알림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99592" y="4532990"/>
            <a:ext cx="6965" cy="81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2" idx="2"/>
            <a:endCxn id="46" idx="0"/>
          </p:cNvCxnSpPr>
          <p:nvPr/>
        </p:nvCxnSpPr>
        <p:spPr>
          <a:xfrm>
            <a:off x="6360168" y="3230114"/>
            <a:ext cx="0" cy="3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4" idx="2"/>
            <a:endCxn id="35" idx="0"/>
          </p:cNvCxnSpPr>
          <p:nvPr/>
        </p:nvCxnSpPr>
        <p:spPr>
          <a:xfrm>
            <a:off x="8208312" y="3365682"/>
            <a:ext cx="0" cy="66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2"/>
            <a:endCxn id="27" idx="0"/>
          </p:cNvCxnSpPr>
          <p:nvPr/>
        </p:nvCxnSpPr>
        <p:spPr>
          <a:xfrm flipH="1">
            <a:off x="2722576" y="3225769"/>
            <a:ext cx="900" cy="8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899592" y="3230114"/>
            <a:ext cx="6965" cy="79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28" idx="2"/>
            <a:endCxn id="31" idx="0"/>
          </p:cNvCxnSpPr>
          <p:nvPr/>
        </p:nvCxnSpPr>
        <p:spPr>
          <a:xfrm>
            <a:off x="4535904" y="3675042"/>
            <a:ext cx="0" cy="166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12096" y="3562995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 검색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12280" y="4419974"/>
            <a:ext cx="1295960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 플레이리스트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12096" y="5276953"/>
            <a:ext cx="1296144" cy="5211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플레이리스트에곡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화살표 연결선 16"/>
          <p:cNvCxnSpPr>
            <a:stCxn id="46" idx="2"/>
            <a:endCxn id="48" idx="0"/>
          </p:cNvCxnSpPr>
          <p:nvPr/>
        </p:nvCxnSpPr>
        <p:spPr>
          <a:xfrm>
            <a:off x="6360168" y="4084189"/>
            <a:ext cx="92" cy="33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8" idx="2"/>
            <a:endCxn id="50" idx="0"/>
          </p:cNvCxnSpPr>
          <p:nvPr/>
        </p:nvCxnSpPr>
        <p:spPr>
          <a:xfrm flipH="1">
            <a:off x="6360168" y="4941168"/>
            <a:ext cx="92" cy="33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46453" y="1563398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80472" y="1563942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97488" y="1552219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22381" y="1594656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561718" y="1588839"/>
            <a:ext cx="1285859" cy="999420"/>
          </a:xfrm>
          <a:prstGeom prst="rect">
            <a:avLst/>
          </a:prstGeom>
          <a:solidFill>
            <a:schemeClr val="accent2">
              <a:lumMod val="60000"/>
              <a:lumOff val="40000"/>
              <a:alpha val="2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0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9712</TotalTime>
  <Pages>27</Pages>
  <Words>1752</Words>
  <Application>Microsoft Office PowerPoint</Application>
  <PresentationFormat>화면 슬라이드 쇼(4:3)</PresentationFormat>
  <Paragraphs>386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굴림</vt:lpstr>
      <vt:lpstr>Wingdings 3</vt:lpstr>
      <vt:lpstr>맑은 고딕</vt:lpstr>
      <vt:lpstr>Times New Roman</vt:lpstr>
      <vt:lpstr>Wingdings 2</vt:lpstr>
      <vt:lpstr>함초롬바탕</vt:lpstr>
      <vt:lpstr>Arial</vt:lpstr>
      <vt:lpstr>Wingdings</vt:lpstr>
      <vt:lpstr>나눔고딕</vt:lpstr>
      <vt:lpstr>함초롬돋움</vt:lpstr>
      <vt:lpstr>나눔스퀘어 테마</vt:lpstr>
      <vt:lpstr> 뮤직 플레이 리스트 공유 웹 사이트 -최종보고-  </vt:lpstr>
      <vt:lpstr>목차</vt:lpstr>
      <vt:lpstr>1. 서론</vt:lpstr>
      <vt:lpstr>1.1 배경</vt:lpstr>
      <vt:lpstr>1.2 프로젝트 내용</vt:lpstr>
      <vt:lpstr>2. 본론</vt:lpstr>
      <vt:lpstr>2.1 시스템/GUI구성</vt:lpstr>
      <vt:lpstr>2.1 시스템/GUI구성</vt:lpstr>
      <vt:lpstr>2.1 시스템/GUI구성</vt:lpstr>
      <vt:lpstr>2.1 시스템/GUI구성</vt:lpstr>
      <vt:lpstr>2.2 사용 사례</vt:lpstr>
      <vt:lpstr>2.2 사용 사례</vt:lpstr>
      <vt:lpstr>2.2 사용 사례</vt:lpstr>
      <vt:lpstr>2.3 적용 기법 및 기술</vt:lpstr>
      <vt:lpstr>2.4 핵심 연구/개발 과제</vt:lpstr>
      <vt:lpstr>2.4 핵심 연구/개발 과제</vt:lpstr>
      <vt:lpstr>2.4 핵심 연구/개발 과제</vt:lpstr>
      <vt:lpstr>2.4 핵심 연구/개발 과제</vt:lpstr>
      <vt:lpstr>2.5 업무 분담/일정 계획</vt:lpstr>
      <vt:lpstr>3. 결론</vt:lpstr>
      <vt:lpstr>3.1 달성 목표 및 성과</vt:lpstr>
      <vt:lpstr>3.1 달성 목표 및 성과</vt:lpstr>
      <vt:lpstr>3.1 달성 목표 및 성과</vt:lpstr>
      <vt:lpstr>3.1 달성 목표 및 성과</vt:lpstr>
      <vt:lpstr>3.1 달성 목표 및 성과</vt:lpstr>
      <vt:lpstr>3.1 달성 목표 및 성과</vt:lpstr>
      <vt:lpstr>3.1 달성 목표 및 성과</vt:lpstr>
      <vt:lpstr>3.1 달성 목표 및 성과</vt:lpstr>
      <vt:lpstr>3.2 연구/개발의 의의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 C++ 구문법 및 의미론과 프로그래밍 개발과정</dc:title>
  <dc:creator>고석훈</dc:creator>
  <cp:lastModifiedBy>고명환</cp:lastModifiedBy>
  <cp:revision>780</cp:revision>
  <cp:lastPrinted>2019-01-07T04:06:59Z</cp:lastPrinted>
  <dcterms:created xsi:type="dcterms:W3CDTF">1995-11-15T14:37:07Z</dcterms:created>
  <dcterms:modified xsi:type="dcterms:W3CDTF">2020-07-20T10:01:40Z</dcterms:modified>
</cp:coreProperties>
</file>