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2c884279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2c884279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まずWebアプリの開発のきっかけから説明します。</a:t>
            </a:r>
            <a:br>
              <a:rPr lang="ja"/>
            </a:br>
            <a:br>
              <a:rPr lang="ja"/>
            </a:br>
            <a:r>
              <a:rPr lang="ja"/>
              <a:t>一昨年、当時M1だった先輩がTAをやっていたプログラミング演習の採点なのですが、これは非常にハードで、4人のTAがいて、それぞれ170人分のレポートの講評、およびソースコードのコンパイルと実行チェックをしなければなりませんでした。特に後者のソースコードの評価が非常にむずかしく、演習課題の要件も曖昧で、ひとりひとりのコードのどこが間違っているのか見るのは非常に負担だったそうです。</a:t>
            </a:r>
            <a:br>
              <a:rPr lang="ja"/>
            </a:br>
            <a:br>
              <a:rPr lang="ja"/>
            </a:br>
            <a:r>
              <a:rPr lang="ja"/>
              <a:t>そこで、この実行検証をある程度自動化したいというモチベーションが生まれました。まず既存ツールとして競技プログラミングで使われるオンラインジャッジシステムのオープンソースを検討してみたのですが、単一プログラムを想定していて、またコンパイルコマンドなどの細かいカスタムが困難だったりします。</a:t>
            </a:r>
            <a:endParaRPr/>
          </a:p>
          <a:p>
            <a:pPr indent="0" lvl="0" marL="0" rtl="0" algn="l">
              <a:spcBef>
                <a:spcPts val="0"/>
              </a:spcBef>
              <a:spcAft>
                <a:spcPts val="0"/>
              </a:spcAft>
              <a:buNone/>
            </a:pPr>
            <a:r>
              <a:rPr lang="ja"/>
              <a:t>つまりかゆいところに手が届かないのです。</a:t>
            </a:r>
            <a:br>
              <a:rPr lang="ja"/>
            </a:br>
            <a:br>
              <a:rPr lang="ja"/>
            </a:br>
            <a:r>
              <a:rPr lang="ja"/>
              <a:t>そこで、採点補助用のWebアプリを自ら開発することになったのです。</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2c884279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2c884279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開発することが決定しましたら、まずは要件、というのも最低限これはできるようにしたい、という曖昧な要件を話し合って決めました。</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まず、採点者のための要件で、バッチ採点が出来てほしいというものです。</a:t>
            </a:r>
            <a:endParaRPr/>
          </a:p>
          <a:p>
            <a:pPr indent="0" lvl="0" marL="0" rtl="0" algn="l">
              <a:spcBef>
                <a:spcPts val="0"/>
              </a:spcBef>
              <a:spcAft>
                <a:spcPts val="0"/>
              </a:spcAft>
              <a:buNone/>
            </a:pPr>
            <a:r>
              <a:rPr lang="ja"/>
              <a:t>これは、既存の採点ワークフローですと、manabaというSaaSに学生が提出し、そのデータを一括にダウンロードして採点していたので、そのデータを用いて一括採点したいという要件です。</a:t>
            </a:r>
            <a:br>
              <a:rPr lang="ja"/>
            </a:br>
            <a:endParaRPr/>
          </a:p>
          <a:p>
            <a:pPr indent="0" lvl="0" marL="0" rtl="0" algn="l">
              <a:spcBef>
                <a:spcPts val="0"/>
              </a:spcBef>
              <a:spcAft>
                <a:spcPts val="0"/>
              </a:spcAft>
              <a:buNone/>
            </a:pPr>
            <a:r>
              <a:rPr lang="ja"/>
              <a:t>次は、教員のための要件で、柔軟に課題リソースの変更、修正ができることです。</a:t>
            </a:r>
            <a:br>
              <a:rPr lang="ja"/>
            </a:br>
            <a:r>
              <a:rPr lang="ja"/>
              <a:t>これは、課題を自動採点しやすいように修正する際に、柔軟に自動採点リソースの追加・修正ができる必要があったために作られた要件です。</a:t>
            </a:r>
            <a:br>
              <a:rPr lang="ja"/>
            </a:br>
            <a:br>
              <a:rPr lang="ja"/>
            </a:br>
            <a:r>
              <a:rPr lang="ja"/>
              <a:t>最後は、学生のための要件で、フォーマットチェックができるというものです。</a:t>
            </a:r>
            <a:endParaRPr/>
          </a:p>
          <a:p>
            <a:pPr indent="0" lvl="0" marL="0" rtl="0" algn="l">
              <a:spcBef>
                <a:spcPts val="0"/>
              </a:spcBef>
              <a:spcAft>
                <a:spcPts val="0"/>
              </a:spcAft>
              <a:buNone/>
            </a:pPr>
            <a:r>
              <a:rPr lang="ja"/>
              <a:t>これは、指定されたプログラムを提出物に含めているか、といった細かいフォーマットのチェックを学生側で行えるようにして凡ミスを減らしてもらうために作られた要件です。</a:t>
            </a:r>
            <a:br>
              <a:rPr lang="ja"/>
            </a:br>
            <a:br>
              <a:rPr lang="ja"/>
            </a:br>
            <a:r>
              <a:rPr lang="ja"/>
              <a:t>上の要件ほど要望というか優先度が高いのですが、下の要件の方がシンプルで実装しやすいです。</a:t>
            </a:r>
            <a:br>
              <a:rPr lang="ja"/>
            </a:br>
            <a:r>
              <a:rPr lang="ja"/>
              <a:t>そのため、最初はフォーマットチェックの実装、二つ目にバッチ採点、三つ目に課題リソースの追加・修正機能の実装をすることにしました。</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2c884279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2c884279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現時点でのアーキテクチャはこのようになっています。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クラウドのサーバーを借り、その上で複数のサーバーをコンテナとして立てています。</a:t>
            </a:r>
            <a:endParaRPr/>
          </a:p>
          <a:p>
            <a:pPr indent="0" lvl="0" marL="0" rtl="0" algn="l">
              <a:spcBef>
                <a:spcPts val="0"/>
              </a:spcBef>
              <a:spcAft>
                <a:spcPts val="0"/>
              </a:spcAft>
              <a:buNone/>
            </a:pPr>
            <a:br>
              <a:rPr lang="ja"/>
            </a:br>
            <a:r>
              <a:rPr lang="ja"/>
              <a:t>クライアントはCloudflareのCDNをはさんでクラウドサーバーに接続し、そのリクエストをゲートウェイコンテナがフロントサーバーとバックエンドサーバーに適切にフォワードします。</a:t>
            </a:r>
            <a:endParaRPr/>
          </a:p>
          <a:p>
            <a:pPr indent="0" lvl="0" marL="0" rtl="0" algn="l">
              <a:spcBef>
                <a:spcPts val="0"/>
              </a:spcBef>
              <a:spcAft>
                <a:spcPts val="0"/>
              </a:spcAft>
              <a:buNone/>
            </a:pPr>
            <a:r>
              <a:rPr lang="ja"/>
              <a:t>そしてバックエンドサーバーは必要に応じてDBサーバーにアクセスする、という基本的な構成になっています。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少し特殊なのは右端にあるジャッジサーバーで、ホストのDockerエンジンにアクセスするのでセキュリティ上の観点から外部からのアクセスを一切受けないようにしています。</a:t>
            </a:r>
            <a:br>
              <a:rPr lang="ja"/>
            </a:br>
            <a:r>
              <a:rPr lang="ja"/>
              <a:t>主に、DBのテーブルを周期的にpollしてジャッジリクエストがあるか確認し、あるならコンテナエンジンにサンドボックスの作成をリクエストし、生成されたサンドボックス上でプログラムのコンパイル・実行、その結果をDBサーバーに登録しています。</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2c884279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2c884279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最終的な成果なのですが、こうした自動化アプリは私以外のTAの方にも利用していただき、採点時間の短縮および採点の質向上に繋がったとのことです。</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32c884279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2c884279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今後の展望は以下のようになっております。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時間の都合上、詳細は省きますが、当Webアプリの履修学生への公開、コスト削減、技術継承のための取り組みなどを今後行っていく予定です。</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2c884279a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2c884279a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2c884279a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2c884279a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2c884279a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2c884279a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izokami@kde.cs.tsukuba.ac.jp" TargetMode="External"/><Relationship Id="rId4" Type="http://schemas.openxmlformats.org/officeDocument/2006/relationships/hyperlink" Target="mailto:t.mizo6565@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2024</a:t>
            </a:r>
            <a:r>
              <a:rPr lang="ja"/>
              <a:t>年度DSAサーバー報告書</a:t>
            </a:r>
            <a:endParaRPr/>
          </a:p>
        </p:txBody>
      </p:sp>
      <p:sp>
        <p:nvSpPr>
          <p:cNvPr id="68" name="Google Shape;68;p13"/>
          <p:cNvSpPr txBox="1"/>
          <p:nvPr>
            <p:ph idx="1" type="subTitle"/>
          </p:nvPr>
        </p:nvSpPr>
        <p:spPr>
          <a:xfrm>
            <a:off x="390525" y="2789126"/>
            <a:ext cx="8222100" cy="106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溝上 拓也</a:t>
            </a:r>
            <a:endParaRPr/>
          </a:p>
          <a:p>
            <a:pPr indent="0" lvl="0" marL="0" rtl="0" algn="l">
              <a:spcBef>
                <a:spcPts val="0"/>
              </a:spcBef>
              <a:spcAft>
                <a:spcPts val="0"/>
              </a:spcAft>
              <a:buNone/>
            </a:pPr>
            <a:r>
              <a:rPr lang="ja"/>
              <a:t>contact: </a:t>
            </a:r>
            <a:r>
              <a:rPr lang="ja" u="sng">
                <a:solidFill>
                  <a:schemeClr val="hlink"/>
                </a:solidFill>
                <a:hlinkClick r:id="rId3"/>
              </a:rPr>
              <a:t>mizokami@kde.cs.tsukuba.ac.jp</a:t>
            </a:r>
            <a:r>
              <a:rPr lang="ja"/>
              <a:t> or </a:t>
            </a:r>
            <a:r>
              <a:rPr lang="ja" u="sng">
                <a:solidFill>
                  <a:schemeClr val="hlink"/>
                </a:solidFill>
                <a:hlinkClick r:id="rId4"/>
              </a:rPr>
              <a:t>t.mizo6565@gmail.com</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sz="2000"/>
              <a:t>背景： </a:t>
            </a:r>
            <a:r>
              <a:rPr lang="ja" sz="2000"/>
              <a:t>プログラミング演習課題の自動採点 Web アプリ</a:t>
            </a:r>
            <a:endParaRPr sz="2000"/>
          </a:p>
        </p:txBody>
      </p:sp>
      <p:sp>
        <p:nvSpPr>
          <p:cNvPr id="74" name="Google Shape;74;p14"/>
          <p:cNvSpPr txBox="1"/>
          <p:nvPr/>
        </p:nvSpPr>
        <p:spPr>
          <a:xfrm>
            <a:off x="2565850" y="778725"/>
            <a:ext cx="63951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000">
                <a:solidFill>
                  <a:schemeClr val="accent3"/>
                </a:solidFill>
                <a:latin typeface="Roboto"/>
                <a:ea typeface="Roboto"/>
                <a:cs typeface="Roboto"/>
                <a:sym typeface="Roboto"/>
              </a:rPr>
              <a:t>モチベーション</a:t>
            </a:r>
            <a:endParaRPr sz="2000">
              <a:solidFill>
                <a:schemeClr val="accent3"/>
              </a:solidFill>
              <a:latin typeface="Roboto"/>
              <a:ea typeface="Roboto"/>
              <a:cs typeface="Roboto"/>
              <a:sym typeface="Roboto"/>
            </a:endParaRPr>
          </a:p>
          <a:p>
            <a:pPr indent="0" lvl="0" marL="0" rtl="0" algn="l">
              <a:spcBef>
                <a:spcPts val="0"/>
              </a:spcBef>
              <a:spcAft>
                <a:spcPts val="0"/>
              </a:spcAft>
              <a:buNone/>
            </a:pPr>
            <a:r>
              <a:rPr lang="ja" sz="1800">
                <a:solidFill>
                  <a:schemeClr val="lt2"/>
                </a:solidFill>
                <a:latin typeface="Roboto"/>
                <a:ea typeface="Roboto"/>
                <a:cs typeface="Roboto"/>
                <a:sym typeface="Roboto"/>
              </a:rPr>
              <a:t>	TA1人あたりの負担：約 170 人分の採点</a:t>
            </a:r>
            <a:endParaRPr sz="1800">
              <a:solidFill>
                <a:schemeClr val="lt2"/>
              </a:solidFill>
              <a:latin typeface="Roboto"/>
              <a:ea typeface="Roboto"/>
              <a:cs typeface="Roboto"/>
              <a:sym typeface="Roboto"/>
            </a:endParaRPr>
          </a:p>
          <a:p>
            <a:pPr indent="-342900" lvl="0" marL="1371600" rtl="0" algn="l">
              <a:spcBef>
                <a:spcPts val="0"/>
              </a:spcBef>
              <a:spcAft>
                <a:spcPts val="0"/>
              </a:spcAft>
              <a:buClr>
                <a:schemeClr val="lt2"/>
              </a:buClr>
              <a:buSzPts val="1800"/>
              <a:buFont typeface="Roboto"/>
              <a:buChar char="●"/>
            </a:pPr>
            <a:r>
              <a:rPr lang="ja" sz="1800">
                <a:solidFill>
                  <a:schemeClr val="lt2"/>
                </a:solidFill>
                <a:latin typeface="Roboto"/>
                <a:ea typeface="Roboto"/>
                <a:cs typeface="Roboto"/>
                <a:sym typeface="Roboto"/>
              </a:rPr>
              <a:t>レポート（～20p）</a:t>
            </a:r>
            <a:endParaRPr sz="1800">
              <a:solidFill>
                <a:schemeClr val="lt2"/>
              </a:solidFill>
              <a:latin typeface="Roboto"/>
              <a:ea typeface="Roboto"/>
              <a:cs typeface="Roboto"/>
              <a:sym typeface="Roboto"/>
            </a:endParaRPr>
          </a:p>
          <a:p>
            <a:pPr indent="-342900" lvl="0" marL="1371600" rtl="0" algn="l">
              <a:spcBef>
                <a:spcPts val="0"/>
              </a:spcBef>
              <a:spcAft>
                <a:spcPts val="0"/>
              </a:spcAft>
              <a:buClr>
                <a:schemeClr val="lt2"/>
              </a:buClr>
              <a:buSzPts val="1800"/>
              <a:buFont typeface="Roboto"/>
              <a:buChar char="●"/>
            </a:pPr>
            <a:r>
              <a:rPr lang="ja" sz="1800">
                <a:solidFill>
                  <a:schemeClr val="lt2"/>
                </a:solidFill>
                <a:latin typeface="Roboto"/>
                <a:ea typeface="Roboto"/>
                <a:cs typeface="Roboto"/>
                <a:sym typeface="Roboto"/>
              </a:rPr>
              <a:t>ソースコードのコンパイル・実行検証</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ja" sz="1800">
                <a:solidFill>
                  <a:schemeClr val="lt2"/>
                </a:solidFill>
                <a:latin typeface="Roboto"/>
                <a:ea typeface="Roboto"/>
                <a:cs typeface="Roboto"/>
                <a:sym typeface="Roboto"/>
              </a:rPr>
              <a:t>				（複数のCプログラム &amp; Makefile）</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600">
              <a:solidFill>
                <a:schemeClr val="lt2"/>
              </a:solidFill>
              <a:latin typeface="Roboto"/>
              <a:ea typeface="Roboto"/>
              <a:cs typeface="Roboto"/>
              <a:sym typeface="Roboto"/>
            </a:endParaRPr>
          </a:p>
          <a:p>
            <a:pPr indent="0" lvl="0" marL="0" rtl="0" algn="l">
              <a:spcBef>
                <a:spcPts val="0"/>
              </a:spcBef>
              <a:spcAft>
                <a:spcPts val="0"/>
              </a:spcAft>
              <a:buNone/>
            </a:pPr>
            <a:r>
              <a:rPr lang="ja" sz="2000">
                <a:solidFill>
                  <a:schemeClr val="accent3"/>
                </a:solidFill>
                <a:latin typeface="Roboto"/>
                <a:ea typeface="Roboto"/>
                <a:cs typeface="Roboto"/>
                <a:sym typeface="Roboto"/>
              </a:rPr>
              <a:t>既存ツールの検討</a:t>
            </a:r>
            <a:endParaRPr sz="2000">
              <a:solidFill>
                <a:schemeClr val="accent3"/>
              </a:solidFill>
              <a:latin typeface="Roboto"/>
              <a:ea typeface="Roboto"/>
              <a:cs typeface="Roboto"/>
              <a:sym typeface="Roboto"/>
            </a:endParaRPr>
          </a:p>
          <a:p>
            <a:pPr indent="0" lvl="0" marL="0" rtl="0" algn="l">
              <a:spcBef>
                <a:spcPts val="0"/>
              </a:spcBef>
              <a:spcAft>
                <a:spcPts val="0"/>
              </a:spcAft>
              <a:buNone/>
            </a:pPr>
            <a:r>
              <a:rPr lang="ja" sz="1800">
                <a:solidFill>
                  <a:schemeClr val="lt2"/>
                </a:solidFill>
                <a:latin typeface="Roboto"/>
                <a:ea typeface="Roboto"/>
                <a:cs typeface="Roboto"/>
                <a:sym typeface="Roboto"/>
              </a:rPr>
              <a:t>	オンラインジャッジ</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ja" sz="1800">
                <a:solidFill>
                  <a:schemeClr val="lt2"/>
                </a:solidFill>
                <a:latin typeface="Roboto"/>
                <a:ea typeface="Roboto"/>
                <a:cs typeface="Roboto"/>
                <a:sym typeface="Roboto"/>
              </a:rPr>
              <a:t>		例） Yosupo Library Checker, DMOJ,</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ja" sz="1800">
                <a:solidFill>
                  <a:schemeClr val="lt2"/>
                </a:solidFill>
                <a:latin typeface="Roboto"/>
                <a:ea typeface="Roboto"/>
                <a:cs typeface="Roboto"/>
                <a:sym typeface="Roboto"/>
              </a:rPr>
              <a:t>	⇒ 複数のプログラムの提出に未対応</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ja" sz="1800">
                <a:solidFill>
                  <a:schemeClr val="lt2"/>
                </a:solidFill>
                <a:latin typeface="Roboto"/>
                <a:ea typeface="Roboto"/>
                <a:cs typeface="Roboto"/>
                <a:sym typeface="Roboto"/>
              </a:rPr>
              <a:t>	　 コンパイルコマンドなどの細かいカスタムが困難</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600">
              <a:solidFill>
                <a:schemeClr val="lt2"/>
              </a:solidFill>
              <a:latin typeface="Roboto"/>
              <a:ea typeface="Roboto"/>
              <a:cs typeface="Roboto"/>
              <a:sym typeface="Roboto"/>
            </a:endParaRPr>
          </a:p>
          <a:p>
            <a:pPr indent="0" lvl="0" marL="0" rtl="0" algn="l">
              <a:spcBef>
                <a:spcPts val="0"/>
              </a:spcBef>
              <a:spcAft>
                <a:spcPts val="0"/>
              </a:spcAft>
              <a:buNone/>
            </a:pPr>
            <a:r>
              <a:rPr lang="ja" sz="2000">
                <a:solidFill>
                  <a:schemeClr val="accent3"/>
                </a:solidFill>
                <a:latin typeface="Roboto"/>
                <a:ea typeface="Roboto"/>
                <a:cs typeface="Roboto"/>
                <a:sym typeface="Roboto"/>
              </a:rPr>
              <a:t>結論</a:t>
            </a:r>
            <a:endParaRPr sz="2000">
              <a:solidFill>
                <a:schemeClr val="accent3"/>
              </a:solidFill>
              <a:latin typeface="Roboto"/>
              <a:ea typeface="Roboto"/>
              <a:cs typeface="Roboto"/>
              <a:sym typeface="Roboto"/>
            </a:endParaRPr>
          </a:p>
          <a:p>
            <a:pPr indent="0" lvl="0" marL="0" rtl="0" algn="l">
              <a:spcBef>
                <a:spcPts val="0"/>
              </a:spcBef>
              <a:spcAft>
                <a:spcPts val="0"/>
              </a:spcAft>
              <a:buNone/>
            </a:pPr>
            <a:r>
              <a:rPr lang="ja" sz="2000">
                <a:solidFill>
                  <a:schemeClr val="accent3"/>
                </a:solidFill>
                <a:latin typeface="Roboto"/>
                <a:ea typeface="Roboto"/>
                <a:cs typeface="Roboto"/>
                <a:sym typeface="Roboto"/>
              </a:rPr>
              <a:t>	</a:t>
            </a:r>
            <a:r>
              <a:rPr lang="ja" sz="1800">
                <a:solidFill>
                  <a:schemeClr val="lt2"/>
                </a:solidFill>
                <a:latin typeface="Roboto"/>
                <a:ea typeface="Roboto"/>
                <a:cs typeface="Roboto"/>
                <a:sym typeface="Roboto"/>
              </a:rPr>
              <a:t>採点補助用のWebアプリを開発し、業務を効率化する</a:t>
            </a:r>
            <a:endParaRPr sz="1800">
              <a:solidFill>
                <a:schemeClr val="lt2"/>
              </a:solidFill>
              <a:latin typeface="Roboto"/>
              <a:ea typeface="Roboto"/>
              <a:cs typeface="Roboto"/>
              <a:sym typeface="Roboto"/>
            </a:endParaRPr>
          </a:p>
        </p:txBody>
      </p:sp>
      <p:pic>
        <p:nvPicPr>
          <p:cNvPr id="75" name="Google Shape;75;p14"/>
          <p:cNvPicPr preferRelativeResize="0"/>
          <p:nvPr/>
        </p:nvPicPr>
        <p:blipFill>
          <a:blip r:embed="rId3">
            <a:alphaModFix/>
          </a:blip>
          <a:stretch>
            <a:fillRect/>
          </a:stretch>
        </p:blipFill>
        <p:spPr>
          <a:xfrm>
            <a:off x="228425" y="847450"/>
            <a:ext cx="2261050" cy="21084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sz="2000"/>
              <a:t>要件</a:t>
            </a:r>
            <a:r>
              <a:rPr lang="ja" sz="2000"/>
              <a:t>： プログラミング演習課題の自動採点 Web アプリ</a:t>
            </a:r>
            <a:endParaRPr/>
          </a:p>
        </p:txBody>
      </p:sp>
      <p:sp>
        <p:nvSpPr>
          <p:cNvPr id="81" name="Google Shape;81;p15"/>
          <p:cNvSpPr txBox="1"/>
          <p:nvPr/>
        </p:nvSpPr>
        <p:spPr>
          <a:xfrm>
            <a:off x="199575" y="814175"/>
            <a:ext cx="81132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000">
                <a:solidFill>
                  <a:schemeClr val="accent3"/>
                </a:solidFill>
                <a:latin typeface="Roboto"/>
                <a:ea typeface="Roboto"/>
                <a:cs typeface="Roboto"/>
                <a:sym typeface="Roboto"/>
              </a:rPr>
              <a:t>必須要件</a:t>
            </a:r>
            <a:endParaRPr sz="2000">
              <a:solidFill>
                <a:schemeClr val="accent3"/>
              </a:solidFill>
              <a:latin typeface="Roboto"/>
              <a:ea typeface="Roboto"/>
              <a:cs typeface="Roboto"/>
              <a:sym typeface="Roboto"/>
            </a:endParaRPr>
          </a:p>
          <a:p>
            <a:pPr indent="0" lvl="0" marL="914400" rtl="0" algn="l">
              <a:spcBef>
                <a:spcPts val="0"/>
              </a:spcBef>
              <a:spcAft>
                <a:spcPts val="0"/>
              </a:spcAft>
              <a:buNone/>
            </a:pPr>
            <a:r>
              <a:rPr lang="ja" sz="1800">
                <a:solidFill>
                  <a:schemeClr val="lt2"/>
                </a:solidFill>
                <a:latin typeface="Roboto"/>
                <a:ea typeface="Roboto"/>
                <a:cs typeface="Roboto"/>
                <a:sym typeface="Roboto"/>
              </a:rPr>
              <a:t>for 採点者： バッチ採点ができること</a:t>
            </a:r>
            <a:endParaRPr sz="1800">
              <a:solidFill>
                <a:schemeClr val="lt2"/>
              </a:solidFill>
              <a:latin typeface="Roboto"/>
              <a:ea typeface="Roboto"/>
              <a:cs typeface="Roboto"/>
              <a:sym typeface="Roboto"/>
            </a:endParaRPr>
          </a:p>
          <a:p>
            <a:pPr indent="0" lvl="0" marL="914400" rtl="0" algn="l">
              <a:spcBef>
                <a:spcPts val="0"/>
              </a:spcBef>
              <a:spcAft>
                <a:spcPts val="0"/>
              </a:spcAft>
              <a:buNone/>
            </a:pPr>
            <a:r>
              <a:rPr lang="ja" sz="1800">
                <a:solidFill>
                  <a:schemeClr val="lt2"/>
                </a:solidFill>
                <a:latin typeface="Roboto"/>
                <a:ea typeface="Roboto"/>
                <a:cs typeface="Roboto"/>
                <a:sym typeface="Roboto"/>
              </a:rPr>
              <a:t>for 　教員： 柔軟に課題リソースの追加・修正ができること </a:t>
            </a:r>
            <a:endParaRPr sz="1800">
              <a:solidFill>
                <a:schemeClr val="lt2"/>
              </a:solidFill>
              <a:latin typeface="Roboto"/>
              <a:ea typeface="Roboto"/>
              <a:cs typeface="Roboto"/>
              <a:sym typeface="Roboto"/>
            </a:endParaRPr>
          </a:p>
          <a:p>
            <a:pPr indent="0" lvl="0" marL="914400" rtl="0" algn="l">
              <a:spcBef>
                <a:spcPts val="0"/>
              </a:spcBef>
              <a:spcAft>
                <a:spcPts val="0"/>
              </a:spcAft>
              <a:buNone/>
            </a:pPr>
            <a:r>
              <a:rPr lang="ja" sz="1800">
                <a:solidFill>
                  <a:schemeClr val="lt2"/>
                </a:solidFill>
                <a:latin typeface="Roboto"/>
                <a:ea typeface="Roboto"/>
                <a:cs typeface="Roboto"/>
                <a:sym typeface="Roboto"/>
              </a:rPr>
              <a:t>for 　学生： フォーマットチェックができること</a:t>
            </a:r>
            <a:endParaRPr sz="1800">
              <a:solidFill>
                <a:schemeClr val="lt2"/>
              </a:solidFill>
              <a:latin typeface="Roboto"/>
              <a:ea typeface="Roboto"/>
              <a:cs typeface="Roboto"/>
              <a:sym typeface="Roboto"/>
            </a:endParaRPr>
          </a:p>
        </p:txBody>
      </p:sp>
      <p:pic>
        <p:nvPicPr>
          <p:cNvPr id="82" name="Google Shape;82;p15"/>
          <p:cNvPicPr preferRelativeResize="0"/>
          <p:nvPr/>
        </p:nvPicPr>
        <p:blipFill>
          <a:blip r:embed="rId3">
            <a:alphaModFix/>
          </a:blip>
          <a:stretch>
            <a:fillRect/>
          </a:stretch>
        </p:blipFill>
        <p:spPr>
          <a:xfrm>
            <a:off x="250248" y="2961325"/>
            <a:ext cx="3049801" cy="1136425"/>
          </a:xfrm>
          <a:prstGeom prst="rect">
            <a:avLst/>
          </a:prstGeom>
          <a:noFill/>
          <a:ln>
            <a:noFill/>
          </a:ln>
        </p:spPr>
      </p:pic>
      <p:pic>
        <p:nvPicPr>
          <p:cNvPr id="83" name="Google Shape;83;p15"/>
          <p:cNvPicPr preferRelativeResize="0"/>
          <p:nvPr/>
        </p:nvPicPr>
        <p:blipFill>
          <a:blip r:embed="rId4">
            <a:alphaModFix/>
          </a:blip>
          <a:stretch>
            <a:fillRect/>
          </a:stretch>
        </p:blipFill>
        <p:spPr>
          <a:xfrm>
            <a:off x="5658050" y="2624000"/>
            <a:ext cx="3400474" cy="2337975"/>
          </a:xfrm>
          <a:prstGeom prst="rect">
            <a:avLst/>
          </a:prstGeom>
          <a:noFill/>
          <a:ln>
            <a:noFill/>
          </a:ln>
        </p:spPr>
      </p:pic>
      <p:pic>
        <p:nvPicPr>
          <p:cNvPr id="84" name="Google Shape;84;p15"/>
          <p:cNvPicPr preferRelativeResize="0"/>
          <p:nvPr/>
        </p:nvPicPr>
        <p:blipFill>
          <a:blip r:embed="rId5">
            <a:alphaModFix/>
          </a:blip>
          <a:stretch>
            <a:fillRect/>
          </a:stretch>
        </p:blipFill>
        <p:spPr>
          <a:xfrm>
            <a:off x="3410650" y="2508429"/>
            <a:ext cx="2129024" cy="2380796"/>
          </a:xfrm>
          <a:prstGeom prst="rect">
            <a:avLst/>
          </a:prstGeom>
          <a:noFill/>
          <a:ln>
            <a:noFill/>
          </a:ln>
        </p:spPr>
      </p:pic>
      <p:cxnSp>
        <p:nvCxnSpPr>
          <p:cNvPr id="85" name="Google Shape;85;p15"/>
          <p:cNvCxnSpPr/>
          <p:nvPr/>
        </p:nvCxnSpPr>
        <p:spPr>
          <a:xfrm rot="10800000">
            <a:off x="7955650" y="1158775"/>
            <a:ext cx="0" cy="925500"/>
          </a:xfrm>
          <a:prstGeom prst="straightConnector1">
            <a:avLst/>
          </a:prstGeom>
          <a:noFill/>
          <a:ln cap="flat" cmpd="sng" w="28575">
            <a:solidFill>
              <a:schemeClr val="accent3"/>
            </a:solidFill>
            <a:prstDash val="solid"/>
            <a:round/>
            <a:headEnd len="med" w="med" type="none"/>
            <a:tailEnd len="med" w="med" type="triangle"/>
          </a:ln>
        </p:spPr>
      </p:cxnSp>
      <p:cxnSp>
        <p:nvCxnSpPr>
          <p:cNvPr id="86" name="Google Shape;86;p15"/>
          <p:cNvCxnSpPr/>
          <p:nvPr/>
        </p:nvCxnSpPr>
        <p:spPr>
          <a:xfrm>
            <a:off x="8368700" y="1186525"/>
            <a:ext cx="0" cy="909900"/>
          </a:xfrm>
          <a:prstGeom prst="straightConnector1">
            <a:avLst/>
          </a:prstGeom>
          <a:noFill/>
          <a:ln cap="flat" cmpd="sng" w="28575">
            <a:solidFill>
              <a:schemeClr val="dk1"/>
            </a:solidFill>
            <a:prstDash val="solid"/>
            <a:round/>
            <a:headEnd len="med" w="med" type="none"/>
            <a:tailEnd len="med" w="med" type="triangle"/>
          </a:ln>
        </p:spPr>
      </p:cxnSp>
      <p:sp>
        <p:nvSpPr>
          <p:cNvPr id="87" name="Google Shape;87;p15"/>
          <p:cNvSpPr txBox="1"/>
          <p:nvPr/>
        </p:nvSpPr>
        <p:spPr>
          <a:xfrm>
            <a:off x="7569175" y="814175"/>
            <a:ext cx="90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600">
                <a:solidFill>
                  <a:schemeClr val="accent3"/>
                </a:solidFill>
                <a:latin typeface="Roboto"/>
                <a:ea typeface="Roboto"/>
                <a:cs typeface="Roboto"/>
                <a:sym typeface="Roboto"/>
              </a:rPr>
              <a:t>優先度</a:t>
            </a:r>
            <a:endParaRPr sz="1600">
              <a:solidFill>
                <a:schemeClr val="accent3"/>
              </a:solidFill>
              <a:latin typeface="Roboto"/>
              <a:ea typeface="Roboto"/>
              <a:cs typeface="Roboto"/>
              <a:sym typeface="Roboto"/>
            </a:endParaRPr>
          </a:p>
        </p:txBody>
      </p:sp>
      <p:sp>
        <p:nvSpPr>
          <p:cNvPr id="88" name="Google Shape;88;p15"/>
          <p:cNvSpPr txBox="1"/>
          <p:nvPr/>
        </p:nvSpPr>
        <p:spPr>
          <a:xfrm>
            <a:off x="7727050" y="2096425"/>
            <a:ext cx="151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600">
                <a:solidFill>
                  <a:schemeClr val="dk1"/>
                </a:solidFill>
                <a:latin typeface="Roboto"/>
                <a:ea typeface="Roboto"/>
                <a:cs typeface="Roboto"/>
                <a:sym typeface="Roboto"/>
              </a:rPr>
              <a:t>実装しやすさ</a:t>
            </a:r>
            <a:endParaRPr sz="1600">
              <a:solidFill>
                <a:schemeClr val="dk1"/>
              </a:solidFill>
              <a:latin typeface="Roboto"/>
              <a:ea typeface="Roboto"/>
              <a:cs typeface="Roboto"/>
              <a:sym typeface="Roboto"/>
            </a:endParaRPr>
          </a:p>
        </p:txBody>
      </p:sp>
      <p:sp>
        <p:nvSpPr>
          <p:cNvPr id="89" name="Google Shape;89;p15"/>
          <p:cNvSpPr txBox="1"/>
          <p:nvPr/>
        </p:nvSpPr>
        <p:spPr>
          <a:xfrm>
            <a:off x="7276200" y="1113625"/>
            <a:ext cx="373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rgbClr val="980000"/>
                </a:solidFill>
                <a:latin typeface="Roboto"/>
                <a:ea typeface="Roboto"/>
                <a:cs typeface="Roboto"/>
                <a:sym typeface="Roboto"/>
              </a:rPr>
              <a:t>②③</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ja" sz="1800">
                <a:solidFill>
                  <a:srgbClr val="980000"/>
                </a:solidFill>
                <a:latin typeface="Roboto"/>
                <a:ea typeface="Roboto"/>
                <a:cs typeface="Roboto"/>
                <a:sym typeface="Roboto"/>
              </a:rPr>
              <a:t>①</a:t>
            </a:r>
            <a:endParaRPr sz="1800">
              <a:solidFill>
                <a:srgbClr val="980000"/>
              </a:solidFill>
              <a:latin typeface="Roboto"/>
              <a:ea typeface="Roboto"/>
              <a:cs typeface="Roboto"/>
              <a:sym typeface="Roboto"/>
            </a:endParaRPr>
          </a:p>
        </p:txBody>
      </p:sp>
      <p:sp>
        <p:nvSpPr>
          <p:cNvPr id="90" name="Google Shape;90;p15"/>
          <p:cNvSpPr txBox="1"/>
          <p:nvPr/>
        </p:nvSpPr>
        <p:spPr>
          <a:xfrm>
            <a:off x="6078000" y="906575"/>
            <a:ext cx="157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solidFill>
                  <a:srgbClr val="980000"/>
                </a:solidFill>
                <a:latin typeface="Roboto"/>
                <a:ea typeface="Roboto"/>
                <a:cs typeface="Roboto"/>
                <a:sym typeface="Roboto"/>
              </a:rPr>
              <a:t>①～③：実装した順番</a:t>
            </a:r>
            <a:endParaRPr sz="1000">
              <a:solidFill>
                <a:srgbClr val="98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sz="2000"/>
              <a:t>アーキテクチャ</a:t>
            </a:r>
            <a:r>
              <a:rPr lang="ja" sz="2000"/>
              <a:t>：プログラミング演習課題の自動採点 Web アプリ</a:t>
            </a:r>
            <a:endParaRPr/>
          </a:p>
        </p:txBody>
      </p:sp>
      <p:sp>
        <p:nvSpPr>
          <p:cNvPr id="96" name="Google Shape;96;p16"/>
          <p:cNvSpPr txBox="1"/>
          <p:nvPr/>
        </p:nvSpPr>
        <p:spPr>
          <a:xfrm>
            <a:off x="288675" y="711775"/>
            <a:ext cx="512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000">
                <a:solidFill>
                  <a:schemeClr val="accent3"/>
                </a:solidFill>
                <a:latin typeface="Roboto"/>
                <a:ea typeface="Roboto"/>
                <a:cs typeface="Roboto"/>
                <a:sym typeface="Roboto"/>
              </a:rPr>
              <a:t>2025年2月時点</a:t>
            </a:r>
            <a:endParaRPr sz="2000">
              <a:solidFill>
                <a:schemeClr val="accent3"/>
              </a:solidFill>
              <a:latin typeface="Roboto"/>
              <a:ea typeface="Roboto"/>
              <a:cs typeface="Roboto"/>
              <a:sym typeface="Roboto"/>
            </a:endParaRPr>
          </a:p>
        </p:txBody>
      </p:sp>
      <p:pic>
        <p:nvPicPr>
          <p:cNvPr id="97" name="Google Shape;97;p16"/>
          <p:cNvPicPr preferRelativeResize="0"/>
          <p:nvPr/>
        </p:nvPicPr>
        <p:blipFill>
          <a:blip r:embed="rId3">
            <a:alphaModFix/>
          </a:blip>
          <a:stretch>
            <a:fillRect/>
          </a:stretch>
        </p:blipFill>
        <p:spPr>
          <a:xfrm>
            <a:off x="288675" y="1382525"/>
            <a:ext cx="8304574" cy="363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sz="2000"/>
              <a:t>結果</a:t>
            </a:r>
            <a:r>
              <a:rPr lang="ja" sz="2000"/>
              <a:t>：プログラミング演習課題の自動採点 Web アプリ</a:t>
            </a:r>
            <a:endParaRPr/>
          </a:p>
        </p:txBody>
      </p:sp>
      <p:pic>
        <p:nvPicPr>
          <p:cNvPr id="103" name="Google Shape;103;p17"/>
          <p:cNvPicPr preferRelativeResize="0"/>
          <p:nvPr/>
        </p:nvPicPr>
        <p:blipFill>
          <a:blip r:embed="rId3">
            <a:alphaModFix/>
          </a:blip>
          <a:stretch>
            <a:fillRect/>
          </a:stretch>
        </p:blipFill>
        <p:spPr>
          <a:xfrm>
            <a:off x="204750" y="2473850"/>
            <a:ext cx="4216926" cy="1571320"/>
          </a:xfrm>
          <a:prstGeom prst="rect">
            <a:avLst/>
          </a:prstGeom>
          <a:noFill/>
          <a:ln>
            <a:noFill/>
          </a:ln>
        </p:spPr>
      </p:pic>
      <p:pic>
        <p:nvPicPr>
          <p:cNvPr id="104" name="Google Shape;104;p17"/>
          <p:cNvPicPr preferRelativeResize="0"/>
          <p:nvPr/>
        </p:nvPicPr>
        <p:blipFill>
          <a:blip r:embed="rId4">
            <a:alphaModFix/>
          </a:blip>
          <a:stretch>
            <a:fillRect/>
          </a:stretch>
        </p:blipFill>
        <p:spPr>
          <a:xfrm>
            <a:off x="4831401" y="1892900"/>
            <a:ext cx="3387873" cy="1136425"/>
          </a:xfrm>
          <a:prstGeom prst="rect">
            <a:avLst/>
          </a:prstGeom>
          <a:noFill/>
          <a:ln>
            <a:noFill/>
          </a:ln>
        </p:spPr>
      </p:pic>
      <p:pic>
        <p:nvPicPr>
          <p:cNvPr id="105" name="Google Shape;105;p17"/>
          <p:cNvPicPr preferRelativeResize="0"/>
          <p:nvPr/>
        </p:nvPicPr>
        <p:blipFill>
          <a:blip r:embed="rId5">
            <a:alphaModFix/>
          </a:blip>
          <a:stretch>
            <a:fillRect/>
          </a:stretch>
        </p:blipFill>
        <p:spPr>
          <a:xfrm>
            <a:off x="5019149" y="3119401"/>
            <a:ext cx="2929432" cy="1880598"/>
          </a:xfrm>
          <a:prstGeom prst="rect">
            <a:avLst/>
          </a:prstGeom>
          <a:noFill/>
          <a:ln>
            <a:noFill/>
          </a:ln>
        </p:spPr>
      </p:pic>
      <p:sp>
        <p:nvSpPr>
          <p:cNvPr id="106" name="Google Shape;106;p17"/>
          <p:cNvSpPr txBox="1"/>
          <p:nvPr/>
        </p:nvSpPr>
        <p:spPr>
          <a:xfrm>
            <a:off x="49050" y="855775"/>
            <a:ext cx="9045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000">
                <a:solidFill>
                  <a:schemeClr val="accent3"/>
                </a:solidFill>
                <a:latin typeface="Roboto"/>
                <a:ea typeface="Roboto"/>
                <a:cs typeface="Roboto"/>
                <a:sym typeface="Roboto"/>
              </a:rPr>
              <a:t>	</a:t>
            </a:r>
            <a:r>
              <a:rPr lang="ja" sz="2000">
                <a:solidFill>
                  <a:schemeClr val="lt2"/>
                </a:solidFill>
                <a:latin typeface="Roboto"/>
                <a:ea typeface="Roboto"/>
                <a:cs typeface="Roboto"/>
                <a:sym typeface="Roboto"/>
              </a:rPr>
              <a:t>学生が提出したプログラムの</a:t>
            </a:r>
            <a:r>
              <a:rPr lang="ja" sz="2000">
                <a:solidFill>
                  <a:schemeClr val="accent2"/>
                </a:solidFill>
                <a:latin typeface="Roboto"/>
                <a:ea typeface="Roboto"/>
                <a:cs typeface="Roboto"/>
                <a:sym typeface="Roboto"/>
              </a:rPr>
              <a:t>正しさの検証</a:t>
            </a:r>
            <a:r>
              <a:rPr lang="ja" sz="2000">
                <a:solidFill>
                  <a:schemeClr val="lt2"/>
                </a:solidFill>
                <a:latin typeface="Roboto"/>
                <a:ea typeface="Roboto"/>
                <a:cs typeface="Roboto"/>
                <a:sym typeface="Roboto"/>
              </a:rPr>
              <a:t>、および</a:t>
            </a:r>
            <a:r>
              <a:rPr lang="ja" sz="2000">
                <a:solidFill>
                  <a:srgbClr val="DD7E6B"/>
                </a:solidFill>
                <a:latin typeface="Roboto"/>
                <a:ea typeface="Roboto"/>
                <a:cs typeface="Roboto"/>
                <a:sym typeface="Roboto"/>
              </a:rPr>
              <a:t>不正解の原因解明</a:t>
            </a:r>
            <a:r>
              <a:rPr lang="ja" sz="2000">
                <a:solidFill>
                  <a:schemeClr val="lt2"/>
                </a:solidFill>
                <a:latin typeface="Roboto"/>
                <a:ea typeface="Roboto"/>
                <a:cs typeface="Roboto"/>
                <a:sym typeface="Roboto"/>
              </a:rPr>
              <a:t>を</a:t>
            </a:r>
            <a:br>
              <a:rPr lang="ja" sz="2000">
                <a:solidFill>
                  <a:schemeClr val="lt2"/>
                </a:solidFill>
                <a:latin typeface="Roboto"/>
                <a:ea typeface="Roboto"/>
                <a:cs typeface="Roboto"/>
                <a:sym typeface="Roboto"/>
              </a:rPr>
            </a:br>
            <a:r>
              <a:rPr lang="ja" sz="2000">
                <a:solidFill>
                  <a:schemeClr val="lt2"/>
                </a:solidFill>
                <a:latin typeface="Roboto"/>
                <a:ea typeface="Roboto"/>
                <a:cs typeface="Roboto"/>
                <a:sym typeface="Roboto"/>
              </a:rPr>
              <a:t>	速く行えるようになり、採点時間の短縮及び採点の質向上につながった</a:t>
            </a:r>
            <a:endParaRPr sz="2000">
              <a:solidFill>
                <a:schemeClr val="lt2"/>
              </a:solidFill>
              <a:latin typeface="Roboto"/>
              <a:ea typeface="Roboto"/>
              <a:cs typeface="Roboto"/>
              <a:sym typeface="Roboto"/>
            </a:endParaRPr>
          </a:p>
        </p:txBody>
      </p:sp>
      <p:sp>
        <p:nvSpPr>
          <p:cNvPr id="107" name="Google Shape;107;p17"/>
          <p:cNvSpPr/>
          <p:nvPr/>
        </p:nvSpPr>
        <p:spPr>
          <a:xfrm>
            <a:off x="2892050" y="2750100"/>
            <a:ext cx="1905000" cy="641550"/>
          </a:xfrm>
          <a:custGeom>
            <a:rect b="b" l="l" r="r" t="t"/>
            <a:pathLst>
              <a:path extrusionOk="0" h="25662" w="76200">
                <a:moveTo>
                  <a:pt x="0" y="25662"/>
                </a:moveTo>
                <a:cubicBezTo>
                  <a:pt x="3419" y="18134"/>
                  <a:pt x="13028" y="14915"/>
                  <a:pt x="20843" y="12215"/>
                </a:cubicBezTo>
                <a:cubicBezTo>
                  <a:pt x="38704" y="6045"/>
                  <a:pt x="58279" y="5992"/>
                  <a:pt x="76200" y="0"/>
                </a:cubicBezTo>
              </a:path>
            </a:pathLst>
          </a:custGeom>
          <a:noFill/>
          <a:ln cap="flat" cmpd="sng" w="9525">
            <a:solidFill>
              <a:schemeClr val="accent2"/>
            </a:solidFill>
            <a:prstDash val="solid"/>
            <a:round/>
            <a:headEnd len="med" w="med" type="none"/>
            <a:tailEnd len="med" w="med" type="stealth"/>
          </a:ln>
        </p:spPr>
      </p:sp>
      <p:sp>
        <p:nvSpPr>
          <p:cNvPr id="108" name="Google Shape;108;p17"/>
          <p:cNvSpPr/>
          <p:nvPr/>
        </p:nvSpPr>
        <p:spPr>
          <a:xfrm>
            <a:off x="3577300" y="3722400"/>
            <a:ext cx="1396175" cy="1064150"/>
          </a:xfrm>
          <a:custGeom>
            <a:rect b="b" l="l" r="r" t="t"/>
            <a:pathLst>
              <a:path extrusionOk="0" h="42566" w="55847">
                <a:moveTo>
                  <a:pt x="0" y="0"/>
                </a:moveTo>
                <a:cubicBezTo>
                  <a:pt x="4578" y="22918"/>
                  <a:pt x="32592" y="44712"/>
                  <a:pt x="55847" y="42389"/>
                </a:cubicBezTo>
              </a:path>
            </a:pathLst>
          </a:custGeom>
          <a:noFill/>
          <a:ln cap="flat" cmpd="sng" w="9525">
            <a:solidFill>
              <a:srgbClr val="DD7E6B"/>
            </a:solidFill>
            <a:prstDash val="solid"/>
            <a:round/>
            <a:headEnd len="med" w="med" type="none"/>
            <a:tailEnd len="med" w="med" type="stealth"/>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sz="2000"/>
              <a:t>展望</a:t>
            </a:r>
            <a:r>
              <a:rPr lang="ja" sz="2000"/>
              <a:t>：プログラミング演習課題の自動採点 Web アプリ</a:t>
            </a:r>
            <a:endParaRPr/>
          </a:p>
        </p:txBody>
      </p:sp>
      <p:sp>
        <p:nvSpPr>
          <p:cNvPr id="114" name="Google Shape;114;p18"/>
          <p:cNvSpPr txBox="1"/>
          <p:nvPr/>
        </p:nvSpPr>
        <p:spPr>
          <a:xfrm>
            <a:off x="158700" y="517150"/>
            <a:ext cx="88266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accent3"/>
              </a:solidFill>
              <a:latin typeface="Roboto"/>
              <a:ea typeface="Roboto"/>
              <a:cs typeface="Roboto"/>
              <a:sym typeface="Roboto"/>
            </a:endParaRPr>
          </a:p>
          <a:p>
            <a:pPr indent="-355600" lvl="0" marL="914400" rtl="0" algn="l">
              <a:spcBef>
                <a:spcPts val="0"/>
              </a:spcBef>
              <a:spcAft>
                <a:spcPts val="0"/>
              </a:spcAft>
              <a:buClr>
                <a:schemeClr val="lt2"/>
              </a:buClr>
              <a:buSzPts val="2000"/>
              <a:buFont typeface="Roboto"/>
              <a:buChar char="●"/>
            </a:pPr>
            <a:r>
              <a:rPr lang="ja" sz="2000">
                <a:solidFill>
                  <a:schemeClr val="lt2"/>
                </a:solidFill>
                <a:latin typeface="Roboto"/>
                <a:ea typeface="Roboto"/>
                <a:cs typeface="Roboto"/>
                <a:sym typeface="Roboto"/>
              </a:rPr>
              <a:t>履修学生への一般公開</a:t>
            </a:r>
            <a:br>
              <a:rPr lang="ja" sz="2000">
                <a:solidFill>
                  <a:schemeClr val="lt2"/>
                </a:solidFill>
                <a:latin typeface="Roboto"/>
                <a:ea typeface="Roboto"/>
                <a:cs typeface="Roboto"/>
                <a:sym typeface="Roboto"/>
              </a:rPr>
            </a:br>
            <a:r>
              <a:rPr lang="ja" sz="2000">
                <a:solidFill>
                  <a:schemeClr val="lt2"/>
                </a:solidFill>
                <a:latin typeface="Roboto"/>
                <a:ea typeface="Roboto"/>
                <a:cs typeface="Roboto"/>
                <a:sym typeface="Roboto"/>
              </a:rPr>
              <a:t>	学生に提出物のフォーマットチェックのみしてもらうことで、</a:t>
            </a:r>
            <a:br>
              <a:rPr lang="ja" sz="2000">
                <a:solidFill>
                  <a:schemeClr val="lt2"/>
                </a:solidFill>
                <a:latin typeface="Roboto"/>
                <a:ea typeface="Roboto"/>
                <a:cs typeface="Roboto"/>
                <a:sym typeface="Roboto"/>
              </a:rPr>
            </a:br>
            <a:r>
              <a:rPr lang="ja" sz="2000">
                <a:solidFill>
                  <a:schemeClr val="lt2"/>
                </a:solidFill>
                <a:latin typeface="Roboto"/>
                <a:ea typeface="Roboto"/>
                <a:cs typeface="Roboto"/>
                <a:sym typeface="Roboto"/>
              </a:rPr>
              <a:t>	自動採点のカバー率を上げ、採点者の負担を下げる。</a:t>
            </a:r>
            <a:br>
              <a:rPr lang="ja" sz="2000">
                <a:solidFill>
                  <a:schemeClr val="lt2"/>
                </a:solidFill>
                <a:latin typeface="Roboto"/>
                <a:ea typeface="Roboto"/>
                <a:cs typeface="Roboto"/>
                <a:sym typeface="Roboto"/>
              </a:rPr>
            </a:br>
            <a:endParaRPr sz="2000">
              <a:solidFill>
                <a:schemeClr val="lt2"/>
              </a:solidFill>
              <a:latin typeface="Roboto"/>
              <a:ea typeface="Roboto"/>
              <a:cs typeface="Roboto"/>
              <a:sym typeface="Roboto"/>
            </a:endParaRPr>
          </a:p>
          <a:p>
            <a:pPr indent="-355600" lvl="0" marL="914400" rtl="0" algn="l">
              <a:spcBef>
                <a:spcPts val="0"/>
              </a:spcBef>
              <a:spcAft>
                <a:spcPts val="0"/>
              </a:spcAft>
              <a:buClr>
                <a:schemeClr val="lt2"/>
              </a:buClr>
              <a:buSzPts val="2000"/>
              <a:buFont typeface="Roboto"/>
              <a:buChar char="●"/>
            </a:pPr>
            <a:r>
              <a:rPr lang="ja" sz="2000">
                <a:solidFill>
                  <a:schemeClr val="lt2"/>
                </a:solidFill>
                <a:latin typeface="Roboto"/>
                <a:ea typeface="Roboto"/>
                <a:cs typeface="Roboto"/>
                <a:sym typeface="Roboto"/>
              </a:rPr>
              <a:t>コスト削減</a:t>
            </a:r>
            <a:br>
              <a:rPr lang="ja" sz="2000">
                <a:solidFill>
                  <a:schemeClr val="lt2"/>
                </a:solidFill>
                <a:latin typeface="Roboto"/>
                <a:ea typeface="Roboto"/>
                <a:cs typeface="Roboto"/>
                <a:sym typeface="Roboto"/>
              </a:rPr>
            </a:br>
            <a:r>
              <a:rPr lang="ja" sz="2000">
                <a:solidFill>
                  <a:schemeClr val="lt2"/>
                </a:solidFill>
                <a:latin typeface="Roboto"/>
                <a:ea typeface="Roboto"/>
                <a:cs typeface="Roboto"/>
                <a:sym typeface="Roboto"/>
              </a:rPr>
              <a:t>	クラウドサーバーを借りずに、Cloudflare Tunnel経由で手元の</a:t>
            </a:r>
            <a:br>
              <a:rPr lang="ja" sz="2000">
                <a:solidFill>
                  <a:schemeClr val="lt2"/>
                </a:solidFill>
                <a:latin typeface="Roboto"/>
                <a:ea typeface="Roboto"/>
                <a:cs typeface="Roboto"/>
                <a:sym typeface="Roboto"/>
              </a:rPr>
            </a:br>
            <a:r>
              <a:rPr lang="ja" sz="2000">
                <a:solidFill>
                  <a:schemeClr val="lt2"/>
                </a:solidFill>
                <a:latin typeface="Roboto"/>
                <a:ea typeface="Roboto"/>
                <a:cs typeface="Roboto"/>
                <a:sym typeface="Roboto"/>
              </a:rPr>
              <a:t>	デスクトップPCをサーバーとして用いる、または研究室の</a:t>
            </a:r>
            <a:br>
              <a:rPr lang="ja" sz="2000">
                <a:solidFill>
                  <a:schemeClr val="lt2"/>
                </a:solidFill>
                <a:latin typeface="Roboto"/>
                <a:ea typeface="Roboto"/>
                <a:cs typeface="Roboto"/>
                <a:sym typeface="Roboto"/>
              </a:rPr>
            </a:br>
            <a:r>
              <a:rPr lang="ja" sz="2000">
                <a:solidFill>
                  <a:schemeClr val="lt2"/>
                </a:solidFill>
                <a:latin typeface="Roboto"/>
                <a:ea typeface="Roboto"/>
                <a:cs typeface="Roboto"/>
                <a:sym typeface="Roboto"/>
              </a:rPr>
              <a:t>	計算機をサーバーとして運用できるようにする。</a:t>
            </a:r>
            <a:br>
              <a:rPr lang="ja" sz="2000">
                <a:solidFill>
                  <a:schemeClr val="lt2"/>
                </a:solidFill>
                <a:latin typeface="Roboto"/>
                <a:ea typeface="Roboto"/>
                <a:cs typeface="Roboto"/>
                <a:sym typeface="Roboto"/>
              </a:rPr>
            </a:br>
            <a:endParaRPr sz="2000">
              <a:solidFill>
                <a:schemeClr val="lt2"/>
              </a:solidFill>
              <a:latin typeface="Roboto"/>
              <a:ea typeface="Roboto"/>
              <a:cs typeface="Roboto"/>
              <a:sym typeface="Roboto"/>
            </a:endParaRPr>
          </a:p>
          <a:p>
            <a:pPr indent="-355600" lvl="0" marL="914400" rtl="0" algn="l">
              <a:spcBef>
                <a:spcPts val="0"/>
              </a:spcBef>
              <a:spcAft>
                <a:spcPts val="0"/>
              </a:spcAft>
              <a:buClr>
                <a:schemeClr val="lt2"/>
              </a:buClr>
              <a:buSzPts val="2000"/>
              <a:buFont typeface="Roboto"/>
              <a:buChar char="●"/>
            </a:pPr>
            <a:r>
              <a:rPr lang="ja" sz="2000">
                <a:solidFill>
                  <a:schemeClr val="lt2"/>
                </a:solidFill>
                <a:latin typeface="Roboto"/>
                <a:ea typeface="Roboto"/>
                <a:cs typeface="Roboto"/>
                <a:sym typeface="Roboto"/>
              </a:rPr>
              <a:t>技術継承</a:t>
            </a:r>
            <a:br>
              <a:rPr lang="ja" sz="2000">
                <a:solidFill>
                  <a:schemeClr val="lt2"/>
                </a:solidFill>
                <a:latin typeface="Roboto"/>
                <a:ea typeface="Roboto"/>
                <a:cs typeface="Roboto"/>
                <a:sym typeface="Roboto"/>
              </a:rPr>
            </a:br>
            <a:r>
              <a:rPr lang="ja" sz="2000">
                <a:solidFill>
                  <a:schemeClr val="lt2"/>
                </a:solidFill>
                <a:latin typeface="Roboto"/>
                <a:ea typeface="Roboto"/>
                <a:cs typeface="Roboto"/>
                <a:sym typeface="Roboto"/>
              </a:rPr>
              <a:t>	CI・CDといった高度なソリューションではなく、手順書や</a:t>
            </a:r>
            <a:br>
              <a:rPr lang="ja" sz="2000">
                <a:solidFill>
                  <a:schemeClr val="lt2"/>
                </a:solidFill>
                <a:latin typeface="Roboto"/>
                <a:ea typeface="Roboto"/>
                <a:cs typeface="Roboto"/>
                <a:sym typeface="Roboto"/>
              </a:rPr>
            </a:br>
            <a:r>
              <a:rPr lang="ja" sz="2000">
                <a:solidFill>
                  <a:schemeClr val="lt2"/>
                </a:solidFill>
                <a:latin typeface="Roboto"/>
                <a:ea typeface="Roboto"/>
                <a:cs typeface="Roboto"/>
                <a:sym typeface="Roboto"/>
              </a:rPr>
              <a:t>	API仕様書などのドキュメント作成を優先し、長く継承される</a:t>
            </a:r>
            <a:br>
              <a:rPr lang="ja" sz="2000">
                <a:solidFill>
                  <a:schemeClr val="lt2"/>
                </a:solidFill>
                <a:latin typeface="Roboto"/>
                <a:ea typeface="Roboto"/>
                <a:cs typeface="Roboto"/>
                <a:sym typeface="Roboto"/>
              </a:rPr>
            </a:br>
            <a:r>
              <a:rPr lang="ja" sz="2000">
                <a:solidFill>
                  <a:schemeClr val="lt2"/>
                </a:solidFill>
                <a:latin typeface="Roboto"/>
                <a:ea typeface="Roboto"/>
                <a:cs typeface="Roboto"/>
                <a:sym typeface="Roboto"/>
              </a:rPr>
              <a:t>	可能性を上げる</a:t>
            </a:r>
            <a:endParaRPr sz="2000">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a:t>その他：misc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sz="2000"/>
              <a:t>気を付けたこと</a:t>
            </a:r>
            <a:endParaRPr/>
          </a:p>
        </p:txBody>
      </p:sp>
      <p:sp>
        <p:nvSpPr>
          <p:cNvPr id="125" name="Google Shape;125;p20"/>
          <p:cNvSpPr txBox="1"/>
          <p:nvPr/>
        </p:nvSpPr>
        <p:spPr>
          <a:xfrm>
            <a:off x="54000" y="700150"/>
            <a:ext cx="90360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accent3"/>
              </a:solidFill>
              <a:latin typeface="Roboto"/>
              <a:ea typeface="Roboto"/>
              <a:cs typeface="Roboto"/>
              <a:sym typeface="Roboto"/>
            </a:endParaRPr>
          </a:p>
          <a:p>
            <a:pPr indent="-355600" lvl="0" marL="914400" rtl="0" algn="l">
              <a:spcBef>
                <a:spcPts val="0"/>
              </a:spcBef>
              <a:spcAft>
                <a:spcPts val="0"/>
              </a:spcAft>
              <a:buClr>
                <a:schemeClr val="lt2"/>
              </a:buClr>
              <a:buSzPts val="2000"/>
              <a:buFont typeface="Roboto"/>
              <a:buChar char="●"/>
            </a:pPr>
            <a:r>
              <a:rPr lang="ja" sz="2000">
                <a:solidFill>
                  <a:schemeClr val="lt2"/>
                </a:solidFill>
                <a:latin typeface="Roboto"/>
                <a:ea typeface="Roboto"/>
                <a:cs typeface="Roboto"/>
                <a:sym typeface="Roboto"/>
              </a:rPr>
              <a:t>サニタイズ（e.g., 不正なAPIパラメータの検出）</a:t>
            </a:r>
            <a:endParaRPr sz="2000">
              <a:solidFill>
                <a:schemeClr val="lt2"/>
              </a:solidFill>
              <a:latin typeface="Roboto"/>
              <a:ea typeface="Roboto"/>
              <a:cs typeface="Roboto"/>
              <a:sym typeface="Roboto"/>
            </a:endParaRPr>
          </a:p>
          <a:p>
            <a:pPr indent="0" lvl="0" marL="1371600" rtl="0" algn="l">
              <a:spcBef>
                <a:spcPts val="0"/>
              </a:spcBef>
              <a:spcAft>
                <a:spcPts val="0"/>
              </a:spcAft>
              <a:buNone/>
            </a:pPr>
            <a:r>
              <a:rPr lang="ja" sz="2000">
                <a:solidFill>
                  <a:schemeClr val="lt2"/>
                </a:solidFill>
                <a:latin typeface="Roboto"/>
                <a:ea typeface="Roboto"/>
                <a:cs typeface="Roboto"/>
                <a:sym typeface="Roboto"/>
              </a:rPr>
              <a:t>⇒ Pydantic</a:t>
            </a:r>
            <a:endParaRPr sz="2000">
              <a:solidFill>
                <a:schemeClr val="lt2"/>
              </a:solidFill>
              <a:latin typeface="Roboto"/>
              <a:ea typeface="Roboto"/>
              <a:cs typeface="Roboto"/>
              <a:sym typeface="Roboto"/>
            </a:endParaRPr>
          </a:p>
          <a:p>
            <a:pPr indent="-355600" lvl="0" marL="914400" rtl="0" algn="l">
              <a:spcBef>
                <a:spcPts val="0"/>
              </a:spcBef>
              <a:spcAft>
                <a:spcPts val="0"/>
              </a:spcAft>
              <a:buClr>
                <a:schemeClr val="lt2"/>
              </a:buClr>
              <a:buSzPts val="2000"/>
              <a:buFont typeface="Roboto"/>
              <a:buChar char="●"/>
            </a:pPr>
            <a:r>
              <a:rPr lang="ja" sz="2000">
                <a:solidFill>
                  <a:schemeClr val="lt2"/>
                </a:solidFill>
                <a:latin typeface="Roboto"/>
                <a:ea typeface="Roboto"/>
                <a:cs typeface="Roboto"/>
                <a:sym typeface="Roboto"/>
              </a:rPr>
              <a:t>外部からの不正アクセス</a:t>
            </a:r>
            <a:br>
              <a:rPr lang="ja" sz="2000">
                <a:solidFill>
                  <a:schemeClr val="lt2"/>
                </a:solidFill>
                <a:latin typeface="Roboto"/>
                <a:ea typeface="Roboto"/>
                <a:cs typeface="Roboto"/>
                <a:sym typeface="Roboto"/>
              </a:rPr>
            </a:br>
            <a:r>
              <a:rPr lang="ja" sz="2000">
                <a:solidFill>
                  <a:schemeClr val="lt2"/>
                </a:solidFill>
                <a:latin typeface="Roboto"/>
                <a:ea typeface="Roboto"/>
                <a:cs typeface="Roboto"/>
                <a:sym typeface="Roboto"/>
              </a:rPr>
              <a:t>	⇒ Firewallを用い、80, 443ポートのみ外部公開（nmapで確認）</a:t>
            </a:r>
            <a:br>
              <a:rPr lang="ja" sz="2000">
                <a:solidFill>
                  <a:schemeClr val="lt2"/>
                </a:solidFill>
                <a:latin typeface="Roboto"/>
                <a:ea typeface="Roboto"/>
                <a:cs typeface="Roboto"/>
                <a:sym typeface="Roboto"/>
              </a:rPr>
            </a:br>
            <a:r>
              <a:rPr lang="ja" sz="2000">
                <a:solidFill>
                  <a:schemeClr val="lt2"/>
                </a:solidFill>
                <a:latin typeface="Roboto"/>
                <a:ea typeface="Roboto"/>
                <a:cs typeface="Roboto"/>
                <a:sym typeface="Roboto"/>
              </a:rPr>
              <a:t>	⇒ そもそもGWサーバー以外はlocalhostにのみ露出する</a:t>
            </a:r>
            <a:endParaRPr sz="2000">
              <a:solidFill>
                <a:schemeClr val="lt2"/>
              </a:solidFill>
              <a:latin typeface="Roboto"/>
              <a:ea typeface="Roboto"/>
              <a:cs typeface="Roboto"/>
              <a:sym typeface="Roboto"/>
            </a:endParaRPr>
          </a:p>
          <a:p>
            <a:pPr indent="-355600" lvl="0" marL="914400" rtl="0" algn="l">
              <a:spcBef>
                <a:spcPts val="0"/>
              </a:spcBef>
              <a:spcAft>
                <a:spcPts val="0"/>
              </a:spcAft>
              <a:buClr>
                <a:schemeClr val="lt2"/>
              </a:buClr>
              <a:buSzPts val="2000"/>
              <a:buFont typeface="Roboto"/>
              <a:buChar char="●"/>
            </a:pPr>
            <a:r>
              <a:rPr lang="ja" sz="2000">
                <a:solidFill>
                  <a:schemeClr val="lt2"/>
                </a:solidFill>
                <a:latin typeface="Roboto"/>
                <a:ea typeface="Roboto"/>
                <a:cs typeface="Roboto"/>
                <a:sym typeface="Roboto"/>
              </a:rPr>
              <a:t>アクセスコントロール</a:t>
            </a:r>
            <a:br>
              <a:rPr lang="ja" sz="2000">
                <a:solidFill>
                  <a:schemeClr val="lt2"/>
                </a:solidFill>
                <a:latin typeface="Roboto"/>
                <a:ea typeface="Roboto"/>
                <a:cs typeface="Roboto"/>
                <a:sym typeface="Roboto"/>
              </a:rPr>
            </a:br>
            <a:r>
              <a:rPr lang="ja" sz="2000">
                <a:solidFill>
                  <a:schemeClr val="lt2"/>
                </a:solidFill>
                <a:latin typeface="Roboto"/>
                <a:ea typeface="Roboto"/>
                <a:cs typeface="Roboto"/>
                <a:sym typeface="Roboto"/>
              </a:rPr>
              <a:t>	e.g., 悪意あるユーザーがプログラムを提出する</a:t>
            </a:r>
            <a:br>
              <a:rPr lang="ja" sz="2000">
                <a:solidFill>
                  <a:schemeClr val="lt2"/>
                </a:solidFill>
                <a:latin typeface="Roboto"/>
                <a:ea typeface="Roboto"/>
                <a:cs typeface="Roboto"/>
                <a:sym typeface="Roboto"/>
              </a:rPr>
            </a:br>
            <a:r>
              <a:rPr lang="ja" sz="2000">
                <a:solidFill>
                  <a:schemeClr val="lt2"/>
                </a:solidFill>
                <a:latin typeface="Roboto"/>
                <a:ea typeface="Roboto"/>
                <a:cs typeface="Roboto"/>
                <a:sym typeface="Roboto"/>
              </a:rPr>
              <a:t>	⇒ パスワード認証を追加</a:t>
            </a:r>
            <a:br>
              <a:rPr lang="ja" sz="2000">
                <a:solidFill>
                  <a:schemeClr val="lt2"/>
                </a:solidFill>
                <a:latin typeface="Roboto"/>
                <a:ea typeface="Roboto"/>
                <a:cs typeface="Roboto"/>
                <a:sym typeface="Roboto"/>
              </a:rPr>
            </a:br>
            <a:r>
              <a:rPr lang="ja" sz="2000">
                <a:solidFill>
                  <a:schemeClr val="lt2"/>
                </a:solidFill>
                <a:latin typeface="Roboto"/>
                <a:ea typeface="Roboto"/>
                <a:cs typeface="Roboto"/>
                <a:sym typeface="Roboto"/>
              </a:rPr>
              <a:t>	　JWTトークンとログイン履歴によるユーザ認証・認可を行った</a:t>
            </a:r>
            <a:endParaRPr sz="2000">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sz="2000"/>
              <a:t>sandbox実行の詳細</a:t>
            </a:r>
            <a:endParaRPr/>
          </a:p>
        </p:txBody>
      </p:sp>
      <p:pic>
        <p:nvPicPr>
          <p:cNvPr id="131" name="Google Shape;131;p21"/>
          <p:cNvPicPr preferRelativeResize="0"/>
          <p:nvPr/>
        </p:nvPicPr>
        <p:blipFill>
          <a:blip r:embed="rId3">
            <a:alphaModFix/>
          </a:blip>
          <a:stretch>
            <a:fillRect/>
          </a:stretch>
        </p:blipFill>
        <p:spPr>
          <a:xfrm>
            <a:off x="1708146" y="1875250"/>
            <a:ext cx="5606828" cy="3197025"/>
          </a:xfrm>
          <a:prstGeom prst="rect">
            <a:avLst/>
          </a:prstGeom>
          <a:noFill/>
          <a:ln>
            <a:noFill/>
          </a:ln>
        </p:spPr>
      </p:pic>
      <p:sp>
        <p:nvSpPr>
          <p:cNvPr id="132" name="Google Shape;132;p21"/>
          <p:cNvSpPr txBox="1"/>
          <p:nvPr/>
        </p:nvSpPr>
        <p:spPr>
          <a:xfrm>
            <a:off x="158700" y="622875"/>
            <a:ext cx="88266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accent3"/>
              </a:solidFill>
              <a:latin typeface="Roboto"/>
              <a:ea typeface="Roboto"/>
              <a:cs typeface="Roboto"/>
              <a:sym typeface="Roboto"/>
            </a:endParaRPr>
          </a:p>
          <a:p>
            <a:pPr indent="0" lvl="0" marL="0" rtl="0" algn="l">
              <a:spcBef>
                <a:spcPts val="0"/>
              </a:spcBef>
              <a:spcAft>
                <a:spcPts val="0"/>
              </a:spcAft>
              <a:buNone/>
            </a:pPr>
            <a:r>
              <a:rPr lang="ja" sz="1800">
                <a:solidFill>
                  <a:schemeClr val="accent3"/>
                </a:solidFill>
                <a:latin typeface="Roboto"/>
                <a:ea typeface="Roboto"/>
                <a:cs typeface="Roboto"/>
                <a:sym typeface="Roboto"/>
              </a:rPr>
              <a:t>	</a:t>
            </a:r>
            <a:r>
              <a:rPr lang="ja" sz="1800">
                <a:solidFill>
                  <a:schemeClr val="lt2"/>
                </a:solidFill>
                <a:latin typeface="Roboto"/>
                <a:ea typeface="Roboto"/>
                <a:cs typeface="Roboto"/>
                <a:sym typeface="Roboto"/>
              </a:rPr>
              <a:t>パフォーマンスを上げるために、複数のアクション（コンパイル、実行）</a:t>
            </a:r>
            <a:br>
              <a:rPr lang="ja" sz="1800">
                <a:solidFill>
                  <a:schemeClr val="lt2"/>
                </a:solidFill>
                <a:latin typeface="Roboto"/>
                <a:ea typeface="Roboto"/>
                <a:cs typeface="Roboto"/>
                <a:sym typeface="Roboto"/>
              </a:rPr>
            </a:br>
            <a:r>
              <a:rPr lang="ja" sz="1800">
                <a:solidFill>
                  <a:schemeClr val="lt2"/>
                </a:solidFill>
                <a:latin typeface="Roboto"/>
                <a:ea typeface="Roboto"/>
                <a:cs typeface="Roboto"/>
                <a:sym typeface="Roboto"/>
              </a:rPr>
              <a:t>	を一つの使い捨てsandboxコンテナで行う</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ja" sz="1800">
                <a:solidFill>
                  <a:schemeClr val="lt2"/>
                </a:solidFill>
                <a:latin typeface="Roboto"/>
                <a:ea typeface="Roboto"/>
                <a:cs typeface="Roboto"/>
                <a:sym typeface="Roboto"/>
              </a:rPr>
              <a:t>	⇒制限時間を過ぎたら実行プロセスを片づける必要がある</a:t>
            </a:r>
            <a:endParaRPr sz="1800">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