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5"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6E60AD5-4633-48EC-9B61-1183C98B71C9}"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249347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60AD5-4633-48EC-9B61-1183C98B71C9}"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311893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60AD5-4633-48EC-9B61-1183C98B71C9}"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104888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6E60AD5-4633-48EC-9B61-1183C98B71C9}"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2102313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E60AD5-4633-48EC-9B61-1183C98B71C9}" type="datetimeFigureOut">
              <a:rPr lang="en-IN" smtClean="0"/>
              <a:t>08-05-2024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3160224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6E60AD5-4633-48EC-9B61-1183C98B71C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687017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E60AD5-4633-48EC-9B61-1183C98B71C9}" type="datetimeFigureOut">
              <a:rPr lang="en-IN" smtClean="0"/>
              <a:t>08-05-2024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3587538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6E60AD5-4633-48EC-9B61-1183C98B71C9}" type="datetimeFigureOut">
              <a:rPr lang="en-IN" smtClean="0"/>
              <a:t>08-05-2024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10590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E60AD5-4633-48EC-9B61-1183C98B71C9}" type="datetimeFigureOut">
              <a:rPr lang="en-IN" smtClean="0"/>
              <a:t>08-05-2024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81935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60AD5-4633-48EC-9B61-1183C98B71C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700166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E60AD5-4633-48EC-9B61-1183C98B71C9}" type="datetimeFigureOut">
              <a:rPr lang="en-IN" smtClean="0"/>
              <a:t>08-05-2024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B1CC33F-6A11-4AEC-846E-648DB5B4C8E7}" type="slidenum">
              <a:rPr lang="en-IN" smtClean="0"/>
              <a:t>‹#›</a:t>
            </a:fld>
            <a:endParaRPr lang="en-IN"/>
          </a:p>
        </p:txBody>
      </p:sp>
    </p:spTree>
    <p:extLst>
      <p:ext uri="{BB962C8B-B14F-4D97-AF65-F5344CB8AC3E}">
        <p14:creationId xmlns:p14="http://schemas.microsoft.com/office/powerpoint/2010/main" val="661924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E60AD5-4633-48EC-9B61-1183C98B71C9}" type="datetimeFigureOut">
              <a:rPr lang="en-IN" smtClean="0"/>
              <a:t>08-05-2024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1CC33F-6A11-4AEC-846E-648DB5B4C8E7}" type="slidenum">
              <a:rPr lang="en-IN" smtClean="0"/>
              <a:t>‹#›</a:t>
            </a:fld>
            <a:endParaRPr lang="en-IN"/>
          </a:p>
        </p:txBody>
      </p:sp>
    </p:spTree>
    <p:extLst>
      <p:ext uri="{BB962C8B-B14F-4D97-AF65-F5344CB8AC3E}">
        <p14:creationId xmlns:p14="http://schemas.microsoft.com/office/powerpoint/2010/main" val="1012467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404665"/>
            <a:ext cx="7772400" cy="1224136"/>
          </a:xfrm>
        </p:spPr>
        <p:txBody>
          <a:bodyPr/>
          <a:lstStyle/>
          <a:p>
            <a:r>
              <a:rPr lang="en-US" dirty="0" smtClean="0"/>
              <a:t>Automation Testing</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625" y="1916832"/>
            <a:ext cx="7269163"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101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76250"/>
            <a:ext cx="8229600" cy="5649913"/>
          </a:xfrm>
        </p:spPr>
        <p:txBody>
          <a:bodyPr>
            <a:normAutofit fontScale="85000" lnSpcReduction="20000"/>
          </a:bodyPr>
          <a:lstStyle/>
          <a:p>
            <a:pPr marL="0" indent="0" fontAlgn="base">
              <a:buNone/>
            </a:pPr>
            <a:r>
              <a:rPr lang="en-US" dirty="0"/>
              <a:t>The following are some of the key factors of whether automated software testing should be the preferred option:</a:t>
            </a:r>
          </a:p>
          <a:p>
            <a:pPr fontAlgn="base"/>
            <a:r>
              <a:rPr lang="en-US" dirty="0"/>
              <a:t>Complex and/or time consuming tasks</a:t>
            </a:r>
          </a:p>
          <a:p>
            <a:pPr fontAlgn="base"/>
            <a:r>
              <a:rPr lang="en-US" dirty="0"/>
              <a:t>Impossible or difficult to run manually tests</a:t>
            </a:r>
          </a:p>
          <a:p>
            <a:pPr fontAlgn="base"/>
            <a:r>
              <a:rPr lang="en-US" dirty="0"/>
              <a:t>Repetitive tasks</a:t>
            </a:r>
          </a:p>
          <a:p>
            <a:pPr fontAlgn="base"/>
            <a:r>
              <a:rPr lang="en-US" dirty="0"/>
              <a:t>Tests run frequently</a:t>
            </a:r>
          </a:p>
          <a:p>
            <a:pPr fontAlgn="base"/>
            <a:r>
              <a:rPr lang="en-US" dirty="0"/>
              <a:t>Basic smoke-level tests</a:t>
            </a:r>
          </a:p>
          <a:p>
            <a:pPr fontAlgn="base"/>
            <a:r>
              <a:rPr lang="en-US" dirty="0"/>
              <a:t>Functional testing</a:t>
            </a:r>
          </a:p>
          <a:p>
            <a:pPr fontAlgn="base"/>
            <a:r>
              <a:rPr lang="en-US" dirty="0"/>
              <a:t>Performance or load testing</a:t>
            </a:r>
          </a:p>
          <a:p>
            <a:pPr fontAlgn="base"/>
            <a:r>
              <a:rPr lang="en-US" dirty="0"/>
              <a:t>Advanced GUI testing</a:t>
            </a:r>
          </a:p>
          <a:p>
            <a:pPr fontAlgn="base"/>
            <a:r>
              <a:rPr lang="en-US" dirty="0"/>
              <a:t>High-risk cases</a:t>
            </a:r>
          </a:p>
          <a:p>
            <a:pPr fontAlgn="base"/>
            <a:r>
              <a:rPr lang="en-US" dirty="0"/>
              <a:t>Critical components</a:t>
            </a:r>
          </a:p>
          <a:p>
            <a:pPr fontAlgn="base"/>
            <a:r>
              <a:rPr lang="en-US" dirty="0"/>
              <a:t>Cross-platform testing</a:t>
            </a:r>
          </a:p>
          <a:p>
            <a:endParaRPr lang="en-IN" dirty="0"/>
          </a:p>
        </p:txBody>
      </p:sp>
    </p:spTree>
    <p:extLst>
      <p:ext uri="{BB962C8B-B14F-4D97-AF65-F5344CB8AC3E}">
        <p14:creationId xmlns:p14="http://schemas.microsoft.com/office/powerpoint/2010/main" val="960977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fontScale="90000"/>
          </a:bodyPr>
          <a:lstStyle/>
          <a:p>
            <a:r>
              <a:rPr lang="en-IN" sz="2800" b="1" dirty="0" smtClean="0"/>
              <a:t/>
            </a:r>
            <a:br>
              <a:rPr lang="en-IN" sz="2800" b="1" dirty="0" smtClean="0"/>
            </a:br>
            <a:r>
              <a:rPr lang="en-IN" sz="2800" b="1" dirty="0" smtClean="0"/>
              <a:t>Automation </a:t>
            </a:r>
            <a:r>
              <a:rPr lang="en-IN" sz="2800" b="1" dirty="0"/>
              <a:t>Testing – Software Testing</a:t>
            </a:r>
            <a:br>
              <a:rPr lang="en-IN" sz="2800" b="1" dirty="0"/>
            </a:br>
            <a:endParaRPr lang="en-IN" sz="2800" dirty="0"/>
          </a:p>
        </p:txBody>
      </p:sp>
      <p:sp>
        <p:nvSpPr>
          <p:cNvPr id="3" name="Content Placeholder 2"/>
          <p:cNvSpPr>
            <a:spLocks noGrp="1"/>
          </p:cNvSpPr>
          <p:nvPr>
            <p:ph idx="1"/>
          </p:nvPr>
        </p:nvSpPr>
        <p:spPr>
          <a:xfrm>
            <a:off x="457200" y="1196752"/>
            <a:ext cx="8229600" cy="4929411"/>
          </a:xfrm>
        </p:spPr>
        <p:txBody>
          <a:bodyPr>
            <a:normAutofit fontScale="70000" lnSpcReduction="20000"/>
          </a:bodyPr>
          <a:lstStyle/>
          <a:p>
            <a:pPr marL="0" indent="0" fontAlgn="base">
              <a:buNone/>
            </a:pPr>
            <a:r>
              <a:rPr lang="en-US" b="1" dirty="0"/>
              <a:t>Automated Testing</a:t>
            </a:r>
            <a:r>
              <a:rPr lang="en-US" dirty="0"/>
              <a:t> is a technique where the Tester writes scripts on their own and uses suitable Software or Automation Tool to test the software. </a:t>
            </a:r>
            <a:endParaRPr lang="en-US" dirty="0" smtClean="0"/>
          </a:p>
          <a:p>
            <a:pPr fontAlgn="base"/>
            <a:r>
              <a:rPr lang="en-US" dirty="0" smtClean="0"/>
              <a:t>It </a:t>
            </a:r>
            <a:r>
              <a:rPr lang="en-US" dirty="0"/>
              <a:t>is an Automation Process of a Manual Process. </a:t>
            </a:r>
            <a:endParaRPr lang="en-US" dirty="0" smtClean="0"/>
          </a:p>
          <a:p>
            <a:pPr fontAlgn="base"/>
            <a:r>
              <a:rPr lang="en-US" dirty="0" smtClean="0"/>
              <a:t>It </a:t>
            </a:r>
            <a:r>
              <a:rPr lang="en-US" dirty="0"/>
              <a:t>allows for executing repetitive tasks without the intervention of a Manual Tester.</a:t>
            </a:r>
          </a:p>
          <a:p>
            <a:pPr fontAlgn="base"/>
            <a:r>
              <a:rPr lang="en-US" dirty="0"/>
              <a:t>It is used to automate the testing tasks that are difficult to perform manually.</a:t>
            </a:r>
          </a:p>
          <a:p>
            <a:pPr fontAlgn="base"/>
            <a:r>
              <a:rPr lang="en-US" dirty="0"/>
              <a:t>Automation tests can be run at any time of the day as they use scripted sequences to examine the software.</a:t>
            </a:r>
          </a:p>
          <a:p>
            <a:pPr fontAlgn="base"/>
            <a:r>
              <a:rPr lang="en-US" dirty="0"/>
              <a:t>Automation tests can also enter test data compare the expected result with the actual result and generate detailed test reports.</a:t>
            </a:r>
          </a:p>
          <a:p>
            <a:pPr fontAlgn="base"/>
            <a:r>
              <a:rPr lang="en-US" dirty="0"/>
              <a:t>The goal of automation tests is to reduce the number of test cases to be executed manually but not to eliminate manual testing.</a:t>
            </a:r>
          </a:p>
          <a:p>
            <a:pPr fontAlgn="base"/>
            <a:r>
              <a:rPr lang="en-US" dirty="0"/>
              <a:t>It is possible to record the test suit and replay it when required.</a:t>
            </a:r>
          </a:p>
          <a:p>
            <a:pPr marL="0" indent="0">
              <a:buNone/>
            </a:pPr>
            <a:endParaRPr lang="en-IN" dirty="0"/>
          </a:p>
        </p:txBody>
      </p:sp>
    </p:spTree>
    <p:extLst>
      <p:ext uri="{BB962C8B-B14F-4D97-AF65-F5344CB8AC3E}">
        <p14:creationId xmlns:p14="http://schemas.microsoft.com/office/powerpoint/2010/main" val="2616444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Some of the reasons for using automation testing:</a:t>
            </a:r>
            <a:br>
              <a:rPr lang="en-US" sz="2800" b="1" dirty="0" smtClean="0"/>
            </a:br>
            <a:endParaRPr lang="en-IN" sz="2800" b="1" dirty="0"/>
          </a:p>
        </p:txBody>
      </p:sp>
      <p:sp>
        <p:nvSpPr>
          <p:cNvPr id="3" name="Content Placeholder 2"/>
          <p:cNvSpPr>
            <a:spLocks noGrp="1"/>
          </p:cNvSpPr>
          <p:nvPr>
            <p:ph idx="1"/>
          </p:nvPr>
        </p:nvSpPr>
        <p:spPr>
          <a:xfrm>
            <a:off x="467544" y="1124744"/>
            <a:ext cx="8229600" cy="5184576"/>
          </a:xfrm>
        </p:spPr>
        <p:txBody>
          <a:bodyPr>
            <a:normAutofit fontScale="70000" lnSpcReduction="20000"/>
          </a:bodyPr>
          <a:lstStyle/>
          <a:p>
            <a:pPr fontAlgn="base"/>
            <a:r>
              <a:rPr lang="en-US" dirty="0"/>
              <a:t> </a:t>
            </a:r>
            <a:r>
              <a:rPr lang="en-US" b="1" dirty="0" smtClean="0"/>
              <a:t>Quality </a:t>
            </a:r>
            <a:r>
              <a:rPr lang="en-US" b="1" dirty="0"/>
              <a:t>Assurance: </a:t>
            </a:r>
            <a:r>
              <a:rPr lang="en-US" dirty="0"/>
              <a:t>Manual testing is a tedious task that can be boring and at the same time error-prone. Thus, using automation testing improves the quality of the software under test as more test coverage can be achieved.   </a:t>
            </a:r>
            <a:endParaRPr lang="en-US" dirty="0" smtClean="0"/>
          </a:p>
          <a:p>
            <a:pPr fontAlgn="base"/>
            <a:endParaRPr lang="en-US" dirty="0"/>
          </a:p>
          <a:p>
            <a:pPr fontAlgn="base"/>
            <a:r>
              <a:rPr lang="en-US" b="1" dirty="0"/>
              <a:t>Error or Bug-free Software: </a:t>
            </a:r>
            <a:r>
              <a:rPr lang="en-US" dirty="0"/>
              <a:t>Automation testing is more efficient for detecting bugs in comparison to manual testing. </a:t>
            </a:r>
            <a:endParaRPr lang="en-US" dirty="0" smtClean="0"/>
          </a:p>
          <a:p>
            <a:pPr fontAlgn="base"/>
            <a:endParaRPr lang="en-US" dirty="0"/>
          </a:p>
          <a:p>
            <a:pPr fontAlgn="base"/>
            <a:r>
              <a:rPr lang="en-US" b="1" dirty="0"/>
              <a:t>No Human Intervention: </a:t>
            </a:r>
            <a:r>
              <a:rPr lang="en-US" dirty="0"/>
              <a:t>Manual testing requires huge manpower in comparison to automation testing which requires no human intervention and the test cases can be executed unattended.</a:t>
            </a:r>
          </a:p>
          <a:p>
            <a:pPr fontAlgn="base"/>
            <a:r>
              <a:rPr lang="en-US" b="1" dirty="0"/>
              <a:t>Increased test coverage: </a:t>
            </a:r>
            <a:r>
              <a:rPr lang="en-US" dirty="0"/>
              <a:t>Automation testing ensures more test coverage in comparison to manual testing where it is not possible to achieve 100% test coverage. </a:t>
            </a:r>
          </a:p>
          <a:p>
            <a:pPr fontAlgn="base"/>
            <a:r>
              <a:rPr lang="en-US" b="1" dirty="0"/>
              <a:t>Testing can be done frequently: </a:t>
            </a:r>
            <a:r>
              <a:rPr lang="en-US" dirty="0"/>
              <a:t>Automation testing means that the testing can be done frequently thus improving the overall quality of the software under test.</a:t>
            </a:r>
          </a:p>
          <a:p>
            <a:endParaRPr lang="en-IN" dirty="0"/>
          </a:p>
        </p:txBody>
      </p:sp>
    </p:spTree>
    <p:extLst>
      <p:ext uri="{BB962C8B-B14F-4D97-AF65-F5344CB8AC3E}">
        <p14:creationId xmlns:p14="http://schemas.microsoft.com/office/powerpoint/2010/main" val="3132812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333375"/>
            <a:ext cx="8229600" cy="5792788"/>
          </a:xfrm>
        </p:spPr>
        <p:txBody>
          <a:bodyPr>
            <a:normAutofit fontScale="47500" lnSpcReduction="20000"/>
          </a:bodyPr>
          <a:lstStyle/>
          <a:p>
            <a:pPr marL="0" indent="0">
              <a:buNone/>
            </a:pPr>
            <a:r>
              <a:rPr lang="en-US" sz="5100" b="1" dirty="0" smtClean="0"/>
              <a:t>Automation Testing Types</a:t>
            </a:r>
          </a:p>
          <a:p>
            <a:pPr marL="0" indent="0">
              <a:buNone/>
            </a:pPr>
            <a:endParaRPr lang="en-US" dirty="0" smtClean="0"/>
          </a:p>
          <a:p>
            <a:r>
              <a:rPr lang="en-US" b="1" dirty="0" smtClean="0"/>
              <a:t>Unit testing: </a:t>
            </a:r>
            <a:r>
              <a:rPr lang="en-US" dirty="0" smtClean="0"/>
              <a:t>Unit testing is a phase in software testing to test the smallest piece of code known as a unit that can be logically isolated from the code. It is carried out during the development of the application. </a:t>
            </a:r>
          </a:p>
          <a:p>
            <a:r>
              <a:rPr lang="en-US" b="1" dirty="0" smtClean="0"/>
              <a:t>Integration testing: </a:t>
            </a:r>
            <a:r>
              <a:rPr lang="en-US" dirty="0" smtClean="0"/>
              <a:t>Integration testing is a phase in software testing in which individual software components are combined and tested as a group. It is carried out to check the compatibility of the component with the specified functional requirements.</a:t>
            </a:r>
          </a:p>
          <a:p>
            <a:r>
              <a:rPr lang="en-US" b="1" dirty="0" smtClean="0"/>
              <a:t>Smoke testing: </a:t>
            </a:r>
            <a:r>
              <a:rPr lang="en-US" dirty="0" smtClean="0"/>
              <a:t>Smoke testing is a type of software testing that determines whether the built software is stable or not. It is the preliminary check of the software before its release in the market.</a:t>
            </a:r>
          </a:p>
          <a:p>
            <a:r>
              <a:rPr lang="en-US" b="1" dirty="0" smtClean="0"/>
              <a:t>Performance testing: </a:t>
            </a:r>
            <a:r>
              <a:rPr lang="en-US" dirty="0" smtClean="0"/>
              <a:t>Performance testing is a type of software testing that is carried out to determine how the system performs in terms of stability and responsiveness under a particular load.</a:t>
            </a:r>
          </a:p>
          <a:p>
            <a:r>
              <a:rPr lang="en-US" b="1" dirty="0" smtClean="0"/>
              <a:t>Regression testing: </a:t>
            </a:r>
            <a:r>
              <a:rPr lang="en-US" dirty="0" smtClean="0"/>
              <a:t>Regression testing is a type of software testing that confirms that previously developed software still works fine after the change and that the change has not adversely affected existing features.</a:t>
            </a:r>
          </a:p>
          <a:p>
            <a:r>
              <a:rPr lang="en-US" b="1" dirty="0" smtClean="0"/>
              <a:t>Security testing: </a:t>
            </a:r>
            <a:r>
              <a:rPr lang="en-US" dirty="0" smtClean="0"/>
              <a:t>Security testing is a type of software testing that uncovers the risks, and vulnerabilities in the security mechanism of the software application. It helps an organization to identify the loopholes in the security mechanism and take corrective measures to rectify the security gaps.</a:t>
            </a:r>
          </a:p>
          <a:p>
            <a:r>
              <a:rPr lang="en-US" b="1" dirty="0" smtClean="0"/>
              <a:t>Acceptance testing: </a:t>
            </a:r>
            <a:r>
              <a:rPr lang="en-US" dirty="0" smtClean="0"/>
              <a:t>Acceptance testing is the last phase of software testing that is performed after the system testing. It helps to determine to what degree the application meets end users’ approval.</a:t>
            </a:r>
          </a:p>
          <a:p>
            <a:r>
              <a:rPr lang="en-US" b="1" dirty="0" smtClean="0"/>
              <a:t>API testing: </a:t>
            </a:r>
            <a:r>
              <a:rPr lang="en-US" dirty="0" smtClean="0"/>
              <a:t>API testing is a type of software testing that validates the Application Programming Interface(API) and checks the functionality, security, and reliability of the programming interface.</a:t>
            </a:r>
          </a:p>
          <a:p>
            <a:r>
              <a:rPr lang="en-US" b="1" dirty="0" smtClean="0"/>
              <a:t>UI Testing: </a:t>
            </a:r>
            <a:r>
              <a:rPr lang="en-US" dirty="0" smtClean="0"/>
              <a:t>UI testing is a type of software testing that helps testers ensure that all the fields, buttons, and other items on the screen function as desired.</a:t>
            </a:r>
            <a:endParaRPr lang="en-IN" dirty="0"/>
          </a:p>
        </p:txBody>
      </p:sp>
    </p:spTree>
    <p:extLst>
      <p:ext uri="{BB962C8B-B14F-4D97-AF65-F5344CB8AC3E}">
        <p14:creationId xmlns:p14="http://schemas.microsoft.com/office/powerpoint/2010/main" val="1749844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62500" lnSpcReduction="20000"/>
          </a:bodyPr>
          <a:lstStyle/>
          <a:p>
            <a:pPr marL="0" indent="0" fontAlgn="base">
              <a:buNone/>
            </a:pPr>
            <a:r>
              <a:rPr lang="en-US" b="1" dirty="0"/>
              <a:t>Automation Testing </a:t>
            </a:r>
            <a:r>
              <a:rPr lang="en-US" b="1" dirty="0" smtClean="0"/>
              <a:t>Process</a:t>
            </a:r>
          </a:p>
          <a:p>
            <a:pPr marL="0" indent="0" fontAlgn="base">
              <a:buNone/>
            </a:pPr>
            <a:endParaRPr lang="en-US" b="1" dirty="0"/>
          </a:p>
          <a:p>
            <a:pPr fontAlgn="base"/>
            <a:r>
              <a:rPr lang="en-US" b="1" dirty="0"/>
              <a:t>Test Tool Selection:</a:t>
            </a:r>
            <a:r>
              <a:rPr lang="en-US" dirty="0"/>
              <a:t> There will be some criteria for the Selection of the tool. The majority of the criteria include: Do we have skilled resources to allocate for automation tasks, Budget constraints, and Do the tool satisfies our needs?</a:t>
            </a:r>
          </a:p>
          <a:p>
            <a:pPr fontAlgn="base"/>
            <a:r>
              <a:rPr lang="en-US" b="1" dirty="0"/>
              <a:t>Define Scope of Automation:</a:t>
            </a:r>
            <a:r>
              <a:rPr lang="en-US" dirty="0"/>
              <a:t> This includes a few basic points such as the Framework should support Automation Scripts, Less Maintenance must be there, High Return on Investment, Not many complex Test Cases</a:t>
            </a:r>
          </a:p>
          <a:p>
            <a:pPr fontAlgn="base"/>
            <a:r>
              <a:rPr lang="en-US" b="1" dirty="0"/>
              <a:t>Planning, Design, and Development:</a:t>
            </a:r>
            <a:r>
              <a:rPr lang="en-US" dirty="0"/>
              <a:t> For this, we need to Install particular frameworks or libraries, and start designing and developing the test cases </a:t>
            </a:r>
            <a:r>
              <a:rPr lang="en-US" dirty="0" err="1" smtClean="0"/>
              <a:t>ussing</a:t>
            </a:r>
            <a:r>
              <a:rPr lang="en-US" dirty="0" smtClean="0"/>
              <a:t> required </a:t>
            </a:r>
            <a:r>
              <a:rPr lang="en-US" dirty="0"/>
              <a:t>Software Automation Tools</a:t>
            </a:r>
          </a:p>
          <a:p>
            <a:pPr fontAlgn="base"/>
            <a:r>
              <a:rPr lang="en-US" b="1" dirty="0"/>
              <a:t>Test Execution:</a:t>
            </a:r>
            <a:r>
              <a:rPr lang="en-US" dirty="0"/>
              <a:t> Final Execution of test cases will take place in this phase and it depends on Language to Language for .NET, we’ll be using NUnit, for Java, we’ll be using JUnit, for JavaScript, we’ll be using </a:t>
            </a:r>
            <a:r>
              <a:rPr lang="en-US" dirty="0" err="1"/>
              <a:t>QUnit</a:t>
            </a:r>
            <a:r>
              <a:rPr lang="en-US" dirty="0"/>
              <a:t> or Jasmine, etc.</a:t>
            </a:r>
          </a:p>
          <a:p>
            <a:pPr fontAlgn="base"/>
            <a:r>
              <a:rPr lang="en-US" b="1" dirty="0"/>
              <a:t>Maintenance:</a:t>
            </a:r>
            <a:r>
              <a:rPr lang="en-US" dirty="0"/>
              <a:t> Creation of Reports generated after Tests and that should be documented to refer to that in the future for the next iterations.</a:t>
            </a:r>
          </a:p>
          <a:p>
            <a:endParaRPr lang="en-IN" dirty="0"/>
          </a:p>
        </p:txBody>
      </p:sp>
    </p:spTree>
    <p:extLst>
      <p:ext uri="{BB962C8B-B14F-4D97-AF65-F5344CB8AC3E}">
        <p14:creationId xmlns:p14="http://schemas.microsoft.com/office/powerpoint/2010/main" val="167157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457200" y="476250"/>
            <a:ext cx="8229600" cy="5649913"/>
          </a:xfrm>
        </p:spPr>
        <p:txBody>
          <a:bodyPr>
            <a:normAutofit fontScale="55000" lnSpcReduction="20000"/>
          </a:bodyPr>
          <a:lstStyle/>
          <a:p>
            <a:pPr marL="0" indent="0" fontAlgn="base">
              <a:buNone/>
            </a:pPr>
            <a:r>
              <a:rPr lang="en-US" b="1" dirty="0"/>
              <a:t>Advantages of Automation </a:t>
            </a:r>
            <a:r>
              <a:rPr lang="en-US" b="1" dirty="0" smtClean="0"/>
              <a:t>Testing</a:t>
            </a:r>
          </a:p>
          <a:p>
            <a:pPr marL="0" indent="0" fontAlgn="base">
              <a:buNone/>
            </a:pPr>
            <a:endParaRPr lang="en-US" b="1" dirty="0" smtClean="0"/>
          </a:p>
          <a:p>
            <a:pPr marL="0" indent="0" fontAlgn="base">
              <a:buNone/>
            </a:pPr>
            <a:r>
              <a:rPr lang="en-US" b="1" dirty="0" smtClean="0"/>
              <a:t>Simplifies </a:t>
            </a:r>
            <a:r>
              <a:rPr lang="en-US" b="1" dirty="0"/>
              <a:t>Test Case Execution: </a:t>
            </a:r>
            <a:r>
              <a:rPr lang="en-US" dirty="0"/>
              <a:t>Automation testing can be left virtually unattended and thus it allows monitoring of the results at the end of the process. Thus, simplifying the overall test execution and increasing the efficiency of the application. </a:t>
            </a:r>
          </a:p>
          <a:p>
            <a:pPr marL="0" indent="0" fontAlgn="base">
              <a:buNone/>
            </a:pPr>
            <a:r>
              <a:rPr lang="en-US" b="1" dirty="0"/>
              <a:t>Improves Reliability of Tests: </a:t>
            </a:r>
            <a:r>
              <a:rPr lang="en-US" dirty="0"/>
              <a:t>Automation testing ensures that there is equal focus on all the areas of the testing, thus ensuring the best quality end product. </a:t>
            </a:r>
          </a:p>
          <a:p>
            <a:pPr marL="0" indent="0" fontAlgn="base">
              <a:buNone/>
            </a:pPr>
            <a:r>
              <a:rPr lang="en-US" b="1" dirty="0"/>
              <a:t>Increases amount of test coverage:</a:t>
            </a:r>
            <a:r>
              <a:rPr lang="en-US" dirty="0"/>
              <a:t> Using automation testing, more test cases can be created and executed for the application under test. Thus, resulting in higher test coverage and the detection of more bugs. This allows for the testing of more complex applications and more features can be tested. </a:t>
            </a:r>
          </a:p>
          <a:p>
            <a:pPr marL="0" indent="0" fontAlgn="base">
              <a:buNone/>
            </a:pPr>
            <a:r>
              <a:rPr lang="en-US" b="1" dirty="0"/>
              <a:t>Minimizing Human Interaction: </a:t>
            </a:r>
            <a:r>
              <a:rPr lang="en-US" dirty="0"/>
              <a:t>In automation testing, everything is automated from test case creation to execution thus there are no changes for human error due to neglect. This reduces the necessity for fixing glitches in the post-release phase. </a:t>
            </a:r>
          </a:p>
          <a:p>
            <a:pPr marL="0" indent="0" fontAlgn="base">
              <a:buNone/>
            </a:pPr>
            <a:r>
              <a:rPr lang="en-US" b="1" dirty="0"/>
              <a:t>Saves Time and Money: </a:t>
            </a:r>
            <a:r>
              <a:rPr lang="en-US" dirty="0"/>
              <a:t>The initial investment for automation testing is on the higher side but it is cost-efficient and time-efficient in the long run. This is due to the reduction in the amount of time required for test case creation and execution which contributes to the high quality of work.</a:t>
            </a:r>
          </a:p>
          <a:p>
            <a:pPr marL="0" indent="0" fontAlgn="base">
              <a:buNone/>
            </a:pPr>
            <a:r>
              <a:rPr lang="en-US" b="1" dirty="0"/>
              <a:t>Earlier detection of defects:</a:t>
            </a:r>
            <a:r>
              <a:rPr lang="en-US" dirty="0"/>
              <a:t>  Automation testing documents the defects, thus making it easier for the development team to fix the defect and give a faster output. The earlier the defect is identified, the more easier and cost-efficient it is to fix the defects.</a:t>
            </a:r>
          </a:p>
          <a:p>
            <a:pPr marL="0" indent="0">
              <a:buNone/>
            </a:pPr>
            <a:endParaRPr lang="en-IN" dirty="0"/>
          </a:p>
        </p:txBody>
      </p:sp>
    </p:spTree>
    <p:extLst>
      <p:ext uri="{BB962C8B-B14F-4D97-AF65-F5344CB8AC3E}">
        <p14:creationId xmlns:p14="http://schemas.microsoft.com/office/powerpoint/2010/main" val="2809786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62500" lnSpcReduction="20000"/>
          </a:bodyPr>
          <a:lstStyle/>
          <a:p>
            <a:pPr marL="0" indent="0" fontAlgn="base">
              <a:buNone/>
            </a:pPr>
            <a:r>
              <a:rPr lang="en-US" b="1" dirty="0"/>
              <a:t>Disadvantages of Automation </a:t>
            </a:r>
            <a:r>
              <a:rPr lang="en-US" b="1" dirty="0" smtClean="0"/>
              <a:t>Testing</a:t>
            </a:r>
          </a:p>
          <a:p>
            <a:pPr marL="0" indent="0" fontAlgn="base">
              <a:buNone/>
            </a:pPr>
            <a:endParaRPr lang="en-US" b="1" dirty="0"/>
          </a:p>
          <a:p>
            <a:pPr marL="0" indent="0" fontAlgn="base">
              <a:buNone/>
            </a:pPr>
            <a:r>
              <a:rPr lang="en-US" b="1" dirty="0"/>
              <a:t>High initial cost: </a:t>
            </a:r>
            <a:r>
              <a:rPr lang="en-US" dirty="0"/>
              <a:t>Automation testing in the initial phases requires a lot of time and money investment. It requires a lot of effort for selecting the tool and designing customized software.</a:t>
            </a:r>
          </a:p>
          <a:p>
            <a:pPr marL="0" indent="0" fontAlgn="base">
              <a:buNone/>
            </a:pPr>
            <a:r>
              <a:rPr lang="en-US" b="1" dirty="0"/>
              <a:t>100% test automation is not possible:</a:t>
            </a:r>
            <a:r>
              <a:rPr lang="en-US" dirty="0"/>
              <a:t> Generally, the effort is to automate all the test cases but in practical real situations not all test cases can be automated some test cases require human intervention for careful observation. There is always a human factor, i.e., it can’t test everything like humans(design, usability, etc.).</a:t>
            </a:r>
          </a:p>
          <a:p>
            <a:pPr marL="0" indent="0" fontAlgn="base">
              <a:buNone/>
            </a:pPr>
            <a:r>
              <a:rPr lang="en-US" b="1" dirty="0"/>
              <a:t>Not possible to automate all testing types:</a:t>
            </a:r>
            <a:r>
              <a:rPr lang="en-US" dirty="0"/>
              <a:t> It is not possible to automate tests that verify the user-friendliness of the system. Similarly, if we talk about the graphics or sound files, even their testing cannot be automated as automated tests typically use textual descriptions to verify the output.</a:t>
            </a:r>
          </a:p>
          <a:p>
            <a:pPr marL="0" indent="0" fontAlgn="base">
              <a:buNone/>
            </a:pPr>
            <a:r>
              <a:rPr lang="en-US" b="1" dirty="0"/>
              <a:t>Programming knowledge is required: </a:t>
            </a:r>
            <a:r>
              <a:rPr lang="en-US" dirty="0"/>
              <a:t>Every automation testing tool uses any one of the programming languages to write test scripts. Thus, it is mandatory to have programming knowledge for automation testing.</a:t>
            </a:r>
          </a:p>
          <a:p>
            <a:pPr marL="0" indent="0" fontAlgn="base">
              <a:buNone/>
            </a:pPr>
            <a:r>
              <a:rPr lang="en-US" b="1" dirty="0"/>
              <a:t>False positives and negatives: </a:t>
            </a:r>
            <a:r>
              <a:rPr lang="en-US" dirty="0"/>
              <a:t>Automation tests may sometimes fail and reflect that there is some issue in the system but there is no issue present and in some cases, it may generate false negatives if tests are designed to verify that some functionality exists and not to verify that it works as expected.</a:t>
            </a:r>
          </a:p>
        </p:txBody>
      </p:sp>
    </p:spTree>
    <p:extLst>
      <p:ext uri="{BB962C8B-B14F-4D97-AF65-F5344CB8AC3E}">
        <p14:creationId xmlns:p14="http://schemas.microsoft.com/office/powerpoint/2010/main" val="333665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fontScale="55000" lnSpcReduction="20000"/>
          </a:bodyPr>
          <a:lstStyle/>
          <a:p>
            <a:pPr marL="0" indent="0">
              <a:buNone/>
            </a:pPr>
            <a:r>
              <a:rPr lang="en-US" sz="4500" b="1" dirty="0" smtClean="0"/>
              <a:t>Why automated testing?</a:t>
            </a:r>
          </a:p>
          <a:p>
            <a:pPr marL="0" indent="0">
              <a:buNone/>
            </a:pPr>
            <a:endParaRPr lang="en-US" sz="4500" b="1" dirty="0" smtClean="0"/>
          </a:p>
          <a:p>
            <a:pPr>
              <a:buFont typeface="Wingdings" pitchFamily="2" charset="2"/>
              <a:buChar char="Ø"/>
            </a:pPr>
            <a:r>
              <a:rPr lang="en-US" dirty="0" smtClean="0"/>
              <a:t>Automating your testing allows you to test faster and more efficiently. Test automation is an indispensable part of software development work, because with a high rate of application use and development, manual testing is simply becoming insufficient.</a:t>
            </a:r>
          </a:p>
          <a:p>
            <a:pPr>
              <a:buFont typeface="Wingdings" pitchFamily="2" charset="2"/>
              <a:buChar char="Ø"/>
            </a:pPr>
            <a:endParaRPr lang="en-US" dirty="0" smtClean="0"/>
          </a:p>
          <a:p>
            <a:pPr>
              <a:buFont typeface="Wingdings" pitchFamily="2" charset="2"/>
              <a:buChar char="Ø"/>
            </a:pPr>
            <a:r>
              <a:rPr lang="en-US" dirty="0" smtClean="0"/>
              <a:t>Every day, applications are being developed and then used by thousands, if not millions of users. Before each launch and release to the market, running tests for these applications is a must to ensure an optimal experience for the end user.</a:t>
            </a:r>
          </a:p>
          <a:p>
            <a:pPr>
              <a:buFont typeface="Wingdings" pitchFamily="2" charset="2"/>
              <a:buChar char="Ø"/>
            </a:pPr>
            <a:endParaRPr lang="en-US" dirty="0" smtClean="0"/>
          </a:p>
          <a:p>
            <a:pPr>
              <a:buFont typeface="Wingdings" pitchFamily="2" charset="2"/>
              <a:buChar char="Ø"/>
            </a:pPr>
            <a:r>
              <a:rPr lang="en-US" dirty="0" smtClean="0"/>
              <a:t>Testing requires a lot of effort from the team. Even so, a tested system could still contain bugs. There are rarely enough resources and time to test the application adequately, and test failures take place frequently. This is where automation engineering with automation testing tools comes to the rescue.</a:t>
            </a:r>
          </a:p>
          <a:p>
            <a:pPr>
              <a:buFont typeface="Wingdings" pitchFamily="2" charset="2"/>
              <a:buChar char="Ø"/>
            </a:pPr>
            <a:endParaRPr lang="en-US" dirty="0" smtClean="0"/>
          </a:p>
          <a:p>
            <a:pPr>
              <a:buFont typeface="Wingdings" pitchFamily="2" charset="2"/>
              <a:buChar char="Ø"/>
            </a:pPr>
            <a:r>
              <a:rPr lang="en-US" dirty="0" smtClean="0"/>
              <a:t>As the reports show, the global market for automation testing has grown significantly as a result of the rapid adoption of advanced technologies. Test automation has already replaced 50% (or more) of the manual testing efforts, as the </a:t>
            </a:r>
            <a:r>
              <a:rPr lang="en-US" dirty="0" err="1" smtClean="0"/>
              <a:t>PractiTest</a:t>
            </a:r>
            <a:r>
              <a:rPr lang="en-US" dirty="0" smtClean="0"/>
              <a:t> report shows.</a:t>
            </a:r>
          </a:p>
          <a:p>
            <a:pPr>
              <a:buFont typeface="Wingdings" pitchFamily="2" charset="2"/>
              <a:buChar char="Ø"/>
            </a:pPr>
            <a:endParaRPr lang="en-US" dirty="0"/>
          </a:p>
        </p:txBody>
      </p:sp>
    </p:spTree>
    <p:extLst>
      <p:ext uri="{BB962C8B-B14F-4D97-AF65-F5344CB8AC3E}">
        <p14:creationId xmlns:p14="http://schemas.microsoft.com/office/powerpoint/2010/main" val="422790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04389" y="692696"/>
            <a:ext cx="7135221" cy="52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59192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TotalTime>
  <Words>622</Words>
  <Application>Microsoft Office PowerPoint</Application>
  <PresentationFormat>On-screen Show (4:3)</PresentationFormat>
  <Paragraphs>72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Automation Testing</vt:lpstr>
      <vt:lpstr> Automation Testing – Software Testing </vt:lpstr>
      <vt:lpstr>Some of the reasons for using automation testing: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MYMOON</dc:creator>
  <cp:lastModifiedBy>MYMOON</cp:lastModifiedBy>
  <cp:revision>9</cp:revision>
  <dcterms:created xsi:type="dcterms:W3CDTF">2024-05-08T06:58:17Z</dcterms:created>
  <dcterms:modified xsi:type="dcterms:W3CDTF">2024-05-08T10:18:34Z</dcterms:modified>
</cp:coreProperties>
</file>