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305" r:id="rId4"/>
    <p:sldId id="306" r:id="rId5"/>
    <p:sldId id="260" r:id="rId6"/>
    <p:sldId id="265" r:id="rId7"/>
    <p:sldId id="267" r:id="rId8"/>
    <p:sldId id="261" r:id="rId9"/>
    <p:sldId id="264" r:id="rId10"/>
    <p:sldId id="263" r:id="rId11"/>
    <p:sldId id="262" r:id="rId12"/>
    <p:sldId id="266" r:id="rId13"/>
    <p:sldId id="268" r:id="rId14"/>
    <p:sldId id="269" r:id="rId15"/>
    <p:sldId id="280" r:id="rId16"/>
    <p:sldId id="279" r:id="rId17"/>
    <p:sldId id="278" r:id="rId18"/>
    <p:sldId id="277" r:id="rId19"/>
    <p:sldId id="276" r:id="rId20"/>
    <p:sldId id="275" r:id="rId21"/>
    <p:sldId id="282" r:id="rId22"/>
    <p:sldId id="281" r:id="rId23"/>
    <p:sldId id="284" r:id="rId24"/>
    <p:sldId id="283" r:id="rId25"/>
    <p:sldId id="290" r:id="rId26"/>
    <p:sldId id="291" r:id="rId27"/>
    <p:sldId id="289" r:id="rId28"/>
    <p:sldId id="288" r:id="rId29"/>
    <p:sldId id="287" r:id="rId30"/>
    <p:sldId id="286" r:id="rId31"/>
    <p:sldId id="295" r:id="rId32"/>
    <p:sldId id="294" r:id="rId33"/>
    <p:sldId id="293" r:id="rId34"/>
    <p:sldId id="292" r:id="rId35"/>
    <p:sldId id="296" r:id="rId36"/>
    <p:sldId id="285" r:id="rId37"/>
    <p:sldId id="301" r:id="rId38"/>
    <p:sldId id="300" r:id="rId39"/>
    <p:sldId id="299" r:id="rId40"/>
    <p:sldId id="298" r:id="rId41"/>
    <p:sldId id="297" r:id="rId42"/>
    <p:sldId id="304" r:id="rId43"/>
    <p:sldId id="303" r:id="rId44"/>
    <p:sldId id="302" r:id="rId45"/>
    <p:sldId id="270" r:id="rId46"/>
    <p:sldId id="271" r:id="rId47"/>
    <p:sldId id="272" r:id="rId48"/>
    <p:sldId id="273" r:id="rId49"/>
    <p:sldId id="274" r:id="rId50"/>
    <p:sldId id="307" r:id="rId51"/>
    <p:sldId id="308" r:id="rId52"/>
    <p:sldId id="309"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6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CF8D5D2-E0D7-49A3-8CFF-DFB19C3CE538}" type="datetimeFigureOut">
              <a:rPr lang="en-IN" smtClean="0"/>
              <a:t>08-03-2024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B9A6B4-00E9-4DA9-BFB9-F43920401D47}" type="slidenum">
              <a:rPr lang="en-IN" smtClean="0"/>
              <a:t>‹#›</a:t>
            </a:fld>
            <a:endParaRPr lang="en-IN"/>
          </a:p>
        </p:txBody>
      </p:sp>
    </p:spTree>
    <p:extLst>
      <p:ext uri="{BB962C8B-B14F-4D97-AF65-F5344CB8AC3E}">
        <p14:creationId xmlns:p14="http://schemas.microsoft.com/office/powerpoint/2010/main" val="3153714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CF8D5D2-E0D7-49A3-8CFF-DFB19C3CE538}" type="datetimeFigureOut">
              <a:rPr lang="en-IN" smtClean="0"/>
              <a:t>08-03-2024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B9A6B4-00E9-4DA9-BFB9-F43920401D47}" type="slidenum">
              <a:rPr lang="en-IN" smtClean="0"/>
              <a:t>‹#›</a:t>
            </a:fld>
            <a:endParaRPr lang="en-IN"/>
          </a:p>
        </p:txBody>
      </p:sp>
    </p:spTree>
    <p:extLst>
      <p:ext uri="{BB962C8B-B14F-4D97-AF65-F5344CB8AC3E}">
        <p14:creationId xmlns:p14="http://schemas.microsoft.com/office/powerpoint/2010/main" val="1485015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CF8D5D2-E0D7-49A3-8CFF-DFB19C3CE538}" type="datetimeFigureOut">
              <a:rPr lang="en-IN" smtClean="0"/>
              <a:t>08-03-2024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B9A6B4-00E9-4DA9-BFB9-F43920401D47}" type="slidenum">
              <a:rPr lang="en-IN" smtClean="0"/>
              <a:t>‹#›</a:t>
            </a:fld>
            <a:endParaRPr lang="en-IN"/>
          </a:p>
        </p:txBody>
      </p:sp>
    </p:spTree>
    <p:extLst>
      <p:ext uri="{BB962C8B-B14F-4D97-AF65-F5344CB8AC3E}">
        <p14:creationId xmlns:p14="http://schemas.microsoft.com/office/powerpoint/2010/main" val="1990307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CF8D5D2-E0D7-49A3-8CFF-DFB19C3CE538}" type="datetimeFigureOut">
              <a:rPr lang="en-IN" smtClean="0"/>
              <a:t>08-03-2024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B9A6B4-00E9-4DA9-BFB9-F43920401D47}" type="slidenum">
              <a:rPr lang="en-IN" smtClean="0"/>
              <a:t>‹#›</a:t>
            </a:fld>
            <a:endParaRPr lang="en-IN"/>
          </a:p>
        </p:txBody>
      </p:sp>
    </p:spTree>
    <p:extLst>
      <p:ext uri="{BB962C8B-B14F-4D97-AF65-F5344CB8AC3E}">
        <p14:creationId xmlns:p14="http://schemas.microsoft.com/office/powerpoint/2010/main" val="3610988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F8D5D2-E0D7-49A3-8CFF-DFB19C3CE538}" type="datetimeFigureOut">
              <a:rPr lang="en-IN" smtClean="0"/>
              <a:t>08-03-2024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B9A6B4-00E9-4DA9-BFB9-F43920401D47}" type="slidenum">
              <a:rPr lang="en-IN" smtClean="0"/>
              <a:t>‹#›</a:t>
            </a:fld>
            <a:endParaRPr lang="en-IN"/>
          </a:p>
        </p:txBody>
      </p:sp>
    </p:spTree>
    <p:extLst>
      <p:ext uri="{BB962C8B-B14F-4D97-AF65-F5344CB8AC3E}">
        <p14:creationId xmlns:p14="http://schemas.microsoft.com/office/powerpoint/2010/main" val="1564832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CF8D5D2-E0D7-49A3-8CFF-DFB19C3CE538}" type="datetimeFigureOut">
              <a:rPr lang="en-IN" smtClean="0"/>
              <a:t>08-03-2024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B9A6B4-00E9-4DA9-BFB9-F43920401D47}" type="slidenum">
              <a:rPr lang="en-IN" smtClean="0"/>
              <a:t>‹#›</a:t>
            </a:fld>
            <a:endParaRPr lang="en-IN"/>
          </a:p>
        </p:txBody>
      </p:sp>
    </p:spTree>
    <p:extLst>
      <p:ext uri="{BB962C8B-B14F-4D97-AF65-F5344CB8AC3E}">
        <p14:creationId xmlns:p14="http://schemas.microsoft.com/office/powerpoint/2010/main" val="724408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CF8D5D2-E0D7-49A3-8CFF-DFB19C3CE538}" type="datetimeFigureOut">
              <a:rPr lang="en-IN" smtClean="0"/>
              <a:t>08-03-2024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8B9A6B4-00E9-4DA9-BFB9-F43920401D47}" type="slidenum">
              <a:rPr lang="en-IN" smtClean="0"/>
              <a:t>‹#›</a:t>
            </a:fld>
            <a:endParaRPr lang="en-IN"/>
          </a:p>
        </p:txBody>
      </p:sp>
    </p:spTree>
    <p:extLst>
      <p:ext uri="{BB962C8B-B14F-4D97-AF65-F5344CB8AC3E}">
        <p14:creationId xmlns:p14="http://schemas.microsoft.com/office/powerpoint/2010/main" val="315650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CF8D5D2-E0D7-49A3-8CFF-DFB19C3CE538}" type="datetimeFigureOut">
              <a:rPr lang="en-IN" smtClean="0"/>
              <a:t>08-03-2024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8B9A6B4-00E9-4DA9-BFB9-F43920401D47}" type="slidenum">
              <a:rPr lang="en-IN" smtClean="0"/>
              <a:t>‹#›</a:t>
            </a:fld>
            <a:endParaRPr lang="en-IN"/>
          </a:p>
        </p:txBody>
      </p:sp>
    </p:spTree>
    <p:extLst>
      <p:ext uri="{BB962C8B-B14F-4D97-AF65-F5344CB8AC3E}">
        <p14:creationId xmlns:p14="http://schemas.microsoft.com/office/powerpoint/2010/main" val="2288796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F8D5D2-E0D7-49A3-8CFF-DFB19C3CE538}" type="datetimeFigureOut">
              <a:rPr lang="en-IN" smtClean="0"/>
              <a:t>08-03-2024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8B9A6B4-00E9-4DA9-BFB9-F43920401D47}" type="slidenum">
              <a:rPr lang="en-IN" smtClean="0"/>
              <a:t>‹#›</a:t>
            </a:fld>
            <a:endParaRPr lang="en-IN"/>
          </a:p>
        </p:txBody>
      </p:sp>
    </p:spTree>
    <p:extLst>
      <p:ext uri="{BB962C8B-B14F-4D97-AF65-F5344CB8AC3E}">
        <p14:creationId xmlns:p14="http://schemas.microsoft.com/office/powerpoint/2010/main" val="1811574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F8D5D2-E0D7-49A3-8CFF-DFB19C3CE538}" type="datetimeFigureOut">
              <a:rPr lang="en-IN" smtClean="0"/>
              <a:t>08-03-2024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B9A6B4-00E9-4DA9-BFB9-F43920401D47}" type="slidenum">
              <a:rPr lang="en-IN" smtClean="0"/>
              <a:t>‹#›</a:t>
            </a:fld>
            <a:endParaRPr lang="en-IN"/>
          </a:p>
        </p:txBody>
      </p:sp>
    </p:spTree>
    <p:extLst>
      <p:ext uri="{BB962C8B-B14F-4D97-AF65-F5344CB8AC3E}">
        <p14:creationId xmlns:p14="http://schemas.microsoft.com/office/powerpoint/2010/main" val="2228517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F8D5D2-E0D7-49A3-8CFF-DFB19C3CE538}" type="datetimeFigureOut">
              <a:rPr lang="en-IN" smtClean="0"/>
              <a:t>08-03-2024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B9A6B4-00E9-4DA9-BFB9-F43920401D47}" type="slidenum">
              <a:rPr lang="en-IN" smtClean="0"/>
              <a:t>‹#›</a:t>
            </a:fld>
            <a:endParaRPr lang="en-IN"/>
          </a:p>
        </p:txBody>
      </p:sp>
    </p:spTree>
    <p:extLst>
      <p:ext uri="{BB962C8B-B14F-4D97-AF65-F5344CB8AC3E}">
        <p14:creationId xmlns:p14="http://schemas.microsoft.com/office/powerpoint/2010/main" val="4269984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F8D5D2-E0D7-49A3-8CFF-DFB19C3CE538}" type="datetimeFigureOut">
              <a:rPr lang="en-IN" smtClean="0"/>
              <a:t>08-03-2024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B9A6B4-00E9-4DA9-BFB9-F43920401D47}" type="slidenum">
              <a:rPr lang="en-IN" smtClean="0"/>
              <a:t>‹#›</a:t>
            </a:fld>
            <a:endParaRPr lang="en-IN"/>
          </a:p>
        </p:txBody>
      </p:sp>
    </p:spTree>
    <p:extLst>
      <p:ext uri="{BB962C8B-B14F-4D97-AF65-F5344CB8AC3E}">
        <p14:creationId xmlns:p14="http://schemas.microsoft.com/office/powerpoint/2010/main" val="1616733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qafeast.com/demo"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qafeast.com/demo"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qafeast.com/demo"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qafeast.com/demo%C2%A0"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www.qafeast.com/demo"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www.qafeast.com/demo"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www.softwaretestinghelp.com/download-install-and-setup-appium/" TargetMode="External"/><Relationship Id="rId2" Type="http://schemas.openxmlformats.org/officeDocument/2006/relationships/hyperlink" Target="https://confluence.atlassian.com/doc/setting-the-java_home-variable-in-windows-8895.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Selenium</a:t>
            </a:r>
            <a:endParaRPr lang="en-IN" dirty="0"/>
          </a:p>
        </p:txBody>
      </p:sp>
      <p:sp>
        <p:nvSpPr>
          <p:cNvPr id="3" name="Content Placeholder 2"/>
          <p:cNvSpPr>
            <a:spLocks noGrp="1"/>
          </p:cNvSpPr>
          <p:nvPr>
            <p:ph idx="1"/>
          </p:nvPr>
        </p:nvSpPr>
        <p:spPr/>
        <p:txBody>
          <a:bodyPr>
            <a:normAutofit fontScale="85000" lnSpcReduction="10000"/>
          </a:bodyPr>
          <a:lstStyle/>
          <a:p>
            <a:r>
              <a:rPr lang="en-US" dirty="0"/>
              <a:t>Selenium is one of the most widely used open source Web UI (User Interface) automation testing </a:t>
            </a:r>
            <a:r>
              <a:rPr lang="en-US" dirty="0" err="1"/>
              <a:t>suite.It</a:t>
            </a:r>
            <a:r>
              <a:rPr lang="en-US" dirty="0"/>
              <a:t> was originally developed by Jason Huggins in 2004 as an internal tool at Thought Works</a:t>
            </a:r>
            <a:r>
              <a:rPr lang="en-US" dirty="0" smtClean="0"/>
              <a:t>.</a:t>
            </a:r>
          </a:p>
          <a:p>
            <a:r>
              <a:rPr lang="en-US" dirty="0" smtClean="0"/>
              <a:t> </a:t>
            </a:r>
            <a:r>
              <a:rPr lang="en-US" dirty="0"/>
              <a:t>Selenium supports automation across different browsers, platforms and programming languages.</a:t>
            </a:r>
          </a:p>
          <a:p>
            <a:r>
              <a:rPr lang="en-US" dirty="0"/>
              <a:t>Selenium can be easily deployed on platforms such as Windows, Linux, Solaris and Macintosh. </a:t>
            </a:r>
            <a:endParaRPr lang="en-US" dirty="0" smtClean="0"/>
          </a:p>
          <a:p>
            <a:r>
              <a:rPr lang="en-US" dirty="0" smtClean="0"/>
              <a:t>Moreover</a:t>
            </a:r>
            <a:r>
              <a:rPr lang="en-US" dirty="0"/>
              <a:t>, it supports OS (Operating System) for mobile applications like iOS, windows mobile and android.</a:t>
            </a:r>
          </a:p>
          <a:p>
            <a:endParaRPr lang="en-IN" dirty="0"/>
          </a:p>
        </p:txBody>
      </p:sp>
    </p:spTree>
    <p:extLst>
      <p:ext uri="{BB962C8B-B14F-4D97-AF65-F5344CB8AC3E}">
        <p14:creationId xmlns:p14="http://schemas.microsoft.com/office/powerpoint/2010/main" val="3465752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1047" y="476672"/>
            <a:ext cx="7961905" cy="5328592"/>
          </a:xfrm>
        </p:spPr>
      </p:pic>
    </p:spTree>
    <p:extLst>
      <p:ext uri="{BB962C8B-B14F-4D97-AF65-F5344CB8AC3E}">
        <p14:creationId xmlns:p14="http://schemas.microsoft.com/office/powerpoint/2010/main" val="1169146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normAutofit/>
          </a:bodyPr>
          <a:lstStyle/>
          <a:p>
            <a:pPr marL="0" indent="0">
              <a:buNone/>
            </a:pPr>
            <a:r>
              <a:rPr lang="en-US" b="1" dirty="0" err="1"/>
              <a:t>ClassName</a:t>
            </a:r>
            <a:r>
              <a:rPr lang="en-US" b="1" dirty="0"/>
              <a:t>:</a:t>
            </a:r>
            <a:endParaRPr lang="en-US" dirty="0"/>
          </a:p>
          <a:p>
            <a:pPr marL="0" indent="0">
              <a:buNone/>
            </a:pPr>
            <a:r>
              <a:rPr lang="en-US" dirty="0"/>
              <a:t>In the above picture class name "uncheck"</a:t>
            </a:r>
          </a:p>
          <a:p>
            <a:pPr marL="0" indent="0">
              <a:buNone/>
            </a:pPr>
            <a:r>
              <a:rPr lang="en-US" b="1" dirty="0"/>
              <a:t>Tag Name:</a:t>
            </a:r>
            <a:endParaRPr lang="en-US" dirty="0"/>
          </a:p>
          <a:p>
            <a:pPr marL="0" indent="0">
              <a:buNone/>
            </a:pPr>
            <a:r>
              <a:rPr lang="en-US" dirty="0"/>
              <a:t>In the above picture, the start tag </a:t>
            </a:r>
            <a:r>
              <a:rPr lang="en-US" b="1" dirty="0"/>
              <a:t>input </a:t>
            </a:r>
            <a:r>
              <a:rPr lang="en-US" dirty="0"/>
              <a:t>is the tag name</a:t>
            </a:r>
          </a:p>
          <a:p>
            <a:pPr marL="0" indent="0">
              <a:buNone/>
            </a:pPr>
            <a:r>
              <a:rPr lang="en-US" b="1" dirty="0"/>
              <a:t>Link Text and Partial Link text:</a:t>
            </a:r>
            <a:endParaRPr lang="en-US" dirty="0"/>
          </a:p>
          <a:p>
            <a:pPr marL="0" indent="0">
              <a:buNone/>
            </a:pPr>
            <a:r>
              <a:rPr lang="en-US" dirty="0"/>
              <a:t>In the below image the Link text is "Web browser automation" and if the text is dynamic and few texts is static then it is Partial link text</a:t>
            </a:r>
          </a:p>
          <a:p>
            <a:pPr marL="0" indent="0">
              <a:buNone/>
            </a:pPr>
            <a:endParaRPr lang="en-IN" dirty="0"/>
          </a:p>
        </p:txBody>
      </p:sp>
    </p:spTree>
    <p:extLst>
      <p:ext uri="{BB962C8B-B14F-4D97-AF65-F5344CB8AC3E}">
        <p14:creationId xmlns:p14="http://schemas.microsoft.com/office/powerpoint/2010/main" val="3392514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normAutofit fontScale="77500" lnSpcReduction="20000"/>
          </a:bodyPr>
          <a:lstStyle/>
          <a:p>
            <a:pPr marL="0" indent="0">
              <a:buNone/>
            </a:pPr>
            <a:r>
              <a:rPr lang="en-US" b="1" dirty="0"/>
              <a:t>CSS</a:t>
            </a:r>
            <a:r>
              <a:rPr lang="en-US" dirty="0"/>
              <a:t>:</a:t>
            </a:r>
          </a:p>
          <a:p>
            <a:pPr marL="0" indent="0">
              <a:buNone/>
            </a:pPr>
            <a:r>
              <a:rPr lang="en-US" dirty="0"/>
              <a:t>CSS is Cascading Style Sheets and it is used to apply the structure and styles to the HTML controls in the webpage.</a:t>
            </a:r>
            <a:br>
              <a:rPr lang="en-US" dirty="0"/>
            </a:br>
            <a:r>
              <a:rPr lang="en-US" dirty="0"/>
              <a:t>To identify the CSS for the text box that appears in the above image 1</a:t>
            </a:r>
          </a:p>
          <a:p>
            <a:pPr marL="0" indent="0">
              <a:buNone/>
            </a:pPr>
            <a:r>
              <a:rPr lang="en-US" b="1" dirty="0" err="1"/>
              <a:t>Css</a:t>
            </a:r>
            <a:r>
              <a:rPr lang="en-US" b="1" dirty="0"/>
              <a:t> - #</a:t>
            </a:r>
            <a:r>
              <a:rPr lang="en-US" b="1" dirty="0" err="1" smtClean="0"/>
              <a:t>editabletext</a:t>
            </a:r>
            <a:endParaRPr lang="en-US" b="1" dirty="0" smtClean="0"/>
          </a:p>
          <a:p>
            <a:pPr marL="0" indent="0">
              <a:buNone/>
            </a:pPr>
            <a:endParaRPr lang="en-US" b="1" dirty="0" smtClean="0"/>
          </a:p>
          <a:p>
            <a:pPr marL="0" indent="0">
              <a:buNone/>
            </a:pPr>
            <a:r>
              <a:rPr lang="en-US" b="1" dirty="0"/>
              <a:t>XPath</a:t>
            </a:r>
            <a:endParaRPr lang="en-US" b="1" dirty="0" smtClean="0"/>
          </a:p>
          <a:p>
            <a:r>
              <a:rPr lang="en-US" dirty="0"/>
              <a:t>XPath is a major element in the XSLT standard.</a:t>
            </a:r>
          </a:p>
          <a:p>
            <a:r>
              <a:rPr lang="en-US" dirty="0"/>
              <a:t>XPath can be used to navigate through elements and attributes in an XML document.</a:t>
            </a:r>
          </a:p>
          <a:p>
            <a:r>
              <a:rPr lang="en-US" dirty="0"/>
              <a:t>XPath is defined as XML path, XPath technique is to find the XML path of the locator</a:t>
            </a:r>
            <a:br>
              <a:rPr lang="en-US" dirty="0"/>
            </a:br>
            <a:r>
              <a:rPr lang="en-US" dirty="0"/>
              <a:t>To identify the XPath for the text box appear in the above image 1</a:t>
            </a:r>
            <a:br>
              <a:rPr lang="en-US" dirty="0"/>
            </a:br>
            <a:r>
              <a:rPr lang="en-US" dirty="0" err="1"/>
              <a:t>Xpath</a:t>
            </a:r>
            <a:r>
              <a:rPr lang="en-US" dirty="0"/>
              <a:t> - //input[@id='</a:t>
            </a:r>
            <a:r>
              <a:rPr lang="en-US" dirty="0" err="1"/>
              <a:t>editabletext</a:t>
            </a:r>
            <a:r>
              <a:rPr lang="en-US" dirty="0"/>
              <a:t>']</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966936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How to use Locators:</a:t>
            </a:r>
            <a:r>
              <a:rPr lang="en-IN" dirty="0"/>
              <a:t/>
            </a:r>
            <a:br>
              <a:rPr lang="en-IN" dirty="0"/>
            </a:br>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r>
              <a:rPr lang="en-IN" dirty="0" smtClean="0"/>
              <a:t>We </a:t>
            </a:r>
            <a:r>
              <a:rPr lang="en-IN" dirty="0"/>
              <a:t>can use the locator by,</a:t>
            </a:r>
          </a:p>
          <a:p>
            <a:pPr marL="514350" indent="-514350">
              <a:buFont typeface="+mj-lt"/>
              <a:buAutoNum type="arabicPeriod"/>
            </a:pPr>
            <a:r>
              <a:rPr lang="en-IN" dirty="0" err="1"/>
              <a:t>findelement</a:t>
            </a:r>
            <a:r>
              <a:rPr lang="en-IN" dirty="0" smtClean="0"/>
              <a:t>()</a:t>
            </a:r>
          </a:p>
          <a:p>
            <a:pPr marL="514350" indent="-514350">
              <a:buFont typeface="+mj-lt"/>
              <a:buAutoNum type="arabicPeriod"/>
            </a:pPr>
            <a:r>
              <a:rPr lang="en-IN" dirty="0" err="1"/>
              <a:t>findelements</a:t>
            </a:r>
            <a:r>
              <a:rPr lang="en-IN" dirty="0" smtClean="0"/>
              <a:t>()</a:t>
            </a:r>
          </a:p>
          <a:p>
            <a:pPr marL="0" indent="0">
              <a:buNone/>
            </a:pPr>
            <a:r>
              <a:rPr lang="en-IN" dirty="0" smtClean="0"/>
              <a:t/>
            </a:r>
            <a:br>
              <a:rPr lang="en-IN" dirty="0" smtClean="0"/>
            </a:br>
            <a:r>
              <a:rPr lang="en-IN" dirty="0" err="1" smtClean="0"/>
              <a:t>driver.findElement</a:t>
            </a:r>
            <a:r>
              <a:rPr lang="en-IN" dirty="0" smtClean="0"/>
              <a:t>(By.id(""))</a:t>
            </a:r>
            <a:br>
              <a:rPr lang="en-IN" dirty="0" smtClean="0"/>
            </a:br>
            <a:r>
              <a:rPr lang="en-IN" dirty="0" err="1" smtClean="0"/>
              <a:t>driver.findElement</a:t>
            </a:r>
            <a:r>
              <a:rPr lang="en-IN" dirty="0" smtClean="0"/>
              <a:t>(By.name(""))</a:t>
            </a:r>
            <a:br>
              <a:rPr lang="en-IN" dirty="0" smtClean="0"/>
            </a:br>
            <a:r>
              <a:rPr lang="en-IN" dirty="0" err="1" smtClean="0"/>
              <a:t>driver.findElement</a:t>
            </a:r>
            <a:r>
              <a:rPr lang="en-IN" dirty="0" smtClean="0"/>
              <a:t>(</a:t>
            </a:r>
            <a:r>
              <a:rPr lang="en-IN" dirty="0" err="1" smtClean="0"/>
              <a:t>By.className</a:t>
            </a:r>
            <a:r>
              <a:rPr lang="en-IN" dirty="0" smtClean="0"/>
              <a:t>(""))</a:t>
            </a:r>
            <a:br>
              <a:rPr lang="en-IN" dirty="0" smtClean="0"/>
            </a:br>
            <a:r>
              <a:rPr lang="en-IN" dirty="0" err="1" smtClean="0"/>
              <a:t>driver.findElement</a:t>
            </a:r>
            <a:r>
              <a:rPr lang="en-IN" dirty="0" smtClean="0"/>
              <a:t>(</a:t>
            </a:r>
            <a:r>
              <a:rPr lang="en-IN" dirty="0" err="1" smtClean="0"/>
              <a:t>By.linkText</a:t>
            </a:r>
            <a:r>
              <a:rPr lang="en-IN" dirty="0" smtClean="0"/>
              <a:t>(""))</a:t>
            </a:r>
            <a:br>
              <a:rPr lang="en-IN" dirty="0" smtClean="0"/>
            </a:br>
            <a:r>
              <a:rPr lang="en-IN" dirty="0" err="1" smtClean="0"/>
              <a:t>driver.findElement</a:t>
            </a:r>
            <a:r>
              <a:rPr lang="en-IN" dirty="0" smtClean="0"/>
              <a:t>(</a:t>
            </a:r>
            <a:r>
              <a:rPr lang="en-IN" dirty="0" err="1" smtClean="0"/>
              <a:t>By.partialLinkText</a:t>
            </a:r>
            <a:r>
              <a:rPr lang="en-IN" dirty="0" smtClean="0"/>
              <a:t>(""))</a:t>
            </a:r>
            <a:br>
              <a:rPr lang="en-IN" dirty="0" smtClean="0"/>
            </a:br>
            <a:r>
              <a:rPr lang="en-IN" dirty="0" err="1" smtClean="0"/>
              <a:t>driver.findElement</a:t>
            </a:r>
            <a:r>
              <a:rPr lang="en-IN" dirty="0" smtClean="0"/>
              <a:t>(</a:t>
            </a:r>
            <a:r>
              <a:rPr lang="en-IN" dirty="0" err="1" smtClean="0"/>
              <a:t>By.Xpath</a:t>
            </a:r>
            <a:r>
              <a:rPr lang="en-IN" dirty="0" smtClean="0"/>
              <a:t>(""))</a:t>
            </a:r>
            <a:br>
              <a:rPr lang="en-IN" dirty="0" smtClean="0"/>
            </a:br>
            <a:r>
              <a:rPr lang="en-IN" dirty="0" err="1" smtClean="0"/>
              <a:t>driver.findElement</a:t>
            </a:r>
            <a:r>
              <a:rPr lang="en-IN" dirty="0" smtClean="0"/>
              <a:t>(By.css(""))</a:t>
            </a:r>
          </a:p>
          <a:p>
            <a:endParaRPr lang="en-IN" dirty="0"/>
          </a:p>
        </p:txBody>
      </p:sp>
    </p:spTree>
    <p:extLst>
      <p:ext uri="{BB962C8B-B14F-4D97-AF65-F5344CB8AC3E}">
        <p14:creationId xmlns:p14="http://schemas.microsoft.com/office/powerpoint/2010/main" val="1456892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b="1" dirty="0" smtClean="0"/>
              <a:t/>
            </a:r>
            <a:br>
              <a:rPr lang="en-US" sz="3100" b="1" dirty="0" smtClean="0"/>
            </a:br>
            <a:r>
              <a:rPr lang="en-US" sz="3100" b="1" dirty="0" smtClean="0"/>
              <a:t>How </a:t>
            </a:r>
            <a:r>
              <a:rPr lang="en-US" sz="3100" b="1" dirty="0"/>
              <a:t>to handle text box in Selenium Java</a:t>
            </a:r>
            <a:r>
              <a:rPr lang="en-US" b="1" dirty="0"/>
              <a:t/>
            </a:r>
            <a:br>
              <a:rPr lang="en-US" b="1" dirty="0"/>
            </a:br>
            <a:endParaRPr lang="en-IN" dirty="0"/>
          </a:p>
        </p:txBody>
      </p:sp>
      <p:sp>
        <p:nvSpPr>
          <p:cNvPr id="3" name="Content Placeholder 2"/>
          <p:cNvSpPr>
            <a:spLocks noGrp="1"/>
          </p:cNvSpPr>
          <p:nvPr>
            <p:ph idx="1"/>
          </p:nvPr>
        </p:nvSpPr>
        <p:spPr>
          <a:xfrm>
            <a:off x="457200" y="1124744"/>
            <a:ext cx="8229600" cy="5001419"/>
          </a:xfrm>
        </p:spPr>
        <p:txBody>
          <a:bodyPr>
            <a:normAutofit fontScale="62500" lnSpcReduction="20000"/>
          </a:bodyPr>
          <a:lstStyle/>
          <a:p>
            <a:pPr marL="0" indent="0">
              <a:buNone/>
            </a:pPr>
            <a:r>
              <a:rPr lang="en-US" dirty="0"/>
              <a:t>There are different operations we can perform in the text box using the Selenium web driver</a:t>
            </a:r>
            <a:r>
              <a:rPr lang="en-US" dirty="0" smtClean="0"/>
              <a:t>.</a:t>
            </a:r>
            <a:endParaRPr lang="en-US" dirty="0"/>
          </a:p>
          <a:p>
            <a:pPr marL="0" indent="0">
              <a:buNone/>
            </a:pPr>
            <a:r>
              <a:rPr lang="en-US" dirty="0"/>
              <a:t>The operations are:</a:t>
            </a:r>
          </a:p>
          <a:p>
            <a:pPr marL="0" indent="0">
              <a:buNone/>
            </a:pPr>
            <a:r>
              <a:rPr lang="en-US" b="1" dirty="0"/>
              <a:t>   Type in the text box: </a:t>
            </a:r>
            <a:r>
              <a:rPr lang="en-US" dirty="0"/>
              <a:t>To type , </a:t>
            </a:r>
            <a:r>
              <a:rPr lang="en-US" dirty="0" err="1"/>
              <a:t>sendKeys</a:t>
            </a:r>
            <a:r>
              <a:rPr lang="en-US" dirty="0"/>
              <a:t>() method used to pass the Keyboard keys or text into editable elements (text bar, text area) without replacing the previously available content</a:t>
            </a:r>
            <a:r>
              <a:rPr lang="en-US" b="1" dirty="0" smtClean="0"/>
              <a:t>.</a:t>
            </a:r>
          </a:p>
          <a:p>
            <a:pPr marL="0" indent="0">
              <a:buNone/>
            </a:pPr>
            <a:endParaRPr lang="en-US" dirty="0"/>
          </a:p>
          <a:p>
            <a:pPr marL="0" indent="0">
              <a:buNone/>
            </a:pPr>
            <a:r>
              <a:rPr lang="en-US" b="1" dirty="0"/>
              <a:t>   Editable or not:  </a:t>
            </a:r>
            <a:r>
              <a:rPr lang="en-US" dirty="0" err="1"/>
              <a:t>isEnabled</a:t>
            </a:r>
            <a:r>
              <a:rPr lang="en-US" dirty="0"/>
              <a:t>()  method used to verify if the web element is enabled or disabled within the webpage. </a:t>
            </a:r>
            <a:endParaRPr lang="en-US" dirty="0" smtClean="0"/>
          </a:p>
          <a:p>
            <a:pPr marL="0" indent="0">
              <a:buNone/>
            </a:pPr>
            <a:endParaRPr lang="en-US" dirty="0"/>
          </a:p>
          <a:p>
            <a:pPr marL="0" indent="0">
              <a:buNone/>
            </a:pPr>
            <a:r>
              <a:rPr lang="en-US" b="1" dirty="0"/>
              <a:t>   Get the text:  </a:t>
            </a:r>
            <a:r>
              <a:rPr lang="en-US" dirty="0" err="1"/>
              <a:t>getAttribute</a:t>
            </a:r>
            <a:r>
              <a:rPr lang="en-US" dirty="0"/>
              <a:t> function is used to get the </a:t>
            </a:r>
            <a:r>
              <a:rPr lang="en-US" dirty="0" smtClean="0"/>
              <a:t>value</a:t>
            </a:r>
          </a:p>
          <a:p>
            <a:pPr marL="0" indent="0">
              <a:buNone/>
            </a:pPr>
            <a:endParaRPr lang="en-US" dirty="0"/>
          </a:p>
          <a:p>
            <a:pPr marL="0" indent="0">
              <a:buNone/>
            </a:pPr>
            <a:r>
              <a:rPr lang="en-US" b="1" dirty="0"/>
              <a:t>   Clear: </a:t>
            </a:r>
            <a:r>
              <a:rPr lang="en-US" dirty="0"/>
              <a:t>We can clear any editable field using a clear() method present in selenium, most of the time clear() will be used when the text typed</a:t>
            </a:r>
            <a:r>
              <a:rPr lang="en-US" dirty="0" smtClean="0"/>
              <a:t>.</a:t>
            </a:r>
          </a:p>
          <a:p>
            <a:pPr marL="0" indent="0">
              <a:buNone/>
            </a:pPr>
            <a:endParaRPr lang="en-US" dirty="0"/>
          </a:p>
          <a:p>
            <a:pPr marL="0" indent="0">
              <a:buNone/>
            </a:pPr>
            <a:r>
              <a:rPr lang="en-US" dirty="0"/>
              <a:t>Navigate to </a:t>
            </a:r>
            <a:r>
              <a:rPr lang="en-US" dirty="0">
                <a:hlinkClick r:id="rId2"/>
              </a:rPr>
              <a:t>https://www.qafeast.com/demo</a:t>
            </a:r>
            <a:r>
              <a:rPr lang="en-US" dirty="0"/>
              <a:t>, and click the Text box tab</a:t>
            </a:r>
            <a:r>
              <a:rPr lang="en-US" dirty="0" smtClean="0"/>
              <a:t>.</a:t>
            </a:r>
            <a:endParaRPr lang="en-US" dirty="0"/>
          </a:p>
          <a:p>
            <a:pPr marL="0" indent="0">
              <a:buNone/>
            </a:pPr>
            <a:r>
              <a:rPr lang="en-US" dirty="0"/>
              <a:t>Press F12 on the keyboard and inspect the Text box.</a:t>
            </a:r>
          </a:p>
          <a:p>
            <a:endParaRPr lang="en-IN" dirty="0"/>
          </a:p>
        </p:txBody>
      </p:sp>
    </p:spTree>
    <p:extLst>
      <p:ext uri="{BB962C8B-B14F-4D97-AF65-F5344CB8AC3E}">
        <p14:creationId xmlns:p14="http://schemas.microsoft.com/office/powerpoint/2010/main" val="1038207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9014" y="332656"/>
            <a:ext cx="8185972" cy="5793507"/>
          </a:xfrm>
        </p:spPr>
      </p:pic>
    </p:spTree>
    <p:extLst>
      <p:ext uri="{BB962C8B-B14F-4D97-AF65-F5344CB8AC3E}">
        <p14:creationId xmlns:p14="http://schemas.microsoft.com/office/powerpoint/2010/main" val="3168423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To type in the text box</a:t>
            </a:r>
            <a:r>
              <a:rPr lang="en-US" sz="3200" dirty="0"/>
              <a:t/>
            </a:r>
            <a:br>
              <a:rPr lang="en-US" sz="3200" dirty="0"/>
            </a:br>
            <a:endParaRPr lang="en-IN" sz="3200" dirty="0"/>
          </a:p>
        </p:txBody>
      </p:sp>
      <p:sp>
        <p:nvSpPr>
          <p:cNvPr id="5" name="Content Placeholder 4"/>
          <p:cNvSpPr>
            <a:spLocks noGrp="1"/>
          </p:cNvSpPr>
          <p:nvPr>
            <p:ph idx="1"/>
          </p:nvPr>
        </p:nvSpPr>
        <p:spPr>
          <a:xfrm>
            <a:off x="457200" y="1052736"/>
            <a:ext cx="8229600" cy="5073427"/>
          </a:xfrm>
        </p:spPr>
        <p:txBody>
          <a:bodyPr>
            <a:normAutofit lnSpcReduction="10000"/>
          </a:bodyPr>
          <a:lstStyle/>
          <a:p>
            <a:pPr marL="0" indent="0">
              <a:buNone/>
            </a:pPr>
            <a:r>
              <a:rPr lang="en-US" dirty="0" smtClean="0"/>
              <a:t>To </a:t>
            </a:r>
            <a:r>
              <a:rPr lang="en-US" dirty="0"/>
              <a:t>type the text in the text box, </a:t>
            </a:r>
            <a:r>
              <a:rPr lang="en-US" dirty="0" err="1"/>
              <a:t>sendKeys</a:t>
            </a:r>
            <a:r>
              <a:rPr lang="en-US" dirty="0"/>
              <a:t>() method is used.</a:t>
            </a:r>
          </a:p>
          <a:p>
            <a:pPr marL="0" indent="0">
              <a:buNone/>
            </a:pPr>
            <a:r>
              <a:rPr lang="en-US" b="1" dirty="0"/>
              <a:t>Syntax:</a:t>
            </a:r>
          </a:p>
          <a:p>
            <a:r>
              <a:rPr lang="en-US" dirty="0" err="1"/>
              <a:t>driver.findElement</a:t>
            </a:r>
            <a:r>
              <a:rPr lang="en-US" dirty="0"/>
              <a:t>(</a:t>
            </a:r>
            <a:r>
              <a:rPr lang="en-US" dirty="0" err="1"/>
              <a:t>By.locator</a:t>
            </a:r>
            <a:r>
              <a:rPr lang="en-US" dirty="0"/>
              <a:t>("&lt;locator value&gt; ")).</a:t>
            </a:r>
            <a:r>
              <a:rPr lang="en-US" dirty="0" err="1"/>
              <a:t>sendKeys</a:t>
            </a:r>
            <a:r>
              <a:rPr lang="en-US" dirty="0"/>
              <a:t>("values");</a:t>
            </a:r>
          </a:p>
          <a:p>
            <a:pPr marL="0" indent="0">
              <a:buNone/>
            </a:pPr>
            <a:r>
              <a:rPr lang="en-US" b="1" dirty="0"/>
              <a:t>Example:</a:t>
            </a:r>
          </a:p>
          <a:p>
            <a:r>
              <a:rPr lang="en-US" dirty="0" err="1"/>
              <a:t>driver.findElement</a:t>
            </a:r>
            <a:r>
              <a:rPr lang="en-US" dirty="0"/>
              <a:t>(</a:t>
            </a:r>
            <a:r>
              <a:rPr lang="en-US" dirty="0" err="1"/>
              <a:t>By.xpath</a:t>
            </a:r>
            <a:r>
              <a:rPr lang="en-US" dirty="0"/>
              <a:t>("//div[@class='form-group'][1]/input[@id='</a:t>
            </a:r>
            <a:r>
              <a:rPr lang="en-US" dirty="0" err="1"/>
              <a:t>editabletext</a:t>
            </a:r>
            <a:r>
              <a:rPr lang="en-US" dirty="0"/>
              <a:t>']")).</a:t>
            </a:r>
            <a:r>
              <a:rPr lang="en-US" dirty="0" err="1"/>
              <a:t>sendKeys</a:t>
            </a:r>
            <a:r>
              <a:rPr lang="en-US" dirty="0"/>
              <a:t>("Admin"); </a:t>
            </a:r>
          </a:p>
          <a:p>
            <a:endParaRPr lang="en-IN" dirty="0"/>
          </a:p>
        </p:txBody>
      </p:sp>
    </p:spTree>
    <p:extLst>
      <p:ext uri="{BB962C8B-B14F-4D97-AF65-F5344CB8AC3E}">
        <p14:creationId xmlns:p14="http://schemas.microsoft.com/office/powerpoint/2010/main" val="4706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94122"/>
          </a:xfrm>
        </p:spPr>
        <p:txBody>
          <a:bodyPr>
            <a:normAutofit fontScale="90000"/>
          </a:bodyPr>
          <a:lstStyle/>
          <a:p>
            <a:r>
              <a:rPr lang="en-IN" dirty="0" smtClean="0"/>
              <a:t/>
            </a:r>
            <a:br>
              <a:rPr lang="en-IN" dirty="0" smtClean="0"/>
            </a:br>
            <a:r>
              <a:rPr lang="en-IN" dirty="0" smtClean="0"/>
              <a:t>To </a:t>
            </a:r>
            <a:r>
              <a:rPr lang="en-IN" dirty="0"/>
              <a:t>check Editable or not:</a:t>
            </a:r>
            <a:br>
              <a:rPr lang="en-IN" dirty="0"/>
            </a:br>
            <a:endParaRPr lang="en-IN" dirty="0"/>
          </a:p>
        </p:txBody>
      </p:sp>
      <p:sp>
        <p:nvSpPr>
          <p:cNvPr id="3" name="Content Placeholder 2"/>
          <p:cNvSpPr>
            <a:spLocks noGrp="1"/>
          </p:cNvSpPr>
          <p:nvPr>
            <p:ph idx="1"/>
          </p:nvPr>
        </p:nvSpPr>
        <p:spPr>
          <a:xfrm>
            <a:off x="457200" y="1600200"/>
            <a:ext cx="8229600" cy="4781128"/>
          </a:xfrm>
        </p:spPr>
        <p:txBody>
          <a:bodyPr>
            <a:normAutofit fontScale="77500" lnSpcReduction="20000"/>
          </a:bodyPr>
          <a:lstStyle/>
          <a:p>
            <a:pPr marL="0" indent="0">
              <a:buNone/>
            </a:pPr>
            <a:r>
              <a:rPr lang="en-IN" dirty="0" smtClean="0"/>
              <a:t>To </a:t>
            </a:r>
            <a:r>
              <a:rPr lang="en-IN" dirty="0"/>
              <a:t>check whether the Text box is editable or not, the method .</a:t>
            </a:r>
            <a:r>
              <a:rPr lang="en-IN" dirty="0" err="1"/>
              <a:t>isEnabled</a:t>
            </a:r>
            <a:r>
              <a:rPr lang="en-IN" dirty="0"/>
              <a:t>() is provided.</a:t>
            </a:r>
          </a:p>
          <a:p>
            <a:pPr marL="0" indent="0">
              <a:buNone/>
            </a:pPr>
            <a:r>
              <a:rPr lang="en-IN" b="1" dirty="0"/>
              <a:t>Syntax:</a:t>
            </a:r>
          </a:p>
          <a:p>
            <a:r>
              <a:rPr lang="en-IN" dirty="0" err="1"/>
              <a:t>driver.findElement</a:t>
            </a:r>
            <a:r>
              <a:rPr lang="en-IN" dirty="0"/>
              <a:t>(</a:t>
            </a:r>
            <a:r>
              <a:rPr lang="en-IN" dirty="0" err="1"/>
              <a:t>By.locator</a:t>
            </a:r>
            <a:r>
              <a:rPr lang="en-IN" dirty="0"/>
              <a:t>("&lt;locator value&gt;")).</a:t>
            </a:r>
            <a:r>
              <a:rPr lang="en-IN" dirty="0" err="1"/>
              <a:t>isEnabled</a:t>
            </a:r>
            <a:r>
              <a:rPr lang="en-IN" dirty="0"/>
              <a:t>()</a:t>
            </a:r>
          </a:p>
          <a:p>
            <a:pPr marL="0" indent="0">
              <a:buNone/>
            </a:pPr>
            <a:r>
              <a:rPr lang="en-IN" b="1" dirty="0"/>
              <a:t>Example:</a:t>
            </a:r>
          </a:p>
          <a:p>
            <a:r>
              <a:rPr lang="en-IN" dirty="0" err="1"/>
              <a:t>WebElement</a:t>
            </a:r>
            <a:r>
              <a:rPr lang="en-IN" dirty="0"/>
              <a:t> </a:t>
            </a:r>
            <a:r>
              <a:rPr lang="en-IN" dirty="0" err="1"/>
              <a:t>ele</a:t>
            </a:r>
            <a:r>
              <a:rPr lang="en-IN" dirty="0"/>
              <a:t> = </a:t>
            </a:r>
            <a:r>
              <a:rPr lang="en-IN" dirty="0" err="1"/>
              <a:t>driver.findElement</a:t>
            </a:r>
            <a:r>
              <a:rPr lang="en-IN" dirty="0"/>
              <a:t>(</a:t>
            </a:r>
            <a:r>
              <a:rPr lang="en-IN" dirty="0" err="1"/>
              <a:t>By.xpath</a:t>
            </a:r>
            <a:r>
              <a:rPr lang="en-IN" dirty="0"/>
              <a:t>("//div[@class='form-group'][1]/input[@id='</a:t>
            </a:r>
            <a:r>
              <a:rPr lang="en-IN" dirty="0" err="1"/>
              <a:t>editabletext</a:t>
            </a:r>
            <a:r>
              <a:rPr lang="en-IN" dirty="0"/>
              <a:t>']"));</a:t>
            </a:r>
            <a:br>
              <a:rPr lang="en-IN" dirty="0"/>
            </a:br>
            <a:r>
              <a:rPr lang="en-IN" dirty="0"/>
              <a:t>if (</a:t>
            </a:r>
            <a:r>
              <a:rPr lang="en-IN" dirty="0" err="1"/>
              <a:t>ele.isEnabled</a:t>
            </a:r>
            <a:r>
              <a:rPr lang="en-IN" dirty="0"/>
              <a:t>()) {</a:t>
            </a:r>
            <a:br>
              <a:rPr lang="en-IN" dirty="0"/>
            </a:br>
            <a:r>
              <a:rPr lang="en-IN" dirty="0"/>
              <a:t>   </a:t>
            </a:r>
            <a:r>
              <a:rPr lang="en-IN" dirty="0" err="1"/>
              <a:t>System.out.println</a:t>
            </a:r>
            <a:r>
              <a:rPr lang="en-IN" dirty="0"/>
              <a:t>("Text box is enabled");</a:t>
            </a:r>
            <a:br>
              <a:rPr lang="en-IN" dirty="0"/>
            </a:br>
            <a:r>
              <a:rPr lang="en-IN" dirty="0"/>
              <a:t>} else{</a:t>
            </a:r>
            <a:br>
              <a:rPr lang="en-IN" dirty="0"/>
            </a:br>
            <a:r>
              <a:rPr lang="en-IN" dirty="0"/>
              <a:t>   </a:t>
            </a:r>
            <a:r>
              <a:rPr lang="en-IN" dirty="0" err="1"/>
              <a:t>System.out.println</a:t>
            </a:r>
            <a:r>
              <a:rPr lang="en-IN" dirty="0"/>
              <a:t>("Text box is not enabled");</a:t>
            </a:r>
            <a:br>
              <a:rPr lang="en-IN" dirty="0"/>
            </a:br>
            <a:r>
              <a:rPr lang="en-IN" dirty="0"/>
              <a:t>}</a:t>
            </a:r>
          </a:p>
          <a:p>
            <a:endParaRPr lang="en-IN" dirty="0"/>
          </a:p>
        </p:txBody>
      </p:sp>
    </p:spTree>
    <p:extLst>
      <p:ext uri="{BB962C8B-B14F-4D97-AF65-F5344CB8AC3E}">
        <p14:creationId xmlns:p14="http://schemas.microsoft.com/office/powerpoint/2010/main" val="1208262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100" b="1" dirty="0" smtClean="0"/>
              <a:t>Get </a:t>
            </a:r>
            <a:r>
              <a:rPr lang="en-US" sz="3100" b="1" dirty="0"/>
              <a:t>the text: To get the text from the text box</a:t>
            </a:r>
            <a:r>
              <a:rPr lang="en-US" sz="3100" dirty="0"/>
              <a:t/>
            </a:r>
            <a:br>
              <a:rPr lang="en-US" sz="3100" dirty="0"/>
            </a:br>
            <a:endParaRPr lang="en-IN" sz="3100" dirty="0"/>
          </a:p>
        </p:txBody>
      </p:sp>
      <p:sp>
        <p:nvSpPr>
          <p:cNvPr id="3" name="Content Placeholder 2"/>
          <p:cNvSpPr>
            <a:spLocks noGrp="1"/>
          </p:cNvSpPr>
          <p:nvPr>
            <p:ph idx="1"/>
          </p:nvPr>
        </p:nvSpPr>
        <p:spPr>
          <a:xfrm>
            <a:off x="611560" y="1196752"/>
            <a:ext cx="8075240" cy="5184576"/>
          </a:xfrm>
        </p:spPr>
        <p:txBody>
          <a:bodyPr>
            <a:normAutofit lnSpcReduction="10000"/>
          </a:bodyPr>
          <a:lstStyle/>
          <a:p>
            <a:pPr marL="0" indent="0">
              <a:buNone/>
            </a:pPr>
            <a:r>
              <a:rPr lang="en-US" sz="2800" dirty="0" smtClean="0"/>
              <a:t>To </a:t>
            </a:r>
            <a:r>
              <a:rPr lang="en-US" sz="2800" dirty="0"/>
              <a:t>get the typed text in the Text box , </a:t>
            </a:r>
            <a:r>
              <a:rPr lang="en-US" sz="2800" dirty="0" err="1"/>
              <a:t>getAttribute</a:t>
            </a:r>
            <a:r>
              <a:rPr lang="en-US" sz="2800" dirty="0"/>
              <a:t> function is used</a:t>
            </a:r>
            <a:r>
              <a:rPr lang="en-US" sz="2800" b="1" dirty="0"/>
              <a:t> </a:t>
            </a:r>
          </a:p>
          <a:p>
            <a:pPr marL="0" indent="0">
              <a:buNone/>
            </a:pPr>
            <a:r>
              <a:rPr lang="en-US" b="1" dirty="0"/>
              <a:t>Syntax:</a:t>
            </a:r>
          </a:p>
          <a:p>
            <a:pPr marL="0" indent="0">
              <a:buNone/>
            </a:pPr>
            <a:r>
              <a:rPr lang="en-US" sz="3000" dirty="0" err="1"/>
              <a:t>driver.findElement</a:t>
            </a:r>
            <a:r>
              <a:rPr lang="en-US" sz="3000" dirty="0"/>
              <a:t>(</a:t>
            </a:r>
            <a:r>
              <a:rPr lang="en-US" sz="3000" dirty="0" err="1"/>
              <a:t>By.locator</a:t>
            </a:r>
            <a:r>
              <a:rPr lang="en-US" sz="3000" dirty="0"/>
              <a:t>("")).</a:t>
            </a:r>
            <a:r>
              <a:rPr lang="en-US" sz="3000" dirty="0" err="1"/>
              <a:t>getAttribute</a:t>
            </a:r>
            <a:r>
              <a:rPr lang="en-US" sz="3000" dirty="0"/>
              <a:t>("value");</a:t>
            </a:r>
          </a:p>
          <a:p>
            <a:pPr marL="0" indent="0">
              <a:buNone/>
            </a:pPr>
            <a:r>
              <a:rPr lang="en-US" b="1" dirty="0"/>
              <a:t>Example:</a:t>
            </a:r>
          </a:p>
          <a:p>
            <a:pPr marL="0" indent="0">
              <a:buNone/>
            </a:pPr>
            <a:r>
              <a:rPr lang="en-US" sz="3000" dirty="0" err="1"/>
              <a:t>WebElement</a:t>
            </a:r>
            <a:r>
              <a:rPr lang="en-US" sz="3000" dirty="0"/>
              <a:t> </a:t>
            </a:r>
            <a:r>
              <a:rPr lang="en-US" sz="3000" dirty="0" err="1"/>
              <a:t>typedText</a:t>
            </a:r>
            <a:r>
              <a:rPr lang="en-US" sz="3000" dirty="0"/>
              <a:t> = </a:t>
            </a:r>
            <a:r>
              <a:rPr lang="en-US" sz="3000" dirty="0" err="1"/>
              <a:t>driver.findElement</a:t>
            </a:r>
            <a:r>
              <a:rPr lang="en-US" sz="3000" dirty="0"/>
              <a:t>(</a:t>
            </a:r>
            <a:r>
              <a:rPr lang="en-US" sz="3000" dirty="0" err="1"/>
              <a:t>By.xpath</a:t>
            </a:r>
            <a:r>
              <a:rPr lang="en-US" sz="3000" dirty="0"/>
              <a:t>("//div[@class='form-group'][1]/input[@id='</a:t>
            </a:r>
            <a:r>
              <a:rPr lang="en-US" sz="3000" dirty="0" err="1"/>
              <a:t>editabletext</a:t>
            </a:r>
            <a:r>
              <a:rPr lang="en-US" sz="3000" dirty="0"/>
              <a:t>']"));</a:t>
            </a:r>
            <a:br>
              <a:rPr lang="en-US" sz="3000" dirty="0"/>
            </a:br>
            <a:r>
              <a:rPr lang="en-US" sz="3000" dirty="0" err="1"/>
              <a:t>typedText.getAttribute</a:t>
            </a:r>
            <a:r>
              <a:rPr lang="en-US" sz="3000" dirty="0"/>
              <a:t>("value");</a:t>
            </a:r>
            <a:br>
              <a:rPr lang="en-US" sz="3000" dirty="0"/>
            </a:br>
            <a:r>
              <a:rPr lang="en-US" sz="3000" dirty="0" err="1"/>
              <a:t>System.out.println</a:t>
            </a:r>
            <a:r>
              <a:rPr lang="en-US" sz="3000" dirty="0"/>
              <a:t>(</a:t>
            </a:r>
            <a:r>
              <a:rPr lang="en-US" sz="3000" dirty="0" err="1"/>
              <a:t>typedText</a:t>
            </a:r>
            <a:r>
              <a:rPr lang="en-US" sz="3000" dirty="0"/>
              <a:t>);</a:t>
            </a:r>
          </a:p>
          <a:p>
            <a:endParaRPr lang="en-IN" dirty="0"/>
          </a:p>
        </p:txBody>
      </p:sp>
    </p:spTree>
    <p:extLst>
      <p:ext uri="{BB962C8B-B14F-4D97-AF65-F5344CB8AC3E}">
        <p14:creationId xmlns:p14="http://schemas.microsoft.com/office/powerpoint/2010/main" val="14648851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rmAutofit fontScale="90000"/>
          </a:bodyPr>
          <a:lstStyle/>
          <a:p>
            <a:r>
              <a:rPr lang="en-US" dirty="0" smtClean="0"/>
              <a:t/>
            </a:r>
            <a:br>
              <a:rPr lang="en-US" dirty="0" smtClean="0"/>
            </a:br>
            <a:r>
              <a:rPr lang="en-US" dirty="0" smtClean="0"/>
              <a:t>To </a:t>
            </a:r>
            <a:r>
              <a:rPr lang="en-US" dirty="0"/>
              <a:t>clear the text in the text box:</a:t>
            </a:r>
            <a:br>
              <a:rPr lang="en-US" dirty="0"/>
            </a:br>
            <a:endParaRPr lang="en-IN" dirty="0"/>
          </a:p>
        </p:txBody>
      </p:sp>
      <p:sp>
        <p:nvSpPr>
          <p:cNvPr id="3" name="Content Placeholder 2"/>
          <p:cNvSpPr>
            <a:spLocks noGrp="1"/>
          </p:cNvSpPr>
          <p:nvPr>
            <p:ph idx="1"/>
          </p:nvPr>
        </p:nvSpPr>
        <p:spPr/>
        <p:txBody>
          <a:bodyPr/>
          <a:lstStyle/>
          <a:p>
            <a:pPr marL="0" indent="0">
              <a:buNone/>
            </a:pPr>
            <a:r>
              <a:rPr lang="en-US" dirty="0"/>
              <a:t>To clear the Text in the text box clear() method is used.</a:t>
            </a:r>
          </a:p>
          <a:p>
            <a:pPr marL="0" indent="0">
              <a:buNone/>
            </a:pPr>
            <a:r>
              <a:rPr lang="en-US" b="1" dirty="0"/>
              <a:t>Syntax:</a:t>
            </a:r>
          </a:p>
          <a:p>
            <a:pPr marL="0" indent="0">
              <a:buNone/>
            </a:pPr>
            <a:r>
              <a:rPr lang="en-US" dirty="0" err="1"/>
              <a:t>driver.findElement</a:t>
            </a:r>
            <a:r>
              <a:rPr lang="en-US" dirty="0"/>
              <a:t>(</a:t>
            </a:r>
            <a:r>
              <a:rPr lang="en-US" dirty="0" err="1"/>
              <a:t>By.locator</a:t>
            </a:r>
            <a:r>
              <a:rPr lang="en-US" dirty="0"/>
              <a:t>("")).clear();</a:t>
            </a:r>
          </a:p>
          <a:p>
            <a:pPr marL="0" indent="0">
              <a:buNone/>
            </a:pPr>
            <a:r>
              <a:rPr lang="en-US" b="1" dirty="0"/>
              <a:t>Example</a:t>
            </a:r>
            <a:r>
              <a:rPr lang="en-US" dirty="0"/>
              <a:t>:</a:t>
            </a:r>
          </a:p>
          <a:p>
            <a:pPr marL="0" indent="0">
              <a:buNone/>
            </a:pPr>
            <a:r>
              <a:rPr lang="en-US" dirty="0" err="1"/>
              <a:t>driver.findElement</a:t>
            </a:r>
            <a:r>
              <a:rPr lang="en-US" dirty="0"/>
              <a:t>(</a:t>
            </a:r>
            <a:r>
              <a:rPr lang="en-US" dirty="0" err="1"/>
              <a:t>By.xpath</a:t>
            </a:r>
            <a:r>
              <a:rPr lang="en-US" dirty="0"/>
              <a:t>("//div[@class='form-group'][3]/input[@id='</a:t>
            </a:r>
            <a:r>
              <a:rPr lang="en-US" dirty="0" err="1"/>
              <a:t>editabletext</a:t>
            </a:r>
            <a:r>
              <a:rPr lang="en-US" dirty="0"/>
              <a:t>']")).clear();</a:t>
            </a:r>
          </a:p>
          <a:p>
            <a:pPr marL="0" indent="0">
              <a:buNone/>
            </a:pPr>
            <a:endParaRPr lang="en-IN" dirty="0"/>
          </a:p>
        </p:txBody>
      </p:sp>
    </p:spTree>
    <p:extLst>
      <p:ext uri="{BB962C8B-B14F-4D97-AF65-F5344CB8AC3E}">
        <p14:creationId xmlns:p14="http://schemas.microsoft.com/office/powerpoint/2010/main" val="674172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Pros of Selenium</a:t>
            </a:r>
            <a:endParaRPr lang="en-IN" dirty="0"/>
          </a:p>
        </p:txBody>
      </p:sp>
      <p:sp>
        <p:nvSpPr>
          <p:cNvPr id="3" name="Content Placeholder 2"/>
          <p:cNvSpPr>
            <a:spLocks noGrp="1"/>
          </p:cNvSpPr>
          <p:nvPr>
            <p:ph idx="1"/>
          </p:nvPr>
        </p:nvSpPr>
        <p:spPr/>
        <p:txBody>
          <a:bodyPr>
            <a:normAutofit fontScale="70000" lnSpcReduction="20000"/>
          </a:bodyPr>
          <a:lstStyle/>
          <a:p>
            <a:r>
              <a:rPr lang="en-US" dirty="0" smtClean="0"/>
              <a:t>Selenium supports a variety of programming languages through the use of drivers specific to each language.</a:t>
            </a:r>
          </a:p>
          <a:p>
            <a:r>
              <a:rPr lang="en-US" dirty="0" smtClean="0"/>
              <a:t>Languages supported by Selenium include C#, Java, Perl, PHP, Python and Ruby.</a:t>
            </a:r>
          </a:p>
          <a:p>
            <a:r>
              <a:rPr lang="en-US" dirty="0" smtClean="0"/>
              <a:t>Currently, Selenium Web driver is most popular with Java and C#.</a:t>
            </a:r>
          </a:p>
          <a:p>
            <a:r>
              <a:rPr lang="en-US" dirty="0" smtClean="0"/>
              <a:t> Selenium test scripts can be coded in any of the supported programming languages and can be run directly in most modern web browsers. </a:t>
            </a:r>
          </a:p>
          <a:p>
            <a:r>
              <a:rPr lang="en-US" dirty="0" smtClean="0"/>
              <a:t>Browsers supported by Selenium include Internet Explorer, Mozilla Firefox, Google Chrome and Safari.</a:t>
            </a:r>
          </a:p>
          <a:p>
            <a:r>
              <a:rPr lang="en-US" dirty="0" smtClean="0"/>
              <a:t>Selenium can be used to automate functional tests and can be integrated with automation test tools such as </a:t>
            </a:r>
            <a:r>
              <a:rPr lang="en-US" b="1" dirty="0" smtClean="0"/>
              <a:t>Maven</a:t>
            </a:r>
            <a:r>
              <a:rPr lang="en-US" dirty="0" smtClean="0"/>
              <a:t>, </a:t>
            </a:r>
            <a:r>
              <a:rPr lang="en-US" b="1" dirty="0" smtClean="0"/>
              <a:t>Jenkins</a:t>
            </a:r>
            <a:r>
              <a:rPr lang="en-US" dirty="0" smtClean="0"/>
              <a:t>, </a:t>
            </a:r>
            <a:r>
              <a:rPr lang="en-US" b="1" dirty="0" smtClean="0"/>
              <a:t>&amp; </a:t>
            </a:r>
            <a:r>
              <a:rPr lang="en-US" b="1" dirty="0" err="1" smtClean="0"/>
              <a:t>Docker</a:t>
            </a:r>
            <a:r>
              <a:rPr lang="en-US" dirty="0" smtClean="0"/>
              <a:t> to achieve continuous testing. </a:t>
            </a:r>
          </a:p>
          <a:p>
            <a:r>
              <a:rPr lang="en-US" dirty="0" smtClean="0"/>
              <a:t>It can also be integrated with tools such as </a:t>
            </a:r>
            <a:r>
              <a:rPr lang="en-US" b="1" dirty="0" smtClean="0"/>
              <a:t>TestNG</a:t>
            </a:r>
            <a:r>
              <a:rPr lang="en-US" dirty="0" smtClean="0"/>
              <a:t>, &amp; </a:t>
            </a:r>
            <a:r>
              <a:rPr lang="en-US" b="1" dirty="0" smtClean="0"/>
              <a:t>JUnit</a:t>
            </a:r>
            <a:r>
              <a:rPr lang="en-US" dirty="0" smtClean="0"/>
              <a:t> for managing test cases and generating reports.</a:t>
            </a:r>
          </a:p>
          <a:p>
            <a:endParaRPr lang="en-IN" dirty="0"/>
          </a:p>
        </p:txBody>
      </p:sp>
    </p:spTree>
    <p:extLst>
      <p:ext uri="{BB962C8B-B14F-4D97-AF65-F5344CB8AC3E}">
        <p14:creationId xmlns:p14="http://schemas.microsoft.com/office/powerpoint/2010/main" val="19177149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04664"/>
            <a:ext cx="8229600" cy="648072"/>
          </a:xfrm>
        </p:spPr>
        <p:txBody>
          <a:bodyPr>
            <a:normAutofit fontScale="90000"/>
          </a:bodyPr>
          <a:lstStyle/>
          <a:p>
            <a:r>
              <a:rPr lang="en-US" sz="4000" b="1" dirty="0" smtClean="0"/>
              <a:t/>
            </a:r>
            <a:br>
              <a:rPr lang="en-US" sz="4000" b="1" dirty="0" smtClean="0"/>
            </a:br>
            <a:r>
              <a:rPr lang="en-US" sz="4000" b="1" dirty="0" smtClean="0"/>
              <a:t>How </a:t>
            </a:r>
            <a:r>
              <a:rPr lang="en-US" sz="4000" b="1" dirty="0"/>
              <a:t>to handle Button in Selenium Java</a:t>
            </a:r>
            <a:br>
              <a:rPr lang="en-US" sz="4000" b="1" dirty="0"/>
            </a:br>
            <a:endParaRPr lang="en-IN" sz="4000" dirty="0"/>
          </a:p>
        </p:txBody>
      </p:sp>
      <p:sp>
        <p:nvSpPr>
          <p:cNvPr id="3" name="Content Placeholder 2"/>
          <p:cNvSpPr>
            <a:spLocks noGrp="1"/>
          </p:cNvSpPr>
          <p:nvPr>
            <p:ph idx="1"/>
          </p:nvPr>
        </p:nvSpPr>
        <p:spPr>
          <a:xfrm>
            <a:off x="457200" y="1268760"/>
            <a:ext cx="8229600" cy="4857403"/>
          </a:xfrm>
        </p:spPr>
        <p:txBody>
          <a:bodyPr>
            <a:normAutofit fontScale="92500"/>
          </a:bodyPr>
          <a:lstStyle/>
          <a:p>
            <a:pPr marL="0" indent="0">
              <a:buNone/>
            </a:pPr>
            <a:r>
              <a:rPr lang="en-US" dirty="0"/>
              <a:t>There are different operations we can perform on the button using a Selenium web driver.</a:t>
            </a:r>
          </a:p>
          <a:p>
            <a:pPr marL="0" indent="0">
              <a:buNone/>
            </a:pPr>
            <a:r>
              <a:rPr lang="en-US" dirty="0"/>
              <a:t>The operations are:</a:t>
            </a:r>
          </a:p>
          <a:p>
            <a:pPr marL="0" indent="0">
              <a:buNone/>
            </a:pPr>
            <a:r>
              <a:rPr lang="en-US" b="1" dirty="0"/>
              <a:t>To click</a:t>
            </a:r>
            <a:endParaRPr lang="en-US" dirty="0"/>
          </a:p>
          <a:p>
            <a:pPr marL="0" indent="0">
              <a:buNone/>
            </a:pPr>
            <a:r>
              <a:rPr lang="en-US" b="1" dirty="0"/>
              <a:t>Get the color of the button</a:t>
            </a:r>
            <a:endParaRPr lang="en-US" dirty="0"/>
          </a:p>
          <a:p>
            <a:pPr marL="0" indent="0">
              <a:buNone/>
            </a:pPr>
            <a:r>
              <a:rPr lang="en-US" b="1" dirty="0"/>
              <a:t>To check the button is clickable or not</a:t>
            </a:r>
            <a:endParaRPr lang="en-US" dirty="0"/>
          </a:p>
          <a:p>
            <a:pPr marL="0" indent="0">
              <a:buNone/>
            </a:pPr>
            <a:r>
              <a:rPr lang="en-US" dirty="0"/>
              <a:t>Navigate to </a:t>
            </a:r>
            <a:r>
              <a:rPr lang="en-US" dirty="0">
                <a:hlinkClick r:id="rId2"/>
              </a:rPr>
              <a:t>https://www.qafeast.com/demo</a:t>
            </a:r>
            <a:r>
              <a:rPr lang="en-US" dirty="0"/>
              <a:t>,click the button tab.</a:t>
            </a:r>
          </a:p>
          <a:p>
            <a:pPr marL="0" indent="0">
              <a:buNone/>
            </a:pPr>
            <a:r>
              <a:rPr lang="en-US" dirty="0"/>
              <a:t>Press F12 on the keyboard and inspect the button.</a:t>
            </a:r>
          </a:p>
          <a:p>
            <a:pPr marL="0" indent="0">
              <a:buNone/>
            </a:pPr>
            <a:endParaRPr lang="en-IN" dirty="0"/>
          </a:p>
        </p:txBody>
      </p:sp>
    </p:spTree>
    <p:extLst>
      <p:ext uri="{BB962C8B-B14F-4D97-AF65-F5344CB8AC3E}">
        <p14:creationId xmlns:p14="http://schemas.microsoft.com/office/powerpoint/2010/main" val="12222686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908720"/>
            <a:ext cx="8229600" cy="5201093"/>
          </a:xfrm>
        </p:spPr>
      </p:pic>
    </p:spTree>
    <p:extLst>
      <p:ext uri="{BB962C8B-B14F-4D97-AF65-F5344CB8AC3E}">
        <p14:creationId xmlns:p14="http://schemas.microsoft.com/office/powerpoint/2010/main" val="28433871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US" dirty="0" smtClean="0"/>
              <a:t/>
            </a:r>
            <a:br>
              <a:rPr lang="en-US" dirty="0" smtClean="0"/>
            </a:br>
            <a:r>
              <a:rPr lang="en-US" dirty="0" smtClean="0"/>
              <a:t>To </a:t>
            </a:r>
            <a:r>
              <a:rPr lang="en-US" dirty="0"/>
              <a:t>click the button:</a:t>
            </a:r>
            <a:br>
              <a:rPr lang="en-US" dirty="0"/>
            </a:br>
            <a:endParaRPr lang="en-IN" dirty="0"/>
          </a:p>
        </p:txBody>
      </p:sp>
      <p:sp>
        <p:nvSpPr>
          <p:cNvPr id="3" name="Content Placeholder 2"/>
          <p:cNvSpPr>
            <a:spLocks noGrp="1"/>
          </p:cNvSpPr>
          <p:nvPr>
            <p:ph idx="1"/>
          </p:nvPr>
        </p:nvSpPr>
        <p:spPr>
          <a:xfrm>
            <a:off x="971600" y="1340768"/>
            <a:ext cx="7715200" cy="4785395"/>
          </a:xfrm>
        </p:spPr>
        <p:txBody>
          <a:bodyPr/>
          <a:lstStyle/>
          <a:p>
            <a:pPr marL="0" indent="0">
              <a:buNone/>
            </a:pPr>
            <a:r>
              <a:rPr lang="en-US" dirty="0" smtClean="0"/>
              <a:t>To </a:t>
            </a:r>
            <a:r>
              <a:rPr lang="en-US" dirty="0"/>
              <a:t>click the button or any control on the webpage click() method is used. </a:t>
            </a:r>
          </a:p>
          <a:p>
            <a:pPr marL="0" indent="0">
              <a:buNone/>
            </a:pPr>
            <a:r>
              <a:rPr lang="en-US" b="1" dirty="0"/>
              <a:t>Syntax:</a:t>
            </a:r>
          </a:p>
          <a:p>
            <a:pPr marL="0" indent="0">
              <a:buNone/>
            </a:pPr>
            <a:r>
              <a:rPr lang="en-US" dirty="0" err="1"/>
              <a:t>driver.findElement</a:t>
            </a:r>
            <a:r>
              <a:rPr lang="en-US" dirty="0"/>
              <a:t>(By.&lt;locator&gt;("&lt;locator value&gt;")).click();</a:t>
            </a:r>
          </a:p>
          <a:p>
            <a:pPr marL="0" indent="0">
              <a:buNone/>
            </a:pPr>
            <a:r>
              <a:rPr lang="en-US" b="1" dirty="0"/>
              <a:t>Example:</a:t>
            </a:r>
          </a:p>
          <a:p>
            <a:pPr marL="0" indent="0">
              <a:buNone/>
            </a:pPr>
            <a:r>
              <a:rPr lang="en-US" dirty="0" err="1"/>
              <a:t>driver.findElement</a:t>
            </a:r>
            <a:r>
              <a:rPr lang="en-US" dirty="0"/>
              <a:t>(By.id("button-1")).click();</a:t>
            </a:r>
          </a:p>
          <a:p>
            <a:pPr marL="0" indent="0">
              <a:buNone/>
            </a:pPr>
            <a:endParaRPr lang="en-IN" dirty="0"/>
          </a:p>
        </p:txBody>
      </p:sp>
    </p:spTree>
    <p:extLst>
      <p:ext uri="{BB962C8B-B14F-4D97-AF65-F5344CB8AC3E}">
        <p14:creationId xmlns:p14="http://schemas.microsoft.com/office/powerpoint/2010/main" val="874651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fontScale="90000"/>
          </a:bodyPr>
          <a:lstStyle/>
          <a:p>
            <a:r>
              <a:rPr lang="en-IN" dirty="0" smtClean="0"/>
              <a:t/>
            </a:r>
            <a:br>
              <a:rPr lang="en-IN" dirty="0" smtClean="0"/>
            </a:br>
            <a:r>
              <a:rPr lang="en-IN" dirty="0" smtClean="0"/>
              <a:t>To </a:t>
            </a:r>
            <a:r>
              <a:rPr lang="en-IN" dirty="0"/>
              <a:t>get the </a:t>
            </a:r>
            <a:r>
              <a:rPr lang="en-IN" dirty="0" smtClean="0"/>
              <a:t>colour </a:t>
            </a:r>
            <a:r>
              <a:rPr lang="en-IN" dirty="0"/>
              <a:t>of the button:</a:t>
            </a:r>
            <a:br>
              <a:rPr lang="en-IN" dirty="0"/>
            </a:br>
            <a:endParaRPr lang="en-IN" dirty="0"/>
          </a:p>
        </p:txBody>
      </p:sp>
      <p:sp>
        <p:nvSpPr>
          <p:cNvPr id="3" name="Content Placeholder 2"/>
          <p:cNvSpPr>
            <a:spLocks noGrp="1"/>
          </p:cNvSpPr>
          <p:nvPr>
            <p:ph idx="1"/>
          </p:nvPr>
        </p:nvSpPr>
        <p:spPr>
          <a:xfrm>
            <a:off x="827584" y="1600200"/>
            <a:ext cx="7859216" cy="4525963"/>
          </a:xfrm>
        </p:spPr>
        <p:txBody>
          <a:bodyPr>
            <a:normAutofit fontScale="77500" lnSpcReduction="20000"/>
          </a:bodyPr>
          <a:lstStyle/>
          <a:p>
            <a:pPr marL="0" indent="0">
              <a:buNone/>
            </a:pPr>
            <a:r>
              <a:rPr lang="en-IN" dirty="0" smtClean="0"/>
              <a:t>To </a:t>
            </a:r>
            <a:r>
              <a:rPr lang="en-IN" dirty="0"/>
              <a:t>get the </a:t>
            </a:r>
            <a:r>
              <a:rPr lang="en-IN" dirty="0" smtClean="0"/>
              <a:t>colour </a:t>
            </a:r>
            <a:r>
              <a:rPr lang="en-IN" dirty="0"/>
              <a:t>of the button we can use </a:t>
            </a:r>
            <a:r>
              <a:rPr lang="en-IN" dirty="0" err="1"/>
              <a:t>getCssValue</a:t>
            </a:r>
            <a:r>
              <a:rPr lang="en-IN" dirty="0"/>
              <a:t>() function</a:t>
            </a:r>
          </a:p>
          <a:p>
            <a:pPr marL="0" indent="0">
              <a:buNone/>
            </a:pPr>
            <a:r>
              <a:rPr lang="en-IN" b="1" dirty="0"/>
              <a:t>Syntax</a:t>
            </a:r>
          </a:p>
          <a:p>
            <a:pPr marL="0" indent="0">
              <a:buNone/>
            </a:pPr>
            <a:r>
              <a:rPr lang="en-IN" dirty="0" err="1"/>
              <a:t>driver.findElement</a:t>
            </a:r>
            <a:r>
              <a:rPr lang="en-IN" dirty="0"/>
              <a:t>(By.("locator value ")).</a:t>
            </a:r>
            <a:r>
              <a:rPr lang="en-IN" dirty="0" err="1"/>
              <a:t>getCssValue</a:t>
            </a:r>
            <a:r>
              <a:rPr lang="en-IN" dirty="0"/>
              <a:t>("background-</a:t>
            </a:r>
            <a:r>
              <a:rPr lang="en-IN" dirty="0" err="1"/>
              <a:t>color</a:t>
            </a:r>
            <a:r>
              <a:rPr lang="en-IN" dirty="0"/>
              <a:t>");</a:t>
            </a:r>
          </a:p>
          <a:p>
            <a:pPr marL="0" indent="0">
              <a:buNone/>
            </a:pPr>
            <a:r>
              <a:rPr lang="en-IN" b="1" dirty="0"/>
              <a:t>Example</a:t>
            </a:r>
          </a:p>
          <a:p>
            <a:pPr marL="0" indent="0">
              <a:buNone/>
            </a:pPr>
            <a:r>
              <a:rPr lang="en-IN" dirty="0"/>
              <a:t>String </a:t>
            </a:r>
            <a:r>
              <a:rPr lang="en-IN" dirty="0" err="1"/>
              <a:t>buttonColor</a:t>
            </a:r>
            <a:r>
              <a:rPr lang="en-IN" dirty="0"/>
              <a:t> = </a:t>
            </a:r>
            <a:r>
              <a:rPr lang="en-IN" dirty="0" err="1"/>
              <a:t>driver.findElement</a:t>
            </a:r>
            <a:r>
              <a:rPr lang="en-IN" dirty="0"/>
              <a:t>(By.id("button-1")).</a:t>
            </a:r>
            <a:r>
              <a:rPr lang="en-IN" dirty="0" err="1"/>
              <a:t>getCssValue</a:t>
            </a:r>
            <a:r>
              <a:rPr lang="en-IN" dirty="0"/>
              <a:t>("background-</a:t>
            </a:r>
            <a:r>
              <a:rPr lang="en-IN" dirty="0" err="1"/>
              <a:t>color</a:t>
            </a:r>
            <a:r>
              <a:rPr lang="en-IN" dirty="0"/>
              <a:t>");</a:t>
            </a:r>
            <a:br>
              <a:rPr lang="en-IN" dirty="0"/>
            </a:br>
            <a:r>
              <a:rPr lang="en-IN" dirty="0"/>
              <a:t>String </a:t>
            </a:r>
            <a:r>
              <a:rPr lang="en-IN" dirty="0" err="1"/>
              <a:t>buttonTextColor</a:t>
            </a:r>
            <a:r>
              <a:rPr lang="en-IN" dirty="0"/>
              <a:t> =</a:t>
            </a:r>
            <a:r>
              <a:rPr lang="en-IN" dirty="0" err="1"/>
              <a:t>driver.findElement</a:t>
            </a:r>
            <a:r>
              <a:rPr lang="en-IN" dirty="0"/>
              <a:t>(By.id("button-1")).</a:t>
            </a:r>
            <a:r>
              <a:rPr lang="en-IN" dirty="0" err="1"/>
              <a:t>getCssValue</a:t>
            </a:r>
            <a:r>
              <a:rPr lang="en-IN" dirty="0"/>
              <a:t>("</a:t>
            </a:r>
            <a:r>
              <a:rPr lang="en-IN" dirty="0" err="1"/>
              <a:t>color</a:t>
            </a:r>
            <a:r>
              <a:rPr lang="en-IN" dirty="0"/>
              <a:t>");</a:t>
            </a:r>
            <a:br>
              <a:rPr lang="en-IN" dirty="0"/>
            </a:br>
            <a:r>
              <a:rPr lang="en-IN" dirty="0" err="1"/>
              <a:t>System.out.println</a:t>
            </a:r>
            <a:r>
              <a:rPr lang="en-IN" dirty="0"/>
              <a:t>(</a:t>
            </a:r>
            <a:r>
              <a:rPr lang="en-IN" dirty="0" err="1"/>
              <a:t>buttonColor</a:t>
            </a:r>
            <a:r>
              <a:rPr lang="en-IN" dirty="0"/>
              <a:t>);</a:t>
            </a:r>
            <a:br>
              <a:rPr lang="en-IN" dirty="0"/>
            </a:br>
            <a:r>
              <a:rPr lang="en-IN" dirty="0" err="1"/>
              <a:t>System.out.println</a:t>
            </a:r>
            <a:r>
              <a:rPr lang="en-IN" dirty="0"/>
              <a:t>(</a:t>
            </a:r>
            <a:r>
              <a:rPr lang="en-IN" dirty="0" err="1"/>
              <a:t>buttonTextColor</a:t>
            </a:r>
            <a:r>
              <a:rPr lang="en-IN" dirty="0"/>
              <a:t>);</a:t>
            </a:r>
          </a:p>
          <a:p>
            <a:pPr marL="0" indent="0">
              <a:buNone/>
            </a:pPr>
            <a:endParaRPr lang="en-IN" dirty="0"/>
          </a:p>
        </p:txBody>
      </p:sp>
    </p:spTree>
    <p:extLst>
      <p:ext uri="{BB962C8B-B14F-4D97-AF65-F5344CB8AC3E}">
        <p14:creationId xmlns:p14="http://schemas.microsoft.com/office/powerpoint/2010/main" val="11504016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US" sz="3100" dirty="0" smtClean="0"/>
              <a:t/>
            </a:r>
            <a:br>
              <a:rPr lang="en-US" sz="3100" dirty="0" smtClean="0"/>
            </a:br>
            <a:r>
              <a:rPr lang="en-US" sz="3100" dirty="0" smtClean="0"/>
              <a:t>To </a:t>
            </a:r>
            <a:r>
              <a:rPr lang="en-US" sz="3100" dirty="0"/>
              <a:t>verify whether the button is clickable or not</a:t>
            </a:r>
            <a:r>
              <a:rPr lang="en-US" dirty="0"/>
              <a:t/>
            </a:r>
            <a:br>
              <a:rPr lang="en-US" dirty="0"/>
            </a:br>
            <a:endParaRPr lang="en-IN" dirty="0"/>
          </a:p>
        </p:txBody>
      </p:sp>
      <p:sp>
        <p:nvSpPr>
          <p:cNvPr id="3" name="Content Placeholder 2"/>
          <p:cNvSpPr>
            <a:spLocks noGrp="1"/>
          </p:cNvSpPr>
          <p:nvPr>
            <p:ph idx="1"/>
          </p:nvPr>
        </p:nvSpPr>
        <p:spPr>
          <a:xfrm>
            <a:off x="457200" y="1052736"/>
            <a:ext cx="8229600" cy="5073427"/>
          </a:xfrm>
        </p:spPr>
        <p:txBody>
          <a:bodyPr>
            <a:normAutofit fontScale="70000" lnSpcReduction="20000"/>
          </a:bodyPr>
          <a:lstStyle/>
          <a:p>
            <a:pPr marL="0" indent="0">
              <a:buNone/>
            </a:pPr>
            <a:r>
              <a:rPr lang="en-US" dirty="0" smtClean="0"/>
              <a:t>To </a:t>
            </a:r>
            <a:r>
              <a:rPr lang="en-US" dirty="0"/>
              <a:t>check whether the button is clickable or not , </a:t>
            </a:r>
            <a:r>
              <a:rPr lang="en-US" dirty="0" err="1"/>
              <a:t>isEnabled</a:t>
            </a:r>
            <a:r>
              <a:rPr lang="en-US" dirty="0"/>
              <a:t>() function is used. </a:t>
            </a:r>
            <a:endParaRPr lang="en-US" dirty="0" smtClean="0"/>
          </a:p>
          <a:p>
            <a:pPr marL="0" indent="0">
              <a:buNone/>
            </a:pPr>
            <a:r>
              <a:rPr lang="en-US" dirty="0" smtClean="0"/>
              <a:t>The</a:t>
            </a:r>
            <a:r>
              <a:rPr lang="en-US" dirty="0"/>
              <a:t> </a:t>
            </a:r>
            <a:r>
              <a:rPr lang="en-US" dirty="0" err="1"/>
              <a:t>isEnabled</a:t>
            </a:r>
            <a:r>
              <a:rPr lang="en-US" dirty="0"/>
              <a:t>() function returns a </a:t>
            </a:r>
            <a:r>
              <a:rPr lang="en-US" dirty="0" err="1"/>
              <a:t>boolean</a:t>
            </a:r>
            <a:r>
              <a:rPr lang="en-US" dirty="0"/>
              <a:t> value, based on the </a:t>
            </a:r>
            <a:r>
              <a:rPr lang="en-US" dirty="0" err="1"/>
              <a:t>boolean</a:t>
            </a:r>
            <a:r>
              <a:rPr lang="en-US" dirty="0"/>
              <a:t> value we can determine whether it is clickable or not</a:t>
            </a:r>
            <a:r>
              <a:rPr lang="en-US" dirty="0" smtClean="0"/>
              <a:t>.</a:t>
            </a:r>
          </a:p>
          <a:p>
            <a:pPr marL="0" indent="0">
              <a:buNone/>
            </a:pPr>
            <a:endParaRPr lang="en-US" dirty="0"/>
          </a:p>
          <a:p>
            <a:pPr marL="0" indent="0">
              <a:buNone/>
            </a:pPr>
            <a:r>
              <a:rPr lang="en-US" b="1" dirty="0"/>
              <a:t>Syntax:</a:t>
            </a:r>
          </a:p>
          <a:p>
            <a:pPr marL="0" indent="0">
              <a:buNone/>
            </a:pPr>
            <a:r>
              <a:rPr lang="en-US" dirty="0" err="1"/>
              <a:t>driver.findElement</a:t>
            </a:r>
            <a:r>
              <a:rPr lang="en-US" dirty="0"/>
              <a:t>(By.&lt;locator&gt; ("&lt;locator value&gt; ")).</a:t>
            </a:r>
            <a:r>
              <a:rPr lang="en-US" dirty="0" err="1"/>
              <a:t>isEnabled</a:t>
            </a:r>
            <a:r>
              <a:rPr lang="en-US" dirty="0" smtClean="0"/>
              <a:t>();</a:t>
            </a:r>
          </a:p>
          <a:p>
            <a:pPr marL="0" indent="0">
              <a:buNone/>
            </a:pPr>
            <a:endParaRPr lang="en-US" dirty="0"/>
          </a:p>
          <a:p>
            <a:pPr marL="0" indent="0">
              <a:buNone/>
            </a:pPr>
            <a:r>
              <a:rPr lang="en-US" b="1" dirty="0"/>
              <a:t>Example:</a:t>
            </a:r>
            <a:r>
              <a:rPr lang="en-US" dirty="0"/>
              <a:t/>
            </a:r>
            <a:br>
              <a:rPr lang="en-US" dirty="0"/>
            </a:br>
            <a:r>
              <a:rPr lang="en-US" dirty="0" err="1"/>
              <a:t>WebElement</a:t>
            </a:r>
            <a:r>
              <a:rPr lang="en-US" dirty="0"/>
              <a:t> Button = </a:t>
            </a:r>
            <a:r>
              <a:rPr lang="en-US" dirty="0" err="1"/>
              <a:t>driver.findElement</a:t>
            </a:r>
            <a:r>
              <a:rPr lang="en-US" dirty="0"/>
              <a:t>(By.id("button-2"));</a:t>
            </a:r>
            <a:br>
              <a:rPr lang="en-US" dirty="0"/>
            </a:br>
            <a:r>
              <a:rPr lang="en-US" dirty="0"/>
              <a:t>if(</a:t>
            </a:r>
            <a:r>
              <a:rPr lang="en-US" dirty="0" err="1"/>
              <a:t>Button.isEnabled</a:t>
            </a:r>
            <a:r>
              <a:rPr lang="en-US" dirty="0"/>
              <a:t>()){</a:t>
            </a:r>
            <a:br>
              <a:rPr lang="en-US" dirty="0"/>
            </a:br>
            <a:r>
              <a:rPr lang="en-US" dirty="0"/>
              <a:t>  </a:t>
            </a:r>
            <a:r>
              <a:rPr lang="en-US" dirty="0" err="1"/>
              <a:t>System.out.println</a:t>
            </a:r>
            <a:r>
              <a:rPr lang="en-US" dirty="0"/>
              <a:t>("Button is enabled");</a:t>
            </a:r>
            <a:br>
              <a:rPr lang="en-US" dirty="0"/>
            </a:br>
            <a:r>
              <a:rPr lang="en-US" dirty="0"/>
              <a:t>}</a:t>
            </a:r>
            <a:br>
              <a:rPr lang="en-US" dirty="0"/>
            </a:br>
            <a:r>
              <a:rPr lang="en-US" dirty="0"/>
              <a:t>else {</a:t>
            </a:r>
            <a:br>
              <a:rPr lang="en-US" dirty="0"/>
            </a:br>
            <a:r>
              <a:rPr lang="en-US" dirty="0"/>
              <a:t>  </a:t>
            </a:r>
            <a:r>
              <a:rPr lang="en-US" dirty="0" err="1"/>
              <a:t>System.out.println</a:t>
            </a:r>
            <a:r>
              <a:rPr lang="en-US" dirty="0"/>
              <a:t>("Button is not enabled");</a:t>
            </a:r>
            <a:br>
              <a:rPr lang="en-US" dirty="0"/>
            </a:br>
            <a:r>
              <a:rPr lang="en-US" dirty="0"/>
              <a:t>}</a:t>
            </a:r>
          </a:p>
          <a:p>
            <a:pPr marL="0" indent="0">
              <a:buNone/>
            </a:pPr>
            <a:endParaRPr lang="en-IN" dirty="0"/>
          </a:p>
        </p:txBody>
      </p:sp>
    </p:spTree>
    <p:extLst>
      <p:ext uri="{BB962C8B-B14F-4D97-AF65-F5344CB8AC3E}">
        <p14:creationId xmlns:p14="http://schemas.microsoft.com/office/powerpoint/2010/main" val="4470744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US" sz="3600" b="1" dirty="0" smtClean="0"/>
              <a:t/>
            </a:r>
            <a:br>
              <a:rPr lang="en-US" sz="3600" b="1" dirty="0" smtClean="0"/>
            </a:br>
            <a:r>
              <a:rPr lang="en-US" sz="3600" b="1" dirty="0" smtClean="0"/>
              <a:t>How </a:t>
            </a:r>
            <a:r>
              <a:rPr lang="en-US" sz="3600" b="1" dirty="0"/>
              <a:t>to handle radio button in selenium Java</a:t>
            </a:r>
            <a:r>
              <a:rPr lang="en-US" b="1" dirty="0"/>
              <a:t/>
            </a:r>
            <a:br>
              <a:rPr lang="en-US" b="1" dirty="0"/>
            </a:br>
            <a:endParaRPr lang="en-IN" dirty="0"/>
          </a:p>
        </p:txBody>
      </p:sp>
      <p:sp>
        <p:nvSpPr>
          <p:cNvPr id="3" name="Content Placeholder 2"/>
          <p:cNvSpPr>
            <a:spLocks noGrp="1"/>
          </p:cNvSpPr>
          <p:nvPr>
            <p:ph idx="1"/>
          </p:nvPr>
        </p:nvSpPr>
        <p:spPr>
          <a:xfrm>
            <a:off x="457200" y="1196752"/>
            <a:ext cx="8229600" cy="4929411"/>
          </a:xfrm>
        </p:spPr>
        <p:txBody>
          <a:bodyPr>
            <a:normAutofit lnSpcReduction="10000"/>
          </a:bodyPr>
          <a:lstStyle/>
          <a:p>
            <a:pPr marL="0" indent="0">
              <a:buNone/>
            </a:pPr>
            <a:r>
              <a:rPr lang="en-US" dirty="0"/>
              <a:t>There are different operations we can perform on the radio button using selenium web driver.</a:t>
            </a:r>
          </a:p>
          <a:p>
            <a:pPr marL="0" indent="0">
              <a:buNone/>
            </a:pPr>
            <a:r>
              <a:rPr lang="en-US" dirty="0"/>
              <a:t>Most operations are:</a:t>
            </a:r>
          </a:p>
          <a:p>
            <a:pPr marL="0" indent="0">
              <a:buNone/>
            </a:pPr>
            <a:r>
              <a:rPr lang="en-US" b="1" dirty="0"/>
              <a:t>To select the radio button</a:t>
            </a:r>
            <a:endParaRPr lang="en-US" dirty="0"/>
          </a:p>
          <a:p>
            <a:pPr marL="0" indent="0">
              <a:buNone/>
            </a:pPr>
            <a:r>
              <a:rPr lang="en-US" b="1" dirty="0"/>
              <a:t>To determine which Radio button is selected</a:t>
            </a:r>
            <a:endParaRPr lang="en-US" dirty="0"/>
          </a:p>
          <a:p>
            <a:pPr marL="0" indent="0">
              <a:buNone/>
            </a:pPr>
            <a:r>
              <a:rPr lang="en-US" dirty="0"/>
              <a:t>Navigate to </a:t>
            </a:r>
            <a:r>
              <a:rPr lang="en-US" dirty="0">
                <a:hlinkClick r:id="rId2"/>
              </a:rPr>
              <a:t>https://www.qafeast.com/demo</a:t>
            </a:r>
            <a:r>
              <a:rPr lang="en-US" dirty="0"/>
              <a:t>, and click the radio button tab.</a:t>
            </a:r>
          </a:p>
          <a:p>
            <a:pPr marL="0" indent="0">
              <a:buNone/>
            </a:pPr>
            <a:r>
              <a:rPr lang="en-US" dirty="0"/>
              <a:t>Press F12 on the keyboard and inspect the radio button.</a:t>
            </a:r>
          </a:p>
          <a:p>
            <a:pPr marL="0" indent="0">
              <a:buNone/>
            </a:pPr>
            <a:endParaRPr lang="en-IN" dirty="0"/>
          </a:p>
        </p:txBody>
      </p:sp>
    </p:spTree>
    <p:extLst>
      <p:ext uri="{BB962C8B-B14F-4D97-AF65-F5344CB8AC3E}">
        <p14:creationId xmlns:p14="http://schemas.microsoft.com/office/powerpoint/2010/main" val="2163894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2771" y="548680"/>
            <a:ext cx="8198458" cy="5577483"/>
          </a:xfrm>
        </p:spPr>
      </p:pic>
    </p:spTree>
    <p:extLst>
      <p:ext uri="{BB962C8B-B14F-4D97-AF65-F5344CB8AC3E}">
        <p14:creationId xmlns:p14="http://schemas.microsoft.com/office/powerpoint/2010/main" val="23689508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Autofit/>
          </a:bodyPr>
          <a:lstStyle/>
          <a:p>
            <a:r>
              <a:rPr lang="en-IN" sz="2800" b="1" dirty="0" smtClean="0"/>
              <a:t/>
            </a:r>
            <a:br>
              <a:rPr lang="en-IN" sz="2800" b="1" dirty="0" smtClean="0"/>
            </a:br>
            <a:r>
              <a:rPr lang="en-IN" sz="2800" b="1" dirty="0" smtClean="0"/>
              <a:t>Select </a:t>
            </a:r>
            <a:r>
              <a:rPr lang="en-IN" sz="2800" b="1" dirty="0"/>
              <a:t>the radio button:</a:t>
            </a:r>
            <a:r>
              <a:rPr lang="en-IN" sz="2800" dirty="0"/>
              <a:t/>
            </a:r>
            <a:br>
              <a:rPr lang="en-IN" sz="2800" dirty="0"/>
            </a:br>
            <a:endParaRPr lang="en-IN" sz="2800" dirty="0"/>
          </a:p>
        </p:txBody>
      </p:sp>
      <p:sp>
        <p:nvSpPr>
          <p:cNvPr id="3" name="Content Placeholder 2"/>
          <p:cNvSpPr>
            <a:spLocks noGrp="1"/>
          </p:cNvSpPr>
          <p:nvPr>
            <p:ph idx="1"/>
          </p:nvPr>
        </p:nvSpPr>
        <p:spPr>
          <a:xfrm>
            <a:off x="457200" y="1196752"/>
            <a:ext cx="8229600" cy="4929411"/>
          </a:xfrm>
        </p:spPr>
        <p:txBody>
          <a:bodyPr>
            <a:normAutofit/>
          </a:bodyPr>
          <a:lstStyle/>
          <a:p>
            <a:pPr marL="0" indent="0">
              <a:buNone/>
            </a:pPr>
            <a:r>
              <a:rPr lang="en-IN" dirty="0" smtClean="0"/>
              <a:t>Selenium </a:t>
            </a:r>
            <a:r>
              <a:rPr lang="en-IN" dirty="0" err="1"/>
              <a:t>webdriver</a:t>
            </a:r>
            <a:r>
              <a:rPr lang="en-IN" dirty="0"/>
              <a:t> doesn't provide a special method to select the radio button, we can use click() method to select the radio button</a:t>
            </a:r>
            <a:r>
              <a:rPr lang="en-IN" dirty="0" smtClean="0"/>
              <a:t>.</a:t>
            </a:r>
            <a:r>
              <a:rPr lang="en-IN" dirty="0"/>
              <a:t> </a:t>
            </a:r>
          </a:p>
          <a:p>
            <a:pPr marL="0" indent="0">
              <a:buNone/>
            </a:pPr>
            <a:r>
              <a:rPr lang="en-IN" b="1" dirty="0"/>
              <a:t>Syntax:</a:t>
            </a:r>
          </a:p>
          <a:p>
            <a:pPr marL="0" indent="0">
              <a:buNone/>
            </a:pPr>
            <a:r>
              <a:rPr lang="en-IN" dirty="0" err="1"/>
              <a:t>driver.findElement</a:t>
            </a:r>
            <a:r>
              <a:rPr lang="en-IN" dirty="0"/>
              <a:t>(By.&lt;locator("&lt;locator value")).click();</a:t>
            </a:r>
          </a:p>
          <a:p>
            <a:pPr marL="0" indent="0">
              <a:buNone/>
            </a:pPr>
            <a:r>
              <a:rPr lang="en-IN" b="1" dirty="0"/>
              <a:t>Example:</a:t>
            </a:r>
          </a:p>
          <a:p>
            <a:pPr marL="0" indent="0">
              <a:buNone/>
            </a:pPr>
            <a:r>
              <a:rPr lang="en-IN" dirty="0" err="1"/>
              <a:t>driver.findElement</a:t>
            </a:r>
            <a:r>
              <a:rPr lang="en-IN" dirty="0"/>
              <a:t>(</a:t>
            </a:r>
            <a:r>
              <a:rPr lang="en-IN" dirty="0" err="1"/>
              <a:t>By.xpath</a:t>
            </a:r>
            <a:r>
              <a:rPr lang="en-IN" dirty="0"/>
              <a:t>("//label[text()='Male']")).click();</a:t>
            </a:r>
          </a:p>
          <a:p>
            <a:pPr marL="0" indent="0">
              <a:buNone/>
            </a:pPr>
            <a:endParaRPr lang="en-IN" dirty="0"/>
          </a:p>
        </p:txBody>
      </p:sp>
    </p:spTree>
    <p:extLst>
      <p:ext uri="{BB962C8B-B14F-4D97-AF65-F5344CB8AC3E}">
        <p14:creationId xmlns:p14="http://schemas.microsoft.com/office/powerpoint/2010/main" val="17116705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To check which one is selected:</a:t>
            </a:r>
            <a:r>
              <a:rPr lang="en-US" dirty="0"/>
              <a:t/>
            </a:r>
            <a:br>
              <a:rPr lang="en-US" dirty="0"/>
            </a:br>
            <a:endParaRPr lang="en-IN"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err="1" smtClean="0"/>
              <a:t>isSelected</a:t>
            </a:r>
            <a:r>
              <a:rPr lang="en-US" dirty="0"/>
              <a:t>() function is used to know which radio button is Selected. </a:t>
            </a:r>
            <a:r>
              <a:rPr lang="en-US" dirty="0" err="1"/>
              <a:t>isSelected</a:t>
            </a:r>
            <a:r>
              <a:rPr lang="en-US" dirty="0"/>
              <a:t>() function return the </a:t>
            </a:r>
            <a:r>
              <a:rPr lang="en-US" dirty="0" err="1"/>
              <a:t>boolean</a:t>
            </a:r>
            <a:r>
              <a:rPr lang="en-US" dirty="0"/>
              <a:t> value.</a:t>
            </a:r>
          </a:p>
          <a:p>
            <a:pPr marL="0" indent="0">
              <a:buNone/>
            </a:pPr>
            <a:r>
              <a:rPr lang="en-US" b="1" dirty="0"/>
              <a:t>Syntax:</a:t>
            </a:r>
          </a:p>
          <a:p>
            <a:pPr marL="0" indent="0">
              <a:buNone/>
            </a:pPr>
            <a:r>
              <a:rPr lang="en-US" dirty="0" err="1"/>
              <a:t>driver.findElement</a:t>
            </a:r>
            <a:r>
              <a:rPr lang="en-US" dirty="0"/>
              <a:t>(By.&lt;locator("&lt;locator value ")).</a:t>
            </a:r>
            <a:r>
              <a:rPr lang="en-US" dirty="0" err="1"/>
              <a:t>isSelected</a:t>
            </a:r>
            <a:r>
              <a:rPr lang="en-US" dirty="0"/>
              <a:t>();</a:t>
            </a:r>
          </a:p>
          <a:p>
            <a:pPr marL="0" indent="0">
              <a:buNone/>
            </a:pPr>
            <a:r>
              <a:rPr lang="en-US" b="1" dirty="0"/>
              <a:t>Example:</a:t>
            </a:r>
          </a:p>
          <a:p>
            <a:pPr marL="0" indent="0">
              <a:buNone/>
            </a:pPr>
            <a:r>
              <a:rPr lang="en-US" dirty="0" err="1"/>
              <a:t>boolean</a:t>
            </a:r>
            <a:r>
              <a:rPr lang="en-US" dirty="0"/>
              <a:t> </a:t>
            </a:r>
            <a:r>
              <a:rPr lang="en-US" dirty="0" err="1"/>
              <a:t>rdBtn</a:t>
            </a:r>
            <a:r>
              <a:rPr lang="en-US" dirty="0"/>
              <a:t> = </a:t>
            </a:r>
            <a:r>
              <a:rPr lang="en-US" dirty="0" err="1"/>
              <a:t>driver.findElement</a:t>
            </a:r>
            <a:r>
              <a:rPr lang="en-US" dirty="0"/>
              <a:t>(</a:t>
            </a:r>
            <a:r>
              <a:rPr lang="en-US" dirty="0" err="1"/>
              <a:t>By.xpath</a:t>
            </a:r>
            <a:r>
              <a:rPr lang="en-US" dirty="0"/>
              <a:t>("//input[@value='Male is selected']")).</a:t>
            </a:r>
            <a:r>
              <a:rPr lang="en-US" dirty="0" err="1"/>
              <a:t>isSelected</a:t>
            </a:r>
            <a:r>
              <a:rPr lang="en-US" dirty="0"/>
              <a:t>();</a:t>
            </a:r>
            <a:br>
              <a:rPr lang="en-US" dirty="0"/>
            </a:br>
            <a:r>
              <a:rPr lang="en-US" dirty="0"/>
              <a:t>if (</a:t>
            </a:r>
            <a:r>
              <a:rPr lang="en-US" dirty="0" err="1"/>
              <a:t>rdBtn</a:t>
            </a:r>
            <a:r>
              <a:rPr lang="en-US" dirty="0"/>
              <a:t>)</a:t>
            </a:r>
            <a:br>
              <a:rPr lang="en-US" dirty="0"/>
            </a:br>
            <a:r>
              <a:rPr lang="en-US" dirty="0"/>
              <a:t>{</a:t>
            </a:r>
            <a:br>
              <a:rPr lang="en-US" dirty="0"/>
            </a:br>
            <a:r>
              <a:rPr lang="en-US" dirty="0"/>
              <a:t>    </a:t>
            </a:r>
            <a:r>
              <a:rPr lang="en-US" dirty="0" err="1"/>
              <a:t>System.out.println</a:t>
            </a:r>
            <a:r>
              <a:rPr lang="en-US" dirty="0"/>
              <a:t>("Male is selected");</a:t>
            </a:r>
            <a:br>
              <a:rPr lang="en-US" dirty="0"/>
            </a:br>
            <a:r>
              <a:rPr lang="en-US" dirty="0"/>
              <a:t>}</a:t>
            </a:r>
            <a:br>
              <a:rPr lang="en-US" dirty="0"/>
            </a:br>
            <a:r>
              <a:rPr lang="en-US" dirty="0"/>
              <a:t>else</a:t>
            </a:r>
            <a:br>
              <a:rPr lang="en-US" dirty="0"/>
            </a:br>
            <a:r>
              <a:rPr lang="en-US" dirty="0"/>
              <a:t>{</a:t>
            </a:r>
            <a:br>
              <a:rPr lang="en-US" dirty="0"/>
            </a:br>
            <a:r>
              <a:rPr lang="en-US" dirty="0"/>
              <a:t>    </a:t>
            </a:r>
            <a:r>
              <a:rPr lang="en-US" dirty="0" err="1"/>
              <a:t>System.out.println</a:t>
            </a:r>
            <a:r>
              <a:rPr lang="en-US" dirty="0"/>
              <a:t>("Male is not selected");</a:t>
            </a:r>
            <a:br>
              <a:rPr lang="en-US" dirty="0"/>
            </a:br>
            <a:r>
              <a:rPr lang="en-US" dirty="0"/>
              <a:t>}</a:t>
            </a:r>
          </a:p>
          <a:p>
            <a:endParaRPr lang="en-IN" dirty="0"/>
          </a:p>
        </p:txBody>
      </p:sp>
    </p:spTree>
    <p:extLst>
      <p:ext uri="{BB962C8B-B14F-4D97-AF65-F5344CB8AC3E}">
        <p14:creationId xmlns:p14="http://schemas.microsoft.com/office/powerpoint/2010/main" val="32834606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
            </a:r>
            <a:br>
              <a:rPr lang="en-US" sz="2800" dirty="0" smtClean="0"/>
            </a:br>
            <a:r>
              <a:rPr lang="en-US" sz="2800" dirty="0" smtClean="0"/>
              <a:t>Using</a:t>
            </a:r>
            <a:r>
              <a:rPr lang="en-US" sz="2800" dirty="0"/>
              <a:t> </a:t>
            </a:r>
            <a:r>
              <a:rPr lang="en-US" sz="2800" b="1" dirty="0" err="1"/>
              <a:t>getAttribute</a:t>
            </a:r>
            <a:r>
              <a:rPr lang="en-US" sz="2800" b="1" dirty="0"/>
              <a:t>() </a:t>
            </a:r>
            <a:r>
              <a:rPr lang="en-US" sz="2800" dirty="0"/>
              <a:t>function we can determine using the checked property</a:t>
            </a:r>
            <a:br>
              <a:rPr lang="en-US" sz="2800" dirty="0"/>
            </a:br>
            <a:endParaRPr lang="en-IN" sz="2800" dirty="0"/>
          </a:p>
        </p:txBody>
      </p:sp>
      <p:sp>
        <p:nvSpPr>
          <p:cNvPr id="3" name="Content Placeholder 2"/>
          <p:cNvSpPr>
            <a:spLocks noGrp="1"/>
          </p:cNvSpPr>
          <p:nvPr>
            <p:ph idx="1"/>
          </p:nvPr>
        </p:nvSpPr>
        <p:spPr/>
        <p:txBody>
          <a:bodyPr>
            <a:normAutofit/>
          </a:bodyPr>
          <a:lstStyle/>
          <a:p>
            <a:pPr marL="0" indent="0">
              <a:buNone/>
            </a:pPr>
            <a:r>
              <a:rPr lang="en-US" sz="2800" dirty="0" smtClean="0"/>
              <a:t>String </a:t>
            </a:r>
            <a:r>
              <a:rPr lang="en-US" sz="2800" dirty="0" err="1"/>
              <a:t>rdBt</a:t>
            </a:r>
            <a:r>
              <a:rPr lang="en-US" sz="2800" dirty="0"/>
              <a:t> = </a:t>
            </a:r>
            <a:r>
              <a:rPr lang="en-US" sz="2800" dirty="0" err="1"/>
              <a:t>driver.findElement</a:t>
            </a:r>
            <a:r>
              <a:rPr lang="en-US" sz="2800" dirty="0"/>
              <a:t>(</a:t>
            </a:r>
            <a:r>
              <a:rPr lang="en-US" sz="2800" dirty="0" err="1"/>
              <a:t>By.xpath</a:t>
            </a:r>
            <a:r>
              <a:rPr lang="en-US" sz="2800" dirty="0"/>
              <a:t>("//input[@value='Female is selected']")).</a:t>
            </a:r>
            <a:r>
              <a:rPr lang="en-US" sz="2800" dirty="0" err="1"/>
              <a:t>getAttribute</a:t>
            </a:r>
            <a:r>
              <a:rPr lang="en-US" sz="2800" dirty="0"/>
              <a:t>("checked</a:t>
            </a:r>
            <a:r>
              <a:rPr lang="en-US" sz="2800" dirty="0" smtClean="0"/>
              <a:t>");</a:t>
            </a:r>
            <a:r>
              <a:rPr lang="en-US" sz="2800" dirty="0"/>
              <a:t/>
            </a:r>
            <a:br>
              <a:rPr lang="en-US" sz="2800" dirty="0"/>
            </a:br>
            <a:r>
              <a:rPr lang="en-US" sz="2800" dirty="0" err="1"/>
              <a:t>System.out.println</a:t>
            </a:r>
            <a:r>
              <a:rPr lang="en-US" sz="2800" dirty="0"/>
              <a:t>(</a:t>
            </a:r>
            <a:r>
              <a:rPr lang="en-US" sz="2800" dirty="0" err="1"/>
              <a:t>rdBt</a:t>
            </a:r>
            <a:r>
              <a:rPr lang="en-US" sz="2800" dirty="0" smtClean="0"/>
              <a:t>);</a:t>
            </a:r>
          </a:p>
          <a:p>
            <a:pPr marL="0" indent="0">
              <a:buNone/>
            </a:pPr>
            <a:endParaRPr lang="en-US" sz="2800" dirty="0"/>
          </a:p>
          <a:p>
            <a:pPr marL="0" indent="0">
              <a:buNone/>
            </a:pPr>
            <a:r>
              <a:rPr lang="en-US" sz="2800" dirty="0"/>
              <a:t>If the Radio button is selected then it returns true otherwise it returns false.</a:t>
            </a:r>
          </a:p>
          <a:p>
            <a:pPr marL="0" indent="0">
              <a:buNone/>
            </a:pPr>
            <a:endParaRPr lang="en-IN" sz="2800" dirty="0"/>
          </a:p>
        </p:txBody>
      </p:sp>
    </p:spTree>
    <p:extLst>
      <p:ext uri="{BB962C8B-B14F-4D97-AF65-F5344CB8AC3E}">
        <p14:creationId xmlns:p14="http://schemas.microsoft.com/office/powerpoint/2010/main" val="1691837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404664"/>
            <a:ext cx="8229600" cy="5760640"/>
          </a:xfrm>
        </p:spPr>
        <p:txBody>
          <a:bodyPr>
            <a:normAutofit fontScale="77500" lnSpcReduction="20000"/>
          </a:bodyPr>
          <a:lstStyle/>
          <a:p>
            <a:pPr marL="0" indent="0">
              <a:buNone/>
            </a:pPr>
            <a:r>
              <a:rPr lang="en-US" b="1" dirty="0" smtClean="0"/>
              <a:t>          Launch </a:t>
            </a:r>
            <a:r>
              <a:rPr lang="en-US" b="1" dirty="0"/>
              <a:t>Browser using Selenium </a:t>
            </a:r>
            <a:r>
              <a:rPr lang="en-US" b="1" dirty="0" smtClean="0"/>
              <a:t>Java</a:t>
            </a:r>
          </a:p>
          <a:p>
            <a:pPr marL="0" indent="0">
              <a:buNone/>
            </a:pPr>
            <a:endParaRPr lang="en-US" b="1" dirty="0"/>
          </a:p>
          <a:p>
            <a:pPr marL="0" indent="0">
              <a:buNone/>
            </a:pPr>
            <a:r>
              <a:rPr lang="en-IN" b="1" dirty="0"/>
              <a:t>How Selenium </a:t>
            </a:r>
            <a:r>
              <a:rPr lang="en-IN" b="1" dirty="0" err="1"/>
              <a:t>webdriver</a:t>
            </a:r>
            <a:r>
              <a:rPr lang="en-IN" b="1" dirty="0"/>
              <a:t> communicates with Browser:</a:t>
            </a:r>
            <a:endParaRPr lang="en-IN" dirty="0"/>
          </a:p>
          <a:p>
            <a:pPr marL="0" indent="0">
              <a:buNone/>
            </a:pPr>
            <a:r>
              <a:rPr lang="en-IN" dirty="0"/>
              <a:t>Selenium </a:t>
            </a:r>
            <a:r>
              <a:rPr lang="en-IN" dirty="0" err="1"/>
              <a:t>webdriver</a:t>
            </a:r>
            <a:r>
              <a:rPr lang="en-IN" dirty="0"/>
              <a:t> communicates with the browser via the JSON wire protocol which is a Restful service JSON. The selenium commands are passed to drivers via JSON wire protocol HTTP commands </a:t>
            </a:r>
            <a:r>
              <a:rPr lang="en-IN" dirty="0" err="1"/>
              <a:t>Json</a:t>
            </a:r>
            <a:r>
              <a:rPr lang="en-IN" dirty="0"/>
              <a:t> and then drivers communicate with browsers.</a:t>
            </a:r>
          </a:p>
          <a:p>
            <a:pPr marL="0" indent="0">
              <a:buNone/>
            </a:pPr>
            <a:r>
              <a:rPr lang="en-IN" dirty="0"/>
              <a:t>Each browser has different drivers to communicate with Selenium and browsers.</a:t>
            </a:r>
          </a:p>
          <a:p>
            <a:pPr marL="0" indent="0">
              <a:buNone/>
            </a:pPr>
            <a:r>
              <a:rPr lang="en-IN" dirty="0"/>
              <a:t>The drivers are,</a:t>
            </a:r>
          </a:p>
          <a:p>
            <a:pPr marL="0" indent="0">
              <a:buNone/>
            </a:pPr>
            <a:r>
              <a:rPr lang="en-IN" dirty="0" err="1"/>
              <a:t>Chromedriver</a:t>
            </a:r>
            <a:r>
              <a:rPr lang="en-IN" dirty="0"/>
              <a:t> - Chrome browser</a:t>
            </a:r>
            <a:br>
              <a:rPr lang="en-IN" dirty="0"/>
            </a:br>
            <a:r>
              <a:rPr lang="en-IN" dirty="0" err="1"/>
              <a:t>Geckodriver</a:t>
            </a:r>
            <a:r>
              <a:rPr lang="en-IN" dirty="0"/>
              <a:t> - Firefox browser</a:t>
            </a:r>
            <a:br>
              <a:rPr lang="en-IN" dirty="0"/>
            </a:br>
            <a:r>
              <a:rPr lang="en-IN" dirty="0" err="1"/>
              <a:t>MicrosoftWebDriver</a:t>
            </a:r>
            <a:r>
              <a:rPr lang="en-IN" dirty="0"/>
              <a:t> - Edge browser</a:t>
            </a:r>
            <a:br>
              <a:rPr lang="en-IN" dirty="0"/>
            </a:br>
            <a:r>
              <a:rPr lang="en-IN" dirty="0"/>
              <a:t>Opera driver - Opera browser</a:t>
            </a:r>
            <a:br>
              <a:rPr lang="en-IN" dirty="0"/>
            </a:br>
            <a:r>
              <a:rPr lang="en-IN" dirty="0"/>
              <a:t>Safari driver - Safari browser</a:t>
            </a:r>
          </a:p>
          <a:p>
            <a:pPr marL="0" indent="0">
              <a:buNone/>
            </a:pPr>
            <a:endParaRPr lang="en-IN" dirty="0"/>
          </a:p>
        </p:txBody>
      </p:sp>
    </p:spTree>
    <p:extLst>
      <p:ext uri="{BB962C8B-B14F-4D97-AF65-F5344CB8AC3E}">
        <p14:creationId xmlns:p14="http://schemas.microsoft.com/office/powerpoint/2010/main" val="19247470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How to handle check box in Selenium Java</a:t>
            </a:r>
            <a:br>
              <a:rPr lang="en-US" sz="3200" b="1" dirty="0"/>
            </a:br>
            <a:endParaRPr lang="en-IN" sz="3200" dirty="0"/>
          </a:p>
        </p:txBody>
      </p:sp>
      <p:sp>
        <p:nvSpPr>
          <p:cNvPr id="3" name="Content Placeholder 2"/>
          <p:cNvSpPr>
            <a:spLocks noGrp="1"/>
          </p:cNvSpPr>
          <p:nvPr>
            <p:ph idx="1"/>
          </p:nvPr>
        </p:nvSpPr>
        <p:spPr>
          <a:xfrm>
            <a:off x="457200" y="1268760"/>
            <a:ext cx="8229600" cy="4857403"/>
          </a:xfrm>
        </p:spPr>
        <p:txBody>
          <a:bodyPr>
            <a:normAutofit/>
          </a:bodyPr>
          <a:lstStyle/>
          <a:p>
            <a:pPr marL="0" indent="0">
              <a:buNone/>
            </a:pPr>
            <a:r>
              <a:rPr lang="en-US" sz="2800" dirty="0" smtClean="0"/>
              <a:t>There </a:t>
            </a:r>
            <a:r>
              <a:rPr lang="en-US" sz="2800" dirty="0"/>
              <a:t>are different operations we can perform on the checkbox using Selenium </a:t>
            </a:r>
            <a:r>
              <a:rPr lang="en-US" sz="2800" dirty="0" err="1"/>
              <a:t>webdriver</a:t>
            </a:r>
            <a:r>
              <a:rPr lang="en-US" sz="2800" dirty="0"/>
              <a:t>.</a:t>
            </a:r>
          </a:p>
          <a:p>
            <a:pPr marL="0" indent="0">
              <a:buNone/>
            </a:pPr>
            <a:r>
              <a:rPr lang="en-US" sz="2800" dirty="0"/>
              <a:t>The operations are:</a:t>
            </a:r>
          </a:p>
          <a:p>
            <a:pPr marL="0" indent="0">
              <a:buNone/>
            </a:pPr>
            <a:r>
              <a:rPr lang="en-US" sz="2800" b="1" dirty="0"/>
              <a:t>Check/Uncheck</a:t>
            </a:r>
            <a:endParaRPr lang="en-US" sz="2800" dirty="0"/>
          </a:p>
          <a:p>
            <a:pPr marL="0" indent="0">
              <a:buNone/>
            </a:pPr>
            <a:r>
              <a:rPr lang="en-US" sz="2800" b="1" dirty="0"/>
              <a:t>Editable or not Editable</a:t>
            </a:r>
            <a:endParaRPr lang="en-US" sz="2800" dirty="0"/>
          </a:p>
          <a:p>
            <a:pPr marL="0" indent="0">
              <a:buNone/>
            </a:pPr>
            <a:r>
              <a:rPr lang="en-US" sz="2800" b="1" dirty="0"/>
              <a:t>Selected or Not Selected</a:t>
            </a:r>
            <a:endParaRPr lang="en-US" sz="2800" dirty="0"/>
          </a:p>
          <a:p>
            <a:pPr marL="0" indent="0">
              <a:buNone/>
            </a:pPr>
            <a:r>
              <a:rPr lang="en-US" sz="2800" dirty="0"/>
              <a:t>Navigate to </a:t>
            </a:r>
            <a:r>
              <a:rPr lang="en-US" sz="2800" dirty="0">
                <a:hlinkClick r:id="rId2"/>
              </a:rPr>
              <a:t>https://www.qafeast.com/demo </a:t>
            </a:r>
            <a:r>
              <a:rPr lang="en-US" sz="2800" dirty="0"/>
              <a:t> , and click the checkbox tab.</a:t>
            </a:r>
          </a:p>
          <a:p>
            <a:pPr marL="0" indent="0">
              <a:buNone/>
            </a:pPr>
            <a:r>
              <a:rPr lang="en-US" sz="2800" dirty="0"/>
              <a:t>Press F12 on the keyboard and inspect the checkbox.</a:t>
            </a:r>
          </a:p>
          <a:p>
            <a:pPr marL="0" indent="0">
              <a:buNone/>
            </a:pPr>
            <a:endParaRPr lang="en-IN" sz="2800" dirty="0"/>
          </a:p>
        </p:txBody>
      </p:sp>
    </p:spTree>
    <p:extLst>
      <p:ext uri="{BB962C8B-B14F-4D97-AF65-F5344CB8AC3E}">
        <p14:creationId xmlns:p14="http://schemas.microsoft.com/office/powerpoint/2010/main" val="35545576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568" y="548680"/>
            <a:ext cx="7941568" cy="5369585"/>
          </a:xfrm>
        </p:spPr>
      </p:pic>
    </p:spTree>
    <p:extLst>
      <p:ext uri="{BB962C8B-B14F-4D97-AF65-F5344CB8AC3E}">
        <p14:creationId xmlns:p14="http://schemas.microsoft.com/office/powerpoint/2010/main" val="21470766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fontScale="70000" lnSpcReduction="20000"/>
          </a:bodyPr>
          <a:lstStyle/>
          <a:p>
            <a:pPr marL="0" indent="0">
              <a:buNone/>
            </a:pPr>
            <a:r>
              <a:rPr lang="en-US" b="1" dirty="0"/>
              <a:t>Check/uncheck:</a:t>
            </a:r>
            <a:endParaRPr lang="en-US" dirty="0"/>
          </a:p>
          <a:p>
            <a:pPr marL="0" indent="0">
              <a:buNone/>
            </a:pPr>
            <a:r>
              <a:rPr lang="en-US" dirty="0"/>
              <a:t>Selenium </a:t>
            </a:r>
            <a:r>
              <a:rPr lang="en-US" dirty="0" err="1"/>
              <a:t>webdriver</a:t>
            </a:r>
            <a:r>
              <a:rPr lang="en-US" dirty="0"/>
              <a:t> doesn't provide a special method to select the check box, we can use click() method to select the radio button.</a:t>
            </a:r>
          </a:p>
          <a:p>
            <a:pPr marL="0" indent="0">
              <a:buNone/>
            </a:pPr>
            <a:r>
              <a:rPr lang="en-US" dirty="0" err="1"/>
              <a:t>WebElement</a:t>
            </a:r>
            <a:r>
              <a:rPr lang="en-US" dirty="0"/>
              <a:t> checked = </a:t>
            </a:r>
            <a:r>
              <a:rPr lang="en-US" dirty="0" err="1"/>
              <a:t>driver.findElement</a:t>
            </a:r>
            <a:r>
              <a:rPr lang="en-US" dirty="0"/>
              <a:t>(By.name("reportchkbox_1"));</a:t>
            </a:r>
            <a:br>
              <a:rPr lang="en-US" dirty="0"/>
            </a:br>
            <a:r>
              <a:rPr lang="en-US" dirty="0" err="1"/>
              <a:t>checked.click</a:t>
            </a:r>
            <a:r>
              <a:rPr lang="en-US" dirty="0"/>
              <a:t>();</a:t>
            </a:r>
          </a:p>
          <a:p>
            <a:pPr marL="0" indent="0">
              <a:buNone/>
            </a:pPr>
            <a:r>
              <a:rPr lang="en-US" dirty="0"/>
              <a:t> </a:t>
            </a:r>
          </a:p>
          <a:p>
            <a:pPr marL="0" indent="0">
              <a:buNone/>
            </a:pPr>
            <a:r>
              <a:rPr lang="en-US" b="1" dirty="0"/>
              <a:t>Editable or not:</a:t>
            </a:r>
            <a:endParaRPr lang="en-US" dirty="0"/>
          </a:p>
          <a:p>
            <a:pPr marL="0" indent="0">
              <a:buNone/>
            </a:pPr>
            <a:r>
              <a:rPr lang="en-US" dirty="0" err="1"/>
              <a:t>Chechbox</a:t>
            </a:r>
            <a:r>
              <a:rPr lang="en-US" dirty="0"/>
              <a:t> may not be editable sometimes, to determine whether it is editable or not we can use </a:t>
            </a:r>
            <a:r>
              <a:rPr lang="en-US" dirty="0" err="1"/>
              <a:t>isEnabled</a:t>
            </a:r>
            <a:r>
              <a:rPr lang="en-US" dirty="0"/>
              <a:t>() function</a:t>
            </a:r>
          </a:p>
          <a:p>
            <a:pPr marL="0" indent="0">
              <a:buNone/>
            </a:pPr>
            <a:r>
              <a:rPr lang="en-US" dirty="0" err="1"/>
              <a:t>WebElement</a:t>
            </a:r>
            <a:r>
              <a:rPr lang="en-US" dirty="0"/>
              <a:t> checked = </a:t>
            </a:r>
            <a:r>
              <a:rPr lang="en-US" dirty="0" err="1"/>
              <a:t>driver.findElement</a:t>
            </a:r>
            <a:r>
              <a:rPr lang="en-US" dirty="0"/>
              <a:t>(By.name("reportchkbox_1"));</a:t>
            </a:r>
            <a:br>
              <a:rPr lang="en-US" dirty="0"/>
            </a:br>
            <a:r>
              <a:rPr lang="en-US" dirty="0" err="1"/>
              <a:t>boolean</a:t>
            </a:r>
            <a:r>
              <a:rPr lang="en-US" dirty="0"/>
              <a:t> </a:t>
            </a:r>
            <a:r>
              <a:rPr lang="en-US" dirty="0" err="1"/>
              <a:t>isSelected</a:t>
            </a:r>
            <a:r>
              <a:rPr lang="en-US" dirty="0"/>
              <a:t> = </a:t>
            </a:r>
            <a:r>
              <a:rPr lang="en-US" dirty="0" err="1"/>
              <a:t>checked.isEnabled</a:t>
            </a:r>
            <a:r>
              <a:rPr lang="en-US" dirty="0"/>
              <a:t>();</a:t>
            </a:r>
            <a:br>
              <a:rPr lang="en-US" dirty="0"/>
            </a:br>
            <a:r>
              <a:rPr lang="en-US" dirty="0"/>
              <a:t>if (</a:t>
            </a:r>
            <a:r>
              <a:rPr lang="en-US" dirty="0" err="1"/>
              <a:t>isSelected</a:t>
            </a:r>
            <a:r>
              <a:rPr lang="en-US" dirty="0"/>
              <a:t>) {</a:t>
            </a:r>
          </a:p>
          <a:p>
            <a:pPr marL="0" indent="0">
              <a:buNone/>
            </a:pPr>
            <a:r>
              <a:rPr lang="en-US" dirty="0"/>
              <a:t>     </a:t>
            </a:r>
            <a:r>
              <a:rPr lang="en-US" dirty="0" err="1"/>
              <a:t>System.out.println</a:t>
            </a:r>
            <a:r>
              <a:rPr lang="en-US" dirty="0"/>
              <a:t>("Check box is Enabled and Editable");</a:t>
            </a:r>
          </a:p>
          <a:p>
            <a:pPr marL="0" indent="0">
              <a:buNone/>
            </a:pPr>
            <a:r>
              <a:rPr lang="en-US" dirty="0"/>
              <a:t>}else{</a:t>
            </a:r>
          </a:p>
          <a:p>
            <a:pPr marL="0" indent="0">
              <a:buNone/>
            </a:pPr>
            <a:r>
              <a:rPr lang="en-US" dirty="0"/>
              <a:t>    </a:t>
            </a:r>
            <a:r>
              <a:rPr lang="en-US" dirty="0" err="1"/>
              <a:t>System.out.println</a:t>
            </a:r>
            <a:r>
              <a:rPr lang="en-US" dirty="0"/>
              <a:t>("Check box is not Enabled and Editable");</a:t>
            </a:r>
            <a:br>
              <a:rPr lang="en-US" dirty="0"/>
            </a:br>
            <a:r>
              <a:rPr lang="en-US" dirty="0"/>
              <a:t>}</a:t>
            </a:r>
          </a:p>
          <a:p>
            <a:pPr marL="0" indent="0">
              <a:buNone/>
            </a:pPr>
            <a:endParaRPr lang="en-IN" dirty="0"/>
          </a:p>
        </p:txBody>
      </p:sp>
    </p:spTree>
    <p:extLst>
      <p:ext uri="{BB962C8B-B14F-4D97-AF65-F5344CB8AC3E}">
        <p14:creationId xmlns:p14="http://schemas.microsoft.com/office/powerpoint/2010/main" val="3346970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457200" y="260350"/>
            <a:ext cx="8229600" cy="5865813"/>
          </a:xfrm>
        </p:spPr>
        <p:txBody>
          <a:bodyPr>
            <a:normAutofit fontScale="77500" lnSpcReduction="20000"/>
          </a:bodyPr>
          <a:lstStyle/>
          <a:p>
            <a:pPr marL="0" indent="0">
              <a:buNone/>
            </a:pPr>
            <a:r>
              <a:rPr lang="en-US" b="1" dirty="0"/>
              <a:t>Selected or not selected :-</a:t>
            </a:r>
            <a:endParaRPr lang="en-US" dirty="0"/>
          </a:p>
          <a:p>
            <a:pPr marL="0" indent="0">
              <a:buNone/>
            </a:pPr>
            <a:r>
              <a:rPr lang="en-US" sz="2900" dirty="0"/>
              <a:t>To verify which check box is checked, we can use </a:t>
            </a:r>
            <a:r>
              <a:rPr lang="en-US" sz="2900" dirty="0" err="1"/>
              <a:t>isSelected</a:t>
            </a:r>
            <a:r>
              <a:rPr lang="en-US" sz="2900" dirty="0"/>
              <a:t>() function</a:t>
            </a:r>
          </a:p>
          <a:p>
            <a:pPr marL="0" indent="0">
              <a:buNone/>
            </a:pPr>
            <a:r>
              <a:rPr lang="en-US" sz="2900" dirty="0" err="1"/>
              <a:t>WebElement</a:t>
            </a:r>
            <a:r>
              <a:rPr lang="en-US" sz="2900" dirty="0"/>
              <a:t> checked = </a:t>
            </a:r>
            <a:r>
              <a:rPr lang="en-US" sz="2900" dirty="0" err="1"/>
              <a:t>driver.findElement</a:t>
            </a:r>
            <a:r>
              <a:rPr lang="en-US" sz="2900" dirty="0"/>
              <a:t>(By.name("reportchkbox_1"));</a:t>
            </a:r>
            <a:br>
              <a:rPr lang="en-US" sz="2900" dirty="0"/>
            </a:br>
            <a:r>
              <a:rPr lang="en-US" sz="2900" dirty="0" err="1"/>
              <a:t>boolean</a:t>
            </a:r>
            <a:r>
              <a:rPr lang="en-US" sz="2900" dirty="0"/>
              <a:t> </a:t>
            </a:r>
            <a:r>
              <a:rPr lang="en-US" sz="2900" dirty="0" err="1"/>
              <a:t>isSelected</a:t>
            </a:r>
            <a:r>
              <a:rPr lang="en-US" sz="2900" dirty="0"/>
              <a:t> = </a:t>
            </a:r>
            <a:r>
              <a:rPr lang="en-US" sz="2900" dirty="0" err="1"/>
              <a:t>checked.isSelected</a:t>
            </a:r>
            <a:r>
              <a:rPr lang="en-US" sz="2900" dirty="0"/>
              <a:t>();</a:t>
            </a:r>
            <a:br>
              <a:rPr lang="en-US" sz="2900" dirty="0"/>
            </a:br>
            <a:r>
              <a:rPr lang="en-US" sz="2900" dirty="0"/>
              <a:t>if (</a:t>
            </a:r>
            <a:r>
              <a:rPr lang="en-US" sz="2900" dirty="0" err="1"/>
              <a:t>isSelected</a:t>
            </a:r>
            <a:r>
              <a:rPr lang="en-US" sz="2900" dirty="0"/>
              <a:t>) {</a:t>
            </a:r>
            <a:br>
              <a:rPr lang="en-US" sz="2900" dirty="0"/>
            </a:br>
            <a:r>
              <a:rPr lang="en-US" sz="2900" dirty="0"/>
              <a:t>    </a:t>
            </a:r>
            <a:r>
              <a:rPr lang="en-US" sz="2900" dirty="0" err="1"/>
              <a:t>System.out.println</a:t>
            </a:r>
            <a:r>
              <a:rPr lang="en-US" sz="2900" dirty="0"/>
              <a:t>("Check box is selected");</a:t>
            </a:r>
            <a:br>
              <a:rPr lang="en-US" sz="2900" dirty="0"/>
            </a:br>
            <a:r>
              <a:rPr lang="en-US" sz="2900" dirty="0"/>
              <a:t>}else{</a:t>
            </a:r>
            <a:br>
              <a:rPr lang="en-US" sz="2900" dirty="0"/>
            </a:br>
            <a:r>
              <a:rPr lang="en-US" sz="2900" dirty="0"/>
              <a:t>    </a:t>
            </a:r>
            <a:r>
              <a:rPr lang="en-US" sz="2900" dirty="0" err="1"/>
              <a:t>System.out.println</a:t>
            </a:r>
            <a:r>
              <a:rPr lang="en-US" sz="2900" dirty="0"/>
              <a:t>("Check box is not selected");</a:t>
            </a:r>
            <a:br>
              <a:rPr lang="en-US" sz="2900" dirty="0"/>
            </a:br>
            <a:r>
              <a:rPr lang="en-US" sz="2900" dirty="0"/>
              <a:t>}</a:t>
            </a:r>
          </a:p>
          <a:p>
            <a:pPr marL="0" indent="0">
              <a:buNone/>
            </a:pPr>
            <a:r>
              <a:rPr lang="en-US" sz="2900" dirty="0"/>
              <a:t> </a:t>
            </a:r>
            <a:endParaRPr lang="en-US" sz="2900" dirty="0" smtClean="0"/>
          </a:p>
          <a:p>
            <a:pPr marL="0" indent="0">
              <a:buNone/>
            </a:pPr>
            <a:endParaRPr lang="en-US" sz="2900" dirty="0"/>
          </a:p>
          <a:p>
            <a:pPr marL="0" indent="0">
              <a:buNone/>
            </a:pPr>
            <a:r>
              <a:rPr lang="en-US" sz="2900" dirty="0"/>
              <a:t> Using </a:t>
            </a:r>
            <a:r>
              <a:rPr lang="en-US" sz="2900" b="1" dirty="0" err="1"/>
              <a:t>getAttribute</a:t>
            </a:r>
            <a:r>
              <a:rPr lang="en-US" sz="2900" b="1" dirty="0"/>
              <a:t>()</a:t>
            </a:r>
            <a:r>
              <a:rPr lang="en-US" sz="2900" dirty="0"/>
              <a:t> function we can determine using checked property, if the checkbox is checked then it returns true or null if it is not checked</a:t>
            </a:r>
          </a:p>
          <a:p>
            <a:pPr marL="0" indent="0">
              <a:buNone/>
            </a:pPr>
            <a:r>
              <a:rPr lang="en-US" sz="2900" dirty="0"/>
              <a:t>String </a:t>
            </a:r>
            <a:r>
              <a:rPr lang="en-US" sz="2900" dirty="0" err="1"/>
              <a:t>rdBt</a:t>
            </a:r>
            <a:r>
              <a:rPr lang="en-US" sz="2900" dirty="0"/>
              <a:t> = </a:t>
            </a:r>
            <a:r>
              <a:rPr lang="en-US" sz="2900" dirty="0" err="1"/>
              <a:t>driver.findElement</a:t>
            </a:r>
            <a:r>
              <a:rPr lang="en-US" sz="2900" dirty="0"/>
              <a:t>(By.name("reportchkbox_1")).</a:t>
            </a:r>
            <a:r>
              <a:rPr lang="en-US" sz="2900" dirty="0" err="1"/>
              <a:t>getAttribute</a:t>
            </a:r>
            <a:r>
              <a:rPr lang="en-US" sz="2900" dirty="0"/>
              <a:t>("checked");</a:t>
            </a:r>
          </a:p>
          <a:p>
            <a:pPr marL="0" indent="0">
              <a:buNone/>
            </a:pPr>
            <a:r>
              <a:rPr lang="en-US" sz="2900" dirty="0" err="1"/>
              <a:t>System.out.println</a:t>
            </a:r>
            <a:r>
              <a:rPr lang="en-US" sz="2900" dirty="0"/>
              <a:t>(</a:t>
            </a:r>
            <a:r>
              <a:rPr lang="en-US" sz="2900" dirty="0" err="1"/>
              <a:t>rdBt</a:t>
            </a:r>
            <a:r>
              <a:rPr lang="en-US" sz="2900" dirty="0"/>
              <a:t> );</a:t>
            </a:r>
          </a:p>
          <a:p>
            <a:pPr marL="0" indent="0">
              <a:buNone/>
            </a:pPr>
            <a:endParaRPr lang="en-IN" dirty="0"/>
          </a:p>
        </p:txBody>
      </p:sp>
    </p:spTree>
    <p:extLst>
      <p:ext uri="{BB962C8B-B14F-4D97-AF65-F5344CB8AC3E}">
        <p14:creationId xmlns:p14="http://schemas.microsoft.com/office/powerpoint/2010/main" val="31163114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US" sz="3100" b="1" dirty="0" smtClean="0"/>
              <a:t/>
            </a:r>
            <a:br>
              <a:rPr lang="en-US" sz="3100" b="1" dirty="0" smtClean="0"/>
            </a:br>
            <a:r>
              <a:rPr lang="en-US" sz="3100" b="1" dirty="0" smtClean="0"/>
              <a:t>How </a:t>
            </a:r>
            <a:r>
              <a:rPr lang="en-US" sz="3100" b="1" dirty="0"/>
              <a:t>to handle drop down in selenium Java</a:t>
            </a:r>
            <a:r>
              <a:rPr lang="en-US" b="1" dirty="0"/>
              <a:t/>
            </a:r>
            <a:br>
              <a:rPr lang="en-US" b="1" dirty="0"/>
            </a:br>
            <a:endParaRPr lang="en-IN" dirty="0"/>
          </a:p>
        </p:txBody>
      </p:sp>
      <p:sp>
        <p:nvSpPr>
          <p:cNvPr id="3" name="Content Placeholder 2"/>
          <p:cNvSpPr>
            <a:spLocks noGrp="1"/>
          </p:cNvSpPr>
          <p:nvPr>
            <p:ph idx="1"/>
          </p:nvPr>
        </p:nvSpPr>
        <p:spPr>
          <a:xfrm>
            <a:off x="457200" y="908720"/>
            <a:ext cx="8229600" cy="5217443"/>
          </a:xfrm>
        </p:spPr>
        <p:txBody>
          <a:bodyPr>
            <a:normAutofit fontScale="92500" lnSpcReduction="10000"/>
          </a:bodyPr>
          <a:lstStyle/>
          <a:p>
            <a:pPr marL="0" indent="0">
              <a:buNone/>
            </a:pPr>
            <a:r>
              <a:rPr lang="en-US" dirty="0"/>
              <a:t>There are different operations we can perform on the dropdown using a selenium web driver.</a:t>
            </a:r>
          </a:p>
          <a:p>
            <a:pPr marL="0" indent="0">
              <a:buNone/>
            </a:pPr>
            <a:r>
              <a:rPr lang="en-US" b="1" dirty="0"/>
              <a:t>The main operations are:</a:t>
            </a:r>
          </a:p>
          <a:p>
            <a:pPr marL="514350" indent="-514350">
              <a:buFont typeface="+mj-lt"/>
              <a:buAutoNum type="arabicPeriod"/>
            </a:pPr>
            <a:r>
              <a:rPr lang="en-US" dirty="0"/>
              <a:t>Select the dropdown value</a:t>
            </a:r>
          </a:p>
          <a:p>
            <a:pPr marL="514350" indent="-514350">
              <a:buFont typeface="+mj-lt"/>
              <a:buAutoNum type="arabicPeriod"/>
            </a:pPr>
            <a:r>
              <a:rPr lang="en-US" dirty="0"/>
              <a:t>Deselect the dropdown</a:t>
            </a:r>
          </a:p>
          <a:p>
            <a:pPr marL="514350" indent="-514350">
              <a:buFont typeface="+mj-lt"/>
              <a:buAutoNum type="arabicPeriod"/>
            </a:pPr>
            <a:r>
              <a:rPr lang="en-US" dirty="0"/>
              <a:t>Get the options in the dropdown</a:t>
            </a:r>
          </a:p>
          <a:p>
            <a:pPr marL="514350" indent="-514350">
              <a:buFont typeface="+mj-lt"/>
              <a:buAutoNum type="arabicPeriod"/>
            </a:pPr>
            <a:r>
              <a:rPr lang="en-US" dirty="0"/>
              <a:t>Dropdown is Editable or not</a:t>
            </a:r>
          </a:p>
          <a:p>
            <a:pPr marL="0" indent="0">
              <a:buNone/>
            </a:pPr>
            <a:r>
              <a:rPr lang="en-US" dirty="0"/>
              <a:t>Navigate to https://www.qafeast.com/demo,click the dropdown tab.</a:t>
            </a:r>
          </a:p>
          <a:p>
            <a:pPr marL="0" indent="0">
              <a:buNone/>
            </a:pPr>
            <a:r>
              <a:rPr lang="en-US" dirty="0"/>
              <a:t>Press F12 in the keyboard and inspect dropdown.</a:t>
            </a:r>
          </a:p>
          <a:p>
            <a:pPr marL="0" indent="0">
              <a:buNone/>
            </a:pPr>
            <a:endParaRPr lang="en-IN" dirty="0"/>
          </a:p>
        </p:txBody>
      </p:sp>
    </p:spTree>
    <p:extLst>
      <p:ext uri="{BB962C8B-B14F-4D97-AF65-F5344CB8AC3E}">
        <p14:creationId xmlns:p14="http://schemas.microsoft.com/office/powerpoint/2010/main" val="24201917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544" y="548680"/>
            <a:ext cx="8104978" cy="5534075"/>
          </a:xfrm>
        </p:spPr>
      </p:pic>
    </p:spTree>
    <p:extLst>
      <p:ext uri="{BB962C8B-B14F-4D97-AF65-F5344CB8AC3E}">
        <p14:creationId xmlns:p14="http://schemas.microsoft.com/office/powerpoint/2010/main" val="3571109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600" dirty="0"/>
              <a:t>Selenium </a:t>
            </a:r>
            <a:r>
              <a:rPr lang="en-US" sz="1600" dirty="0" err="1"/>
              <a:t>webdriver</a:t>
            </a:r>
            <a:r>
              <a:rPr lang="en-US" sz="1600" dirty="0"/>
              <a:t> provides a select class to do the various actions in the dropdown. The actions are to select the dropdown value, deselect the selected option, and get the first option.</a:t>
            </a:r>
            <a:endParaRPr lang="en-IN" sz="1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3609" y="1700808"/>
            <a:ext cx="6840760" cy="4104455"/>
          </a:xfrm>
        </p:spPr>
      </p:pic>
    </p:spTree>
    <p:extLst>
      <p:ext uri="{BB962C8B-B14F-4D97-AF65-F5344CB8AC3E}">
        <p14:creationId xmlns:p14="http://schemas.microsoft.com/office/powerpoint/2010/main" val="39002029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5937523"/>
          </a:xfrm>
        </p:spPr>
        <p:txBody>
          <a:bodyPr>
            <a:normAutofit fontScale="85000" lnSpcReduction="20000"/>
          </a:bodyPr>
          <a:lstStyle/>
          <a:p>
            <a:pPr marL="0" indent="0">
              <a:buNone/>
            </a:pPr>
            <a:r>
              <a:rPr lang="en-US" b="1" dirty="0"/>
              <a:t>Select the dropdown value:</a:t>
            </a:r>
            <a:endParaRPr lang="en-US" dirty="0"/>
          </a:p>
          <a:p>
            <a:pPr marL="0" indent="0">
              <a:buNone/>
            </a:pPr>
            <a:r>
              <a:rPr lang="en-US" dirty="0"/>
              <a:t>Selenium </a:t>
            </a:r>
            <a:r>
              <a:rPr lang="en-US" dirty="0" err="1"/>
              <a:t>webdriver</a:t>
            </a:r>
            <a:r>
              <a:rPr lang="en-US" dirty="0"/>
              <a:t> provides a Select class to select the dropdown value based on the Index, by value, and by visible Text. And the dropdown in the HTML page should have Select Tag otherwise we cannot use Select class</a:t>
            </a:r>
          </a:p>
          <a:p>
            <a:pPr marL="0" indent="0">
              <a:buNone/>
            </a:pPr>
            <a:r>
              <a:rPr lang="en-IN" b="1" dirty="0"/>
              <a:t>Syntax:</a:t>
            </a:r>
          </a:p>
          <a:p>
            <a:pPr marL="0" indent="0">
              <a:buNone/>
            </a:pPr>
            <a:r>
              <a:rPr lang="en-IN" dirty="0"/>
              <a:t>Select </a:t>
            </a:r>
            <a:r>
              <a:rPr lang="en-IN" dirty="0" err="1"/>
              <a:t>drpCountries</a:t>
            </a:r>
            <a:r>
              <a:rPr lang="en-IN" dirty="0"/>
              <a:t> = new Select(</a:t>
            </a:r>
            <a:r>
              <a:rPr lang="en-IN" dirty="0" err="1"/>
              <a:t>driver.findElement</a:t>
            </a:r>
            <a:r>
              <a:rPr lang="en-IN" dirty="0"/>
              <a:t>(By.&lt;locator("")));</a:t>
            </a:r>
            <a:br>
              <a:rPr lang="en-IN" dirty="0"/>
            </a:br>
            <a:r>
              <a:rPr lang="en-IN" dirty="0" err="1"/>
              <a:t>drpCountries.selectByVisibleText</a:t>
            </a:r>
            <a:r>
              <a:rPr lang="en-IN" dirty="0"/>
              <a:t>("");&lt;/locator</a:t>
            </a:r>
          </a:p>
          <a:p>
            <a:pPr marL="0" indent="0">
              <a:buNone/>
            </a:pPr>
            <a:r>
              <a:rPr lang="en-IN" b="1" dirty="0"/>
              <a:t>Example:</a:t>
            </a:r>
          </a:p>
          <a:p>
            <a:pPr marL="0" indent="0">
              <a:buNone/>
            </a:pPr>
            <a:r>
              <a:rPr lang="en-IN" dirty="0"/>
              <a:t>Select </a:t>
            </a:r>
            <a:r>
              <a:rPr lang="en-IN" dirty="0" err="1"/>
              <a:t>drpCountries</a:t>
            </a:r>
            <a:r>
              <a:rPr lang="en-IN" dirty="0"/>
              <a:t> = new Select(</a:t>
            </a:r>
            <a:r>
              <a:rPr lang="en-IN" dirty="0" err="1"/>
              <a:t>driver.findElement</a:t>
            </a:r>
            <a:r>
              <a:rPr lang="en-IN" dirty="0"/>
              <a:t>(By.name("</a:t>
            </a:r>
            <a:r>
              <a:rPr lang="en-IN" dirty="0" err="1"/>
              <a:t>countryname</a:t>
            </a:r>
            <a:r>
              <a:rPr lang="en-IN" dirty="0"/>
              <a:t>")));</a:t>
            </a:r>
            <a:br>
              <a:rPr lang="en-IN" dirty="0"/>
            </a:br>
            <a:r>
              <a:rPr lang="en-IN" dirty="0" err="1"/>
              <a:t>drpCountry.selectByVisibleText</a:t>
            </a:r>
            <a:r>
              <a:rPr lang="en-IN" dirty="0"/>
              <a:t>("ALBANIA ");</a:t>
            </a:r>
            <a:br>
              <a:rPr lang="en-IN" dirty="0"/>
            </a:br>
            <a:r>
              <a:rPr lang="en-IN" dirty="0" err="1"/>
              <a:t>drpCountry.selectByIndex</a:t>
            </a:r>
            <a:r>
              <a:rPr lang="en-IN" dirty="0"/>
              <a:t>(0);</a:t>
            </a:r>
            <a:br>
              <a:rPr lang="en-IN" dirty="0"/>
            </a:br>
            <a:r>
              <a:rPr lang="en-IN" dirty="0" err="1"/>
              <a:t>drpCountry.selectByValue</a:t>
            </a:r>
            <a:r>
              <a:rPr lang="en-IN" dirty="0"/>
              <a:t>("2");</a:t>
            </a:r>
          </a:p>
          <a:p>
            <a:pPr marL="0" indent="0">
              <a:buNone/>
            </a:pPr>
            <a:endParaRPr lang="en-IN" dirty="0"/>
          </a:p>
        </p:txBody>
      </p:sp>
    </p:spTree>
    <p:extLst>
      <p:ext uri="{BB962C8B-B14F-4D97-AF65-F5344CB8AC3E}">
        <p14:creationId xmlns:p14="http://schemas.microsoft.com/office/powerpoint/2010/main" val="9397864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1600" y="836712"/>
            <a:ext cx="7200799" cy="5256584"/>
          </a:xfrm>
        </p:spPr>
      </p:pic>
    </p:spTree>
    <p:extLst>
      <p:ext uri="{BB962C8B-B14F-4D97-AF65-F5344CB8AC3E}">
        <p14:creationId xmlns:p14="http://schemas.microsoft.com/office/powerpoint/2010/main" val="24533801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832648"/>
          </a:xfrm>
        </p:spPr>
        <p:txBody>
          <a:bodyPr>
            <a:normAutofit fontScale="85000" lnSpcReduction="20000"/>
          </a:bodyPr>
          <a:lstStyle/>
          <a:p>
            <a:pPr marL="0" indent="0">
              <a:buNone/>
            </a:pPr>
            <a:r>
              <a:rPr lang="en-US" b="1" dirty="0"/>
              <a:t>Deselect the dropdown:</a:t>
            </a:r>
            <a:endParaRPr lang="en-US" dirty="0"/>
          </a:p>
          <a:p>
            <a:pPr marL="0" indent="0">
              <a:buNone/>
            </a:pPr>
            <a:r>
              <a:rPr lang="en-US" dirty="0"/>
              <a:t>We can deselect the selected option, only when the dropdown is multi select that is when if not then selecting deselect function will throw an error "You may only deselect options of a multi-select" There are different methods to deselect the select options. deselectall,deselectbyvisibletext,deselectbyvalue,deselectbyindex  </a:t>
            </a:r>
          </a:p>
          <a:p>
            <a:pPr marL="0" indent="0">
              <a:buNone/>
            </a:pPr>
            <a:r>
              <a:rPr lang="en-US" b="1" dirty="0"/>
              <a:t>Syntax:</a:t>
            </a:r>
          </a:p>
          <a:p>
            <a:pPr marL="0" indent="0">
              <a:buNone/>
            </a:pPr>
            <a:r>
              <a:rPr lang="en-US" dirty="0"/>
              <a:t>Select </a:t>
            </a:r>
            <a:r>
              <a:rPr lang="en-US" dirty="0" err="1"/>
              <a:t>drpCountries</a:t>
            </a:r>
            <a:r>
              <a:rPr lang="en-US" dirty="0"/>
              <a:t> = new Select(</a:t>
            </a:r>
            <a:r>
              <a:rPr lang="en-US" dirty="0" err="1"/>
              <a:t>driver.findElement</a:t>
            </a:r>
            <a:r>
              <a:rPr lang="en-US" dirty="0"/>
              <a:t>(By.);</a:t>
            </a:r>
            <a:br>
              <a:rPr lang="en-US" dirty="0"/>
            </a:br>
            <a:r>
              <a:rPr lang="en-US" dirty="0" err="1"/>
              <a:t>drpCountries.deselectByValue</a:t>
            </a:r>
            <a:r>
              <a:rPr lang="en-US" dirty="0"/>
              <a:t>("");</a:t>
            </a:r>
          </a:p>
          <a:p>
            <a:pPr marL="0" indent="0">
              <a:buNone/>
            </a:pPr>
            <a:r>
              <a:rPr lang="en-US" b="1" dirty="0"/>
              <a:t>Example</a:t>
            </a:r>
            <a:r>
              <a:rPr lang="en-US" dirty="0"/>
              <a:t> :</a:t>
            </a:r>
          </a:p>
          <a:p>
            <a:pPr marL="0" indent="0">
              <a:buNone/>
            </a:pPr>
            <a:r>
              <a:rPr lang="en-US" dirty="0"/>
              <a:t>Select </a:t>
            </a:r>
            <a:r>
              <a:rPr lang="en-US" dirty="0" err="1"/>
              <a:t>drpCountries</a:t>
            </a:r>
            <a:r>
              <a:rPr lang="en-US" dirty="0"/>
              <a:t> = new Select(</a:t>
            </a:r>
            <a:r>
              <a:rPr lang="en-US" dirty="0" err="1"/>
              <a:t>driver.findElement</a:t>
            </a:r>
            <a:r>
              <a:rPr lang="en-US" dirty="0"/>
              <a:t>(By.name("</a:t>
            </a:r>
            <a:r>
              <a:rPr lang="en-US" dirty="0" err="1"/>
              <a:t>countryname</a:t>
            </a:r>
            <a:r>
              <a:rPr lang="en-US" dirty="0"/>
              <a:t>")));</a:t>
            </a:r>
            <a:br>
              <a:rPr lang="en-US" dirty="0"/>
            </a:br>
            <a:r>
              <a:rPr lang="en-US" dirty="0" err="1"/>
              <a:t>drpCountries.deselectByValue</a:t>
            </a:r>
            <a:r>
              <a:rPr lang="en-US" dirty="0"/>
              <a:t>("");</a:t>
            </a:r>
          </a:p>
          <a:p>
            <a:pPr marL="0" indent="0">
              <a:buNone/>
            </a:pPr>
            <a:endParaRPr lang="en-IN" dirty="0"/>
          </a:p>
        </p:txBody>
      </p:sp>
    </p:spTree>
    <p:extLst>
      <p:ext uri="{BB962C8B-B14F-4D97-AF65-F5344CB8AC3E}">
        <p14:creationId xmlns:p14="http://schemas.microsoft.com/office/powerpoint/2010/main" val="751930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Autofit/>
          </a:bodyPr>
          <a:lstStyle/>
          <a:p>
            <a:r>
              <a:rPr lang="en-IN" sz="2800" dirty="0" smtClean="0"/>
              <a:t/>
            </a:r>
            <a:br>
              <a:rPr lang="en-IN" sz="2800" dirty="0" smtClean="0"/>
            </a:br>
            <a:r>
              <a:rPr lang="en-IN" sz="2800" dirty="0" smtClean="0"/>
              <a:t>To </a:t>
            </a:r>
            <a:r>
              <a:rPr lang="en-IN" sz="2800" dirty="0"/>
              <a:t>Invoke Chrome Browser</a:t>
            </a:r>
            <a:br>
              <a:rPr lang="en-IN" sz="2800" dirty="0"/>
            </a:br>
            <a:endParaRPr lang="en-IN" sz="2800" dirty="0"/>
          </a:p>
        </p:txBody>
      </p:sp>
      <p:sp>
        <p:nvSpPr>
          <p:cNvPr id="3" name="Content Placeholder 2"/>
          <p:cNvSpPr>
            <a:spLocks noGrp="1"/>
          </p:cNvSpPr>
          <p:nvPr>
            <p:ph idx="1"/>
          </p:nvPr>
        </p:nvSpPr>
        <p:spPr>
          <a:xfrm>
            <a:off x="457200" y="1052736"/>
            <a:ext cx="8229600" cy="5073427"/>
          </a:xfrm>
        </p:spPr>
        <p:txBody>
          <a:bodyPr>
            <a:normAutofit fontScale="62500" lnSpcReduction="20000"/>
          </a:bodyPr>
          <a:lstStyle/>
          <a:p>
            <a:pPr marL="0" indent="0">
              <a:buNone/>
            </a:pPr>
            <a:r>
              <a:rPr lang="en-IN" dirty="0" smtClean="0"/>
              <a:t>package </a:t>
            </a:r>
            <a:r>
              <a:rPr lang="en-IN" dirty="0"/>
              <a:t>test;</a:t>
            </a:r>
            <a:br>
              <a:rPr lang="en-IN" dirty="0"/>
            </a:br>
            <a:r>
              <a:rPr lang="en-IN" dirty="0"/>
              <a:t/>
            </a:r>
            <a:br>
              <a:rPr lang="en-IN" dirty="0"/>
            </a:br>
            <a:r>
              <a:rPr lang="en-IN" dirty="0"/>
              <a:t>import </a:t>
            </a:r>
            <a:r>
              <a:rPr lang="en-IN" dirty="0" err="1"/>
              <a:t>org.openqa.selenium.WebDriver</a:t>
            </a:r>
            <a:r>
              <a:rPr lang="en-IN" dirty="0"/>
              <a:t>;</a:t>
            </a:r>
            <a:br>
              <a:rPr lang="en-IN" dirty="0"/>
            </a:br>
            <a:r>
              <a:rPr lang="en-IN" dirty="0"/>
              <a:t>import </a:t>
            </a:r>
            <a:r>
              <a:rPr lang="en-IN" dirty="0" err="1"/>
              <a:t>org.openqa.selenium.chrome.ChromeDriver</a:t>
            </a:r>
            <a:r>
              <a:rPr lang="en-IN" dirty="0"/>
              <a:t>;</a:t>
            </a:r>
            <a:br>
              <a:rPr lang="en-IN" dirty="0"/>
            </a:br>
            <a:r>
              <a:rPr lang="en-IN" dirty="0"/>
              <a:t>import </a:t>
            </a:r>
            <a:r>
              <a:rPr lang="en-IN" dirty="0" err="1"/>
              <a:t>org.openqa.selenium.chrome.ChromeOptions</a:t>
            </a:r>
            <a:r>
              <a:rPr lang="en-IN" dirty="0"/>
              <a:t>;</a:t>
            </a:r>
            <a:br>
              <a:rPr lang="en-IN" dirty="0"/>
            </a:br>
            <a:r>
              <a:rPr lang="en-IN" dirty="0"/>
              <a:t/>
            </a:r>
            <a:br>
              <a:rPr lang="en-IN" dirty="0"/>
            </a:br>
            <a:r>
              <a:rPr lang="en-IN" dirty="0"/>
              <a:t>public class </a:t>
            </a:r>
            <a:r>
              <a:rPr lang="en-IN" dirty="0" err="1"/>
              <a:t>SeleniumTest</a:t>
            </a:r>
            <a:r>
              <a:rPr lang="en-IN" dirty="0"/>
              <a:t> {</a:t>
            </a:r>
            <a:br>
              <a:rPr lang="en-IN" dirty="0"/>
            </a:br>
            <a:r>
              <a:rPr lang="en-IN" dirty="0"/>
              <a:t/>
            </a:r>
            <a:br>
              <a:rPr lang="en-IN" dirty="0"/>
            </a:br>
            <a:r>
              <a:rPr lang="en-IN" dirty="0"/>
              <a:t>public static void main(String[] </a:t>
            </a:r>
            <a:r>
              <a:rPr lang="en-IN" dirty="0" err="1"/>
              <a:t>args</a:t>
            </a:r>
            <a:r>
              <a:rPr lang="en-IN" dirty="0"/>
              <a:t>) {</a:t>
            </a:r>
            <a:br>
              <a:rPr lang="en-IN" dirty="0"/>
            </a:br>
            <a:r>
              <a:rPr lang="en-IN" dirty="0"/>
              <a:t/>
            </a:r>
            <a:br>
              <a:rPr lang="en-IN" dirty="0"/>
            </a:br>
            <a:r>
              <a:rPr lang="en-IN" dirty="0"/>
              <a:t>     </a:t>
            </a:r>
            <a:r>
              <a:rPr lang="en-IN" dirty="0" err="1"/>
              <a:t>ChromeOptions</a:t>
            </a:r>
            <a:r>
              <a:rPr lang="en-IN" dirty="0"/>
              <a:t> options = new </a:t>
            </a:r>
            <a:r>
              <a:rPr lang="en-IN" dirty="0" err="1"/>
              <a:t>ChromeOptions</a:t>
            </a:r>
            <a:r>
              <a:rPr lang="en-IN" dirty="0"/>
              <a:t>();</a:t>
            </a:r>
          </a:p>
          <a:p>
            <a:pPr marL="0" indent="0">
              <a:buNone/>
            </a:pPr>
            <a:r>
              <a:rPr lang="en-IN" dirty="0"/>
              <a:t>     // Set the path of the </a:t>
            </a:r>
            <a:r>
              <a:rPr lang="en-IN" dirty="0" err="1"/>
              <a:t>chromedriver</a:t>
            </a:r>
            <a:r>
              <a:rPr lang="en-IN" dirty="0"/>
              <a:t>, in our case it is placed in root folder</a:t>
            </a:r>
            <a:br>
              <a:rPr lang="en-IN" dirty="0"/>
            </a:br>
            <a:r>
              <a:rPr lang="en-IN" dirty="0"/>
              <a:t>     </a:t>
            </a:r>
            <a:r>
              <a:rPr lang="en-IN" dirty="0" err="1"/>
              <a:t>System.setProperty</a:t>
            </a:r>
            <a:r>
              <a:rPr lang="en-IN" dirty="0"/>
              <a:t>("</a:t>
            </a:r>
            <a:r>
              <a:rPr lang="en-IN" dirty="0" err="1"/>
              <a:t>webdriver.chrome.driver</a:t>
            </a:r>
            <a:r>
              <a:rPr lang="en-IN" dirty="0"/>
              <a:t>", "chromedriver.exe");</a:t>
            </a:r>
            <a:br>
              <a:rPr lang="en-IN" dirty="0"/>
            </a:br>
            <a:r>
              <a:rPr lang="en-IN" dirty="0"/>
              <a:t>     WebDriver driver = new </a:t>
            </a:r>
            <a:r>
              <a:rPr lang="en-IN" dirty="0" err="1"/>
              <a:t>ChromeDriver</a:t>
            </a:r>
            <a:r>
              <a:rPr lang="en-IN" dirty="0"/>
              <a:t>(options);</a:t>
            </a:r>
            <a:br>
              <a:rPr lang="en-IN" dirty="0"/>
            </a:br>
            <a:r>
              <a:rPr lang="en-IN" dirty="0"/>
              <a:t>     </a:t>
            </a:r>
            <a:r>
              <a:rPr lang="en-IN" dirty="0" err="1"/>
              <a:t>driver.get</a:t>
            </a:r>
            <a:r>
              <a:rPr lang="en-IN" dirty="0"/>
              <a:t>("https://qafeast.com/");</a:t>
            </a:r>
            <a:br>
              <a:rPr lang="en-IN" dirty="0"/>
            </a:br>
            <a:r>
              <a:rPr lang="en-IN" dirty="0"/>
              <a:t>     </a:t>
            </a:r>
            <a:r>
              <a:rPr lang="en-IN" dirty="0" err="1"/>
              <a:t>driver.quit</a:t>
            </a:r>
            <a:r>
              <a:rPr lang="en-IN" dirty="0"/>
              <a:t>();</a:t>
            </a:r>
            <a:br>
              <a:rPr lang="en-IN" dirty="0"/>
            </a:br>
            <a:r>
              <a:rPr lang="en-IN" dirty="0"/>
              <a:t/>
            </a:r>
            <a:br>
              <a:rPr lang="en-IN" dirty="0"/>
            </a:br>
            <a:r>
              <a:rPr lang="en-IN" dirty="0"/>
              <a:t>}</a:t>
            </a:r>
            <a:br>
              <a:rPr lang="en-IN" dirty="0"/>
            </a:br>
            <a:r>
              <a:rPr lang="en-IN" dirty="0"/>
              <a:t>}</a:t>
            </a:r>
          </a:p>
          <a:p>
            <a:pPr marL="0" indent="0">
              <a:buNone/>
            </a:pPr>
            <a:endParaRPr lang="en-IN" dirty="0"/>
          </a:p>
        </p:txBody>
      </p:sp>
    </p:spTree>
    <p:extLst>
      <p:ext uri="{BB962C8B-B14F-4D97-AF65-F5344CB8AC3E}">
        <p14:creationId xmlns:p14="http://schemas.microsoft.com/office/powerpoint/2010/main" val="9569032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404664"/>
            <a:ext cx="8229600" cy="5976664"/>
          </a:xfrm>
        </p:spPr>
        <p:txBody>
          <a:bodyPr>
            <a:normAutofit fontScale="55000" lnSpcReduction="20000"/>
          </a:bodyPr>
          <a:lstStyle/>
          <a:p>
            <a:pPr marL="0" indent="0">
              <a:buNone/>
            </a:pPr>
            <a:r>
              <a:rPr lang="en-US" b="1" dirty="0"/>
              <a:t>Get the options in the dropdown:    </a:t>
            </a:r>
            <a:endParaRPr lang="en-US" dirty="0"/>
          </a:p>
          <a:p>
            <a:pPr marL="0" indent="0">
              <a:buNone/>
            </a:pPr>
            <a:r>
              <a:rPr lang="en-US" dirty="0"/>
              <a:t>We may need to verify the options available in the drop-down are the expected ones, to get the options available in the dropdown </a:t>
            </a:r>
            <a:r>
              <a:rPr lang="en-US" dirty="0" err="1"/>
              <a:t>getOptions</a:t>
            </a:r>
            <a:r>
              <a:rPr lang="en-US" dirty="0"/>
              <a:t>() function is used, it will return the list of options. </a:t>
            </a:r>
          </a:p>
          <a:p>
            <a:pPr marL="0" indent="0">
              <a:buNone/>
            </a:pPr>
            <a:r>
              <a:rPr lang="en-US" dirty="0"/>
              <a:t>Example:</a:t>
            </a:r>
          </a:p>
          <a:p>
            <a:pPr marL="0" indent="0">
              <a:buNone/>
            </a:pPr>
            <a:r>
              <a:rPr lang="en-US" dirty="0"/>
              <a:t> Select </a:t>
            </a:r>
            <a:r>
              <a:rPr lang="en-US" dirty="0" err="1"/>
              <a:t>dropDown</a:t>
            </a:r>
            <a:r>
              <a:rPr lang="en-US" dirty="0"/>
              <a:t> = new Select(</a:t>
            </a:r>
            <a:r>
              <a:rPr lang="en-US" dirty="0" err="1"/>
              <a:t>driver.findElement</a:t>
            </a:r>
            <a:r>
              <a:rPr lang="en-US" dirty="0"/>
              <a:t>(By.name("</a:t>
            </a:r>
            <a:r>
              <a:rPr lang="en-US" dirty="0" err="1"/>
              <a:t>countryname</a:t>
            </a:r>
            <a:r>
              <a:rPr lang="en-US" dirty="0"/>
              <a:t>")));</a:t>
            </a:r>
            <a:br>
              <a:rPr lang="en-US" dirty="0"/>
            </a:br>
            <a:r>
              <a:rPr lang="en-US" dirty="0"/>
              <a:t> List </a:t>
            </a:r>
            <a:r>
              <a:rPr lang="en-US" dirty="0" err="1"/>
              <a:t>elementCount</a:t>
            </a:r>
            <a:r>
              <a:rPr lang="en-US" dirty="0"/>
              <a:t> = </a:t>
            </a:r>
            <a:r>
              <a:rPr lang="en-US" dirty="0" err="1"/>
              <a:t>dropDown.getOptions</a:t>
            </a:r>
            <a:r>
              <a:rPr lang="en-US" dirty="0"/>
              <a:t>();</a:t>
            </a:r>
            <a:br>
              <a:rPr lang="en-US" dirty="0"/>
            </a:br>
            <a:r>
              <a:rPr lang="en-US" dirty="0"/>
              <a:t> </a:t>
            </a:r>
            <a:r>
              <a:rPr lang="en-US" dirty="0" err="1"/>
              <a:t>int</a:t>
            </a:r>
            <a:r>
              <a:rPr lang="en-US" dirty="0"/>
              <a:t> </a:t>
            </a:r>
            <a:r>
              <a:rPr lang="en-US" dirty="0" err="1"/>
              <a:t>itemSize</a:t>
            </a:r>
            <a:r>
              <a:rPr lang="en-US" dirty="0"/>
              <a:t> = </a:t>
            </a:r>
            <a:r>
              <a:rPr lang="en-US" dirty="0" err="1"/>
              <a:t>elementCount.size</a:t>
            </a:r>
            <a:r>
              <a:rPr lang="en-US" dirty="0"/>
              <a:t>();</a:t>
            </a:r>
            <a:br>
              <a:rPr lang="en-US" dirty="0"/>
            </a:br>
            <a:r>
              <a:rPr lang="en-US" dirty="0"/>
              <a:t> </a:t>
            </a:r>
            <a:r>
              <a:rPr lang="en-US" dirty="0" err="1"/>
              <a:t>System.out.println</a:t>
            </a:r>
            <a:r>
              <a:rPr lang="en-US" dirty="0"/>
              <a:t>(</a:t>
            </a:r>
            <a:r>
              <a:rPr lang="en-US" dirty="0" err="1"/>
              <a:t>elementCount.size</a:t>
            </a:r>
            <a:r>
              <a:rPr lang="en-US" dirty="0"/>
              <a:t>());</a:t>
            </a:r>
            <a:br>
              <a:rPr lang="en-US" dirty="0"/>
            </a:br>
            <a:r>
              <a:rPr lang="en-US" dirty="0"/>
              <a:t> for(</a:t>
            </a:r>
            <a:r>
              <a:rPr lang="en-US" dirty="0" err="1"/>
              <a:t>int</a:t>
            </a:r>
            <a:r>
              <a:rPr lang="en-US" dirty="0"/>
              <a:t> i = 0; i &lt; </a:t>
            </a:r>
            <a:r>
              <a:rPr lang="en-US" dirty="0" err="1"/>
              <a:t>itemSize</a:t>
            </a:r>
            <a:r>
              <a:rPr lang="en-US" dirty="0"/>
              <a:t> ; i++){</a:t>
            </a:r>
            <a:br>
              <a:rPr lang="en-US" dirty="0"/>
            </a:br>
            <a:r>
              <a:rPr lang="en-US" dirty="0"/>
              <a:t>         </a:t>
            </a:r>
            <a:r>
              <a:rPr lang="en-US" dirty="0" err="1"/>
              <a:t>System.out.println</a:t>
            </a:r>
            <a:r>
              <a:rPr lang="en-US" dirty="0"/>
              <a:t>(</a:t>
            </a:r>
            <a:r>
              <a:rPr lang="en-US" dirty="0" err="1"/>
              <a:t>dropDown.getOptions</a:t>
            </a:r>
            <a:r>
              <a:rPr lang="en-US" dirty="0"/>
              <a:t>().get(i).</a:t>
            </a:r>
            <a:r>
              <a:rPr lang="en-US" dirty="0" err="1"/>
              <a:t>getText</a:t>
            </a:r>
            <a:r>
              <a:rPr lang="en-US" dirty="0"/>
              <a:t>());</a:t>
            </a:r>
            <a:br>
              <a:rPr lang="en-US" dirty="0"/>
            </a:br>
            <a:r>
              <a:rPr lang="en-US" dirty="0"/>
              <a:t> } </a:t>
            </a:r>
          </a:p>
          <a:p>
            <a:pPr marL="0" indent="0">
              <a:buNone/>
            </a:pPr>
            <a:r>
              <a:rPr lang="en-US" b="1" dirty="0"/>
              <a:t> </a:t>
            </a:r>
            <a:endParaRPr lang="en-US" dirty="0"/>
          </a:p>
          <a:p>
            <a:pPr marL="0" indent="0">
              <a:buNone/>
            </a:pPr>
            <a:r>
              <a:rPr lang="en-US" b="1" dirty="0"/>
              <a:t>Editable or not: </a:t>
            </a:r>
            <a:endParaRPr lang="en-US" dirty="0"/>
          </a:p>
          <a:p>
            <a:pPr marL="0" indent="0">
              <a:buNone/>
            </a:pPr>
            <a:r>
              <a:rPr lang="en-US" dirty="0"/>
              <a:t>To verify the dropdown is editable or not </a:t>
            </a:r>
            <a:r>
              <a:rPr lang="en-US" dirty="0" err="1"/>
              <a:t>isEnabled</a:t>
            </a:r>
            <a:r>
              <a:rPr lang="en-US" dirty="0"/>
              <a:t>() is used, it will return the </a:t>
            </a:r>
            <a:r>
              <a:rPr lang="en-US" dirty="0" err="1"/>
              <a:t>boolean</a:t>
            </a:r>
            <a:r>
              <a:rPr lang="en-US" dirty="0"/>
              <a:t> value to determine.</a:t>
            </a:r>
          </a:p>
          <a:p>
            <a:pPr marL="0" indent="0">
              <a:buNone/>
            </a:pPr>
            <a:r>
              <a:rPr lang="en-US" dirty="0"/>
              <a:t>Example:</a:t>
            </a:r>
          </a:p>
          <a:p>
            <a:pPr marL="0" indent="0">
              <a:buNone/>
            </a:pPr>
            <a:r>
              <a:rPr lang="en-US" dirty="0"/>
              <a:t> </a:t>
            </a:r>
            <a:r>
              <a:rPr lang="en-US" dirty="0" err="1"/>
              <a:t>WebElement</a:t>
            </a:r>
            <a:r>
              <a:rPr lang="en-US" dirty="0"/>
              <a:t> drop= </a:t>
            </a:r>
            <a:r>
              <a:rPr lang="en-US" dirty="0" err="1"/>
              <a:t>driver.findElement</a:t>
            </a:r>
            <a:r>
              <a:rPr lang="en-US" dirty="0"/>
              <a:t>(By.name("</a:t>
            </a:r>
            <a:r>
              <a:rPr lang="en-US" dirty="0" err="1"/>
              <a:t>countryname</a:t>
            </a:r>
            <a:r>
              <a:rPr lang="en-US" dirty="0"/>
              <a:t>"));</a:t>
            </a:r>
            <a:br>
              <a:rPr lang="en-US" dirty="0"/>
            </a:br>
            <a:r>
              <a:rPr lang="en-US" dirty="0"/>
              <a:t> if(</a:t>
            </a:r>
            <a:r>
              <a:rPr lang="en-US" dirty="0" err="1"/>
              <a:t>drop.isEnabled</a:t>
            </a:r>
            <a:r>
              <a:rPr lang="en-US" dirty="0"/>
              <a:t>()){   </a:t>
            </a:r>
            <a:br>
              <a:rPr lang="en-US" dirty="0"/>
            </a:br>
            <a:r>
              <a:rPr lang="en-US" dirty="0"/>
              <a:t>   </a:t>
            </a:r>
            <a:r>
              <a:rPr lang="en-US" dirty="0" err="1"/>
              <a:t>System.out.println</a:t>
            </a:r>
            <a:r>
              <a:rPr lang="en-US" dirty="0"/>
              <a:t>("drop down menu is editable");</a:t>
            </a:r>
            <a:br>
              <a:rPr lang="en-US" dirty="0"/>
            </a:br>
            <a:r>
              <a:rPr lang="en-US" dirty="0"/>
              <a:t> }else{   </a:t>
            </a:r>
            <a:br>
              <a:rPr lang="en-US" dirty="0"/>
            </a:br>
            <a:r>
              <a:rPr lang="en-US" dirty="0"/>
              <a:t>   </a:t>
            </a:r>
            <a:r>
              <a:rPr lang="en-US" dirty="0" err="1"/>
              <a:t>System.out.println</a:t>
            </a:r>
            <a:r>
              <a:rPr lang="en-US" dirty="0"/>
              <a:t>("drop down menu is not editable");</a:t>
            </a:r>
            <a:br>
              <a:rPr lang="en-US" dirty="0"/>
            </a:br>
            <a:r>
              <a:rPr lang="en-US" dirty="0"/>
              <a:t> }   </a:t>
            </a:r>
          </a:p>
          <a:p>
            <a:pPr marL="0" indent="0">
              <a:buNone/>
            </a:pPr>
            <a:endParaRPr lang="en-IN" dirty="0"/>
          </a:p>
        </p:txBody>
      </p:sp>
    </p:spTree>
    <p:extLst>
      <p:ext uri="{BB962C8B-B14F-4D97-AF65-F5344CB8AC3E}">
        <p14:creationId xmlns:p14="http://schemas.microsoft.com/office/powerpoint/2010/main" val="33088630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576064"/>
          </a:xfrm>
        </p:spPr>
        <p:txBody>
          <a:bodyPr>
            <a:normAutofit fontScale="90000"/>
          </a:bodyPr>
          <a:lstStyle/>
          <a:p>
            <a:r>
              <a:rPr lang="en-US" sz="3100" b="1" dirty="0" smtClean="0"/>
              <a:t/>
            </a:r>
            <a:br>
              <a:rPr lang="en-US" sz="3100" b="1" dirty="0" smtClean="0"/>
            </a:br>
            <a:r>
              <a:rPr lang="en-US" sz="3100" b="1" dirty="0" smtClean="0"/>
              <a:t>How </a:t>
            </a:r>
            <a:r>
              <a:rPr lang="en-US" sz="3100" b="1" dirty="0"/>
              <a:t>to switch over window in Selenium Java</a:t>
            </a:r>
            <a:r>
              <a:rPr lang="en-US" b="1" dirty="0"/>
              <a:t/>
            </a:r>
            <a:br>
              <a:rPr lang="en-US" b="1" dirty="0"/>
            </a:br>
            <a:endParaRPr lang="en-IN" dirty="0"/>
          </a:p>
        </p:txBody>
      </p:sp>
      <p:sp>
        <p:nvSpPr>
          <p:cNvPr id="3" name="Content Placeholder 2"/>
          <p:cNvSpPr>
            <a:spLocks noGrp="1"/>
          </p:cNvSpPr>
          <p:nvPr>
            <p:ph idx="1"/>
          </p:nvPr>
        </p:nvSpPr>
        <p:spPr>
          <a:xfrm>
            <a:off x="457200" y="836712"/>
            <a:ext cx="8229600" cy="6021288"/>
          </a:xfrm>
        </p:spPr>
        <p:txBody>
          <a:bodyPr>
            <a:normAutofit fontScale="40000" lnSpcReduction="20000"/>
          </a:bodyPr>
          <a:lstStyle/>
          <a:p>
            <a:pPr marL="0" indent="0">
              <a:buNone/>
            </a:pPr>
            <a:r>
              <a:rPr lang="en-US" b="1" dirty="0"/>
              <a:t>Switch to the window: </a:t>
            </a:r>
            <a:r>
              <a:rPr lang="en-US" dirty="0"/>
              <a:t>Like </a:t>
            </a:r>
            <a:r>
              <a:rPr lang="en-US" dirty="0" err="1"/>
              <a:t>Iframe</a:t>
            </a:r>
            <a:r>
              <a:rPr lang="en-US" dirty="0"/>
              <a:t>, selenium </a:t>
            </a:r>
            <a:r>
              <a:rPr lang="en-US" dirty="0" err="1"/>
              <a:t>webdriver</a:t>
            </a:r>
            <a:r>
              <a:rPr lang="en-US" dirty="0"/>
              <a:t> handles the newly opened window from the current session of the web application. To do action in a newly opened window the selenium </a:t>
            </a:r>
            <a:r>
              <a:rPr lang="en-US" dirty="0" err="1"/>
              <a:t>webdriver</a:t>
            </a:r>
            <a:r>
              <a:rPr lang="en-US" dirty="0"/>
              <a:t> needs to switch over the window.</a:t>
            </a:r>
          </a:p>
          <a:p>
            <a:pPr marL="0" indent="0">
              <a:buNone/>
            </a:pPr>
            <a:r>
              <a:rPr lang="en-US" dirty="0" err="1"/>
              <a:t>getWindowHandles</a:t>
            </a:r>
            <a:r>
              <a:rPr lang="en-US" dirty="0"/>
              <a:t> - helps in getting the handles of all the windows opened, window()</a:t>
            </a:r>
            <a:r>
              <a:rPr lang="en-US" i="1" dirty="0"/>
              <a:t>-</a:t>
            </a:r>
            <a:r>
              <a:rPr lang="en-US" dirty="0"/>
              <a:t> helps in switching between the </a:t>
            </a:r>
            <a:r>
              <a:rPr lang="en-US" dirty="0" smtClean="0"/>
              <a:t>windows</a:t>
            </a:r>
          </a:p>
          <a:p>
            <a:pPr marL="0" indent="0">
              <a:buNone/>
            </a:pPr>
            <a:endParaRPr lang="en-US" dirty="0"/>
          </a:p>
          <a:p>
            <a:pPr marL="0" indent="0">
              <a:buNone/>
            </a:pPr>
            <a:r>
              <a:rPr lang="en-US" dirty="0"/>
              <a:t>Navigate to </a:t>
            </a:r>
            <a:r>
              <a:rPr lang="en-US" dirty="0">
                <a:hlinkClick r:id="rId2"/>
              </a:rPr>
              <a:t>https://www.qafeast.com/demo</a:t>
            </a:r>
            <a:r>
              <a:rPr lang="en-US" dirty="0"/>
              <a:t>, and click the window tab.</a:t>
            </a:r>
          </a:p>
          <a:p>
            <a:pPr marL="0" indent="0">
              <a:buNone/>
            </a:pPr>
            <a:r>
              <a:rPr lang="en-US" dirty="0"/>
              <a:t>Click the hyperlink "Click here" to view the new window</a:t>
            </a:r>
          </a:p>
          <a:p>
            <a:pPr marL="0" indent="0">
              <a:buNone/>
            </a:pPr>
            <a:r>
              <a:rPr lang="en-US" dirty="0"/>
              <a:t> </a:t>
            </a:r>
          </a:p>
          <a:p>
            <a:pPr marL="0" indent="0">
              <a:buNone/>
            </a:pPr>
            <a:r>
              <a:rPr lang="en-US" b="1" dirty="0"/>
              <a:t>Switch to window:</a:t>
            </a:r>
            <a:endParaRPr lang="en-US" dirty="0"/>
          </a:p>
          <a:p>
            <a:pPr marL="0" indent="0">
              <a:buNone/>
            </a:pPr>
            <a:r>
              <a:rPr lang="en-US" dirty="0"/>
              <a:t>String </a:t>
            </a:r>
            <a:r>
              <a:rPr lang="en-US" dirty="0" err="1"/>
              <a:t>parentHandle</a:t>
            </a:r>
            <a:r>
              <a:rPr lang="en-US" dirty="0"/>
              <a:t> = </a:t>
            </a:r>
            <a:r>
              <a:rPr lang="en-US" dirty="0" err="1"/>
              <a:t>driver.getWindowHandle</a:t>
            </a:r>
            <a:r>
              <a:rPr lang="en-US" dirty="0"/>
              <a:t>(); // get the current window handle</a:t>
            </a:r>
            <a:br>
              <a:rPr lang="en-US" dirty="0"/>
            </a:br>
            <a:r>
              <a:rPr lang="en-US" dirty="0"/>
              <a:t>for (String </a:t>
            </a:r>
            <a:r>
              <a:rPr lang="en-US" dirty="0" err="1"/>
              <a:t>winHandle</a:t>
            </a:r>
            <a:r>
              <a:rPr lang="en-US" dirty="0"/>
              <a:t> : </a:t>
            </a:r>
            <a:r>
              <a:rPr lang="en-US" dirty="0" err="1"/>
              <a:t>driver.getWindowHandles</a:t>
            </a:r>
            <a:r>
              <a:rPr lang="en-US" dirty="0"/>
              <a:t>()) {</a:t>
            </a:r>
            <a:br>
              <a:rPr lang="en-US" dirty="0"/>
            </a:br>
            <a:r>
              <a:rPr lang="en-US" dirty="0"/>
              <a:t>    </a:t>
            </a:r>
            <a:r>
              <a:rPr lang="en-US" dirty="0" err="1"/>
              <a:t>driver.switchTo</a:t>
            </a:r>
            <a:r>
              <a:rPr lang="en-US" dirty="0"/>
              <a:t>().window(</a:t>
            </a:r>
            <a:r>
              <a:rPr lang="en-US" dirty="0" err="1"/>
              <a:t>winHandle</a:t>
            </a:r>
            <a:r>
              <a:rPr lang="en-US" dirty="0"/>
              <a:t>); // switch focus of WebDriver to the next found window handle (that's your newly opened window)</a:t>
            </a:r>
            <a:br>
              <a:rPr lang="en-US" dirty="0"/>
            </a:br>
            <a:r>
              <a:rPr lang="en-US" dirty="0"/>
              <a:t>    // Print the new window </a:t>
            </a:r>
            <a:r>
              <a:rPr lang="en-US" dirty="0" err="1"/>
              <a:t>url</a:t>
            </a:r>
            <a:r>
              <a:rPr lang="en-US" dirty="0"/>
              <a:t/>
            </a:r>
            <a:br>
              <a:rPr lang="en-US" dirty="0"/>
            </a:br>
            <a:r>
              <a:rPr lang="en-US" dirty="0"/>
              <a:t>    </a:t>
            </a:r>
            <a:r>
              <a:rPr lang="en-US" dirty="0" err="1"/>
              <a:t>System.out.println</a:t>
            </a:r>
            <a:r>
              <a:rPr lang="en-US" dirty="0"/>
              <a:t>(</a:t>
            </a:r>
            <a:r>
              <a:rPr lang="en-US" dirty="0" err="1"/>
              <a:t>driver.getCurrentUrl</a:t>
            </a:r>
            <a:r>
              <a:rPr lang="en-US" dirty="0"/>
              <a:t>());</a:t>
            </a:r>
            <a:br>
              <a:rPr lang="en-US" dirty="0"/>
            </a:br>
            <a:r>
              <a:rPr lang="en-US" dirty="0"/>
              <a:t>}</a:t>
            </a:r>
            <a:br>
              <a:rPr lang="en-US" dirty="0"/>
            </a:br>
            <a:r>
              <a:rPr lang="en-US" dirty="0"/>
              <a:t>// Close the current window that is newly opened window in focus.</a:t>
            </a:r>
            <a:br>
              <a:rPr lang="en-US" dirty="0"/>
            </a:br>
            <a:r>
              <a:rPr lang="en-US" dirty="0" err="1"/>
              <a:t>driver.close</a:t>
            </a:r>
            <a:r>
              <a:rPr lang="en-US" dirty="0"/>
              <a:t>();</a:t>
            </a:r>
            <a:br>
              <a:rPr lang="en-US" dirty="0"/>
            </a:br>
            <a:r>
              <a:rPr lang="en-US" dirty="0"/>
              <a:t>// Switch to Parent window</a:t>
            </a:r>
            <a:br>
              <a:rPr lang="en-US" dirty="0"/>
            </a:br>
            <a:r>
              <a:rPr lang="en-US" dirty="0" err="1"/>
              <a:t>driver.switchTo</a:t>
            </a:r>
            <a:r>
              <a:rPr lang="en-US" dirty="0"/>
              <a:t>().window(</a:t>
            </a:r>
            <a:r>
              <a:rPr lang="en-US" dirty="0" err="1"/>
              <a:t>parentHandle</a:t>
            </a:r>
            <a:r>
              <a:rPr lang="en-US" dirty="0"/>
              <a:t>);</a:t>
            </a:r>
            <a:br>
              <a:rPr lang="en-US" dirty="0"/>
            </a:br>
            <a:r>
              <a:rPr lang="en-US" dirty="0"/>
              <a:t>// print the parent window </a:t>
            </a:r>
            <a:r>
              <a:rPr lang="en-US" dirty="0" err="1"/>
              <a:t>url</a:t>
            </a:r>
            <a:r>
              <a:rPr lang="en-US" dirty="0"/>
              <a:t/>
            </a:r>
            <a:br>
              <a:rPr lang="en-US" dirty="0"/>
            </a:br>
            <a:r>
              <a:rPr lang="en-US" dirty="0" err="1"/>
              <a:t>System.out.println</a:t>
            </a:r>
            <a:r>
              <a:rPr lang="en-US" dirty="0"/>
              <a:t>(</a:t>
            </a:r>
            <a:r>
              <a:rPr lang="en-US" dirty="0" err="1"/>
              <a:t>driver.getCurrentUrl</a:t>
            </a:r>
            <a:r>
              <a:rPr lang="en-US" dirty="0" smtClean="0"/>
              <a:t>());</a:t>
            </a:r>
          </a:p>
          <a:p>
            <a:pPr marL="0" indent="0">
              <a:buNone/>
            </a:pPr>
            <a:endParaRPr lang="en-US" dirty="0"/>
          </a:p>
          <a:p>
            <a:pPr marL="0" indent="0">
              <a:buNone/>
            </a:pPr>
            <a:r>
              <a:rPr lang="en-US" dirty="0"/>
              <a:t> </a:t>
            </a:r>
          </a:p>
          <a:p>
            <a:pPr marL="0" indent="0">
              <a:buNone/>
            </a:pPr>
            <a:r>
              <a:rPr lang="en-US" b="1" dirty="0"/>
              <a:t>Close the newly opened window when done</a:t>
            </a:r>
            <a:endParaRPr lang="en-US" dirty="0"/>
          </a:p>
          <a:p>
            <a:pPr marL="0" indent="0">
              <a:buNone/>
            </a:pPr>
            <a:r>
              <a:rPr lang="en-US" dirty="0" err="1"/>
              <a:t>driver.close</a:t>
            </a:r>
            <a:r>
              <a:rPr lang="en-US" dirty="0"/>
              <a:t>(); //</a:t>
            </a:r>
          </a:p>
          <a:p>
            <a:pPr marL="0" indent="0">
              <a:buNone/>
            </a:pPr>
            <a:r>
              <a:rPr lang="en-US" dirty="0"/>
              <a:t> </a:t>
            </a:r>
          </a:p>
          <a:p>
            <a:pPr marL="0" indent="0">
              <a:buNone/>
            </a:pPr>
            <a:r>
              <a:rPr lang="en-US" b="1" dirty="0"/>
              <a:t>Switch back to the original window </a:t>
            </a:r>
            <a:endParaRPr lang="en-US" dirty="0"/>
          </a:p>
          <a:p>
            <a:pPr marL="0" indent="0">
              <a:buNone/>
            </a:pPr>
            <a:r>
              <a:rPr lang="en-US" dirty="0" err="1"/>
              <a:t>driver.switchTo</a:t>
            </a:r>
            <a:r>
              <a:rPr lang="en-US" dirty="0"/>
              <a:t>().window(</a:t>
            </a:r>
            <a:r>
              <a:rPr lang="en-US" dirty="0" err="1"/>
              <a:t>parentHandle</a:t>
            </a:r>
            <a:r>
              <a:rPr lang="en-US" dirty="0"/>
              <a:t>); // switch back to the original window </a:t>
            </a:r>
            <a:endParaRPr lang="en-US" dirty="0" smtClean="0"/>
          </a:p>
        </p:txBody>
      </p:sp>
    </p:spTree>
    <p:extLst>
      <p:ext uri="{BB962C8B-B14F-4D97-AF65-F5344CB8AC3E}">
        <p14:creationId xmlns:p14="http://schemas.microsoft.com/office/powerpoint/2010/main" val="27447412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a:bodyPr>
          <a:lstStyle/>
          <a:p>
            <a:pPr marL="0" indent="0">
              <a:buNone/>
            </a:pPr>
            <a:r>
              <a:rPr lang="en-US" b="1" dirty="0"/>
              <a:t>How to automate file upload in Selenium Java</a:t>
            </a:r>
          </a:p>
          <a:p>
            <a:pPr marL="0" indent="0">
              <a:buNone/>
            </a:pPr>
            <a:r>
              <a:rPr lang="en-US" b="1" dirty="0"/>
              <a:t>Upload:</a:t>
            </a:r>
            <a:r>
              <a:rPr lang="en-US" dirty="0"/>
              <a:t> Uploading files in WebDriver is done by using the </a:t>
            </a:r>
            <a:r>
              <a:rPr lang="en-US" dirty="0" err="1"/>
              <a:t>send_keys</a:t>
            </a:r>
            <a:r>
              <a:rPr lang="en-US" dirty="0"/>
              <a:t>() method when the type is "file", entering the path to the file will be sufficient to be uploaded.</a:t>
            </a:r>
          </a:p>
          <a:p>
            <a:pPr marL="0" indent="0">
              <a:buNone/>
            </a:pPr>
            <a:r>
              <a:rPr lang="en-US" dirty="0"/>
              <a:t>Navigate to </a:t>
            </a:r>
            <a:r>
              <a:rPr lang="en-US" dirty="0">
                <a:hlinkClick r:id="rId2"/>
              </a:rPr>
              <a:t>https://www.qafeast.com/demo</a:t>
            </a:r>
            <a:r>
              <a:rPr lang="en-US" dirty="0"/>
              <a:t>,click the upload and download tab.</a:t>
            </a:r>
          </a:p>
          <a:p>
            <a:pPr marL="0" indent="0">
              <a:buNone/>
            </a:pPr>
            <a:r>
              <a:rPr lang="en-US" dirty="0"/>
              <a:t>Press F12 in the keyboard and inspect Choose File button</a:t>
            </a:r>
          </a:p>
          <a:p>
            <a:pPr marL="0" indent="0">
              <a:buNone/>
            </a:pPr>
            <a:endParaRPr lang="en-IN" dirty="0"/>
          </a:p>
        </p:txBody>
      </p:sp>
    </p:spTree>
    <p:extLst>
      <p:ext uri="{BB962C8B-B14F-4D97-AF65-F5344CB8AC3E}">
        <p14:creationId xmlns:p14="http://schemas.microsoft.com/office/powerpoint/2010/main" val="40987012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4724" y="620688"/>
            <a:ext cx="7534551" cy="5505475"/>
          </a:xfrm>
        </p:spPr>
      </p:pic>
    </p:spTree>
    <p:extLst>
      <p:ext uri="{BB962C8B-B14F-4D97-AF65-F5344CB8AC3E}">
        <p14:creationId xmlns:p14="http://schemas.microsoft.com/office/powerpoint/2010/main" val="18246548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404664"/>
            <a:ext cx="8229600" cy="5976664"/>
          </a:xfrm>
        </p:spPr>
        <p:txBody>
          <a:bodyPr>
            <a:normAutofit fontScale="62500" lnSpcReduction="20000"/>
          </a:bodyPr>
          <a:lstStyle/>
          <a:p>
            <a:pPr marL="0" indent="0">
              <a:buNone/>
            </a:pPr>
            <a:r>
              <a:rPr lang="en-IN" b="1" dirty="0"/>
              <a:t>Using send keys:</a:t>
            </a:r>
            <a:endParaRPr lang="en-IN" dirty="0"/>
          </a:p>
          <a:p>
            <a:pPr marL="0" indent="0">
              <a:buNone/>
            </a:pPr>
            <a:r>
              <a:rPr lang="en-IN" dirty="0" err="1"/>
              <a:t>WebElement</a:t>
            </a:r>
            <a:r>
              <a:rPr lang="en-IN" dirty="0"/>
              <a:t> </a:t>
            </a:r>
            <a:r>
              <a:rPr lang="en-IN" dirty="0" err="1"/>
              <a:t>uploadFile</a:t>
            </a:r>
            <a:r>
              <a:rPr lang="en-IN" dirty="0"/>
              <a:t> = </a:t>
            </a:r>
            <a:r>
              <a:rPr lang="en-IN" dirty="0" err="1"/>
              <a:t>driver.findElement</a:t>
            </a:r>
            <a:r>
              <a:rPr lang="en-IN" dirty="0"/>
              <a:t>(By.id("file-upload"));</a:t>
            </a:r>
            <a:br>
              <a:rPr lang="en-IN" dirty="0"/>
            </a:br>
            <a:r>
              <a:rPr lang="en-IN" dirty="0"/>
              <a:t>// change the path of the file</a:t>
            </a:r>
            <a:br>
              <a:rPr lang="en-IN" dirty="0"/>
            </a:br>
            <a:r>
              <a:rPr lang="en-IN" dirty="0" err="1"/>
              <a:t>uploadFile.sendKeys</a:t>
            </a:r>
            <a:r>
              <a:rPr lang="en-IN" dirty="0"/>
              <a:t>("D:\\user\\sample\\simple test.txt");</a:t>
            </a:r>
            <a:br>
              <a:rPr lang="en-IN" dirty="0"/>
            </a:br>
            <a:r>
              <a:rPr lang="en-IN" dirty="0" err="1"/>
              <a:t>driver.findElement</a:t>
            </a:r>
            <a:r>
              <a:rPr lang="en-IN" dirty="0"/>
              <a:t>(By.id("file-submit")).click();// click the "</a:t>
            </a:r>
            <a:r>
              <a:rPr lang="en-IN" dirty="0" err="1"/>
              <a:t>UploadFile</a:t>
            </a:r>
            <a:r>
              <a:rPr lang="en-IN" dirty="0"/>
              <a:t>" button</a:t>
            </a:r>
          </a:p>
          <a:p>
            <a:pPr marL="0" indent="0">
              <a:buNone/>
            </a:pPr>
            <a:r>
              <a:rPr lang="en-IN" dirty="0"/>
              <a:t> </a:t>
            </a:r>
          </a:p>
          <a:p>
            <a:pPr marL="0" indent="0">
              <a:buNone/>
            </a:pPr>
            <a:r>
              <a:rPr lang="en-IN" b="1" dirty="0"/>
              <a:t>Keyboard event using robot keys:</a:t>
            </a:r>
            <a:endParaRPr lang="en-IN" dirty="0"/>
          </a:p>
          <a:p>
            <a:pPr marL="0" indent="0">
              <a:buNone/>
            </a:pPr>
            <a:r>
              <a:rPr lang="en-IN" dirty="0"/>
              <a:t>Click the upload button through the script and once the pop-up is opened we can simulate the keyboard event to upload the file</a:t>
            </a:r>
          </a:p>
          <a:p>
            <a:pPr marL="0" indent="0">
              <a:buNone/>
            </a:pPr>
            <a:r>
              <a:rPr lang="en-IN" dirty="0" err="1"/>
              <a:t>StringSelection</a:t>
            </a:r>
            <a:r>
              <a:rPr lang="en-IN" dirty="0"/>
              <a:t> </a:t>
            </a:r>
            <a:r>
              <a:rPr lang="en-IN" dirty="0" err="1"/>
              <a:t>strSel</a:t>
            </a:r>
            <a:r>
              <a:rPr lang="en-IN" dirty="0"/>
              <a:t> = new </a:t>
            </a:r>
            <a:r>
              <a:rPr lang="en-IN" dirty="0" err="1"/>
              <a:t>StringSelection</a:t>
            </a:r>
            <a:r>
              <a:rPr lang="en-IN" dirty="0"/>
              <a:t>("C:\\SeleniumResume.doc");//Store the location of the file in clipboard </a:t>
            </a:r>
            <a:br>
              <a:rPr lang="en-IN" dirty="0"/>
            </a:br>
            <a:r>
              <a:rPr lang="en-IN" dirty="0" err="1"/>
              <a:t>Toolkit.getDefaultToolkit</a:t>
            </a:r>
            <a:r>
              <a:rPr lang="en-IN" dirty="0"/>
              <a:t>().</a:t>
            </a:r>
            <a:r>
              <a:rPr lang="en-IN" dirty="0" err="1"/>
              <a:t>getSystemClipboard</a:t>
            </a:r>
            <a:r>
              <a:rPr lang="en-IN" dirty="0"/>
              <a:t>().</a:t>
            </a:r>
            <a:r>
              <a:rPr lang="en-IN" dirty="0" err="1"/>
              <a:t>setContents</a:t>
            </a:r>
            <a:r>
              <a:rPr lang="en-IN" dirty="0"/>
              <a:t>(</a:t>
            </a:r>
            <a:r>
              <a:rPr lang="en-IN" dirty="0" err="1"/>
              <a:t>strSel</a:t>
            </a:r>
            <a:r>
              <a:rPr lang="en-IN" dirty="0"/>
              <a:t>, null);</a:t>
            </a:r>
            <a:br>
              <a:rPr lang="en-IN" dirty="0"/>
            </a:br>
            <a:r>
              <a:rPr lang="en-IN" dirty="0"/>
              <a:t>Robot </a:t>
            </a:r>
            <a:r>
              <a:rPr lang="en-IN" dirty="0" err="1"/>
              <a:t>robot</a:t>
            </a:r>
            <a:r>
              <a:rPr lang="en-IN" dirty="0"/>
              <a:t> = new Robot();//Create an object for robot class</a:t>
            </a:r>
            <a:br>
              <a:rPr lang="en-IN" dirty="0"/>
            </a:br>
            <a:r>
              <a:rPr lang="en-IN" dirty="0" err="1"/>
              <a:t>robot.keyPress</a:t>
            </a:r>
            <a:r>
              <a:rPr lang="en-IN" dirty="0"/>
              <a:t>(</a:t>
            </a:r>
            <a:r>
              <a:rPr lang="en-IN" dirty="0" err="1"/>
              <a:t>KeyEvent.VK_CONTROL</a:t>
            </a:r>
            <a:r>
              <a:rPr lang="en-IN" dirty="0"/>
              <a:t>);//Control key in the keyboard</a:t>
            </a:r>
            <a:br>
              <a:rPr lang="en-IN" dirty="0"/>
            </a:br>
            <a:r>
              <a:rPr lang="en-IN" dirty="0" err="1"/>
              <a:t>robot.keyPress</a:t>
            </a:r>
            <a:r>
              <a:rPr lang="en-IN" dirty="0"/>
              <a:t>(</a:t>
            </a:r>
            <a:r>
              <a:rPr lang="en-IN" dirty="0" err="1"/>
              <a:t>KeyEvent.VK_V</a:t>
            </a:r>
            <a:r>
              <a:rPr lang="en-IN" dirty="0"/>
              <a:t>);</a:t>
            </a:r>
            <a:br>
              <a:rPr lang="en-IN" dirty="0"/>
            </a:br>
            <a:r>
              <a:rPr lang="en-IN" dirty="0" err="1"/>
              <a:t>robot.keyRelease</a:t>
            </a:r>
            <a:r>
              <a:rPr lang="en-IN" dirty="0"/>
              <a:t>(</a:t>
            </a:r>
            <a:r>
              <a:rPr lang="en-IN" dirty="0" err="1"/>
              <a:t>KeyEvent.VK_CONTROL</a:t>
            </a:r>
            <a:r>
              <a:rPr lang="en-IN" dirty="0"/>
              <a:t>);</a:t>
            </a:r>
            <a:br>
              <a:rPr lang="en-IN" dirty="0"/>
            </a:br>
            <a:r>
              <a:rPr lang="en-IN" dirty="0" err="1"/>
              <a:t>Thread.sleep</a:t>
            </a:r>
            <a:r>
              <a:rPr lang="en-IN" dirty="0"/>
              <a:t>(3000);</a:t>
            </a:r>
            <a:br>
              <a:rPr lang="en-IN" dirty="0"/>
            </a:br>
            <a:r>
              <a:rPr lang="en-IN" dirty="0" err="1"/>
              <a:t>robot.keyPress</a:t>
            </a:r>
            <a:r>
              <a:rPr lang="en-IN" dirty="0"/>
              <a:t>(</a:t>
            </a:r>
            <a:r>
              <a:rPr lang="en-IN" dirty="0" err="1"/>
              <a:t>KeyEvent.VK_ENTER</a:t>
            </a:r>
            <a:r>
              <a:rPr lang="en-IN" dirty="0"/>
              <a:t>);</a:t>
            </a:r>
            <a:br>
              <a:rPr lang="en-IN" dirty="0"/>
            </a:br>
            <a:r>
              <a:rPr lang="en-IN" dirty="0" err="1"/>
              <a:t>robot.keyRelease</a:t>
            </a:r>
            <a:r>
              <a:rPr lang="en-IN" dirty="0"/>
              <a:t>(</a:t>
            </a:r>
            <a:r>
              <a:rPr lang="en-IN" dirty="0" err="1"/>
              <a:t>KeyEvent.VK_ENTER</a:t>
            </a:r>
            <a:r>
              <a:rPr lang="en-IN" dirty="0" smtClean="0"/>
              <a:t>);</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30301148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Action class in Selenium Java</a:t>
            </a:r>
            <a:br>
              <a:rPr lang="en-US" b="1" dirty="0"/>
            </a:b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t>Action </a:t>
            </a:r>
            <a:r>
              <a:rPr lang="en-US" dirty="0"/>
              <a:t>class in Selenium </a:t>
            </a:r>
            <a:r>
              <a:rPr lang="en-US" dirty="0" err="1"/>
              <a:t>webdriver</a:t>
            </a:r>
            <a:r>
              <a:rPr lang="en-US" dirty="0"/>
              <a:t> is used to handle the keyboard and mouse events. </a:t>
            </a:r>
            <a:endParaRPr lang="en-US" dirty="0" smtClean="0"/>
          </a:p>
          <a:p>
            <a:r>
              <a:rPr lang="en-US" dirty="0" smtClean="0"/>
              <a:t>On </a:t>
            </a:r>
            <a:r>
              <a:rPr lang="en-US" dirty="0"/>
              <a:t>the web page, apart from typing, there are different actions needed to perform through the keyboard such as pressing combinations of the keys and there are different actions using mouse, drag and drop, right-click, double click, click and hold, etc</a:t>
            </a:r>
            <a:r>
              <a:rPr lang="en-US" dirty="0" smtClean="0"/>
              <a:t>..</a:t>
            </a:r>
          </a:p>
          <a:p>
            <a:r>
              <a:rPr lang="en-US" dirty="0" smtClean="0"/>
              <a:t>In </a:t>
            </a:r>
            <a:r>
              <a:rPr lang="en-US" dirty="0"/>
              <a:t>order to handle keyboard and mouse actions selenium </a:t>
            </a:r>
            <a:r>
              <a:rPr lang="en-US" dirty="0" err="1"/>
              <a:t>webdriver</a:t>
            </a:r>
            <a:r>
              <a:rPr lang="en-US" dirty="0"/>
              <a:t> provides an Action class.</a:t>
            </a:r>
          </a:p>
          <a:p>
            <a:endParaRPr lang="en-IN" dirty="0"/>
          </a:p>
        </p:txBody>
      </p:sp>
    </p:spTree>
    <p:extLst>
      <p:ext uri="{BB962C8B-B14F-4D97-AF65-F5344CB8AC3E}">
        <p14:creationId xmlns:p14="http://schemas.microsoft.com/office/powerpoint/2010/main" val="4205613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94122"/>
          </a:xfrm>
        </p:spPr>
        <p:txBody>
          <a:bodyPr>
            <a:normAutofit/>
          </a:bodyPr>
          <a:lstStyle/>
          <a:p>
            <a:r>
              <a:rPr lang="en-US" sz="2400" dirty="0"/>
              <a:t>The available methods in the </a:t>
            </a:r>
            <a:r>
              <a:rPr lang="en-US" sz="2400" dirty="0" smtClean="0"/>
              <a:t>class</a:t>
            </a:r>
            <a:endParaRPr lang="en-IN"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544" y="1412776"/>
            <a:ext cx="7920879" cy="4824536"/>
          </a:xfrm>
        </p:spPr>
      </p:pic>
    </p:spTree>
    <p:extLst>
      <p:ext uri="{BB962C8B-B14F-4D97-AF65-F5344CB8AC3E}">
        <p14:creationId xmlns:p14="http://schemas.microsoft.com/office/powerpoint/2010/main" val="17571350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To hover the element :</a:t>
            </a:r>
            <a:endParaRPr lang="en-IN" dirty="0"/>
          </a:p>
        </p:txBody>
      </p:sp>
      <p:sp>
        <p:nvSpPr>
          <p:cNvPr id="3" name="Content Placeholder 2"/>
          <p:cNvSpPr>
            <a:spLocks noGrp="1"/>
          </p:cNvSpPr>
          <p:nvPr>
            <p:ph idx="1"/>
          </p:nvPr>
        </p:nvSpPr>
        <p:spPr/>
        <p:txBody>
          <a:bodyPr>
            <a:normAutofit fontScale="92500" lnSpcReduction="10000"/>
          </a:bodyPr>
          <a:lstStyle/>
          <a:p>
            <a:pPr marL="0" indent="0">
              <a:buNone/>
            </a:pPr>
            <a:r>
              <a:rPr lang="en-US" b="1" dirty="0" smtClean="0"/>
              <a:t>Syntax </a:t>
            </a:r>
            <a:r>
              <a:rPr lang="en-US" b="1" dirty="0"/>
              <a:t>:</a:t>
            </a:r>
          </a:p>
          <a:p>
            <a:r>
              <a:rPr lang="en-US" sz="2400" dirty="0"/>
              <a:t>Actions act = new Actions(driver);</a:t>
            </a:r>
            <a:br>
              <a:rPr lang="en-US" sz="2400" dirty="0"/>
            </a:br>
            <a:r>
              <a:rPr lang="en-US" sz="2400" dirty="0" err="1"/>
              <a:t>act.moveToElement</a:t>
            </a:r>
            <a:r>
              <a:rPr lang="en-US" sz="2400" dirty="0"/>
              <a:t>("</a:t>
            </a:r>
            <a:r>
              <a:rPr lang="en-US" sz="2400" dirty="0" err="1"/>
              <a:t>webelement</a:t>
            </a:r>
            <a:r>
              <a:rPr lang="en-US" sz="2400" dirty="0"/>
              <a:t>").build().perform();</a:t>
            </a:r>
          </a:p>
          <a:p>
            <a:pPr marL="0" indent="0">
              <a:buNone/>
            </a:pPr>
            <a:r>
              <a:rPr lang="en-US" b="1" dirty="0"/>
              <a:t>Example:</a:t>
            </a:r>
          </a:p>
          <a:p>
            <a:r>
              <a:rPr lang="en-US" sz="3000" dirty="0"/>
              <a:t>Go to https://www.qafeast.com/demo, click Hyperlink Tab,</a:t>
            </a:r>
          </a:p>
          <a:p>
            <a:r>
              <a:rPr lang="en-US" sz="3000" dirty="0"/>
              <a:t>Actions act = new Actions(driver);</a:t>
            </a:r>
            <a:br>
              <a:rPr lang="en-US" sz="3000" dirty="0"/>
            </a:br>
            <a:r>
              <a:rPr lang="en-US" sz="3000" dirty="0" err="1"/>
              <a:t>act.moveToElement</a:t>
            </a:r>
            <a:r>
              <a:rPr lang="en-US" sz="3000" dirty="0"/>
              <a:t>(</a:t>
            </a:r>
            <a:r>
              <a:rPr lang="en-US" sz="3000" dirty="0" err="1"/>
              <a:t>driver.findElement</a:t>
            </a:r>
            <a:r>
              <a:rPr lang="en-US" sz="3000" dirty="0"/>
              <a:t>(</a:t>
            </a:r>
            <a:r>
              <a:rPr lang="en-US" sz="3000" dirty="0" err="1"/>
              <a:t>By.xpath</a:t>
            </a:r>
            <a:r>
              <a:rPr lang="en-US" sz="3000" dirty="0"/>
              <a:t>("//a[text()='Web browser automation']"))).build().perform();</a:t>
            </a:r>
          </a:p>
          <a:p>
            <a:endParaRPr lang="en-IN" dirty="0"/>
          </a:p>
        </p:txBody>
      </p:sp>
    </p:spTree>
    <p:extLst>
      <p:ext uri="{BB962C8B-B14F-4D97-AF65-F5344CB8AC3E}">
        <p14:creationId xmlns:p14="http://schemas.microsoft.com/office/powerpoint/2010/main" val="41448894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To Right click</a:t>
            </a:r>
            <a:r>
              <a:rPr lang="en-IN" dirty="0"/>
              <a:t/>
            </a:r>
            <a:br>
              <a:rPr lang="en-IN" dirty="0"/>
            </a:br>
            <a:endParaRPr lang="en-IN" dirty="0"/>
          </a:p>
        </p:txBody>
      </p:sp>
      <p:sp>
        <p:nvSpPr>
          <p:cNvPr id="3" name="Content Placeholder 2"/>
          <p:cNvSpPr>
            <a:spLocks noGrp="1"/>
          </p:cNvSpPr>
          <p:nvPr>
            <p:ph idx="1"/>
          </p:nvPr>
        </p:nvSpPr>
        <p:spPr/>
        <p:txBody>
          <a:bodyPr>
            <a:normAutofit fontScale="77500" lnSpcReduction="20000"/>
          </a:bodyPr>
          <a:lstStyle/>
          <a:p>
            <a:pPr marL="0" indent="0">
              <a:buNone/>
            </a:pPr>
            <a:r>
              <a:rPr lang="en-IN" sz="4100" dirty="0" smtClean="0"/>
              <a:t>Syntax</a:t>
            </a:r>
            <a:r>
              <a:rPr lang="en-IN" sz="4100" dirty="0"/>
              <a:t>:</a:t>
            </a:r>
          </a:p>
          <a:p>
            <a:r>
              <a:rPr lang="en-IN" sz="2600" dirty="0"/>
              <a:t>Actions act = new Actions(driver);</a:t>
            </a:r>
            <a:br>
              <a:rPr lang="en-IN" sz="2600" dirty="0"/>
            </a:br>
            <a:r>
              <a:rPr lang="en-IN" sz="2600" dirty="0" err="1"/>
              <a:t>act.moveToElement</a:t>
            </a:r>
            <a:r>
              <a:rPr lang="en-IN" sz="2600" dirty="0"/>
              <a:t>("</a:t>
            </a:r>
            <a:r>
              <a:rPr lang="en-IN" sz="2600" dirty="0" err="1"/>
              <a:t>webelement</a:t>
            </a:r>
            <a:r>
              <a:rPr lang="en-IN" sz="2600" dirty="0"/>
              <a:t>").</a:t>
            </a:r>
            <a:r>
              <a:rPr lang="en-IN" sz="2600" dirty="0" err="1"/>
              <a:t>contextClick</a:t>
            </a:r>
            <a:r>
              <a:rPr lang="en-IN" sz="2600" dirty="0"/>
              <a:t>().build().perform();</a:t>
            </a:r>
          </a:p>
          <a:p>
            <a:pPr marL="0" indent="0">
              <a:buNone/>
            </a:pPr>
            <a:r>
              <a:rPr lang="en-IN" dirty="0"/>
              <a:t> </a:t>
            </a:r>
          </a:p>
          <a:p>
            <a:pPr marL="0" indent="0">
              <a:buNone/>
            </a:pPr>
            <a:r>
              <a:rPr lang="en-IN" sz="4100" dirty="0"/>
              <a:t>Example:</a:t>
            </a:r>
          </a:p>
          <a:p>
            <a:r>
              <a:rPr lang="en-IN" dirty="0"/>
              <a:t>Go to https://www.qafeast.com/demo, click Hyperlink Tab,</a:t>
            </a:r>
          </a:p>
          <a:p>
            <a:r>
              <a:rPr lang="en-IN" dirty="0"/>
              <a:t>Actions act = new Actions(driver);</a:t>
            </a:r>
            <a:br>
              <a:rPr lang="en-IN" dirty="0"/>
            </a:br>
            <a:r>
              <a:rPr lang="en-IN" dirty="0" err="1"/>
              <a:t>act.moveToElement</a:t>
            </a:r>
            <a:r>
              <a:rPr lang="en-IN" dirty="0"/>
              <a:t>(</a:t>
            </a:r>
            <a:r>
              <a:rPr lang="en-IN" dirty="0" err="1"/>
              <a:t>driver.findElement</a:t>
            </a:r>
            <a:r>
              <a:rPr lang="en-IN" dirty="0"/>
              <a:t>(By.id("hot-spot"))).</a:t>
            </a:r>
            <a:r>
              <a:rPr lang="en-IN" dirty="0" err="1"/>
              <a:t>contextClick</a:t>
            </a:r>
            <a:r>
              <a:rPr lang="en-IN" dirty="0"/>
              <a:t>().build().perform();</a:t>
            </a:r>
          </a:p>
          <a:p>
            <a:pPr marL="0" indent="0">
              <a:buNone/>
            </a:pPr>
            <a:r>
              <a:rPr lang="en-IN" dirty="0"/>
              <a:t> </a:t>
            </a:r>
          </a:p>
          <a:p>
            <a:endParaRPr lang="en-IN" dirty="0"/>
          </a:p>
        </p:txBody>
      </p:sp>
    </p:spTree>
    <p:extLst>
      <p:ext uri="{BB962C8B-B14F-4D97-AF65-F5344CB8AC3E}">
        <p14:creationId xmlns:p14="http://schemas.microsoft.com/office/powerpoint/2010/main" val="37098064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To Double Click:</a:t>
            </a:r>
            <a:r>
              <a:rPr lang="en-US" dirty="0"/>
              <a:t/>
            </a:r>
            <a:br>
              <a:rPr lang="en-US" dirty="0"/>
            </a:br>
            <a:endParaRPr lang="en-IN" dirty="0"/>
          </a:p>
        </p:txBody>
      </p:sp>
      <p:sp>
        <p:nvSpPr>
          <p:cNvPr id="3" name="Content Placeholder 2"/>
          <p:cNvSpPr>
            <a:spLocks noGrp="1"/>
          </p:cNvSpPr>
          <p:nvPr>
            <p:ph idx="1"/>
          </p:nvPr>
        </p:nvSpPr>
        <p:spPr/>
        <p:txBody>
          <a:bodyPr>
            <a:normAutofit fontScale="85000" lnSpcReduction="10000"/>
          </a:bodyPr>
          <a:lstStyle/>
          <a:p>
            <a:pPr marL="0" indent="0">
              <a:buNone/>
            </a:pPr>
            <a:r>
              <a:rPr lang="en-US" b="1" dirty="0" smtClean="0"/>
              <a:t>Syntax</a:t>
            </a:r>
            <a:r>
              <a:rPr lang="en-US" b="1" dirty="0"/>
              <a:t>:</a:t>
            </a:r>
          </a:p>
          <a:p>
            <a:r>
              <a:rPr lang="en-US" dirty="0"/>
              <a:t>Actions act = new Actions(driver);</a:t>
            </a:r>
            <a:br>
              <a:rPr lang="en-US" dirty="0"/>
            </a:br>
            <a:r>
              <a:rPr lang="en-US" dirty="0" err="1"/>
              <a:t>act.doubleClick</a:t>
            </a:r>
            <a:r>
              <a:rPr lang="en-US" dirty="0"/>
              <a:t>("</a:t>
            </a:r>
            <a:r>
              <a:rPr lang="en-US" dirty="0" err="1"/>
              <a:t>webelement</a:t>
            </a:r>
            <a:r>
              <a:rPr lang="en-US" dirty="0"/>
              <a:t>").build().perform();</a:t>
            </a:r>
          </a:p>
          <a:p>
            <a:pPr marL="0" indent="0">
              <a:buNone/>
            </a:pPr>
            <a:r>
              <a:rPr lang="en-US" dirty="0"/>
              <a:t> </a:t>
            </a:r>
          </a:p>
          <a:p>
            <a:pPr marL="0" indent="0">
              <a:buNone/>
            </a:pPr>
            <a:r>
              <a:rPr lang="en-US" b="1" dirty="0"/>
              <a:t>Example:</a:t>
            </a:r>
          </a:p>
          <a:p>
            <a:r>
              <a:rPr lang="en-US" dirty="0"/>
              <a:t>Go to https://www.qafeast.com/demo, click Context Menu Tab,</a:t>
            </a:r>
          </a:p>
          <a:p>
            <a:r>
              <a:rPr lang="en-US" dirty="0"/>
              <a:t>Actions act = new Actions(driver);</a:t>
            </a:r>
            <a:br>
              <a:rPr lang="en-US" dirty="0"/>
            </a:br>
            <a:r>
              <a:rPr lang="en-US" dirty="0" err="1"/>
              <a:t>act.doubleClick</a:t>
            </a:r>
            <a:r>
              <a:rPr lang="en-US" dirty="0"/>
              <a:t>(</a:t>
            </a:r>
            <a:r>
              <a:rPr lang="en-US" dirty="0" err="1"/>
              <a:t>driver.findElement</a:t>
            </a:r>
            <a:r>
              <a:rPr lang="en-US" dirty="0"/>
              <a:t>(</a:t>
            </a:r>
            <a:r>
              <a:rPr lang="en-US" dirty="0" err="1"/>
              <a:t>By.xpath</a:t>
            </a:r>
            <a:r>
              <a:rPr lang="en-US" dirty="0"/>
              <a:t>("//div[@class='</a:t>
            </a:r>
            <a:r>
              <a:rPr lang="en-US" dirty="0" err="1"/>
              <a:t>doubleclick</a:t>
            </a:r>
            <a:r>
              <a:rPr lang="en-US" dirty="0"/>
              <a:t>-wrap']/p"))).build().perform()</a:t>
            </a:r>
          </a:p>
          <a:p>
            <a:endParaRPr lang="en-IN" dirty="0"/>
          </a:p>
        </p:txBody>
      </p:sp>
    </p:spTree>
    <p:extLst>
      <p:ext uri="{BB962C8B-B14F-4D97-AF65-F5344CB8AC3E}">
        <p14:creationId xmlns:p14="http://schemas.microsoft.com/office/powerpoint/2010/main" val="1975739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Locators in Selenium </a:t>
            </a:r>
            <a:r>
              <a:rPr lang="en-US" b="1" dirty="0" err="1"/>
              <a:t>webdriver</a:t>
            </a:r>
            <a:r>
              <a:rPr lang="en-US" b="1" dirty="0"/>
              <a:t/>
            </a:r>
            <a:br>
              <a:rPr lang="en-US" b="1" dirty="0"/>
            </a:br>
            <a:endParaRPr lang="en-IN" dirty="0"/>
          </a:p>
        </p:txBody>
      </p:sp>
      <p:sp>
        <p:nvSpPr>
          <p:cNvPr id="3" name="Content Placeholder 2"/>
          <p:cNvSpPr>
            <a:spLocks noGrp="1"/>
          </p:cNvSpPr>
          <p:nvPr>
            <p:ph idx="1"/>
          </p:nvPr>
        </p:nvSpPr>
        <p:spPr/>
        <p:txBody>
          <a:bodyPr>
            <a:normAutofit fontScale="70000" lnSpcReduction="20000"/>
          </a:bodyPr>
          <a:lstStyle/>
          <a:p>
            <a:r>
              <a:rPr lang="en-US" dirty="0" smtClean="0"/>
              <a:t>Locators </a:t>
            </a:r>
            <a:r>
              <a:rPr lang="en-US" dirty="0"/>
              <a:t>are the identification of HTML elements. The Selenium web driver interacts with HTML controls in the page through the locators.</a:t>
            </a:r>
          </a:p>
          <a:p>
            <a:r>
              <a:rPr lang="en-US" dirty="0"/>
              <a:t>Below are the locators supported by the selenium web driver to identify the element, </a:t>
            </a:r>
          </a:p>
          <a:p>
            <a:r>
              <a:rPr lang="en-US" dirty="0"/>
              <a:t>By Id</a:t>
            </a:r>
          </a:p>
          <a:p>
            <a:r>
              <a:rPr lang="en-US" dirty="0"/>
              <a:t>By Name</a:t>
            </a:r>
          </a:p>
          <a:p>
            <a:r>
              <a:rPr lang="en-US" dirty="0"/>
              <a:t>By </a:t>
            </a:r>
            <a:r>
              <a:rPr lang="en-US" dirty="0" err="1"/>
              <a:t>ClassName</a:t>
            </a:r>
            <a:endParaRPr lang="en-US" dirty="0"/>
          </a:p>
          <a:p>
            <a:r>
              <a:rPr lang="en-US" dirty="0"/>
              <a:t>By Tag name</a:t>
            </a:r>
          </a:p>
          <a:p>
            <a:r>
              <a:rPr lang="en-US" dirty="0"/>
              <a:t>By Link text</a:t>
            </a:r>
          </a:p>
          <a:p>
            <a:r>
              <a:rPr lang="en-US" dirty="0"/>
              <a:t>By Partial link text</a:t>
            </a:r>
          </a:p>
          <a:p>
            <a:r>
              <a:rPr lang="en-US" dirty="0"/>
              <a:t>By </a:t>
            </a:r>
            <a:r>
              <a:rPr lang="en-US" dirty="0" err="1"/>
              <a:t>Css</a:t>
            </a:r>
            <a:endParaRPr lang="en-US" dirty="0"/>
          </a:p>
          <a:p>
            <a:r>
              <a:rPr lang="en-US" dirty="0"/>
              <a:t>By </a:t>
            </a:r>
            <a:r>
              <a:rPr lang="en-US" dirty="0" err="1"/>
              <a:t>Xpath</a:t>
            </a:r>
            <a:endParaRPr lang="en-US" dirty="0"/>
          </a:p>
          <a:p>
            <a:endParaRPr lang="en-IN" dirty="0"/>
          </a:p>
        </p:txBody>
      </p:sp>
    </p:spTree>
    <p:extLst>
      <p:ext uri="{BB962C8B-B14F-4D97-AF65-F5344CB8AC3E}">
        <p14:creationId xmlns:p14="http://schemas.microsoft.com/office/powerpoint/2010/main" val="29872660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560" y="188640"/>
            <a:ext cx="8064896" cy="6264695"/>
          </a:xfrm>
        </p:spPr>
      </p:pic>
    </p:spTree>
    <p:extLst>
      <p:ext uri="{BB962C8B-B14F-4D97-AF65-F5344CB8AC3E}">
        <p14:creationId xmlns:p14="http://schemas.microsoft.com/office/powerpoint/2010/main" val="725650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832648"/>
          </a:xfrm>
        </p:spPr>
        <p:txBody>
          <a:bodyPr>
            <a:normAutofit fontScale="55000" lnSpcReduction="20000"/>
          </a:bodyPr>
          <a:lstStyle/>
          <a:p>
            <a:pPr marL="0" indent="0">
              <a:buNone/>
            </a:pPr>
            <a:r>
              <a:rPr lang="en-US" sz="3600" b="1" dirty="0">
                <a:solidFill>
                  <a:srgbClr val="FF0000"/>
                </a:solidFill>
              </a:rPr>
              <a:t>Explanation:</a:t>
            </a:r>
          </a:p>
          <a:p>
            <a:r>
              <a:rPr lang="en-US" b="1" dirty="0"/>
              <a:t>Setting Up WebDriver</a:t>
            </a:r>
            <a:r>
              <a:rPr lang="en-US" dirty="0"/>
              <a:t>: We specify the path to the </a:t>
            </a:r>
            <a:r>
              <a:rPr lang="en-US" dirty="0" err="1"/>
              <a:t>ChromeDriver</a:t>
            </a:r>
            <a:r>
              <a:rPr lang="en-US" dirty="0"/>
              <a:t> executable using </a:t>
            </a:r>
            <a:r>
              <a:rPr lang="en-US" dirty="0" err="1"/>
              <a:t>System.setProperty</a:t>
            </a:r>
            <a:r>
              <a:rPr lang="en-US" dirty="0"/>
              <a:t>() method. This executable is necessary to interact with the Chrome browser.</a:t>
            </a:r>
          </a:p>
          <a:p>
            <a:r>
              <a:rPr lang="en-US" b="1" dirty="0"/>
              <a:t>Initializing WebDriver</a:t>
            </a:r>
            <a:r>
              <a:rPr lang="en-US" dirty="0"/>
              <a:t>: An instance of the WebDriver (</a:t>
            </a:r>
            <a:r>
              <a:rPr lang="en-US" dirty="0" err="1"/>
              <a:t>ChromeDriver</a:t>
            </a:r>
            <a:r>
              <a:rPr lang="en-US" dirty="0"/>
              <a:t>) is created.</a:t>
            </a:r>
          </a:p>
          <a:p>
            <a:r>
              <a:rPr lang="en-US" b="1" dirty="0"/>
              <a:t>Navigating to the Login Page</a:t>
            </a:r>
            <a:r>
              <a:rPr lang="en-US" dirty="0"/>
              <a:t>: We use get() method to navigate to the login page of the website.</a:t>
            </a:r>
          </a:p>
          <a:p>
            <a:r>
              <a:rPr lang="en-US" b="1" dirty="0"/>
              <a:t>Finding Username Field</a:t>
            </a:r>
            <a:r>
              <a:rPr lang="en-US" dirty="0"/>
              <a:t>: We find the username input field using its ID (username) using </a:t>
            </a:r>
            <a:r>
              <a:rPr lang="en-US" dirty="0" err="1"/>
              <a:t>findElement</a:t>
            </a:r>
            <a:r>
              <a:rPr lang="en-US" dirty="0"/>
              <a:t>() method and assign it to </a:t>
            </a:r>
            <a:r>
              <a:rPr lang="en-US" dirty="0" err="1"/>
              <a:t>usernameField</a:t>
            </a:r>
            <a:r>
              <a:rPr lang="en-US" dirty="0"/>
              <a:t>.</a:t>
            </a:r>
          </a:p>
          <a:p>
            <a:r>
              <a:rPr lang="en-US" b="1" dirty="0"/>
              <a:t>Entering Username</a:t>
            </a:r>
            <a:r>
              <a:rPr lang="en-US" dirty="0"/>
              <a:t>: We use </a:t>
            </a:r>
            <a:r>
              <a:rPr lang="en-US" dirty="0" err="1"/>
              <a:t>sendKeys</a:t>
            </a:r>
            <a:r>
              <a:rPr lang="en-US" dirty="0"/>
              <a:t>() method to enter the username into the username input field.</a:t>
            </a:r>
          </a:p>
          <a:p>
            <a:r>
              <a:rPr lang="en-US" b="1" dirty="0"/>
              <a:t>Finding Password Field</a:t>
            </a:r>
            <a:r>
              <a:rPr lang="en-US" dirty="0"/>
              <a:t>: Similarly, we find the password input field using its ID (password) and assign it to </a:t>
            </a:r>
            <a:r>
              <a:rPr lang="en-US" dirty="0" err="1"/>
              <a:t>passwordField</a:t>
            </a:r>
            <a:r>
              <a:rPr lang="en-US" dirty="0"/>
              <a:t>.</a:t>
            </a:r>
          </a:p>
          <a:p>
            <a:r>
              <a:rPr lang="en-US" b="1" dirty="0"/>
              <a:t>Entering Password</a:t>
            </a:r>
            <a:r>
              <a:rPr lang="en-US" dirty="0"/>
              <a:t>: We use </a:t>
            </a:r>
            <a:r>
              <a:rPr lang="en-US" dirty="0" err="1"/>
              <a:t>sendKeys</a:t>
            </a:r>
            <a:r>
              <a:rPr lang="en-US" dirty="0"/>
              <a:t>() method to enter the password into the password input field.</a:t>
            </a:r>
          </a:p>
          <a:p>
            <a:r>
              <a:rPr lang="en-US" b="1" dirty="0"/>
              <a:t>Clicking the Login Button</a:t>
            </a:r>
            <a:r>
              <a:rPr lang="en-US" dirty="0"/>
              <a:t>: We find the login button using its ID (</a:t>
            </a:r>
            <a:r>
              <a:rPr lang="en-US" dirty="0" err="1"/>
              <a:t>loginButton</a:t>
            </a:r>
            <a:r>
              <a:rPr lang="en-US" dirty="0"/>
              <a:t>) and assign it to </a:t>
            </a:r>
            <a:r>
              <a:rPr lang="en-US" dirty="0" err="1"/>
              <a:t>loginButton</a:t>
            </a:r>
            <a:r>
              <a:rPr lang="en-US" dirty="0"/>
              <a:t>, then use click() method to click on it.</a:t>
            </a:r>
          </a:p>
          <a:p>
            <a:r>
              <a:rPr lang="en-US" b="1" dirty="0"/>
              <a:t>Verifying Login</a:t>
            </a:r>
            <a:r>
              <a:rPr lang="en-US" dirty="0"/>
              <a:t>: After clicking the login button, we find the welcome message element using its class name (welcome-message). We get the text of the welcome message using </a:t>
            </a:r>
            <a:r>
              <a:rPr lang="en-US" dirty="0" err="1"/>
              <a:t>getText</a:t>
            </a:r>
            <a:r>
              <a:rPr lang="en-US" dirty="0"/>
              <a:t>() method and compare it with the expected welcome message.</a:t>
            </a:r>
          </a:p>
          <a:p>
            <a:r>
              <a:rPr lang="en-US" b="1" dirty="0"/>
              <a:t>Closing the Browser</a:t>
            </a:r>
            <a:r>
              <a:rPr lang="en-US" dirty="0"/>
              <a:t>: Finally, we use quit() method to close the browser and end the WebDriver session.</a:t>
            </a:r>
          </a:p>
          <a:p>
            <a:endParaRPr lang="en-IN" dirty="0"/>
          </a:p>
        </p:txBody>
      </p:sp>
    </p:spTree>
    <p:extLst>
      <p:ext uri="{BB962C8B-B14F-4D97-AF65-F5344CB8AC3E}">
        <p14:creationId xmlns:p14="http://schemas.microsoft.com/office/powerpoint/2010/main" val="14077399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b="1" dirty="0" smtClean="0"/>
              <a:t/>
            </a:r>
            <a:br>
              <a:rPr lang="en-US" sz="3100" b="1" dirty="0" smtClean="0"/>
            </a:br>
            <a:r>
              <a:rPr lang="en-US" sz="3100" b="1" dirty="0" smtClean="0"/>
              <a:t>Setting </a:t>
            </a:r>
            <a:r>
              <a:rPr lang="en-US" sz="3100" b="1" dirty="0"/>
              <a:t>the JAVA_HOME Variable in Windows</a:t>
            </a:r>
            <a:r>
              <a:rPr lang="en-US" dirty="0"/>
              <a:t/>
            </a:r>
            <a:br>
              <a:rPr lang="en-US" dirty="0"/>
            </a:br>
            <a:endParaRPr lang="en-IN" dirty="0"/>
          </a:p>
        </p:txBody>
      </p:sp>
      <p:sp>
        <p:nvSpPr>
          <p:cNvPr id="3" name="Content Placeholder 2"/>
          <p:cNvSpPr>
            <a:spLocks noGrp="1"/>
          </p:cNvSpPr>
          <p:nvPr>
            <p:ph idx="1"/>
          </p:nvPr>
        </p:nvSpPr>
        <p:spPr/>
        <p:txBody>
          <a:bodyPr/>
          <a:lstStyle/>
          <a:p>
            <a:r>
              <a:rPr lang="en-IN" dirty="0">
                <a:hlinkClick r:id="rId2"/>
              </a:rPr>
              <a:t>https://</a:t>
            </a:r>
            <a:r>
              <a:rPr lang="en-IN" dirty="0" smtClean="0">
                <a:hlinkClick r:id="rId2"/>
              </a:rPr>
              <a:t>confluence.atlassian.com/doc/setting-the-java_home-variable-in-windows-8895.html</a:t>
            </a:r>
            <a:endParaRPr lang="en-IN" dirty="0" smtClean="0"/>
          </a:p>
          <a:p>
            <a:endParaRPr lang="en-US" dirty="0"/>
          </a:p>
          <a:p>
            <a:r>
              <a:rPr lang="en-IN" dirty="0">
                <a:hlinkClick r:id="rId3"/>
              </a:rPr>
              <a:t>https://</a:t>
            </a:r>
            <a:r>
              <a:rPr lang="en-IN">
                <a:hlinkClick r:id="rId3"/>
              </a:rPr>
              <a:t>www.softwaretestinghelp.com/download-install-and-setup-appium</a:t>
            </a:r>
            <a:r>
              <a:rPr lang="en-IN" smtClean="0">
                <a:hlinkClick r:id="rId3"/>
              </a:rPr>
              <a:t>/</a:t>
            </a:r>
            <a:endParaRPr lang="en-IN" smtClean="0"/>
          </a:p>
          <a:p>
            <a:pPr marL="0" indent="0">
              <a:buNone/>
            </a:pPr>
            <a:endParaRPr lang="en-IN" dirty="0"/>
          </a:p>
        </p:txBody>
      </p:sp>
    </p:spTree>
    <p:extLst>
      <p:ext uri="{BB962C8B-B14F-4D97-AF65-F5344CB8AC3E}">
        <p14:creationId xmlns:p14="http://schemas.microsoft.com/office/powerpoint/2010/main" val="536464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 the Path Of The </a:t>
            </a:r>
            <a:r>
              <a:rPr lang="en-US" dirty="0" err="1" smtClean="0"/>
              <a:t>LastName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7624" y="1988840"/>
            <a:ext cx="6696744" cy="4104456"/>
          </a:xfrm>
        </p:spPr>
      </p:pic>
    </p:spTree>
    <p:extLst>
      <p:ext uri="{BB962C8B-B14F-4D97-AF65-F5344CB8AC3E}">
        <p14:creationId xmlns:p14="http://schemas.microsoft.com/office/powerpoint/2010/main" val="1500996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Best Practices to use Locators:</a:t>
            </a:r>
            <a:r>
              <a:rPr lang="en-US" dirty="0"/>
              <a:t/>
            </a:r>
            <a:br>
              <a:rPr lang="en-US" dirty="0"/>
            </a:br>
            <a:endParaRPr lang="en-IN" dirty="0"/>
          </a:p>
        </p:txBody>
      </p:sp>
      <p:sp>
        <p:nvSpPr>
          <p:cNvPr id="3" name="Content Placeholder 2"/>
          <p:cNvSpPr>
            <a:spLocks noGrp="1"/>
          </p:cNvSpPr>
          <p:nvPr>
            <p:ph idx="1"/>
          </p:nvPr>
        </p:nvSpPr>
        <p:spPr>
          <a:xfrm>
            <a:off x="539552" y="1556792"/>
            <a:ext cx="8229600" cy="4464497"/>
          </a:xfrm>
        </p:spPr>
        <p:txBody>
          <a:bodyPr>
            <a:normAutofit/>
          </a:bodyPr>
          <a:lstStyle/>
          <a:p>
            <a:r>
              <a:rPr lang="en-US" dirty="0" smtClean="0"/>
              <a:t>In </a:t>
            </a:r>
            <a:r>
              <a:rPr lang="en-US" dirty="0"/>
              <a:t>the web page </a:t>
            </a:r>
            <a:r>
              <a:rPr lang="en-US" b="1" dirty="0"/>
              <a:t>ID </a:t>
            </a:r>
            <a:r>
              <a:rPr lang="en-US" dirty="0"/>
              <a:t>will be mostly unique, the unique element appears to be faster when selenium </a:t>
            </a:r>
            <a:r>
              <a:rPr lang="en-US" dirty="0" err="1"/>
              <a:t>webdriver</a:t>
            </a:r>
            <a:r>
              <a:rPr lang="en-US" dirty="0"/>
              <a:t> query the HTML document. If the ID is not available or not unique then next preference is Name then Class name, </a:t>
            </a:r>
            <a:r>
              <a:rPr lang="en-US" dirty="0" err="1"/>
              <a:t>Tagname</a:t>
            </a:r>
            <a:r>
              <a:rPr lang="en-US" dirty="0"/>
              <a:t>, </a:t>
            </a:r>
            <a:r>
              <a:rPr lang="en-US" dirty="0" err="1"/>
              <a:t>Xpath</a:t>
            </a:r>
            <a:r>
              <a:rPr lang="en-US" dirty="0"/>
              <a:t>/CSS. If there is a hyperlink with unique text then Link text or partial link text can be used.</a:t>
            </a:r>
          </a:p>
          <a:p>
            <a:endParaRPr lang="en-IN" dirty="0"/>
          </a:p>
        </p:txBody>
      </p:sp>
    </p:spTree>
    <p:extLst>
      <p:ext uri="{BB962C8B-B14F-4D97-AF65-F5344CB8AC3E}">
        <p14:creationId xmlns:p14="http://schemas.microsoft.com/office/powerpoint/2010/main" val="3297670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4381" y="404664"/>
            <a:ext cx="7695238" cy="5544616"/>
          </a:xfrm>
        </p:spPr>
      </p:pic>
    </p:spTree>
    <p:extLst>
      <p:ext uri="{BB962C8B-B14F-4D97-AF65-F5344CB8AC3E}">
        <p14:creationId xmlns:p14="http://schemas.microsoft.com/office/powerpoint/2010/main" val="431933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6286" y="476673"/>
            <a:ext cx="7771428" cy="5353176"/>
          </a:xfrm>
        </p:spPr>
      </p:pic>
    </p:spTree>
    <p:extLst>
      <p:ext uri="{BB962C8B-B14F-4D97-AF65-F5344CB8AC3E}">
        <p14:creationId xmlns:p14="http://schemas.microsoft.com/office/powerpoint/2010/main" val="13321112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616</TotalTime>
  <Words>1270</Words>
  <Application>Microsoft Office PowerPoint</Application>
  <PresentationFormat>On-screen Show (4:3)</PresentationFormat>
  <Paragraphs>268</Paragraphs>
  <Slides>52</Slides>
  <Notes>0</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Office Theme</vt:lpstr>
      <vt:lpstr>Selenium</vt:lpstr>
      <vt:lpstr>Pros of Selenium</vt:lpstr>
      <vt:lpstr>PowerPoint Presentation</vt:lpstr>
      <vt:lpstr> To Invoke Chrome Browser </vt:lpstr>
      <vt:lpstr>Locators in Selenium webdriver </vt:lpstr>
      <vt:lpstr>Find the Path Of The LastName</vt:lpstr>
      <vt:lpstr>Best Practices to use Locators: </vt:lpstr>
      <vt:lpstr>PowerPoint Presentation</vt:lpstr>
      <vt:lpstr>PowerPoint Presentation</vt:lpstr>
      <vt:lpstr>PowerPoint Presentation</vt:lpstr>
      <vt:lpstr>PowerPoint Presentation</vt:lpstr>
      <vt:lpstr>PowerPoint Presentation</vt:lpstr>
      <vt:lpstr>How to use Locators: </vt:lpstr>
      <vt:lpstr> How to handle text box in Selenium Java </vt:lpstr>
      <vt:lpstr>PowerPoint Presentation</vt:lpstr>
      <vt:lpstr>To type in the text box </vt:lpstr>
      <vt:lpstr> To check Editable or not: </vt:lpstr>
      <vt:lpstr>Get the text: To get the text from the text box </vt:lpstr>
      <vt:lpstr> To clear the text in the text box: </vt:lpstr>
      <vt:lpstr> How to handle Button in Selenium Java </vt:lpstr>
      <vt:lpstr>PowerPoint Presentation</vt:lpstr>
      <vt:lpstr> To click the button: </vt:lpstr>
      <vt:lpstr> To get the colour of the button: </vt:lpstr>
      <vt:lpstr> To verify whether the button is clickable or not </vt:lpstr>
      <vt:lpstr> How to handle radio button in selenium Java </vt:lpstr>
      <vt:lpstr>PowerPoint Presentation</vt:lpstr>
      <vt:lpstr> Select the radio button: </vt:lpstr>
      <vt:lpstr>To check which one is selected: </vt:lpstr>
      <vt:lpstr> Using getAttribute() function we can determine using the checked property </vt:lpstr>
      <vt:lpstr>How to handle check box in Selenium Java </vt:lpstr>
      <vt:lpstr>PowerPoint Presentation</vt:lpstr>
      <vt:lpstr>PowerPoint Presentation</vt:lpstr>
      <vt:lpstr>PowerPoint Presentation</vt:lpstr>
      <vt:lpstr> How to handle drop down in selenium Java </vt:lpstr>
      <vt:lpstr>PowerPoint Presentation</vt:lpstr>
      <vt:lpstr>Selenium webdriver provides a select class to do the various actions in the dropdown. The actions are to select the dropdown value, deselect the selected option, and get the first option.</vt:lpstr>
      <vt:lpstr>PowerPoint Presentation</vt:lpstr>
      <vt:lpstr>PowerPoint Presentation</vt:lpstr>
      <vt:lpstr>PowerPoint Presentation</vt:lpstr>
      <vt:lpstr>PowerPoint Presentation</vt:lpstr>
      <vt:lpstr> How to switch over window in Selenium Java </vt:lpstr>
      <vt:lpstr>PowerPoint Presentation</vt:lpstr>
      <vt:lpstr>PowerPoint Presentation</vt:lpstr>
      <vt:lpstr>PowerPoint Presentation</vt:lpstr>
      <vt:lpstr>Action class in Selenium Java </vt:lpstr>
      <vt:lpstr>The available methods in the class</vt:lpstr>
      <vt:lpstr>To hover the element :</vt:lpstr>
      <vt:lpstr>To Right click </vt:lpstr>
      <vt:lpstr>To Double Click: </vt:lpstr>
      <vt:lpstr>PowerPoint Presentation</vt:lpstr>
      <vt:lpstr>PowerPoint Presentation</vt:lpstr>
      <vt:lpstr> Setting the JAVA_HOME Variable in Windows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MYMOON</dc:creator>
  <cp:lastModifiedBy>MYMOON</cp:lastModifiedBy>
  <cp:revision>14</cp:revision>
  <dcterms:created xsi:type="dcterms:W3CDTF">2024-02-28T06:58:59Z</dcterms:created>
  <dcterms:modified xsi:type="dcterms:W3CDTF">2024-03-08T13:01:52Z</dcterms:modified>
</cp:coreProperties>
</file>