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28"/>
  </p:notesMasterIdLst>
  <p:sldIdLst>
    <p:sldId id="257" r:id="rId2"/>
    <p:sldId id="258" r:id="rId3"/>
    <p:sldId id="285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7569200" cy="10699750"/>
  <p:notesSz cx="7569200" cy="10699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1872" y="20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9775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7838" y="0"/>
            <a:ext cx="3279775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9A3EA-F519-4B55-9AC6-3A6A93E1B472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5375" y="803275"/>
            <a:ext cx="2838450" cy="40116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7238" y="5083175"/>
            <a:ext cx="6054725" cy="48148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63175"/>
            <a:ext cx="3279775" cy="5349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7838" y="10163175"/>
            <a:ext cx="3279775" cy="5349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5747-8ABC-4B51-98D3-B88A76BD7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66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690" y="3323860"/>
            <a:ext cx="6433820" cy="22935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5380" y="6063191"/>
            <a:ext cx="5298440" cy="273438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08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65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65045" y="629107"/>
            <a:ext cx="1446821" cy="1338954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955" y="629107"/>
            <a:ext cx="4216938" cy="133895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01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26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915" y="6875581"/>
            <a:ext cx="6433820" cy="212508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915" y="4535013"/>
            <a:ext cx="6433820" cy="234057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18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954" y="3660703"/>
            <a:ext cx="2831879" cy="103579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9987" y="3660703"/>
            <a:ext cx="2831881" cy="103579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51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460" y="428486"/>
            <a:ext cx="6812280" cy="178329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460" y="2395061"/>
            <a:ext cx="3344378" cy="9981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460" y="3393208"/>
            <a:ext cx="3344378" cy="61647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5050" y="2395061"/>
            <a:ext cx="3345692" cy="9981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5050" y="3393208"/>
            <a:ext cx="3345692" cy="61647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5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54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07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460" y="426009"/>
            <a:ext cx="2490215" cy="18130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9346" y="426011"/>
            <a:ext cx="4231394" cy="91319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460" y="2239024"/>
            <a:ext cx="2490215" cy="73189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09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616" y="7489825"/>
            <a:ext cx="4541520" cy="884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3616" y="956042"/>
            <a:ext cx="4541520" cy="6419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616" y="8374041"/>
            <a:ext cx="4541520" cy="12557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42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460" y="428486"/>
            <a:ext cx="6812280" cy="1783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460" y="2496611"/>
            <a:ext cx="6812280" cy="7061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460" y="9917085"/>
            <a:ext cx="1766147" cy="569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6144" y="9917085"/>
            <a:ext cx="2396913" cy="569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4593" y="9917085"/>
            <a:ext cx="1766147" cy="569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3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javatpoint.com/method-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96619" y="6194423"/>
            <a:ext cx="5768975" cy="8890"/>
          </a:xfrm>
          <a:custGeom>
            <a:avLst/>
            <a:gdLst/>
            <a:ahLst/>
            <a:cxnLst/>
            <a:rect l="l" t="t" r="r" b="b"/>
            <a:pathLst>
              <a:path w="5768975" h="8889">
                <a:moveTo>
                  <a:pt x="5768975" y="0"/>
                </a:moveTo>
                <a:lnTo>
                  <a:pt x="0" y="0"/>
                </a:lnTo>
                <a:lnTo>
                  <a:pt x="0" y="8890"/>
                </a:lnTo>
                <a:lnTo>
                  <a:pt x="5768975" y="8890"/>
                </a:lnTo>
                <a:lnTo>
                  <a:pt x="5768975" y="0"/>
                </a:lnTo>
                <a:close/>
              </a:path>
            </a:pathLst>
          </a:custGeom>
          <a:solidFill>
            <a:srgbClr val="EAE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96619" y="625475"/>
            <a:ext cx="494245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OOPS</a:t>
            </a:r>
            <a:r>
              <a:rPr sz="3600" spc="-105" dirty="0"/>
              <a:t> </a:t>
            </a:r>
            <a:r>
              <a:rPr sz="3600" dirty="0"/>
              <a:t>Concepts</a:t>
            </a:r>
            <a:r>
              <a:rPr sz="3600" spc="-90" dirty="0"/>
              <a:t> </a:t>
            </a:r>
            <a:r>
              <a:rPr sz="3600" dirty="0"/>
              <a:t>in</a:t>
            </a:r>
            <a:r>
              <a:rPr sz="3600" spc="-95" dirty="0"/>
              <a:t> </a:t>
            </a:r>
            <a:r>
              <a:rPr sz="3600" spc="-20" dirty="0"/>
              <a:t>Java</a:t>
            </a:r>
            <a:endParaRPr sz="3600" dirty="0"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618806" y="1363522"/>
            <a:ext cx="6324600" cy="43581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5080" indent="0">
              <a:lnSpc>
                <a:spcPct val="111100"/>
              </a:lnSpc>
              <a:spcBef>
                <a:spcPts val="100"/>
              </a:spcBef>
              <a:buNone/>
            </a:pPr>
            <a:r>
              <a:rPr sz="2000" b="1" dirty="0">
                <a:solidFill>
                  <a:srgbClr val="FF0000"/>
                </a:solidFill>
              </a:rPr>
              <a:t>Learn</a:t>
            </a:r>
            <a:r>
              <a:rPr sz="2000" b="1" spc="-15" dirty="0">
                <a:solidFill>
                  <a:srgbClr val="FF0000"/>
                </a:solidFill>
              </a:rPr>
              <a:t> </a:t>
            </a:r>
            <a:r>
              <a:rPr sz="2000" b="1" dirty="0">
                <a:solidFill>
                  <a:srgbClr val="FF0000"/>
                </a:solidFill>
              </a:rPr>
              <a:t>OOPS</a:t>
            </a:r>
            <a:r>
              <a:rPr sz="2000" b="1" spc="-25" dirty="0">
                <a:solidFill>
                  <a:srgbClr val="FF0000"/>
                </a:solidFill>
              </a:rPr>
              <a:t> </a:t>
            </a:r>
            <a:r>
              <a:rPr sz="2000" b="1" dirty="0">
                <a:solidFill>
                  <a:srgbClr val="FF0000"/>
                </a:solidFill>
              </a:rPr>
              <a:t>concepts</a:t>
            </a:r>
            <a:r>
              <a:rPr sz="2000" b="1" spc="-15" dirty="0">
                <a:solidFill>
                  <a:srgbClr val="FF0000"/>
                </a:solidFill>
              </a:rPr>
              <a:t> </a:t>
            </a:r>
            <a:r>
              <a:rPr sz="2000" b="1" dirty="0">
                <a:solidFill>
                  <a:srgbClr val="FF0000"/>
                </a:solidFill>
              </a:rPr>
              <a:t>in</a:t>
            </a:r>
            <a:r>
              <a:rPr sz="2000" b="1" spc="-20" dirty="0">
                <a:solidFill>
                  <a:srgbClr val="FF0000"/>
                </a:solidFill>
              </a:rPr>
              <a:t> </a:t>
            </a:r>
            <a:r>
              <a:rPr sz="2000" b="1" dirty="0">
                <a:solidFill>
                  <a:srgbClr val="FF0000"/>
                </a:solidFill>
              </a:rPr>
              <a:t>Java</a:t>
            </a:r>
            <a:r>
              <a:rPr sz="2000" b="1" spc="-20" dirty="0">
                <a:solidFill>
                  <a:srgbClr val="FF0000"/>
                </a:solidFill>
              </a:rPr>
              <a:t> </a:t>
            </a:r>
            <a:r>
              <a:rPr sz="2000" b="1" dirty="0">
                <a:solidFill>
                  <a:srgbClr val="FF0000"/>
                </a:solidFill>
              </a:rPr>
              <a:t>with</a:t>
            </a:r>
            <a:r>
              <a:rPr sz="2000" b="1" spc="-25" dirty="0">
                <a:solidFill>
                  <a:srgbClr val="FF0000"/>
                </a:solidFill>
              </a:rPr>
              <a:t> </a:t>
            </a:r>
            <a:r>
              <a:rPr sz="2000" b="1" dirty="0">
                <a:solidFill>
                  <a:srgbClr val="FF0000"/>
                </a:solidFill>
              </a:rPr>
              <a:t>real</a:t>
            </a:r>
            <a:r>
              <a:rPr sz="2000" b="1" spc="-25" dirty="0">
                <a:solidFill>
                  <a:srgbClr val="FF0000"/>
                </a:solidFill>
              </a:rPr>
              <a:t> </a:t>
            </a:r>
            <a:r>
              <a:rPr sz="2000" b="1" dirty="0">
                <a:solidFill>
                  <a:srgbClr val="FF0000"/>
                </a:solidFill>
              </a:rPr>
              <a:t>time</a:t>
            </a:r>
            <a:r>
              <a:rPr sz="2000" b="1" spc="-30" dirty="0">
                <a:solidFill>
                  <a:srgbClr val="FF0000"/>
                </a:solidFill>
              </a:rPr>
              <a:t> </a:t>
            </a:r>
            <a:r>
              <a:rPr sz="2000" b="1" spc="-10" dirty="0">
                <a:solidFill>
                  <a:srgbClr val="FF0000"/>
                </a:solidFill>
              </a:rPr>
              <a:t>examples </a:t>
            </a:r>
            <a:r>
              <a:rPr sz="2000" b="1" dirty="0">
                <a:solidFill>
                  <a:srgbClr val="FF0000"/>
                </a:solidFill>
              </a:rPr>
              <a:t>and</a:t>
            </a:r>
            <a:r>
              <a:rPr sz="2000" b="1" spc="-25" dirty="0">
                <a:solidFill>
                  <a:srgbClr val="FF0000"/>
                </a:solidFill>
              </a:rPr>
              <a:t> </a:t>
            </a:r>
            <a:r>
              <a:rPr sz="2000" b="1" dirty="0">
                <a:solidFill>
                  <a:srgbClr val="FF0000"/>
                </a:solidFill>
              </a:rPr>
              <a:t>source</a:t>
            </a:r>
            <a:r>
              <a:rPr sz="2000" b="1" spc="-20" dirty="0">
                <a:solidFill>
                  <a:srgbClr val="FF0000"/>
                </a:solidFill>
              </a:rPr>
              <a:t> </a:t>
            </a:r>
            <a:r>
              <a:rPr sz="2000" b="1" dirty="0">
                <a:solidFill>
                  <a:srgbClr val="FF0000"/>
                </a:solidFill>
              </a:rPr>
              <a:t>code</a:t>
            </a:r>
            <a:r>
              <a:rPr sz="2000" b="1" spc="-5" dirty="0">
                <a:solidFill>
                  <a:srgbClr val="FF0000"/>
                </a:solidFill>
              </a:rPr>
              <a:t> </a:t>
            </a:r>
            <a:r>
              <a:rPr sz="2000" b="1" spc="-10" dirty="0">
                <a:solidFill>
                  <a:srgbClr val="FF0000"/>
                </a:solidFill>
              </a:rPr>
              <a:t>examples.</a:t>
            </a:r>
          </a:p>
          <a:p>
            <a:pPr marL="12700" marR="74930">
              <a:lnSpc>
                <a:spcPct val="119700"/>
              </a:lnSpc>
              <a:spcBef>
                <a:spcPts val="1315"/>
              </a:spcBef>
            </a:pPr>
            <a:r>
              <a:rPr sz="1400" b="0" dirty="0">
                <a:solidFill>
                  <a:srgbClr val="22292C"/>
                </a:solidFill>
                <a:latin typeface="Segoe UI"/>
                <a:cs typeface="Segoe UI"/>
              </a:rPr>
              <a:t>Object</a:t>
            </a:r>
            <a:r>
              <a:rPr sz="1400" b="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b="0" dirty="0">
                <a:solidFill>
                  <a:srgbClr val="22292C"/>
                </a:solidFill>
                <a:latin typeface="Segoe UI"/>
                <a:cs typeface="Segoe UI"/>
              </a:rPr>
              <a:t>Oriented</a:t>
            </a:r>
            <a:r>
              <a:rPr sz="1400" b="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b="0" spc="-10" dirty="0">
                <a:solidFill>
                  <a:srgbClr val="22292C"/>
                </a:solidFill>
                <a:latin typeface="Segoe UI"/>
                <a:cs typeface="Segoe UI"/>
              </a:rPr>
              <a:t>Programming</a:t>
            </a:r>
            <a:r>
              <a:rPr sz="1400" b="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b="0" dirty="0">
                <a:solidFill>
                  <a:srgbClr val="22292C"/>
                </a:solidFill>
                <a:latin typeface="Segoe UI"/>
                <a:cs typeface="Segoe UI"/>
              </a:rPr>
              <a:t>Concepts</a:t>
            </a:r>
            <a:r>
              <a:rPr sz="1400" b="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b="0" dirty="0">
                <a:solidFill>
                  <a:srgbClr val="22292C"/>
                </a:solidFill>
                <a:latin typeface="Segoe UI"/>
                <a:cs typeface="Segoe UI"/>
              </a:rPr>
              <a:t>are</a:t>
            </a:r>
            <a:r>
              <a:rPr sz="1400" b="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b="0" dirty="0">
                <a:solidFill>
                  <a:srgbClr val="22292C"/>
                </a:solidFill>
                <a:latin typeface="Segoe UI"/>
                <a:cs typeface="Segoe UI"/>
              </a:rPr>
              <a:t>very</a:t>
            </a:r>
            <a:r>
              <a:rPr sz="1400" b="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b="0" dirty="0">
                <a:solidFill>
                  <a:srgbClr val="22292C"/>
                </a:solidFill>
                <a:latin typeface="Segoe UI"/>
                <a:cs typeface="Segoe UI"/>
              </a:rPr>
              <a:t>important.</a:t>
            </a:r>
            <a:r>
              <a:rPr sz="1400" b="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b="0" dirty="0">
                <a:solidFill>
                  <a:srgbClr val="22292C"/>
                </a:solidFill>
                <a:latin typeface="Segoe UI"/>
                <a:cs typeface="Segoe UI"/>
              </a:rPr>
              <a:t>Without</a:t>
            </a:r>
            <a:r>
              <a:rPr sz="1400" b="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b="0" dirty="0">
                <a:solidFill>
                  <a:srgbClr val="22292C"/>
                </a:solidFill>
                <a:latin typeface="Segoe UI"/>
                <a:cs typeface="Segoe UI"/>
              </a:rPr>
              <a:t>having</a:t>
            </a:r>
            <a:r>
              <a:rPr sz="1400" b="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b="0" dirty="0">
                <a:solidFill>
                  <a:srgbClr val="22292C"/>
                </a:solidFill>
                <a:latin typeface="Segoe UI"/>
                <a:cs typeface="Segoe UI"/>
              </a:rPr>
              <a:t>an</a:t>
            </a:r>
            <a:r>
              <a:rPr sz="1400" b="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b="0" dirty="0">
                <a:solidFill>
                  <a:srgbClr val="22292C"/>
                </a:solidFill>
                <a:latin typeface="Segoe UI"/>
                <a:cs typeface="Segoe UI"/>
              </a:rPr>
              <a:t>idea</a:t>
            </a:r>
            <a:r>
              <a:rPr sz="1400" b="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b="0" spc="-10" dirty="0">
                <a:solidFill>
                  <a:srgbClr val="22292C"/>
                </a:solidFill>
                <a:latin typeface="Segoe UI"/>
                <a:cs typeface="Segoe UI"/>
              </a:rPr>
              <a:t>about </a:t>
            </a:r>
            <a:r>
              <a:rPr sz="1400" b="0" dirty="0">
                <a:solidFill>
                  <a:srgbClr val="22292C"/>
                </a:solidFill>
                <a:latin typeface="Segoe UI"/>
                <a:cs typeface="Segoe UI"/>
              </a:rPr>
              <a:t>OOPS</a:t>
            </a:r>
            <a:r>
              <a:rPr sz="1400" b="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b="0" dirty="0">
                <a:solidFill>
                  <a:srgbClr val="22292C"/>
                </a:solidFill>
                <a:latin typeface="Segoe UI"/>
                <a:cs typeface="Segoe UI"/>
              </a:rPr>
              <a:t>concepts,</a:t>
            </a:r>
            <a:r>
              <a:rPr sz="1400" b="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b="0" dirty="0">
                <a:solidFill>
                  <a:srgbClr val="22292C"/>
                </a:solidFill>
                <a:latin typeface="Segoe UI"/>
                <a:cs typeface="Segoe UI"/>
              </a:rPr>
              <a:t>you</a:t>
            </a:r>
            <a:r>
              <a:rPr sz="1400" b="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b="0" dirty="0">
                <a:solidFill>
                  <a:srgbClr val="22292C"/>
                </a:solidFill>
                <a:latin typeface="Segoe UI"/>
                <a:cs typeface="Segoe UI"/>
              </a:rPr>
              <a:t>will</a:t>
            </a:r>
            <a:r>
              <a:rPr sz="1400" b="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b="0" dirty="0">
                <a:solidFill>
                  <a:srgbClr val="22292C"/>
                </a:solidFill>
                <a:latin typeface="Segoe UI"/>
                <a:cs typeface="Segoe UI"/>
              </a:rPr>
              <a:t>not</a:t>
            </a:r>
            <a:r>
              <a:rPr sz="1400" b="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b="0" dirty="0">
                <a:solidFill>
                  <a:srgbClr val="22292C"/>
                </a:solidFill>
                <a:latin typeface="Segoe UI"/>
                <a:cs typeface="Segoe UI"/>
              </a:rPr>
              <a:t>be</a:t>
            </a:r>
            <a:r>
              <a:rPr sz="1400" b="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b="0" dirty="0">
                <a:solidFill>
                  <a:srgbClr val="22292C"/>
                </a:solidFill>
                <a:latin typeface="Segoe UI"/>
                <a:cs typeface="Segoe UI"/>
              </a:rPr>
              <a:t>able</a:t>
            </a:r>
            <a:r>
              <a:rPr sz="1400" b="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b="0" dirty="0">
                <a:solidFill>
                  <a:srgbClr val="22292C"/>
                </a:solidFill>
                <a:latin typeface="Segoe UI"/>
                <a:cs typeface="Segoe UI"/>
              </a:rPr>
              <a:t>to</a:t>
            </a:r>
            <a:r>
              <a:rPr sz="1400" b="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b="0" dirty="0">
                <a:solidFill>
                  <a:srgbClr val="22292C"/>
                </a:solidFill>
                <a:latin typeface="Segoe UI"/>
                <a:cs typeface="Segoe UI"/>
              </a:rPr>
              <a:t>design</a:t>
            </a:r>
            <a:r>
              <a:rPr sz="1400" b="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b="0" dirty="0">
                <a:solidFill>
                  <a:srgbClr val="22292C"/>
                </a:solidFill>
                <a:latin typeface="Segoe UI"/>
                <a:cs typeface="Segoe UI"/>
              </a:rPr>
              <a:t>systems</a:t>
            </a:r>
            <a:r>
              <a:rPr sz="1400" b="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b="0" dirty="0">
                <a:solidFill>
                  <a:srgbClr val="22292C"/>
                </a:solidFill>
                <a:latin typeface="Segoe UI"/>
                <a:cs typeface="Segoe UI"/>
              </a:rPr>
              <a:t>in</a:t>
            </a:r>
            <a:r>
              <a:rPr sz="1400" b="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b="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400" b="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b="0" spc="-10" dirty="0">
                <a:solidFill>
                  <a:srgbClr val="22292C"/>
                </a:solidFill>
                <a:latin typeface="Segoe UI"/>
                <a:cs typeface="Segoe UI"/>
              </a:rPr>
              <a:t>object-</a:t>
            </a:r>
            <a:r>
              <a:rPr sz="1400" b="0" dirty="0">
                <a:solidFill>
                  <a:srgbClr val="22292C"/>
                </a:solidFill>
                <a:latin typeface="Segoe UI"/>
                <a:cs typeface="Segoe UI"/>
              </a:rPr>
              <a:t>oriented</a:t>
            </a:r>
            <a:r>
              <a:rPr sz="1400" b="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b="0" spc="-10" dirty="0">
                <a:solidFill>
                  <a:srgbClr val="22292C"/>
                </a:solidFill>
                <a:latin typeface="Segoe UI"/>
                <a:cs typeface="Segoe UI"/>
              </a:rPr>
              <a:t>programming </a:t>
            </a:r>
            <a:r>
              <a:rPr sz="1400" b="0" dirty="0">
                <a:solidFill>
                  <a:srgbClr val="22292C"/>
                </a:solidFill>
                <a:latin typeface="Segoe UI"/>
                <a:cs typeface="Segoe UI"/>
              </a:rPr>
              <a:t>model.</a:t>
            </a:r>
            <a:r>
              <a:rPr sz="1400" b="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b="0" dirty="0">
                <a:solidFill>
                  <a:srgbClr val="22292C"/>
                </a:solidFill>
                <a:latin typeface="Segoe UI"/>
                <a:cs typeface="Segoe UI"/>
              </a:rPr>
              <a:t>It</a:t>
            </a:r>
            <a:r>
              <a:rPr sz="1400" b="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b="0" dirty="0">
                <a:solidFill>
                  <a:srgbClr val="22292C"/>
                </a:solidFill>
                <a:latin typeface="Segoe UI"/>
                <a:cs typeface="Segoe UI"/>
              </a:rPr>
              <a:t>simplifies</a:t>
            </a:r>
            <a:r>
              <a:rPr sz="1400" b="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b="0" dirty="0">
                <a:solidFill>
                  <a:srgbClr val="22292C"/>
                </a:solidFill>
                <a:latin typeface="Segoe UI"/>
                <a:cs typeface="Segoe UI"/>
              </a:rPr>
              <a:t>software</a:t>
            </a:r>
            <a:r>
              <a:rPr sz="1400" b="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b="0" spc="-10" dirty="0">
                <a:solidFill>
                  <a:srgbClr val="22292C"/>
                </a:solidFill>
                <a:latin typeface="Segoe UI"/>
                <a:cs typeface="Segoe UI"/>
              </a:rPr>
              <a:t>development</a:t>
            </a:r>
            <a:r>
              <a:rPr sz="1400" b="0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b="0" dirty="0">
                <a:solidFill>
                  <a:srgbClr val="22292C"/>
                </a:solidFill>
                <a:latin typeface="Segoe UI"/>
                <a:cs typeface="Segoe UI"/>
              </a:rPr>
              <a:t>and</a:t>
            </a:r>
            <a:r>
              <a:rPr sz="1400" b="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b="0" spc="-10" dirty="0">
                <a:solidFill>
                  <a:srgbClr val="22292C"/>
                </a:solidFill>
                <a:latin typeface="Segoe UI"/>
                <a:cs typeface="Segoe UI"/>
              </a:rPr>
              <a:t>maintenance.</a:t>
            </a:r>
            <a:endParaRPr sz="14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400" b="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400" b="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b="0" dirty="0">
                <a:solidFill>
                  <a:srgbClr val="22292C"/>
                </a:solidFill>
                <a:latin typeface="Segoe UI"/>
                <a:cs typeface="Segoe UI"/>
              </a:rPr>
              <a:t>core</a:t>
            </a:r>
            <a:r>
              <a:rPr sz="1400" b="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b="0" dirty="0">
                <a:solidFill>
                  <a:srgbClr val="22292C"/>
                </a:solidFill>
                <a:latin typeface="Segoe UI"/>
                <a:cs typeface="Segoe UI"/>
              </a:rPr>
              <a:t>OOPs</a:t>
            </a:r>
            <a:r>
              <a:rPr sz="1400" b="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b="0" spc="-10" dirty="0">
                <a:solidFill>
                  <a:srgbClr val="22292C"/>
                </a:solidFill>
                <a:latin typeface="Segoe UI"/>
                <a:cs typeface="Segoe UI"/>
              </a:rPr>
              <a:t>concepts:</a:t>
            </a:r>
            <a:endParaRPr sz="1400" dirty="0">
              <a:latin typeface="Segoe UI"/>
              <a:cs typeface="Segoe UI"/>
            </a:endParaRPr>
          </a:p>
          <a:p>
            <a:pPr marL="467359" indent="-227965">
              <a:lnSpc>
                <a:spcPct val="100000"/>
              </a:lnSpc>
              <a:spcBef>
                <a:spcPts val="1545"/>
              </a:spcBef>
              <a:buClr>
                <a:srgbClr val="000000"/>
              </a:buClr>
              <a:buAutoNum type="arabicPeriod"/>
              <a:tabLst>
                <a:tab pos="467359" algn="l"/>
              </a:tabLst>
            </a:pPr>
            <a:r>
              <a:rPr sz="1400" b="0" spc="-10" dirty="0">
                <a:solidFill>
                  <a:srgbClr val="22292C"/>
                </a:solidFill>
                <a:latin typeface="Segoe UI"/>
                <a:cs typeface="Segoe UI"/>
              </a:rPr>
              <a:t>Object</a:t>
            </a:r>
            <a:endParaRPr sz="1400" dirty="0">
              <a:latin typeface="Segoe UI"/>
              <a:cs typeface="Segoe UI"/>
            </a:endParaRPr>
          </a:p>
          <a:p>
            <a:pPr marL="467359" indent="-227965">
              <a:lnSpc>
                <a:spcPct val="100000"/>
              </a:lnSpc>
              <a:spcBef>
                <a:spcPts val="170"/>
              </a:spcBef>
              <a:buClr>
                <a:srgbClr val="000000"/>
              </a:buClr>
              <a:buAutoNum type="arabicPeriod"/>
              <a:tabLst>
                <a:tab pos="467359" algn="l"/>
              </a:tabLst>
            </a:pPr>
            <a:r>
              <a:rPr sz="1400" b="0" spc="-1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endParaRPr sz="1400" dirty="0">
              <a:latin typeface="Segoe UI"/>
              <a:cs typeface="Segoe UI"/>
            </a:endParaRPr>
          </a:p>
          <a:p>
            <a:pPr marL="467359" indent="-227965">
              <a:lnSpc>
                <a:spcPct val="100000"/>
              </a:lnSpc>
              <a:spcBef>
                <a:spcPts val="170"/>
              </a:spcBef>
              <a:buClr>
                <a:srgbClr val="000000"/>
              </a:buClr>
              <a:buAutoNum type="arabicPeriod"/>
              <a:tabLst>
                <a:tab pos="467359" algn="l"/>
              </a:tabLst>
            </a:pPr>
            <a:r>
              <a:rPr sz="1400" b="0" spc="-10" dirty="0">
                <a:solidFill>
                  <a:srgbClr val="22292C"/>
                </a:solidFill>
                <a:latin typeface="Segoe UI"/>
                <a:cs typeface="Segoe UI"/>
              </a:rPr>
              <a:t>Abstraction</a:t>
            </a:r>
            <a:endParaRPr sz="1400" dirty="0">
              <a:latin typeface="Segoe UI"/>
              <a:cs typeface="Segoe UI"/>
            </a:endParaRPr>
          </a:p>
          <a:p>
            <a:pPr marL="467359" indent="-227965">
              <a:lnSpc>
                <a:spcPct val="100000"/>
              </a:lnSpc>
              <a:spcBef>
                <a:spcPts val="155"/>
              </a:spcBef>
              <a:buClr>
                <a:srgbClr val="000000"/>
              </a:buClr>
              <a:buAutoNum type="arabicPeriod"/>
              <a:tabLst>
                <a:tab pos="467359" algn="l"/>
              </a:tabLst>
            </a:pPr>
            <a:r>
              <a:rPr sz="1400" b="0" spc="-10" dirty="0">
                <a:solidFill>
                  <a:srgbClr val="22292C"/>
                </a:solidFill>
                <a:latin typeface="Segoe UI"/>
                <a:cs typeface="Segoe UI"/>
              </a:rPr>
              <a:t>Encapsulation</a:t>
            </a:r>
            <a:endParaRPr sz="1400" dirty="0">
              <a:latin typeface="Segoe UI"/>
              <a:cs typeface="Segoe UI"/>
            </a:endParaRPr>
          </a:p>
          <a:p>
            <a:pPr marL="467359" indent="-227965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AutoNum type="arabicPeriod"/>
              <a:tabLst>
                <a:tab pos="467359" algn="l"/>
              </a:tabLst>
            </a:pPr>
            <a:r>
              <a:rPr sz="1400" b="0" spc="-10" dirty="0">
                <a:solidFill>
                  <a:srgbClr val="22292C"/>
                </a:solidFill>
                <a:latin typeface="Segoe UI"/>
                <a:cs typeface="Segoe UI"/>
              </a:rPr>
              <a:t>Inheritance</a:t>
            </a:r>
            <a:endParaRPr sz="1400" dirty="0">
              <a:latin typeface="Segoe UI"/>
              <a:cs typeface="Segoe UI"/>
            </a:endParaRPr>
          </a:p>
          <a:p>
            <a:pPr marL="467359" indent="-227965">
              <a:lnSpc>
                <a:spcPct val="100000"/>
              </a:lnSpc>
              <a:spcBef>
                <a:spcPts val="145"/>
              </a:spcBef>
              <a:buClr>
                <a:srgbClr val="000000"/>
              </a:buClr>
              <a:buAutoNum type="arabicPeriod"/>
              <a:tabLst>
                <a:tab pos="467359" algn="l"/>
              </a:tabLst>
            </a:pPr>
            <a:r>
              <a:rPr sz="1400" b="0" spc="-10" dirty="0">
                <a:solidFill>
                  <a:srgbClr val="22292C"/>
                </a:solidFill>
                <a:latin typeface="Segoe UI"/>
                <a:cs typeface="Segoe UI"/>
              </a:rPr>
              <a:t>Polymorphism</a:t>
            </a:r>
            <a:endParaRPr sz="14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4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400" b="0" dirty="0">
                <a:solidFill>
                  <a:srgbClr val="22292C"/>
                </a:solidFill>
                <a:latin typeface="Segoe UI"/>
                <a:cs typeface="Segoe UI"/>
              </a:rPr>
              <a:t>Let's</a:t>
            </a:r>
            <a:r>
              <a:rPr sz="1400" b="0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b="0" dirty="0">
                <a:solidFill>
                  <a:srgbClr val="22292C"/>
                </a:solidFill>
                <a:latin typeface="Segoe UI"/>
                <a:cs typeface="Segoe UI"/>
              </a:rPr>
              <a:t>discuss</a:t>
            </a:r>
            <a:r>
              <a:rPr sz="1400" b="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b="0" dirty="0">
                <a:solidFill>
                  <a:srgbClr val="22292C"/>
                </a:solidFill>
                <a:latin typeface="Segoe UI"/>
                <a:cs typeface="Segoe UI"/>
              </a:rPr>
              <a:t>above</a:t>
            </a:r>
            <a:r>
              <a:rPr sz="1400" b="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b="0" dirty="0">
                <a:solidFill>
                  <a:srgbClr val="22292C"/>
                </a:solidFill>
                <a:latin typeface="Segoe UI"/>
                <a:cs typeface="Segoe UI"/>
              </a:rPr>
              <a:t>each</a:t>
            </a:r>
            <a:r>
              <a:rPr sz="1400" b="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b="0" dirty="0">
                <a:solidFill>
                  <a:srgbClr val="22292C"/>
                </a:solidFill>
                <a:latin typeface="Segoe UI"/>
                <a:cs typeface="Segoe UI"/>
              </a:rPr>
              <a:t>OOPS</a:t>
            </a:r>
            <a:r>
              <a:rPr sz="1400" b="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b="0" dirty="0">
                <a:solidFill>
                  <a:srgbClr val="22292C"/>
                </a:solidFill>
                <a:latin typeface="Segoe UI"/>
                <a:cs typeface="Segoe UI"/>
              </a:rPr>
              <a:t>concepts</a:t>
            </a:r>
            <a:r>
              <a:rPr sz="1400" b="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b="0" dirty="0">
                <a:solidFill>
                  <a:srgbClr val="22292C"/>
                </a:solidFill>
                <a:latin typeface="Segoe UI"/>
                <a:cs typeface="Segoe UI"/>
              </a:rPr>
              <a:t>with</a:t>
            </a:r>
            <a:r>
              <a:rPr sz="1400" b="0" spc="-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b="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400" b="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b="0" spc="-10" dirty="0">
                <a:solidFill>
                  <a:srgbClr val="22292C"/>
                </a:solidFill>
                <a:latin typeface="Segoe UI"/>
                <a:cs typeface="Segoe UI"/>
              </a:rPr>
              <a:t>real-</a:t>
            </a:r>
            <a:r>
              <a:rPr sz="1400" b="0" dirty="0">
                <a:solidFill>
                  <a:srgbClr val="22292C"/>
                </a:solidFill>
                <a:latin typeface="Segoe UI"/>
                <a:cs typeface="Segoe UI"/>
              </a:rPr>
              <a:t>world</a:t>
            </a:r>
            <a:r>
              <a:rPr sz="1400" b="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b="0" spc="-10" dirty="0">
                <a:solidFill>
                  <a:srgbClr val="22292C"/>
                </a:solidFill>
                <a:latin typeface="Segoe UI"/>
                <a:cs typeface="Segoe UI"/>
              </a:rPr>
              <a:t>example.</a:t>
            </a:r>
            <a:endParaRPr sz="1400" dirty="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5750432"/>
            <a:ext cx="13004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Segoe UI"/>
                <a:cs typeface="Segoe UI"/>
              </a:rPr>
              <a:t>1.</a:t>
            </a:r>
            <a:r>
              <a:rPr sz="2400" b="1" spc="-3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Segoe UI"/>
                <a:cs typeface="Segoe UI"/>
              </a:rPr>
              <a:t>Object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0480" y="6340220"/>
            <a:ext cx="5675630" cy="33641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9525">
              <a:lnSpc>
                <a:spcPct val="110800"/>
              </a:lnSpc>
              <a:spcBef>
                <a:spcPts val="100"/>
              </a:spcBef>
            </a:pP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Object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real-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time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entity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having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some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state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and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behavior.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In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Java,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Object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is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an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instance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of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having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instance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variables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like</a:t>
            </a:r>
            <a:r>
              <a:rPr sz="1200" spc="-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the </a:t>
            </a:r>
            <a:r>
              <a:rPr sz="1200" b="1" dirty="0">
                <a:solidFill>
                  <a:srgbClr val="22292C"/>
                </a:solidFill>
                <a:latin typeface="Segoe UI"/>
                <a:cs typeface="Segoe UI"/>
              </a:rPr>
              <a:t>state</a:t>
            </a:r>
            <a:r>
              <a:rPr sz="1200" b="1" spc="-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of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object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and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22292C"/>
                </a:solidFill>
                <a:latin typeface="Segoe UI"/>
                <a:cs typeface="Segoe UI"/>
              </a:rPr>
              <a:t>methods</a:t>
            </a:r>
            <a:r>
              <a:rPr sz="1200" b="1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as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behavior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of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object.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object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of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can</a:t>
            </a:r>
            <a:r>
              <a:rPr sz="1200" spc="-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be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created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by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using</a:t>
            </a:r>
            <a:r>
              <a:rPr sz="1200" spc="-6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2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D53947"/>
                </a:solidFill>
                <a:latin typeface="Consolas"/>
                <a:cs typeface="Consolas"/>
              </a:rPr>
              <a:t>new</a:t>
            </a:r>
            <a:r>
              <a:rPr sz="1100" spc="-28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keyword</a:t>
            </a:r>
            <a:r>
              <a:rPr sz="1200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in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Java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Programming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language.</a:t>
            </a:r>
            <a:endParaRPr sz="1200" dirty="0">
              <a:latin typeface="Segoe UI"/>
              <a:cs typeface="Segoe UI"/>
            </a:endParaRPr>
          </a:p>
          <a:p>
            <a:pPr marL="13970" marR="5080">
              <a:lnSpc>
                <a:spcPct val="109200"/>
              </a:lnSpc>
              <a:spcBef>
                <a:spcPts val="1430"/>
              </a:spcBef>
            </a:pP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template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or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blueprint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from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which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objects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are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created.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So,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an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object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the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instance(result)</a:t>
            </a:r>
            <a:r>
              <a:rPr sz="12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of</a:t>
            </a:r>
            <a:r>
              <a:rPr sz="12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 class.</a:t>
            </a:r>
            <a:endParaRPr sz="1200" dirty="0">
              <a:latin typeface="Segoe UI"/>
              <a:cs typeface="Segoe UI"/>
            </a:endParaRPr>
          </a:p>
          <a:p>
            <a:pPr marL="13970">
              <a:lnSpc>
                <a:spcPct val="100000"/>
              </a:lnSpc>
              <a:spcBef>
                <a:spcPts val="1570"/>
              </a:spcBef>
            </a:pPr>
            <a:r>
              <a:rPr sz="1200" b="1" dirty="0">
                <a:solidFill>
                  <a:srgbClr val="22292C"/>
                </a:solidFill>
                <a:latin typeface="Segoe UI"/>
                <a:cs typeface="Segoe UI"/>
              </a:rPr>
              <a:t>I</a:t>
            </a:r>
            <a:r>
              <a:rPr sz="1200" b="1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22292C"/>
                </a:solidFill>
                <a:latin typeface="Segoe UI"/>
                <a:cs typeface="Segoe UI"/>
              </a:rPr>
              <a:t>found</a:t>
            </a:r>
            <a:r>
              <a:rPr sz="1200" b="1" spc="-5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22292C"/>
                </a:solidFill>
                <a:latin typeface="Segoe UI"/>
                <a:cs typeface="Segoe UI"/>
              </a:rPr>
              <a:t>various</a:t>
            </a:r>
            <a:r>
              <a:rPr sz="1200" b="1" spc="-5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22292C"/>
                </a:solidFill>
                <a:latin typeface="Segoe UI"/>
                <a:cs typeface="Segoe UI"/>
              </a:rPr>
              <a:t>Object</a:t>
            </a:r>
            <a:r>
              <a:rPr sz="1200" b="1" spc="-5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b="1" spc="-10" dirty="0">
                <a:solidFill>
                  <a:srgbClr val="22292C"/>
                </a:solidFill>
                <a:latin typeface="Segoe UI"/>
                <a:cs typeface="Segoe UI"/>
              </a:rPr>
              <a:t>Definitions:</a:t>
            </a:r>
            <a:endParaRPr sz="1200" dirty="0">
              <a:latin typeface="Segoe UI"/>
              <a:cs typeface="Segoe UI"/>
            </a:endParaRPr>
          </a:p>
          <a:p>
            <a:pPr marL="170180" indent="-157480">
              <a:lnSpc>
                <a:spcPct val="100000"/>
              </a:lnSpc>
              <a:spcBef>
                <a:spcPts val="1560"/>
              </a:spcBef>
              <a:buAutoNum type="arabicPeriod"/>
              <a:tabLst>
                <a:tab pos="170180" algn="l"/>
              </a:tabLst>
            </a:pP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An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object is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real-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world 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entity.</a:t>
            </a:r>
            <a:endParaRPr sz="1200" dirty="0">
              <a:latin typeface="Segoe UI"/>
              <a:cs typeface="Segoe UI"/>
            </a:endParaRPr>
          </a:p>
          <a:p>
            <a:pPr marL="170180" indent="-157480">
              <a:lnSpc>
                <a:spcPct val="100000"/>
              </a:lnSpc>
              <a:spcBef>
                <a:spcPts val="1550"/>
              </a:spcBef>
              <a:buAutoNum type="arabicPeriod"/>
              <a:tabLst>
                <a:tab pos="170180" algn="l"/>
              </a:tabLst>
            </a:pP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An</a:t>
            </a:r>
            <a:r>
              <a:rPr sz="12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object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2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2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runtime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entity.</a:t>
            </a:r>
            <a:endParaRPr sz="1200" dirty="0">
              <a:latin typeface="Segoe UI"/>
              <a:cs typeface="Segoe UI"/>
            </a:endParaRPr>
          </a:p>
          <a:p>
            <a:pPr marL="170180" indent="-157480">
              <a:lnSpc>
                <a:spcPct val="100000"/>
              </a:lnSpc>
              <a:spcBef>
                <a:spcPts val="1560"/>
              </a:spcBef>
              <a:buAutoNum type="arabicPeriod"/>
              <a:tabLst>
                <a:tab pos="170180" algn="l"/>
              </a:tabLst>
            </a:pP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2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object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an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entity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which</a:t>
            </a:r>
            <a:r>
              <a:rPr sz="12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has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state</a:t>
            </a:r>
            <a:r>
              <a:rPr sz="12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and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behavior.</a:t>
            </a:r>
            <a:endParaRPr sz="1200" dirty="0">
              <a:latin typeface="Segoe UI"/>
              <a:cs typeface="Segoe UI"/>
            </a:endParaRPr>
          </a:p>
          <a:p>
            <a:pPr marL="170180" indent="-157480">
              <a:lnSpc>
                <a:spcPct val="100000"/>
              </a:lnSpc>
              <a:spcBef>
                <a:spcPts val="1560"/>
              </a:spcBef>
              <a:buAutoNum type="arabicPeriod"/>
              <a:tabLst>
                <a:tab pos="170180" algn="l"/>
              </a:tabLst>
            </a:pP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2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object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an</a:t>
            </a:r>
            <a:r>
              <a:rPr sz="1200" spc="-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instance</a:t>
            </a:r>
            <a:r>
              <a:rPr sz="1200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of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class.</a:t>
            </a:r>
            <a:endParaRPr sz="12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619" y="1360169"/>
            <a:ext cx="5768975" cy="8890"/>
          </a:xfrm>
          <a:custGeom>
            <a:avLst/>
            <a:gdLst/>
            <a:ahLst/>
            <a:cxnLst/>
            <a:rect l="l" t="t" r="r" b="b"/>
            <a:pathLst>
              <a:path w="5768975" h="8890">
                <a:moveTo>
                  <a:pt x="5768975" y="0"/>
                </a:moveTo>
                <a:lnTo>
                  <a:pt x="0" y="0"/>
                </a:lnTo>
                <a:lnTo>
                  <a:pt x="0" y="8890"/>
                </a:lnTo>
                <a:lnTo>
                  <a:pt x="5768975" y="8890"/>
                </a:lnTo>
                <a:lnTo>
                  <a:pt x="5768975" y="0"/>
                </a:lnTo>
                <a:close/>
              </a:path>
            </a:pathLst>
          </a:custGeom>
          <a:solidFill>
            <a:srgbClr val="EAE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0481" y="874521"/>
            <a:ext cx="49424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</a:t>
            </a:r>
            <a:r>
              <a:rPr spc="5" dirty="0"/>
              <a:t> </a:t>
            </a:r>
            <a:r>
              <a:rPr spc="-10" dirty="0"/>
              <a:t>Encapsulation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2004" y="1467968"/>
            <a:ext cx="5558790" cy="19605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02260">
              <a:lnSpc>
                <a:spcPct val="118200"/>
              </a:lnSpc>
              <a:spcBef>
                <a:spcPts val="95"/>
              </a:spcBef>
            </a:pPr>
            <a:r>
              <a:rPr sz="1100" b="1" dirty="0">
                <a:latin typeface="Segoe UI"/>
                <a:cs typeface="Segoe UI"/>
              </a:rPr>
              <a:t>Encapsulation</a:t>
            </a:r>
            <a:r>
              <a:rPr sz="1100" b="1" spc="-25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is</a:t>
            </a:r>
            <a:r>
              <a:rPr sz="1100" spc="-25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a</a:t>
            </a:r>
            <a:r>
              <a:rPr sz="1100" spc="-20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process</a:t>
            </a:r>
            <a:r>
              <a:rPr sz="1100" spc="-25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of</a:t>
            </a:r>
            <a:r>
              <a:rPr sz="1100" spc="-20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wrapping</a:t>
            </a:r>
            <a:r>
              <a:rPr sz="1100" spc="-30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of</a:t>
            </a:r>
            <a:r>
              <a:rPr sz="1100" spc="-25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data</a:t>
            </a:r>
            <a:r>
              <a:rPr sz="1100" spc="-20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and</a:t>
            </a:r>
            <a:r>
              <a:rPr sz="1100" spc="-30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methods</a:t>
            </a:r>
            <a:r>
              <a:rPr sz="1100" spc="-25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in</a:t>
            </a:r>
            <a:r>
              <a:rPr sz="1100" spc="-25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a</a:t>
            </a:r>
            <a:r>
              <a:rPr sz="1100" spc="-20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single</a:t>
            </a:r>
            <a:r>
              <a:rPr sz="1100" spc="-25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unit</a:t>
            </a:r>
            <a:r>
              <a:rPr sz="1100" spc="-30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is</a:t>
            </a:r>
            <a:r>
              <a:rPr sz="1100" spc="-25" dirty="0">
                <a:latin typeface="Segoe UI"/>
                <a:cs typeface="Segoe UI"/>
              </a:rPr>
              <a:t> </a:t>
            </a:r>
            <a:r>
              <a:rPr sz="1100" spc="-10" dirty="0">
                <a:latin typeface="Segoe UI"/>
                <a:cs typeface="Segoe UI"/>
              </a:rPr>
              <a:t>called encapsulation.</a:t>
            </a:r>
            <a:endParaRPr sz="1100">
              <a:latin typeface="Segoe UI"/>
              <a:cs typeface="Segoe UI"/>
            </a:endParaRPr>
          </a:p>
          <a:p>
            <a:pPr marL="12700" marR="5080">
              <a:lnSpc>
                <a:spcPct val="120000"/>
              </a:lnSpc>
              <a:spcBef>
                <a:spcPts val="795"/>
              </a:spcBef>
            </a:pP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OOP,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data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and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methods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operating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on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that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data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are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combined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together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to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form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single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unit,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which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referred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to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as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u="sng" spc="-10" dirty="0">
                <a:solidFill>
                  <a:srgbClr val="3B85C5"/>
                </a:solidFill>
                <a:uFill>
                  <a:solidFill>
                    <a:srgbClr val="3B85C5"/>
                  </a:solidFill>
                </a:uFill>
                <a:latin typeface="Segoe UI"/>
                <a:cs typeface="Segoe UI"/>
              </a:rPr>
              <a:t>Class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.</a:t>
            </a:r>
            <a:endParaRPr sz="11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1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Segoe UI"/>
                <a:cs typeface="Segoe UI"/>
              </a:rPr>
              <a:t>Real-</a:t>
            </a:r>
            <a:r>
              <a:rPr sz="1800" b="1" dirty="0">
                <a:latin typeface="Segoe UI"/>
                <a:cs typeface="Segoe UI"/>
              </a:rPr>
              <a:t>world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examples</a:t>
            </a:r>
            <a:endParaRPr sz="1800">
              <a:latin typeface="Segoe UI"/>
              <a:cs typeface="Segoe UI"/>
            </a:endParaRPr>
          </a:p>
          <a:p>
            <a:pPr marL="469265" marR="459105" indent="-228600">
              <a:lnSpc>
                <a:spcPct val="110900"/>
              </a:lnSpc>
              <a:spcBef>
                <a:spcPts val="1425"/>
              </a:spcBef>
            </a:pP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1.</a:t>
            </a:r>
            <a:r>
              <a:rPr sz="1100" spc="155" dirty="0">
                <a:solidFill>
                  <a:srgbClr val="22292C"/>
                </a:solidFill>
                <a:latin typeface="Segoe UI"/>
                <a:cs typeface="Segoe UI"/>
              </a:rPr>
              <a:t>  </a:t>
            </a:r>
            <a:r>
              <a:rPr sz="1100" b="1" dirty="0">
                <a:solidFill>
                  <a:srgbClr val="22292C"/>
                </a:solidFill>
                <a:latin typeface="Segoe UI"/>
                <a:cs typeface="Segoe UI"/>
              </a:rPr>
              <a:t>Capsule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,</a:t>
            </a:r>
            <a:r>
              <a:rPr sz="1100" spc="-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it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wrapped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with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different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medicines.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capsule,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all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medicine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is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encapsulated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inside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capsule.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605" y="5651981"/>
            <a:ext cx="5419725" cy="388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10900"/>
              </a:lnSpc>
              <a:spcBef>
                <a:spcPts val="100"/>
              </a:spcBef>
            </a:pP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2.</a:t>
            </a:r>
            <a:r>
              <a:rPr sz="1100" spc="160" dirty="0">
                <a:solidFill>
                  <a:srgbClr val="22292C"/>
                </a:solidFill>
                <a:latin typeface="Segoe UI"/>
                <a:cs typeface="Segoe UI"/>
              </a:rPr>
              <a:t> 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Java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an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example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of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encapsulation.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Java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bean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fully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encapsulated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class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because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all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data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members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are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private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here.</a:t>
            </a:r>
            <a:endParaRPr sz="11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8896" y="3613149"/>
            <a:ext cx="2820035" cy="182867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7580" y="6268720"/>
            <a:ext cx="3571875" cy="228574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9140" y="4683761"/>
            <a:ext cx="6083935" cy="4251164"/>
          </a:xfrm>
          <a:prstGeom prst="rect">
            <a:avLst/>
          </a:prstGeom>
          <a:solidFill>
            <a:srgbClr val="F6F8F8"/>
          </a:solidFill>
          <a:ln w="9144">
            <a:solidFill>
              <a:srgbClr val="3B85C5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150"/>
              </a:spcBef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public</a:t>
            </a:r>
            <a:r>
              <a:rPr sz="1000" spc="-5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class</a:t>
            </a:r>
            <a:r>
              <a:rPr sz="1000" spc="-5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Person</a:t>
            </a:r>
            <a:r>
              <a:rPr sz="1000" spc="-45" dirty="0">
                <a:solidFill>
                  <a:srgbClr val="6D42C1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Consolas"/>
              <a:cs typeface="Consolas"/>
            </a:endParaRPr>
          </a:p>
          <a:p>
            <a:pPr marL="455930" marR="4229735">
              <a:lnSpc>
                <a:spcPts val="1180"/>
              </a:lnSpc>
              <a:spcBef>
                <a:spcPts val="5"/>
              </a:spcBef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private</a:t>
            </a:r>
            <a:r>
              <a:rPr sz="1000" spc="-5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double</a:t>
            </a:r>
            <a:r>
              <a:rPr sz="1000" spc="-3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25" dirty="0">
                <a:solidFill>
                  <a:srgbClr val="22292C"/>
                </a:solidFill>
                <a:latin typeface="Consolas"/>
                <a:cs typeface="Consolas"/>
              </a:rPr>
              <a:t>id;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private</a:t>
            </a:r>
            <a:r>
              <a:rPr sz="1000" spc="-7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String</a:t>
            </a:r>
            <a:r>
              <a:rPr sz="1000" spc="-7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name;</a:t>
            </a:r>
            <a:endParaRPr sz="1000">
              <a:latin typeface="Consolas"/>
              <a:cs typeface="Consolas"/>
            </a:endParaRPr>
          </a:p>
          <a:p>
            <a:pPr marL="455930">
              <a:lnSpc>
                <a:spcPts val="1170"/>
              </a:lnSpc>
              <a:spcBef>
                <a:spcPts val="1125"/>
              </a:spcBef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public</a:t>
            </a:r>
            <a:r>
              <a:rPr sz="1000" spc="-6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Person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()</a:t>
            </a:r>
            <a:r>
              <a:rPr sz="1000" spc="-7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734695" marR="2426335">
              <a:lnSpc>
                <a:spcPts val="1180"/>
              </a:lnSpc>
              <a:spcBef>
                <a:spcPts val="25"/>
              </a:spcBef>
            </a:pP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//</a:t>
            </a:r>
            <a:r>
              <a:rPr sz="1000" spc="-5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Only</a:t>
            </a:r>
            <a:r>
              <a:rPr sz="1000" spc="-5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Person</a:t>
            </a:r>
            <a:r>
              <a:rPr sz="1000" spc="-4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class</a:t>
            </a:r>
            <a:r>
              <a:rPr sz="1000" spc="-4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can</a:t>
            </a:r>
            <a:r>
              <a:rPr sz="1000" spc="-3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access</a:t>
            </a:r>
            <a:r>
              <a:rPr sz="1000" spc="-4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and</a:t>
            </a:r>
            <a:r>
              <a:rPr sz="1000" spc="-5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6A737B"/>
                </a:solidFill>
                <a:latin typeface="Consolas"/>
                <a:cs typeface="Consolas"/>
              </a:rPr>
              <a:t>assign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id</a:t>
            </a:r>
            <a:r>
              <a:rPr sz="1000" spc="-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=</a:t>
            </a:r>
            <a:r>
              <a:rPr sz="1000" spc="-2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Math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random();</a:t>
            </a:r>
            <a:endParaRPr sz="1000">
              <a:latin typeface="Consolas"/>
              <a:cs typeface="Consolas"/>
            </a:endParaRPr>
          </a:p>
          <a:p>
            <a:pPr marL="734695">
              <a:lnSpc>
                <a:spcPts val="1125"/>
              </a:lnSpc>
            </a:pP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sayHello();</a:t>
            </a:r>
            <a:endParaRPr sz="1000">
              <a:latin typeface="Consolas"/>
              <a:cs typeface="Consolas"/>
            </a:endParaRPr>
          </a:p>
          <a:p>
            <a:pPr marL="455930">
              <a:lnSpc>
                <a:spcPts val="1175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onsolas"/>
              <a:cs typeface="Consolas"/>
            </a:endParaRPr>
          </a:p>
          <a:p>
            <a:pPr marL="455930" marR="760730">
              <a:lnSpc>
                <a:spcPts val="1160"/>
              </a:lnSpc>
            </a:pP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//</a:t>
            </a:r>
            <a:r>
              <a:rPr sz="1000" spc="-5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This</a:t>
            </a:r>
            <a:r>
              <a:rPr sz="1000" spc="-5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method</a:t>
            </a:r>
            <a:r>
              <a:rPr sz="1000" spc="-4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is</a:t>
            </a:r>
            <a:r>
              <a:rPr sz="1000" spc="-6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protected</a:t>
            </a:r>
            <a:r>
              <a:rPr sz="1000" spc="-4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for</a:t>
            </a:r>
            <a:r>
              <a:rPr sz="1000" spc="-6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giving</a:t>
            </a:r>
            <a:r>
              <a:rPr sz="1000" spc="-3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access</a:t>
            </a:r>
            <a:r>
              <a:rPr sz="1000" spc="-5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within</a:t>
            </a:r>
            <a:r>
              <a:rPr sz="1000" spc="-6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Person</a:t>
            </a:r>
            <a:r>
              <a:rPr sz="1000" spc="-6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class</a:t>
            </a:r>
            <a:r>
              <a:rPr sz="1000" spc="-5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spc="-20" dirty="0">
                <a:solidFill>
                  <a:srgbClr val="6A737B"/>
                </a:solidFill>
                <a:latin typeface="Consolas"/>
                <a:cs typeface="Consolas"/>
              </a:rPr>
              <a:t>only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private</a:t>
            </a:r>
            <a:r>
              <a:rPr sz="1000" spc="-4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void</a:t>
            </a:r>
            <a:r>
              <a:rPr sz="1000" spc="-4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sayHello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()</a:t>
            </a:r>
            <a:r>
              <a:rPr sz="1000" spc="-4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734695">
              <a:lnSpc>
                <a:spcPts val="1140"/>
              </a:lnSpc>
            </a:pP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System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out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println(</a:t>
            </a:r>
            <a:r>
              <a:rPr sz="1000" spc="-10" dirty="0">
                <a:solidFill>
                  <a:srgbClr val="032D60"/>
                </a:solidFill>
                <a:latin typeface="Consolas"/>
                <a:cs typeface="Consolas"/>
              </a:rPr>
              <a:t>"Hello</a:t>
            </a:r>
            <a:r>
              <a:rPr sz="1000" dirty="0">
                <a:solidFill>
                  <a:srgbClr val="032D60"/>
                </a:solidFill>
                <a:latin typeface="Consolas"/>
                <a:cs typeface="Consolas"/>
              </a:rPr>
              <a:t> -</a:t>
            </a:r>
            <a:r>
              <a:rPr sz="1000" spc="-15" dirty="0">
                <a:solidFill>
                  <a:srgbClr val="032D60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032D60"/>
                </a:solidFill>
                <a:latin typeface="Consolas"/>
                <a:cs typeface="Consolas"/>
              </a:rPr>
              <a:t>"</a:t>
            </a:r>
            <a:r>
              <a:rPr sz="1000" spc="-5" dirty="0">
                <a:solidFill>
                  <a:srgbClr val="032D60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+ 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getId());</a:t>
            </a:r>
            <a:endParaRPr sz="1000">
              <a:latin typeface="Consolas"/>
              <a:cs typeface="Consolas"/>
            </a:endParaRPr>
          </a:p>
          <a:p>
            <a:pPr marL="455930">
              <a:lnSpc>
                <a:spcPts val="1180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Consolas"/>
              <a:cs typeface="Consolas"/>
            </a:endParaRPr>
          </a:p>
          <a:p>
            <a:pPr marL="734695" marR="4014470" indent="-279400">
              <a:lnSpc>
                <a:spcPts val="1170"/>
              </a:lnSpc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public</a:t>
            </a:r>
            <a:r>
              <a:rPr sz="1000" spc="-4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double</a:t>
            </a:r>
            <a:r>
              <a:rPr sz="1000" spc="-4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getId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()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 {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return</a:t>
            </a:r>
            <a:r>
              <a:rPr sz="1000" spc="-3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25" dirty="0">
                <a:solidFill>
                  <a:srgbClr val="22292C"/>
                </a:solidFill>
                <a:latin typeface="Consolas"/>
                <a:cs typeface="Consolas"/>
              </a:rPr>
              <a:t>id;</a:t>
            </a:r>
            <a:endParaRPr sz="1000">
              <a:latin typeface="Consolas"/>
              <a:cs typeface="Consolas"/>
            </a:endParaRPr>
          </a:p>
          <a:p>
            <a:pPr marL="455930">
              <a:lnSpc>
                <a:spcPts val="1150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 marL="734695" marR="3874135" indent="-279400">
              <a:lnSpc>
                <a:spcPts val="1180"/>
              </a:lnSpc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public</a:t>
            </a:r>
            <a:r>
              <a:rPr sz="1000" spc="-4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String</a:t>
            </a:r>
            <a:r>
              <a:rPr sz="1000" spc="-4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getName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()</a:t>
            </a:r>
            <a:r>
              <a:rPr sz="1000" spc="-4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return</a:t>
            </a:r>
            <a:r>
              <a:rPr sz="1000" spc="-3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name;</a:t>
            </a:r>
            <a:endParaRPr sz="1000">
              <a:latin typeface="Consolas"/>
              <a:cs typeface="Consolas"/>
            </a:endParaRPr>
          </a:p>
          <a:p>
            <a:pPr marL="455930">
              <a:lnSpc>
                <a:spcPts val="1130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734695" marR="3244215" indent="-279400">
              <a:lnSpc>
                <a:spcPts val="1160"/>
              </a:lnSpc>
              <a:spcBef>
                <a:spcPts val="55"/>
              </a:spcBef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public</a:t>
            </a:r>
            <a:r>
              <a:rPr sz="1000" spc="-4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void</a:t>
            </a:r>
            <a:r>
              <a:rPr sz="1000" spc="-4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setName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(String</a:t>
            </a:r>
            <a:r>
              <a:rPr sz="1000" spc="-4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E16009"/>
                </a:solidFill>
                <a:latin typeface="Consolas"/>
                <a:cs typeface="Consolas"/>
              </a:rPr>
              <a:t>name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)</a:t>
            </a:r>
            <a:r>
              <a:rPr sz="1000" spc="-4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 </a:t>
            </a:r>
            <a:r>
              <a:rPr sz="1000" dirty="0">
                <a:solidFill>
                  <a:srgbClr val="005CC5"/>
                </a:solidFill>
                <a:latin typeface="Consolas"/>
                <a:cs typeface="Consolas"/>
              </a:rPr>
              <a:t>this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name</a:t>
            </a:r>
            <a:r>
              <a:rPr sz="1000" spc="-3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=</a:t>
            </a:r>
            <a:r>
              <a:rPr sz="1000" spc="-5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name;</a:t>
            </a:r>
            <a:endParaRPr sz="1000">
              <a:latin typeface="Consolas"/>
              <a:cs typeface="Consolas"/>
            </a:endParaRPr>
          </a:p>
          <a:p>
            <a:pPr marL="455930">
              <a:lnSpc>
                <a:spcPts val="1140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175260">
              <a:lnSpc>
                <a:spcPts val="1180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5" y="905002"/>
            <a:ext cx="5414645" cy="8793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Segoe UI"/>
                <a:cs typeface="Segoe UI"/>
              </a:rPr>
              <a:t>Implementation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with</a:t>
            </a:r>
            <a:r>
              <a:rPr sz="1800" b="1" spc="-5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Example</a:t>
            </a:r>
            <a:endParaRPr sz="1800">
              <a:latin typeface="Segoe UI"/>
              <a:cs typeface="Segoe UI"/>
            </a:endParaRPr>
          </a:p>
          <a:p>
            <a:pPr marL="12700" marR="5080">
              <a:lnSpc>
                <a:spcPct val="110800"/>
              </a:lnSpc>
              <a:spcBef>
                <a:spcPts val="1440"/>
              </a:spcBef>
            </a:pP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Consider</a:t>
            </a:r>
            <a:r>
              <a:rPr sz="1200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below</a:t>
            </a:r>
            <a:r>
              <a:rPr sz="12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i="1" spc="-10" dirty="0">
                <a:solidFill>
                  <a:srgbClr val="D53947"/>
                </a:solidFill>
                <a:latin typeface="Consolas"/>
                <a:cs typeface="Consolas"/>
              </a:rPr>
              <a:t>Person</a:t>
            </a:r>
            <a:r>
              <a:rPr sz="1100" i="1" spc="-27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2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diagram,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i="1" dirty="0">
                <a:solidFill>
                  <a:srgbClr val="D53947"/>
                </a:solidFill>
                <a:latin typeface="Consolas"/>
                <a:cs typeface="Consolas"/>
              </a:rPr>
              <a:t>id</a:t>
            </a:r>
            <a:r>
              <a:rPr sz="1100" i="1" spc="-28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and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i="1" dirty="0">
                <a:solidFill>
                  <a:srgbClr val="D53947"/>
                </a:solidFill>
                <a:latin typeface="Consolas"/>
                <a:cs typeface="Consolas"/>
              </a:rPr>
              <a:t>name</a:t>
            </a:r>
            <a:r>
              <a:rPr sz="1100" i="1" spc="-26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parameters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should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not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be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accessed</a:t>
            </a:r>
            <a:r>
              <a:rPr sz="1200" spc="-6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directly</a:t>
            </a:r>
            <a:r>
              <a:rPr sz="1200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outside</a:t>
            </a:r>
            <a:r>
              <a:rPr sz="12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i="1" dirty="0">
                <a:solidFill>
                  <a:srgbClr val="D53947"/>
                </a:solidFill>
                <a:latin typeface="Consolas"/>
                <a:cs typeface="Consolas"/>
              </a:rPr>
              <a:t>Person</a:t>
            </a:r>
            <a:r>
              <a:rPr sz="1100" i="1" spc="-27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200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-</a:t>
            </a:r>
            <a:r>
              <a:rPr sz="12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achieved</a:t>
            </a:r>
            <a:r>
              <a:rPr sz="1200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by</a:t>
            </a:r>
            <a:r>
              <a:rPr sz="1200" spc="-5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private</a:t>
            </a:r>
            <a:r>
              <a:rPr sz="12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declaration.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967099"/>
            <a:ext cx="503047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Let's</a:t>
            </a:r>
            <a:r>
              <a:rPr sz="12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create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i="1" spc="-10" dirty="0">
                <a:solidFill>
                  <a:srgbClr val="D53947"/>
                </a:solidFill>
                <a:latin typeface="Consolas"/>
                <a:cs typeface="Consolas"/>
              </a:rPr>
              <a:t>Person</a:t>
            </a:r>
            <a:r>
              <a:rPr sz="1100" i="1" spc="-26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2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to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 demonstrate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use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of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encapsulation in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 Java.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22292C"/>
                </a:solidFill>
                <a:latin typeface="Segoe UI"/>
                <a:cs typeface="Segoe UI"/>
              </a:rPr>
              <a:t>Step</a:t>
            </a:r>
            <a:r>
              <a:rPr sz="1200" b="1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22292C"/>
                </a:solidFill>
                <a:latin typeface="Segoe UI"/>
                <a:cs typeface="Segoe UI"/>
              </a:rPr>
              <a:t>1:</a:t>
            </a:r>
            <a:r>
              <a:rPr sz="1200" b="1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Create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2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i="1" dirty="0">
                <a:solidFill>
                  <a:srgbClr val="D53947"/>
                </a:solidFill>
                <a:latin typeface="Consolas"/>
                <a:cs typeface="Consolas"/>
              </a:rPr>
              <a:t>Person</a:t>
            </a:r>
            <a:r>
              <a:rPr sz="1100" i="1" spc="-24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class.</a:t>
            </a:r>
            <a:endParaRPr sz="12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5894" y="1941830"/>
            <a:ext cx="4646295" cy="193332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9140" y="1212214"/>
            <a:ext cx="6083935" cy="3225242"/>
          </a:xfrm>
          <a:prstGeom prst="rect">
            <a:avLst/>
          </a:prstGeom>
          <a:solidFill>
            <a:srgbClr val="F6F8F8"/>
          </a:solidFill>
          <a:ln w="9144">
            <a:solidFill>
              <a:srgbClr val="3B85C5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455930" marR="2838450" indent="-280670">
              <a:lnSpc>
                <a:spcPts val="1180"/>
              </a:lnSpc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public</a:t>
            </a:r>
            <a:r>
              <a:rPr sz="1000" spc="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class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6D42C1"/>
                </a:solidFill>
                <a:latin typeface="Consolas"/>
                <a:cs typeface="Consolas"/>
              </a:rPr>
              <a:t>EncapsulationDemostration</a:t>
            </a:r>
            <a:r>
              <a:rPr sz="1000" spc="35" dirty="0">
                <a:solidFill>
                  <a:srgbClr val="6D42C1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public</a:t>
            </a:r>
            <a:r>
              <a:rPr sz="1000" spc="-7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static</a:t>
            </a:r>
            <a:r>
              <a:rPr sz="1000" spc="-5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void</a:t>
            </a:r>
            <a:r>
              <a:rPr sz="1000" spc="-6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main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(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String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[]</a:t>
            </a:r>
            <a:r>
              <a:rPr sz="1000" spc="-7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E16009"/>
                </a:solidFill>
                <a:latin typeface="Consolas"/>
                <a:cs typeface="Consolas"/>
              </a:rPr>
              <a:t>args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)</a:t>
            </a:r>
            <a:r>
              <a:rPr sz="1000" spc="-6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734695" marR="3596004">
              <a:lnSpc>
                <a:spcPts val="1180"/>
              </a:lnSpc>
              <a:spcBef>
                <a:spcPts val="1155"/>
              </a:spcBef>
            </a:pP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Person</a:t>
            </a:r>
            <a:r>
              <a:rPr sz="1000" spc="-2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p1</a:t>
            </a:r>
            <a:r>
              <a:rPr sz="1000" spc="-1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=</a:t>
            </a:r>
            <a:r>
              <a:rPr sz="1000" spc="-2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new</a:t>
            </a:r>
            <a:r>
              <a:rPr sz="1000" spc="-1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Person(); p1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setName(</a:t>
            </a:r>
            <a:r>
              <a:rPr sz="1000" spc="-10" dirty="0">
                <a:solidFill>
                  <a:srgbClr val="032D60"/>
                </a:solidFill>
                <a:latin typeface="Consolas"/>
                <a:cs typeface="Consolas"/>
              </a:rPr>
              <a:t>"Ramesh"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);</a:t>
            </a:r>
            <a:endParaRPr sz="1000">
              <a:latin typeface="Consolas"/>
              <a:cs typeface="Consolas"/>
            </a:endParaRPr>
          </a:p>
          <a:p>
            <a:pPr marL="734695">
              <a:lnSpc>
                <a:spcPts val="1130"/>
              </a:lnSpc>
            </a:pPr>
            <a:r>
              <a:rPr sz="1000" spc="-25" dirty="0">
                <a:solidFill>
                  <a:srgbClr val="6A737B"/>
                </a:solidFill>
                <a:latin typeface="Consolas"/>
                <a:cs typeface="Consolas"/>
              </a:rPr>
              <a:t>/*</a:t>
            </a:r>
            <a:endParaRPr sz="1000">
              <a:latin typeface="Consolas"/>
              <a:cs typeface="Consolas"/>
            </a:endParaRPr>
          </a:p>
          <a:p>
            <a:pPr marL="944244" indent="-139700">
              <a:lnSpc>
                <a:spcPts val="1160"/>
              </a:lnSpc>
              <a:buChar char="*"/>
              <a:tabLst>
                <a:tab pos="944244" algn="l"/>
              </a:tabLst>
            </a:pP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Note:</a:t>
            </a:r>
            <a:r>
              <a:rPr sz="1000" spc="-5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As</a:t>
            </a:r>
            <a:r>
              <a:rPr sz="1000" spc="-6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id</a:t>
            </a:r>
            <a:r>
              <a:rPr sz="1000" spc="-5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and</a:t>
            </a:r>
            <a:r>
              <a:rPr sz="1000" spc="-4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name</a:t>
            </a:r>
            <a:r>
              <a:rPr sz="1000" spc="-4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are</a:t>
            </a:r>
            <a:r>
              <a:rPr sz="1000" spc="-5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encapsulated</a:t>
            </a:r>
            <a:r>
              <a:rPr sz="1000" spc="-3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in</a:t>
            </a:r>
            <a:r>
              <a:rPr sz="1000" spc="-6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Person</a:t>
            </a:r>
            <a:r>
              <a:rPr sz="1000" spc="-3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class,</a:t>
            </a:r>
            <a:r>
              <a:rPr sz="1000" spc="-5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those</a:t>
            </a:r>
            <a:r>
              <a:rPr sz="1000" spc="-5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cannot</a:t>
            </a:r>
            <a:r>
              <a:rPr sz="1000" spc="-5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spc="-25" dirty="0">
                <a:solidFill>
                  <a:srgbClr val="6A737B"/>
                </a:solidFill>
                <a:latin typeface="Consolas"/>
                <a:cs typeface="Consolas"/>
              </a:rPr>
              <a:t>be</a:t>
            </a:r>
            <a:endParaRPr sz="1000">
              <a:latin typeface="Consolas"/>
              <a:cs typeface="Consolas"/>
            </a:endParaRPr>
          </a:p>
          <a:p>
            <a:pPr marL="175260">
              <a:lnSpc>
                <a:spcPts val="1170"/>
              </a:lnSpc>
            </a:pPr>
            <a:r>
              <a:rPr sz="1000" spc="-10" dirty="0">
                <a:solidFill>
                  <a:srgbClr val="6A737B"/>
                </a:solidFill>
                <a:latin typeface="Consolas"/>
                <a:cs typeface="Consolas"/>
              </a:rPr>
              <a:t>accessed</a:t>
            </a:r>
            <a:endParaRPr sz="1000">
              <a:latin typeface="Consolas"/>
              <a:cs typeface="Consolas"/>
            </a:endParaRPr>
          </a:p>
          <a:p>
            <a:pPr marL="944244" indent="-139700">
              <a:lnSpc>
                <a:spcPts val="1175"/>
              </a:lnSpc>
              <a:buChar char="*"/>
              <a:tabLst>
                <a:tab pos="944244" algn="l"/>
              </a:tabLst>
            </a:pP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directly</a:t>
            </a:r>
            <a:r>
              <a:rPr sz="1000" spc="-5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here.</a:t>
            </a:r>
            <a:r>
              <a:rPr sz="1000" spc="-3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Also</a:t>
            </a:r>
            <a:r>
              <a:rPr sz="1000" spc="-4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there</a:t>
            </a:r>
            <a:r>
              <a:rPr sz="1000" spc="-3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is</a:t>
            </a:r>
            <a:r>
              <a:rPr sz="1000" spc="-4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no</a:t>
            </a:r>
            <a:r>
              <a:rPr sz="1000" spc="-4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way</a:t>
            </a:r>
            <a:r>
              <a:rPr sz="1000" spc="-4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to</a:t>
            </a:r>
            <a:r>
              <a:rPr sz="1000" spc="-3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assign</a:t>
            </a:r>
            <a:r>
              <a:rPr sz="1000" spc="1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id</a:t>
            </a:r>
            <a:r>
              <a:rPr sz="1000" spc="-4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in</a:t>
            </a:r>
            <a:r>
              <a:rPr sz="1000" spc="-4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spc="-20" dirty="0">
                <a:solidFill>
                  <a:srgbClr val="6A737B"/>
                </a:solidFill>
                <a:latin typeface="Consolas"/>
                <a:cs typeface="Consolas"/>
              </a:rPr>
              <a:t>this</a:t>
            </a:r>
            <a:endParaRPr sz="1000">
              <a:latin typeface="Consolas"/>
              <a:cs typeface="Consolas"/>
            </a:endParaRPr>
          </a:p>
          <a:p>
            <a:pPr marL="944244" indent="-139700">
              <a:lnSpc>
                <a:spcPts val="1170"/>
              </a:lnSpc>
              <a:buChar char="*"/>
              <a:tabLst>
                <a:tab pos="944244" algn="l"/>
              </a:tabLst>
            </a:pP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class.</a:t>
            </a:r>
            <a:r>
              <a:rPr sz="1000" spc="-5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Try</a:t>
            </a:r>
            <a:r>
              <a:rPr sz="1000" spc="-6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to</a:t>
            </a:r>
            <a:r>
              <a:rPr sz="1000" spc="-5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uncomment</a:t>
            </a:r>
            <a:r>
              <a:rPr sz="1000" spc="-5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below</a:t>
            </a:r>
            <a:r>
              <a:rPr sz="1000" spc="-6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code</a:t>
            </a:r>
            <a:r>
              <a:rPr sz="1000" spc="-5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and</a:t>
            </a:r>
            <a:r>
              <a:rPr sz="1000" spc="-5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you</a:t>
            </a:r>
            <a:r>
              <a:rPr sz="1000" spc="-5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would</a:t>
            </a:r>
            <a:r>
              <a:rPr sz="1000" spc="-3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find</a:t>
            </a:r>
            <a:r>
              <a:rPr sz="1000" spc="-4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compile</a:t>
            </a:r>
            <a:r>
              <a:rPr sz="1000" spc="-5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spc="-20" dirty="0">
                <a:solidFill>
                  <a:srgbClr val="6A737B"/>
                </a:solidFill>
                <a:latin typeface="Consolas"/>
                <a:cs typeface="Consolas"/>
              </a:rPr>
              <a:t>time</a:t>
            </a:r>
            <a:endParaRPr sz="1000">
              <a:latin typeface="Consolas"/>
              <a:cs typeface="Consolas"/>
            </a:endParaRPr>
          </a:p>
          <a:p>
            <a:pPr marL="175260">
              <a:lnSpc>
                <a:spcPts val="1170"/>
              </a:lnSpc>
            </a:pPr>
            <a:r>
              <a:rPr sz="1000" spc="-10" dirty="0">
                <a:solidFill>
                  <a:srgbClr val="6A737B"/>
                </a:solidFill>
                <a:latin typeface="Consolas"/>
                <a:cs typeface="Consolas"/>
              </a:rPr>
              <a:t>error.</a:t>
            </a:r>
            <a:endParaRPr sz="1000">
              <a:latin typeface="Consolas"/>
              <a:cs typeface="Consolas"/>
            </a:endParaRPr>
          </a:p>
          <a:p>
            <a:pPr marL="804545">
              <a:lnSpc>
                <a:spcPts val="1170"/>
              </a:lnSpc>
            </a:pPr>
            <a:r>
              <a:rPr sz="1000" spc="-25" dirty="0">
                <a:solidFill>
                  <a:srgbClr val="6A737B"/>
                </a:solidFill>
                <a:latin typeface="Consolas"/>
                <a:cs typeface="Consolas"/>
              </a:rPr>
              <a:t>*/</a:t>
            </a:r>
            <a:endParaRPr sz="1000">
              <a:latin typeface="Consolas"/>
              <a:cs typeface="Consolas"/>
            </a:endParaRPr>
          </a:p>
          <a:p>
            <a:pPr marL="734695">
              <a:lnSpc>
                <a:spcPts val="1170"/>
              </a:lnSpc>
            </a:pP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//</a:t>
            </a:r>
            <a:r>
              <a:rPr sz="1000" spc="-3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p1.id</a:t>
            </a:r>
            <a:r>
              <a:rPr sz="1000" spc="-2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=</a:t>
            </a:r>
            <a:r>
              <a:rPr sz="1000" spc="-4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6A737B"/>
                </a:solidFill>
                <a:latin typeface="Consolas"/>
                <a:cs typeface="Consolas"/>
              </a:rPr>
              <a:t>"123";</a:t>
            </a:r>
            <a:endParaRPr sz="1000">
              <a:latin typeface="Consolas"/>
              <a:cs typeface="Consolas"/>
            </a:endParaRPr>
          </a:p>
          <a:p>
            <a:pPr marL="734695">
              <a:lnSpc>
                <a:spcPts val="1165"/>
              </a:lnSpc>
            </a:pP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//</a:t>
            </a:r>
            <a:r>
              <a:rPr sz="1000" spc="-5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p1.name</a:t>
            </a:r>
            <a:r>
              <a:rPr sz="1000" spc="-6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=</a:t>
            </a:r>
            <a:r>
              <a:rPr sz="1000" spc="-5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"this</a:t>
            </a:r>
            <a:r>
              <a:rPr sz="1000" spc="-3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will</a:t>
            </a:r>
            <a:r>
              <a:rPr sz="1000" spc="-5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give</a:t>
            </a:r>
            <a:r>
              <a:rPr sz="1000" spc="-4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compile</a:t>
            </a:r>
            <a:r>
              <a:rPr sz="1000" spc="-5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time</a:t>
            </a:r>
            <a:r>
              <a:rPr sz="1000" spc="-3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6A737B"/>
                </a:solidFill>
                <a:latin typeface="Consolas"/>
                <a:cs typeface="Consolas"/>
              </a:rPr>
              <a:t>error";</a:t>
            </a:r>
            <a:endParaRPr sz="1000">
              <a:latin typeface="Consolas"/>
              <a:cs typeface="Consolas"/>
            </a:endParaRPr>
          </a:p>
          <a:p>
            <a:pPr marL="734695">
              <a:lnSpc>
                <a:spcPts val="1170"/>
              </a:lnSpc>
            </a:pP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//</a:t>
            </a:r>
            <a:r>
              <a:rPr sz="1000" spc="-4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p1.sayHello();</a:t>
            </a:r>
            <a:r>
              <a:rPr sz="1000" spc="-4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//</a:t>
            </a:r>
            <a:r>
              <a:rPr sz="1000" spc="-5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You</a:t>
            </a:r>
            <a:r>
              <a:rPr sz="1000" spc="-4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can't</a:t>
            </a:r>
            <a:r>
              <a:rPr sz="1000" spc="-3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access</a:t>
            </a:r>
            <a:r>
              <a:rPr sz="1000" spc="-4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this</a:t>
            </a:r>
            <a:r>
              <a:rPr sz="1000" spc="-5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method,</a:t>
            </a:r>
            <a:r>
              <a:rPr sz="1000" spc="-4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as</a:t>
            </a:r>
            <a:r>
              <a:rPr sz="1000" spc="-4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it</a:t>
            </a:r>
            <a:r>
              <a:rPr sz="1000" spc="-4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is</a:t>
            </a:r>
            <a:r>
              <a:rPr sz="1000" spc="-5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private</a:t>
            </a:r>
            <a:r>
              <a:rPr sz="1000" spc="-4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spc="-25" dirty="0">
                <a:solidFill>
                  <a:srgbClr val="6A737B"/>
                </a:solidFill>
                <a:latin typeface="Consolas"/>
                <a:cs typeface="Consolas"/>
              </a:rPr>
              <a:t>to</a:t>
            </a:r>
            <a:endParaRPr sz="1000">
              <a:latin typeface="Consolas"/>
              <a:cs typeface="Consolas"/>
            </a:endParaRPr>
          </a:p>
          <a:p>
            <a:pPr marL="175260">
              <a:lnSpc>
                <a:spcPts val="1190"/>
              </a:lnSpc>
            </a:pPr>
            <a:r>
              <a:rPr sz="1000" spc="-10" dirty="0">
                <a:solidFill>
                  <a:srgbClr val="6A737B"/>
                </a:solidFill>
                <a:latin typeface="Consolas"/>
                <a:cs typeface="Consolas"/>
              </a:rPr>
              <a:t>Person</a:t>
            </a:r>
            <a:endParaRPr sz="1000">
              <a:latin typeface="Consolas"/>
              <a:cs typeface="Consolas"/>
            </a:endParaRPr>
          </a:p>
          <a:p>
            <a:pPr marL="734695">
              <a:lnSpc>
                <a:spcPts val="1180"/>
              </a:lnSpc>
              <a:spcBef>
                <a:spcPts val="1155"/>
              </a:spcBef>
            </a:pP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System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out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println(</a:t>
            </a:r>
            <a:r>
              <a:rPr sz="1000" spc="-10" dirty="0">
                <a:solidFill>
                  <a:srgbClr val="032D60"/>
                </a:solidFill>
                <a:latin typeface="Consolas"/>
                <a:cs typeface="Consolas"/>
              </a:rPr>
              <a:t>"Person</a:t>
            </a:r>
            <a:r>
              <a:rPr sz="1000" spc="-30" dirty="0">
                <a:solidFill>
                  <a:srgbClr val="032D60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032D60"/>
                </a:solidFill>
                <a:latin typeface="Consolas"/>
                <a:cs typeface="Consolas"/>
              </a:rPr>
              <a:t>1 -</a:t>
            </a:r>
            <a:r>
              <a:rPr sz="1000" spc="-25" dirty="0">
                <a:solidFill>
                  <a:srgbClr val="032D60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032D60"/>
                </a:solidFill>
                <a:latin typeface="Consolas"/>
                <a:cs typeface="Consolas"/>
              </a:rPr>
              <a:t>"</a:t>
            </a:r>
            <a:r>
              <a:rPr sz="1000" spc="-25" dirty="0">
                <a:solidFill>
                  <a:srgbClr val="032D60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+</a:t>
            </a:r>
            <a:r>
              <a:rPr sz="1000" spc="-1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p1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getId()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+</a:t>
            </a:r>
            <a:r>
              <a:rPr sz="1000" spc="-1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032D60"/>
                </a:solidFill>
                <a:latin typeface="Consolas"/>
                <a:cs typeface="Consolas"/>
              </a:rPr>
              <a:t>"</a:t>
            </a:r>
            <a:r>
              <a:rPr sz="1000" spc="-20" dirty="0">
                <a:solidFill>
                  <a:srgbClr val="032D60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032D60"/>
                </a:solidFill>
                <a:latin typeface="Consolas"/>
                <a:cs typeface="Consolas"/>
              </a:rPr>
              <a:t>:</a:t>
            </a:r>
            <a:r>
              <a:rPr sz="1000" spc="-20" dirty="0">
                <a:solidFill>
                  <a:srgbClr val="032D60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032D60"/>
                </a:solidFill>
                <a:latin typeface="Consolas"/>
                <a:cs typeface="Consolas"/>
              </a:rPr>
              <a:t>"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+</a:t>
            </a:r>
            <a:r>
              <a:rPr sz="1000" spc="-3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p1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getName());</a:t>
            </a:r>
            <a:endParaRPr sz="1000">
              <a:latin typeface="Consolas"/>
              <a:cs typeface="Consolas"/>
            </a:endParaRPr>
          </a:p>
          <a:p>
            <a:pPr marL="455930">
              <a:lnSpc>
                <a:spcPts val="1160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175260">
              <a:lnSpc>
                <a:spcPts val="1175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619" y="5066029"/>
            <a:ext cx="5768975" cy="8890"/>
          </a:xfrm>
          <a:custGeom>
            <a:avLst/>
            <a:gdLst/>
            <a:ahLst/>
            <a:cxnLst/>
            <a:rect l="l" t="t" r="r" b="b"/>
            <a:pathLst>
              <a:path w="5768975" h="8889">
                <a:moveTo>
                  <a:pt x="5768975" y="0"/>
                </a:moveTo>
                <a:lnTo>
                  <a:pt x="0" y="0"/>
                </a:lnTo>
                <a:lnTo>
                  <a:pt x="0" y="8890"/>
                </a:lnTo>
                <a:lnTo>
                  <a:pt x="5768975" y="8890"/>
                </a:lnTo>
                <a:lnTo>
                  <a:pt x="5768975" y="0"/>
                </a:lnTo>
                <a:close/>
              </a:path>
            </a:pathLst>
          </a:custGeom>
          <a:solidFill>
            <a:srgbClr val="EAE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5" y="898905"/>
            <a:ext cx="389318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22292C"/>
                </a:solidFill>
                <a:latin typeface="Segoe UI"/>
                <a:cs typeface="Segoe UI"/>
              </a:rPr>
              <a:t>Step</a:t>
            </a:r>
            <a:r>
              <a:rPr sz="1200" b="1" spc="-5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22292C"/>
                </a:solidFill>
                <a:latin typeface="Segoe UI"/>
                <a:cs typeface="Segoe UI"/>
              </a:rPr>
              <a:t>2:</a:t>
            </a:r>
            <a:r>
              <a:rPr sz="1200" b="1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Let's</a:t>
            </a:r>
            <a:r>
              <a:rPr sz="12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test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2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22292C"/>
                </a:solidFill>
                <a:latin typeface="Segoe UI"/>
                <a:cs typeface="Segoe UI"/>
              </a:rPr>
              <a:t>Encapsulation</a:t>
            </a:r>
            <a:r>
              <a:rPr sz="1200" b="1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via</a:t>
            </a:r>
            <a:r>
              <a:rPr sz="12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i="1" dirty="0">
                <a:solidFill>
                  <a:srgbClr val="D53947"/>
                </a:solidFill>
                <a:latin typeface="Consolas"/>
                <a:cs typeface="Consolas"/>
              </a:rPr>
              <a:t>main()</a:t>
            </a:r>
            <a:r>
              <a:rPr sz="1100" i="1" spc="-26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method.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0480" y="4715383"/>
            <a:ext cx="57099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2292C"/>
                </a:solidFill>
                <a:latin typeface="Segoe UI"/>
                <a:cs typeface="Segoe UI"/>
              </a:rPr>
              <a:t>4.</a:t>
            </a:r>
            <a:r>
              <a:rPr sz="1800" b="1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22292C"/>
                </a:solidFill>
                <a:latin typeface="Segoe UI"/>
                <a:cs typeface="Segoe UI"/>
              </a:rPr>
              <a:t>Difference</a:t>
            </a:r>
            <a:r>
              <a:rPr sz="1800" b="1" spc="-5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22292C"/>
                </a:solidFill>
                <a:latin typeface="Segoe UI"/>
                <a:cs typeface="Segoe UI"/>
              </a:rPr>
              <a:t>between</a:t>
            </a:r>
            <a:r>
              <a:rPr sz="1800" b="1" spc="-6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22292C"/>
                </a:solidFill>
                <a:latin typeface="Segoe UI"/>
                <a:cs typeface="Segoe UI"/>
              </a:rPr>
              <a:t>Abstraction</a:t>
            </a:r>
            <a:r>
              <a:rPr sz="1800" b="1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22292C"/>
                </a:solidFill>
                <a:latin typeface="Segoe UI"/>
                <a:cs typeface="Segoe UI"/>
              </a:rPr>
              <a:t>and</a:t>
            </a:r>
            <a:r>
              <a:rPr sz="1800" b="1" spc="-5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800" b="1" spc="-10" dirty="0">
                <a:solidFill>
                  <a:srgbClr val="22292C"/>
                </a:solidFill>
                <a:latin typeface="Segoe UI"/>
                <a:cs typeface="Segoe UI"/>
              </a:rPr>
              <a:t>Encapsulation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5174971"/>
            <a:ext cx="5671820" cy="29523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200"/>
              </a:lnSpc>
              <a:spcBef>
                <a:spcPts val="95"/>
              </a:spcBef>
            </a:pPr>
            <a:r>
              <a:rPr sz="1100" i="1" spc="-10" dirty="0">
                <a:solidFill>
                  <a:srgbClr val="D53947"/>
                </a:solidFill>
                <a:latin typeface="Consolas"/>
                <a:cs typeface="Consolas"/>
              </a:rPr>
              <a:t>Abstraction</a:t>
            </a:r>
            <a:r>
              <a:rPr sz="1100" i="1" spc="-30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and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i="1" spc="-10" dirty="0">
                <a:solidFill>
                  <a:srgbClr val="D53947"/>
                </a:solidFill>
                <a:latin typeface="Consolas"/>
                <a:cs typeface="Consolas"/>
              </a:rPr>
              <a:t>Encapsulation</a:t>
            </a:r>
            <a:r>
              <a:rPr sz="1100" i="1" spc="-27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Java are two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important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Object-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oriented</a:t>
            </a:r>
            <a:r>
              <a:rPr sz="1100" spc="-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programming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concept</a:t>
            </a:r>
            <a:r>
              <a:rPr sz="1100" spc="-5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and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they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are</a:t>
            </a:r>
            <a:r>
              <a:rPr sz="1100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completely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different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to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each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other.</a:t>
            </a:r>
            <a:endParaRPr sz="11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100">
              <a:latin typeface="Segoe UI"/>
              <a:cs typeface="Segoe UI"/>
            </a:endParaRPr>
          </a:p>
          <a:p>
            <a:pPr marL="469265" marR="332105" indent="-228600">
              <a:lnSpc>
                <a:spcPct val="110900"/>
              </a:lnSpc>
              <a:buSzPct val="90909"/>
              <a:buFont typeface="Symbol"/>
              <a:buChar char=""/>
              <a:tabLst>
                <a:tab pos="469265" algn="l"/>
              </a:tabLst>
            </a:pPr>
            <a:r>
              <a:rPr sz="1100" b="1" dirty="0">
                <a:solidFill>
                  <a:srgbClr val="22292C"/>
                </a:solidFill>
                <a:latin typeface="Segoe UI"/>
                <a:cs typeface="Segoe UI"/>
              </a:rPr>
              <a:t>Encapsulation</a:t>
            </a:r>
            <a:r>
              <a:rPr sz="1100" b="1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process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of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binding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or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wrapping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data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and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codes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that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operate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on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data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into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single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entity.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This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keeps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data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safe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from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outside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interface</a:t>
            </a:r>
            <a:r>
              <a:rPr sz="1100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and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misuse.</a:t>
            </a:r>
            <a:endParaRPr sz="1100">
              <a:latin typeface="Segoe UI"/>
              <a:cs typeface="Segoe UI"/>
            </a:endParaRPr>
          </a:p>
          <a:p>
            <a:pPr marL="469265" marR="281305" indent="-228600">
              <a:lnSpc>
                <a:spcPct val="110900"/>
              </a:lnSpc>
              <a:spcBef>
                <a:spcPts val="285"/>
              </a:spcBef>
              <a:buSzPct val="90909"/>
              <a:buFont typeface="Symbol"/>
              <a:buChar char=""/>
              <a:tabLst>
                <a:tab pos="469265" algn="l"/>
              </a:tabLst>
            </a:pPr>
            <a:r>
              <a:rPr sz="1100" b="1" dirty="0">
                <a:solidFill>
                  <a:srgbClr val="22292C"/>
                </a:solidFill>
                <a:latin typeface="Segoe UI"/>
                <a:cs typeface="Segoe UI"/>
              </a:rPr>
              <a:t>Abstraction</a:t>
            </a:r>
            <a:r>
              <a:rPr sz="1100" b="1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concept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of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hiding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irrelevant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details.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other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words,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make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the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complex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system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simple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by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hiding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unnecessary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detail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from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user.</a:t>
            </a:r>
            <a:endParaRPr sz="1100">
              <a:latin typeface="Segoe UI"/>
              <a:cs typeface="Segoe UI"/>
            </a:endParaRPr>
          </a:p>
          <a:p>
            <a:pPr marL="469265" indent="-229870">
              <a:lnSpc>
                <a:spcPct val="100000"/>
              </a:lnSpc>
              <a:spcBef>
                <a:spcPts val="445"/>
              </a:spcBef>
              <a:buSzPct val="90909"/>
              <a:buFont typeface="Symbol"/>
              <a:buChar char=""/>
              <a:tabLst>
                <a:tab pos="469265" algn="l"/>
              </a:tabLst>
            </a:pPr>
            <a:r>
              <a:rPr sz="1100" b="1" dirty="0">
                <a:solidFill>
                  <a:srgbClr val="22292C"/>
                </a:solidFill>
                <a:latin typeface="Segoe UI"/>
                <a:cs typeface="Segoe UI"/>
              </a:rPr>
              <a:t>Abstraction</a:t>
            </a:r>
            <a:r>
              <a:rPr sz="1100" b="1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implemented</a:t>
            </a:r>
            <a:r>
              <a:rPr sz="1100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Java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using</a:t>
            </a:r>
            <a:r>
              <a:rPr sz="1100" spc="-5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interface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and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abstract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endParaRPr sz="1100">
              <a:latin typeface="Segoe UI"/>
              <a:cs typeface="Segoe UI"/>
            </a:endParaRPr>
          </a:p>
          <a:p>
            <a:pPr marL="469265" marR="127635">
              <a:lnSpc>
                <a:spcPct val="110900"/>
              </a:lnSpc>
            </a:pP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while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dirty="0">
                <a:solidFill>
                  <a:srgbClr val="22292C"/>
                </a:solidFill>
                <a:latin typeface="Segoe UI"/>
                <a:cs typeface="Segoe UI"/>
              </a:rPr>
              <a:t>Encapsulation</a:t>
            </a:r>
            <a:r>
              <a:rPr sz="1100" b="1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implemented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using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private,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package-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private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and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protected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access</a:t>
            </a:r>
            <a:r>
              <a:rPr sz="1100" spc="-5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modifiers.</a:t>
            </a:r>
            <a:endParaRPr sz="1100">
              <a:latin typeface="Segoe UI"/>
              <a:cs typeface="Segoe UI"/>
            </a:endParaRPr>
          </a:p>
          <a:p>
            <a:pPr marL="469265" marR="95885" indent="-228600">
              <a:lnSpc>
                <a:spcPct val="111800"/>
              </a:lnSpc>
              <a:spcBef>
                <a:spcPts val="290"/>
              </a:spcBef>
              <a:buSzPct val="90909"/>
              <a:buFont typeface="Symbol"/>
              <a:buChar char=""/>
              <a:tabLst>
                <a:tab pos="469265" algn="l"/>
              </a:tabLst>
            </a:pPr>
            <a:r>
              <a:rPr sz="1100" b="1" dirty="0">
                <a:solidFill>
                  <a:srgbClr val="22292C"/>
                </a:solidFill>
                <a:latin typeface="Segoe UI"/>
                <a:cs typeface="Segoe UI"/>
              </a:rPr>
              <a:t>Abstraction</a:t>
            </a:r>
            <a:r>
              <a:rPr sz="1100" b="1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solves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problem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design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level.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Whereas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spc="-10" dirty="0">
                <a:solidFill>
                  <a:srgbClr val="22292C"/>
                </a:solidFill>
                <a:latin typeface="Segoe UI"/>
                <a:cs typeface="Segoe UI"/>
              </a:rPr>
              <a:t>Encapsulation</a:t>
            </a:r>
            <a:r>
              <a:rPr sz="1100" b="1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solves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5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problem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implementation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level.</a:t>
            </a:r>
            <a:endParaRPr sz="11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1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Segoe UI"/>
                <a:cs typeface="Segoe UI"/>
              </a:rPr>
              <a:t>Read</a:t>
            </a:r>
            <a:r>
              <a:rPr sz="1200" spc="-45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more</a:t>
            </a:r>
            <a:r>
              <a:rPr sz="1200" spc="-40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at</a:t>
            </a:r>
            <a:r>
              <a:rPr sz="1200" spc="-30" dirty="0"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B85C5"/>
                </a:solidFill>
                <a:latin typeface="Segoe UI"/>
                <a:cs typeface="Segoe UI"/>
              </a:rPr>
              <a:t>Encapsulation</a:t>
            </a:r>
            <a:r>
              <a:rPr sz="1200" spc="-15" dirty="0">
                <a:solidFill>
                  <a:srgbClr val="3B85C5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B85C5"/>
                </a:solidFill>
                <a:latin typeface="Segoe UI"/>
                <a:cs typeface="Segoe UI"/>
              </a:rPr>
              <a:t>in</a:t>
            </a:r>
            <a:r>
              <a:rPr sz="1200" spc="-25" dirty="0">
                <a:solidFill>
                  <a:srgbClr val="3B85C5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B85C5"/>
                </a:solidFill>
                <a:latin typeface="Segoe UI"/>
                <a:cs typeface="Segoe UI"/>
              </a:rPr>
              <a:t>Java</a:t>
            </a:r>
            <a:r>
              <a:rPr sz="1200" spc="-25" dirty="0">
                <a:solidFill>
                  <a:srgbClr val="3B85C5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B85C5"/>
                </a:solidFill>
                <a:latin typeface="Segoe UI"/>
                <a:cs typeface="Segoe UI"/>
              </a:rPr>
              <a:t>with</a:t>
            </a:r>
            <a:r>
              <a:rPr sz="1200" spc="-30" dirty="0">
                <a:solidFill>
                  <a:srgbClr val="3B85C5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B85C5"/>
                </a:solidFill>
                <a:latin typeface="Segoe UI"/>
                <a:cs typeface="Segoe UI"/>
              </a:rPr>
              <a:t>Example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619" y="1360169"/>
            <a:ext cx="5768975" cy="8890"/>
          </a:xfrm>
          <a:custGeom>
            <a:avLst/>
            <a:gdLst/>
            <a:ahLst/>
            <a:cxnLst/>
            <a:rect l="l" t="t" r="r" b="b"/>
            <a:pathLst>
              <a:path w="5768975" h="8890">
                <a:moveTo>
                  <a:pt x="5768975" y="0"/>
                </a:moveTo>
                <a:lnTo>
                  <a:pt x="0" y="0"/>
                </a:lnTo>
                <a:lnTo>
                  <a:pt x="0" y="8890"/>
                </a:lnTo>
                <a:lnTo>
                  <a:pt x="5768975" y="8890"/>
                </a:lnTo>
                <a:lnTo>
                  <a:pt x="5768975" y="0"/>
                </a:lnTo>
                <a:close/>
              </a:path>
            </a:pathLst>
          </a:custGeom>
          <a:solidFill>
            <a:srgbClr val="EAE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0481" y="874521"/>
            <a:ext cx="49424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</a:t>
            </a:r>
            <a:r>
              <a:rPr spc="5" dirty="0"/>
              <a:t> </a:t>
            </a:r>
            <a:r>
              <a:rPr spc="-10" dirty="0"/>
              <a:t>Inheritance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2005" y="1481075"/>
            <a:ext cx="5758815" cy="20256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1925" algn="just">
              <a:lnSpc>
                <a:spcPct val="110800"/>
              </a:lnSpc>
              <a:spcBef>
                <a:spcPts val="100"/>
              </a:spcBef>
            </a:pP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2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Inheritance</a:t>
            </a:r>
            <a:r>
              <a:rPr sz="12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process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of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obtaining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data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members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and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methods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from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one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to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another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class,</a:t>
            </a:r>
            <a:r>
              <a:rPr sz="1200" spc="-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plus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can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have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its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own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known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as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inheritance.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It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one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of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the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fundamental</a:t>
            </a:r>
            <a:r>
              <a:rPr sz="1200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features</a:t>
            </a:r>
            <a:r>
              <a:rPr sz="12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of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b="1" spc="-10" dirty="0">
                <a:solidFill>
                  <a:srgbClr val="3B85C5"/>
                </a:solidFill>
                <a:latin typeface="Segoe UI"/>
                <a:cs typeface="Segoe UI"/>
              </a:rPr>
              <a:t>object-</a:t>
            </a:r>
            <a:r>
              <a:rPr sz="1200" b="1" dirty="0">
                <a:solidFill>
                  <a:srgbClr val="3B85C5"/>
                </a:solidFill>
                <a:latin typeface="Segoe UI"/>
                <a:cs typeface="Segoe UI"/>
              </a:rPr>
              <a:t>oriented</a:t>
            </a:r>
            <a:r>
              <a:rPr sz="1200" b="1" spc="-20" dirty="0">
                <a:solidFill>
                  <a:srgbClr val="3B85C5"/>
                </a:solidFill>
                <a:latin typeface="Segoe UI"/>
                <a:cs typeface="Segoe UI"/>
              </a:rPr>
              <a:t> </a:t>
            </a:r>
            <a:r>
              <a:rPr sz="1200" b="1" spc="-10" dirty="0">
                <a:solidFill>
                  <a:srgbClr val="3B85C5"/>
                </a:solidFill>
                <a:latin typeface="Segoe UI"/>
                <a:cs typeface="Segoe UI"/>
              </a:rPr>
              <a:t>programming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Inheritance</a:t>
            </a:r>
            <a:r>
              <a:rPr sz="1200" spc="-5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-</a:t>
            </a:r>
            <a:r>
              <a:rPr sz="12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IS-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relationship</a:t>
            </a:r>
            <a:r>
              <a:rPr sz="12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between</a:t>
            </a:r>
            <a:r>
              <a:rPr sz="12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2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superclass</a:t>
            </a:r>
            <a:r>
              <a:rPr sz="12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and</a:t>
            </a:r>
            <a:r>
              <a:rPr sz="12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its</a:t>
            </a:r>
            <a:r>
              <a:rPr sz="12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subclasses.</a:t>
            </a:r>
            <a:endParaRPr sz="1200">
              <a:latin typeface="Segoe UI"/>
              <a:cs typeface="Segoe UI"/>
            </a:endParaRPr>
          </a:p>
          <a:p>
            <a:pPr marL="12700" marR="83185">
              <a:lnSpc>
                <a:spcPts val="1560"/>
              </a:lnSpc>
              <a:spcBef>
                <a:spcPts val="25"/>
              </a:spcBef>
            </a:pPr>
            <a:r>
              <a:rPr sz="1100" b="1" dirty="0">
                <a:solidFill>
                  <a:srgbClr val="22292C"/>
                </a:solidFill>
                <a:latin typeface="Segoe UI"/>
                <a:cs typeface="Segoe UI"/>
              </a:rPr>
              <a:t>Super</a:t>
            </a:r>
            <a:r>
              <a:rPr sz="1100" b="1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dirty="0">
                <a:solidFill>
                  <a:srgbClr val="22292C"/>
                </a:solidFill>
                <a:latin typeface="Segoe UI"/>
                <a:cs typeface="Segoe UI"/>
              </a:rPr>
              <a:t>Class:</a:t>
            </a:r>
            <a:r>
              <a:rPr sz="1100" b="1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whose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features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are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inherited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known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as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superclass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(or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base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class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or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parent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class).</a:t>
            </a:r>
            <a:endParaRPr sz="1100">
              <a:latin typeface="Segoe UI"/>
              <a:cs typeface="Segoe UI"/>
            </a:endParaRPr>
          </a:p>
          <a:p>
            <a:pPr marL="12700" marR="5080">
              <a:lnSpc>
                <a:spcPts val="1580"/>
              </a:lnSpc>
              <a:spcBef>
                <a:spcPts val="10"/>
              </a:spcBef>
            </a:pPr>
            <a:r>
              <a:rPr sz="1100" b="1" dirty="0">
                <a:solidFill>
                  <a:srgbClr val="22292C"/>
                </a:solidFill>
                <a:latin typeface="Segoe UI"/>
                <a:cs typeface="Segoe UI"/>
              </a:rPr>
              <a:t>Sub</a:t>
            </a:r>
            <a:r>
              <a:rPr sz="1100" b="1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dirty="0">
                <a:solidFill>
                  <a:srgbClr val="22292C"/>
                </a:solidFill>
                <a:latin typeface="Segoe UI"/>
                <a:cs typeface="Segoe UI"/>
              </a:rPr>
              <a:t>Class:</a:t>
            </a:r>
            <a:r>
              <a:rPr sz="1100" b="1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that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inherits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other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known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as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subclass(or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derived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class,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extended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class,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or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child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class).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subclass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can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add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its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own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fields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and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methods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addition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to</a:t>
            </a:r>
            <a:endParaRPr sz="11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superclass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fields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and</a:t>
            </a:r>
            <a:r>
              <a:rPr sz="1100" spc="-5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methods.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698875"/>
            <a:ext cx="21717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Segoe UI"/>
                <a:cs typeface="Segoe UI"/>
              </a:rPr>
              <a:t>Real-</a:t>
            </a:r>
            <a:r>
              <a:rPr sz="1800" b="1" dirty="0">
                <a:latin typeface="Segoe UI"/>
                <a:cs typeface="Segoe UI"/>
              </a:rPr>
              <a:t>world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example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605" y="4153636"/>
            <a:ext cx="5446395" cy="388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10900"/>
              </a:lnSpc>
              <a:spcBef>
                <a:spcPts val="100"/>
              </a:spcBef>
            </a:pPr>
            <a:r>
              <a:rPr sz="1100" dirty="0">
                <a:latin typeface="Segoe UI"/>
                <a:cs typeface="Segoe UI"/>
              </a:rPr>
              <a:t>1.</a:t>
            </a:r>
            <a:r>
              <a:rPr sz="1100" spc="155" dirty="0">
                <a:latin typeface="Segoe UI"/>
                <a:cs typeface="Segoe UI"/>
              </a:rPr>
              <a:t> 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real-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life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example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of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inheritance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child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and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parents,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all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properties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of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father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are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inherited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by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his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son.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605" y="7336382"/>
            <a:ext cx="5311775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10900"/>
              </a:lnSpc>
              <a:spcBef>
                <a:spcPts val="100"/>
              </a:spcBef>
            </a:pP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2.</a:t>
            </a:r>
            <a:r>
              <a:rPr sz="1100" spc="160" dirty="0">
                <a:solidFill>
                  <a:srgbClr val="22292C"/>
                </a:solidFill>
                <a:latin typeface="Segoe UI"/>
                <a:cs typeface="Segoe UI"/>
              </a:rPr>
              <a:t> 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Java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library,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you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can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see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extensive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use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of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inheritance.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Below</a:t>
            </a:r>
            <a:r>
              <a:rPr sz="1100" spc="-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figure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shows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50" dirty="0">
                <a:solidFill>
                  <a:srgbClr val="22292C"/>
                </a:solidFill>
                <a:latin typeface="Segoe UI"/>
                <a:cs typeface="Segoe UI"/>
              </a:rPr>
              <a:t>a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partial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inheritance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hierarchy</a:t>
            </a:r>
            <a:r>
              <a:rPr sz="1100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from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dirty="0">
                <a:solidFill>
                  <a:srgbClr val="22292C"/>
                </a:solidFill>
                <a:latin typeface="Segoe UI"/>
                <a:cs typeface="Segoe UI"/>
              </a:rPr>
              <a:t>java.lang</a:t>
            </a:r>
            <a:r>
              <a:rPr sz="1100" b="1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library.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5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u="sng" dirty="0">
                <a:solidFill>
                  <a:srgbClr val="3B85C5"/>
                </a:solidFill>
                <a:uFill>
                  <a:solidFill>
                    <a:srgbClr val="3B85C5"/>
                  </a:solidFill>
                </a:uFill>
                <a:latin typeface="Segoe UI"/>
                <a:cs typeface="Segoe UI"/>
              </a:rPr>
              <a:t>Number</a:t>
            </a:r>
            <a:r>
              <a:rPr sz="1100" b="1" spc="-40" dirty="0">
                <a:solidFill>
                  <a:srgbClr val="3B85C5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abstracts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various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numerical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(reference)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types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such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as</a:t>
            </a:r>
            <a:r>
              <a:rPr sz="1100" spc="-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D53947"/>
                </a:solidFill>
                <a:latin typeface="Consolas"/>
                <a:cs typeface="Consolas"/>
              </a:rPr>
              <a:t>Byte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,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D53947"/>
                </a:solidFill>
                <a:latin typeface="Consolas"/>
                <a:cs typeface="Consolas"/>
              </a:rPr>
              <a:t>Integer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,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D53947"/>
                </a:solidFill>
                <a:latin typeface="Consolas"/>
                <a:cs typeface="Consolas"/>
              </a:rPr>
              <a:t>Float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,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D53947"/>
                </a:solidFill>
                <a:latin typeface="Consolas"/>
                <a:cs typeface="Consolas"/>
              </a:rPr>
              <a:t>Double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,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D53947"/>
                </a:solidFill>
                <a:latin typeface="Consolas"/>
                <a:cs typeface="Consolas"/>
              </a:rPr>
              <a:t>Short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,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and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D53947"/>
                </a:solidFill>
                <a:latin typeface="Consolas"/>
                <a:cs typeface="Consolas"/>
              </a:rPr>
              <a:t>BigDecimal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.</a:t>
            </a:r>
            <a:endParaRPr sz="1100">
              <a:latin typeface="Segoe UI"/>
              <a:cs typeface="Segoe U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1" y="4725670"/>
            <a:ext cx="5897245" cy="24479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619" y="4148454"/>
            <a:ext cx="5768975" cy="8890"/>
          </a:xfrm>
          <a:custGeom>
            <a:avLst/>
            <a:gdLst/>
            <a:ahLst/>
            <a:cxnLst/>
            <a:rect l="l" t="t" r="r" b="b"/>
            <a:pathLst>
              <a:path w="5768975" h="8889">
                <a:moveTo>
                  <a:pt x="5768975" y="0"/>
                </a:moveTo>
                <a:lnTo>
                  <a:pt x="0" y="0"/>
                </a:lnTo>
                <a:lnTo>
                  <a:pt x="0" y="8889"/>
                </a:lnTo>
                <a:lnTo>
                  <a:pt x="5768975" y="8889"/>
                </a:lnTo>
                <a:lnTo>
                  <a:pt x="5768975" y="0"/>
                </a:lnTo>
                <a:close/>
              </a:path>
            </a:pathLst>
          </a:custGeom>
          <a:solidFill>
            <a:srgbClr val="EAE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9140" y="5107304"/>
            <a:ext cx="6083935" cy="4592283"/>
          </a:xfrm>
          <a:prstGeom prst="rect">
            <a:avLst/>
          </a:prstGeom>
          <a:solidFill>
            <a:srgbClr val="F6F8F8"/>
          </a:solidFill>
          <a:ln w="9144">
            <a:solidFill>
              <a:srgbClr val="3B85C5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Times New Roman"/>
              <a:cs typeface="Times New Roman"/>
            </a:endParaRPr>
          </a:p>
          <a:p>
            <a:pPr marL="175260">
              <a:lnSpc>
                <a:spcPts val="1180"/>
              </a:lnSpc>
              <a:spcBef>
                <a:spcPts val="5"/>
              </a:spcBef>
            </a:pPr>
            <a:r>
              <a:rPr sz="1000" spc="-25" dirty="0">
                <a:solidFill>
                  <a:srgbClr val="6A737B"/>
                </a:solidFill>
                <a:latin typeface="Consolas"/>
                <a:cs typeface="Consolas"/>
              </a:rPr>
              <a:t>/**</a:t>
            </a:r>
            <a:endParaRPr sz="1000">
              <a:latin typeface="Consolas"/>
              <a:cs typeface="Consolas"/>
            </a:endParaRPr>
          </a:p>
          <a:p>
            <a:pPr marL="384810" indent="-139700">
              <a:lnSpc>
                <a:spcPts val="1165"/>
              </a:lnSpc>
              <a:buChar char="*"/>
              <a:tabLst>
                <a:tab pos="384810" algn="l"/>
              </a:tabLst>
            </a:pP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Test</a:t>
            </a:r>
            <a:r>
              <a:rPr sz="1000" spc="-6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class</a:t>
            </a:r>
            <a:r>
              <a:rPr sz="1000" spc="-6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for</a:t>
            </a:r>
            <a:r>
              <a:rPr sz="1000" spc="-5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inheritance</a:t>
            </a:r>
            <a:r>
              <a:rPr sz="1000" spc="-5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behavior</a:t>
            </a:r>
            <a:r>
              <a:rPr sz="1000" spc="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-</a:t>
            </a:r>
            <a:r>
              <a:rPr sz="1000" spc="-6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Dog</a:t>
            </a:r>
            <a:r>
              <a:rPr sz="1000" spc="-6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class</a:t>
            </a:r>
            <a:r>
              <a:rPr sz="1000" spc="-5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is</a:t>
            </a:r>
            <a:r>
              <a:rPr sz="1000" spc="-5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inheriting</a:t>
            </a:r>
            <a:r>
              <a:rPr sz="1000" spc="-4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6A737B"/>
                </a:solidFill>
                <a:latin typeface="Consolas"/>
                <a:cs typeface="Consolas"/>
              </a:rPr>
              <a:t>behavior</a:t>
            </a:r>
            <a:endParaRPr sz="1000">
              <a:latin typeface="Consolas"/>
              <a:cs typeface="Consolas"/>
            </a:endParaRPr>
          </a:p>
          <a:p>
            <a:pPr marL="384810" indent="-139700">
              <a:lnSpc>
                <a:spcPts val="1175"/>
              </a:lnSpc>
              <a:buChar char="*"/>
              <a:tabLst>
                <a:tab pos="384810" algn="l"/>
              </a:tabLst>
            </a:pP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and</a:t>
            </a:r>
            <a:r>
              <a:rPr sz="1000" spc="-5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properties</a:t>
            </a:r>
            <a:r>
              <a:rPr sz="1000" spc="-3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of</a:t>
            </a:r>
            <a:r>
              <a:rPr sz="1000" spc="-5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Animal</a:t>
            </a:r>
            <a:r>
              <a:rPr sz="1000" spc="-4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class</a:t>
            </a:r>
            <a:r>
              <a:rPr sz="1000" spc="-5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and</a:t>
            </a:r>
            <a:r>
              <a:rPr sz="1000" spc="-4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can</a:t>
            </a:r>
            <a:r>
              <a:rPr sz="1000" spc="-5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have</a:t>
            </a:r>
            <a:r>
              <a:rPr sz="1000" spc="-4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its</a:t>
            </a:r>
            <a:r>
              <a:rPr sz="1000" spc="-4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own</a:t>
            </a:r>
            <a:r>
              <a:rPr sz="1000" spc="-5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spc="-20" dirty="0">
                <a:solidFill>
                  <a:srgbClr val="6A737B"/>
                </a:solidFill>
                <a:latin typeface="Consolas"/>
                <a:cs typeface="Consolas"/>
              </a:rPr>
              <a:t>too.</a:t>
            </a:r>
            <a:endParaRPr sz="1000">
              <a:latin typeface="Consolas"/>
              <a:cs typeface="Consolas"/>
            </a:endParaRPr>
          </a:p>
          <a:p>
            <a:pPr marL="245110">
              <a:lnSpc>
                <a:spcPts val="1175"/>
              </a:lnSpc>
            </a:pPr>
            <a:r>
              <a:rPr sz="1000" spc="-50" dirty="0">
                <a:solidFill>
                  <a:srgbClr val="6A737B"/>
                </a:solidFill>
                <a:latin typeface="Consolas"/>
                <a:cs typeface="Consolas"/>
              </a:rPr>
              <a:t>*</a:t>
            </a:r>
            <a:endParaRPr sz="1000">
              <a:latin typeface="Consolas"/>
              <a:cs typeface="Consolas"/>
            </a:endParaRPr>
          </a:p>
          <a:p>
            <a:pPr marL="245110">
              <a:lnSpc>
                <a:spcPts val="1165"/>
              </a:lnSpc>
            </a:pPr>
            <a:r>
              <a:rPr sz="1000" spc="-50" dirty="0">
                <a:solidFill>
                  <a:srgbClr val="6A737B"/>
                </a:solidFill>
                <a:latin typeface="Consolas"/>
                <a:cs typeface="Consolas"/>
              </a:rPr>
              <a:t>*</a:t>
            </a:r>
            <a:endParaRPr sz="1000">
              <a:latin typeface="Consolas"/>
              <a:cs typeface="Consolas"/>
            </a:endParaRPr>
          </a:p>
          <a:p>
            <a:pPr marL="245110">
              <a:lnSpc>
                <a:spcPts val="1170"/>
              </a:lnSpc>
            </a:pPr>
            <a:r>
              <a:rPr sz="1000" spc="-25" dirty="0">
                <a:solidFill>
                  <a:srgbClr val="6A737B"/>
                </a:solidFill>
                <a:latin typeface="Consolas"/>
                <a:cs typeface="Consolas"/>
              </a:rPr>
              <a:t>*/</a:t>
            </a:r>
            <a:endParaRPr sz="1000">
              <a:latin typeface="Consolas"/>
              <a:cs typeface="Consolas"/>
            </a:endParaRPr>
          </a:p>
          <a:p>
            <a:pPr marL="175260">
              <a:lnSpc>
                <a:spcPts val="1190"/>
              </a:lnSpc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public</a:t>
            </a:r>
            <a:r>
              <a:rPr sz="1000" spc="-7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class</a:t>
            </a:r>
            <a:r>
              <a:rPr sz="1000" spc="-7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Inheritance</a:t>
            </a:r>
            <a:r>
              <a:rPr sz="1000" spc="-50" dirty="0">
                <a:solidFill>
                  <a:srgbClr val="6D42C1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Consolas"/>
              <a:cs typeface="Consolas"/>
            </a:endParaRPr>
          </a:p>
          <a:p>
            <a:pPr marL="734695" marR="2825115" indent="-279400">
              <a:lnSpc>
                <a:spcPts val="1160"/>
              </a:lnSpc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public</a:t>
            </a:r>
            <a:r>
              <a:rPr sz="1000" spc="-4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static</a:t>
            </a:r>
            <a:r>
              <a:rPr sz="1000" spc="-5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void</a:t>
            </a:r>
            <a:r>
              <a:rPr sz="1000" spc="-4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main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(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String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[]</a:t>
            </a:r>
            <a:r>
              <a:rPr sz="1000" spc="-4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E16009"/>
                </a:solidFill>
                <a:latin typeface="Consolas"/>
                <a:cs typeface="Consolas"/>
              </a:rPr>
              <a:t>args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)</a:t>
            </a:r>
            <a:r>
              <a:rPr sz="1000" spc="-4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Animal</a:t>
            </a:r>
            <a:r>
              <a:rPr sz="1000" spc="-3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dog</a:t>
            </a:r>
            <a:r>
              <a:rPr sz="1000" spc="-2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=</a:t>
            </a:r>
            <a:r>
              <a:rPr sz="1000" spc="-2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new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Dog();</a:t>
            </a:r>
            <a:endParaRPr sz="1000">
              <a:latin typeface="Consolas"/>
              <a:cs typeface="Consolas"/>
            </a:endParaRPr>
          </a:p>
          <a:p>
            <a:pPr marL="734695" marR="2077085">
              <a:lnSpc>
                <a:spcPts val="1180"/>
              </a:lnSpc>
              <a:spcBef>
                <a:spcPts val="5"/>
              </a:spcBef>
            </a:pP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dog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setId(</a:t>
            </a:r>
            <a:r>
              <a:rPr sz="1000" dirty="0">
                <a:solidFill>
                  <a:srgbClr val="005CC5"/>
                </a:solidFill>
                <a:latin typeface="Consolas"/>
                <a:cs typeface="Consolas"/>
              </a:rPr>
              <a:t>123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);</a:t>
            </a:r>
            <a:r>
              <a:rPr sz="1000" spc="-4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//</a:t>
            </a:r>
            <a:r>
              <a:rPr sz="1000" spc="-5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inherited</a:t>
            </a:r>
            <a:r>
              <a:rPr sz="1000" spc="-4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from</a:t>
            </a:r>
            <a:r>
              <a:rPr sz="1000" spc="-5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super</a:t>
            </a:r>
            <a:r>
              <a:rPr sz="1000" spc="-4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spc="-20" dirty="0">
                <a:solidFill>
                  <a:srgbClr val="6A737B"/>
                </a:solidFill>
                <a:latin typeface="Consolas"/>
                <a:cs typeface="Consolas"/>
              </a:rPr>
              <a:t>class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dog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sound();</a:t>
            </a:r>
            <a:r>
              <a:rPr sz="1000" spc="-5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//</a:t>
            </a:r>
            <a:r>
              <a:rPr sz="1000" spc="-6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overrided</a:t>
            </a:r>
            <a:r>
              <a:rPr sz="1000" spc="-6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behavior</a:t>
            </a:r>
            <a:r>
              <a:rPr sz="1000" spc="-5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of</a:t>
            </a:r>
            <a:r>
              <a:rPr sz="1000" spc="-7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sub</a:t>
            </a:r>
            <a:r>
              <a:rPr sz="1000" spc="-7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6A737B"/>
                </a:solidFill>
                <a:latin typeface="Consolas"/>
                <a:cs typeface="Consolas"/>
              </a:rPr>
              <a:t>class</a:t>
            </a:r>
            <a:endParaRPr sz="1000">
              <a:latin typeface="Consolas"/>
              <a:cs typeface="Consolas"/>
            </a:endParaRPr>
          </a:p>
          <a:p>
            <a:pPr marL="455930">
              <a:lnSpc>
                <a:spcPts val="1130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175260">
              <a:lnSpc>
                <a:spcPts val="1180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175260">
              <a:lnSpc>
                <a:spcPts val="1190"/>
              </a:lnSpc>
              <a:spcBef>
                <a:spcPts val="1130"/>
              </a:spcBef>
            </a:pPr>
            <a:r>
              <a:rPr sz="1000" spc="-25" dirty="0">
                <a:solidFill>
                  <a:srgbClr val="6A737B"/>
                </a:solidFill>
                <a:latin typeface="Consolas"/>
                <a:cs typeface="Consolas"/>
              </a:rPr>
              <a:t>/**</a:t>
            </a:r>
            <a:endParaRPr sz="1000">
              <a:latin typeface="Consolas"/>
              <a:cs typeface="Consolas"/>
            </a:endParaRPr>
          </a:p>
          <a:p>
            <a:pPr marL="384810" indent="-139700">
              <a:lnSpc>
                <a:spcPts val="1180"/>
              </a:lnSpc>
              <a:buChar char="*"/>
              <a:tabLst>
                <a:tab pos="384810" algn="l"/>
              </a:tabLst>
            </a:pP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This</a:t>
            </a:r>
            <a:r>
              <a:rPr sz="1000" spc="-6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is</a:t>
            </a:r>
            <a:r>
              <a:rPr sz="1000" spc="-4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parent</a:t>
            </a:r>
            <a:r>
              <a:rPr sz="1000" spc="-3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(also</a:t>
            </a:r>
            <a:r>
              <a:rPr sz="1000" spc="-4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called</a:t>
            </a:r>
            <a:r>
              <a:rPr sz="1000" spc="-5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as</a:t>
            </a:r>
            <a:r>
              <a:rPr sz="1000" spc="-4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super</a:t>
            </a:r>
            <a:r>
              <a:rPr sz="1000" spc="-5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or</a:t>
            </a:r>
            <a:r>
              <a:rPr sz="1000" spc="-4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base)</a:t>
            </a:r>
            <a:r>
              <a:rPr sz="1000" spc="-4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class</a:t>
            </a:r>
            <a:r>
              <a:rPr sz="1000" spc="-5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6A737B"/>
                </a:solidFill>
                <a:latin typeface="Consolas"/>
                <a:cs typeface="Consolas"/>
              </a:rPr>
              <a:t>Animal</a:t>
            </a:r>
            <a:endParaRPr sz="1000">
              <a:latin typeface="Consolas"/>
              <a:cs typeface="Consolas"/>
            </a:endParaRPr>
          </a:p>
          <a:p>
            <a:pPr marL="245110">
              <a:lnSpc>
                <a:spcPts val="1175"/>
              </a:lnSpc>
            </a:pPr>
            <a:r>
              <a:rPr sz="1000" spc="-50" dirty="0">
                <a:solidFill>
                  <a:srgbClr val="6A737B"/>
                </a:solidFill>
                <a:latin typeface="Consolas"/>
                <a:cs typeface="Consolas"/>
              </a:rPr>
              <a:t>*</a:t>
            </a:r>
            <a:endParaRPr sz="1000">
              <a:latin typeface="Consolas"/>
              <a:cs typeface="Consolas"/>
            </a:endParaRPr>
          </a:p>
          <a:p>
            <a:pPr marL="245110">
              <a:lnSpc>
                <a:spcPts val="1160"/>
              </a:lnSpc>
            </a:pPr>
            <a:r>
              <a:rPr sz="1000" spc="-25" dirty="0">
                <a:solidFill>
                  <a:srgbClr val="6A737B"/>
                </a:solidFill>
                <a:latin typeface="Consolas"/>
                <a:cs typeface="Consolas"/>
              </a:rPr>
              <a:t>*/</a:t>
            </a:r>
            <a:endParaRPr sz="1000">
              <a:latin typeface="Consolas"/>
              <a:cs typeface="Consolas"/>
            </a:endParaRPr>
          </a:p>
          <a:p>
            <a:pPr marL="455930" marR="4922520" indent="-280670">
              <a:lnSpc>
                <a:spcPts val="1180"/>
              </a:lnSpc>
              <a:spcBef>
                <a:spcPts val="30"/>
              </a:spcBef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class</a:t>
            </a:r>
            <a:r>
              <a:rPr sz="1000" spc="-3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Animal</a:t>
            </a:r>
            <a:r>
              <a:rPr sz="1000" spc="-40" dirty="0">
                <a:solidFill>
                  <a:srgbClr val="6D42C1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int</a:t>
            </a:r>
            <a:r>
              <a:rPr sz="1000" spc="-3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25" dirty="0">
                <a:solidFill>
                  <a:srgbClr val="22292C"/>
                </a:solidFill>
                <a:latin typeface="Consolas"/>
                <a:cs typeface="Consolas"/>
              </a:rPr>
              <a:t>id;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Consolas"/>
              <a:cs typeface="Consolas"/>
            </a:endParaRPr>
          </a:p>
          <a:p>
            <a:pPr marL="734695" marR="4230370" indent="-279400">
              <a:lnSpc>
                <a:spcPts val="1160"/>
              </a:lnSpc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public</a:t>
            </a:r>
            <a:r>
              <a:rPr sz="1000" spc="-5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int</a:t>
            </a:r>
            <a:r>
              <a:rPr sz="1000" spc="-5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getId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()</a:t>
            </a:r>
            <a:r>
              <a:rPr sz="1000" spc="-6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return</a:t>
            </a:r>
            <a:r>
              <a:rPr sz="1000" spc="-3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25" dirty="0">
                <a:solidFill>
                  <a:srgbClr val="22292C"/>
                </a:solidFill>
                <a:latin typeface="Consolas"/>
                <a:cs typeface="Consolas"/>
              </a:rPr>
              <a:t>id;</a:t>
            </a:r>
            <a:endParaRPr sz="1000">
              <a:latin typeface="Consolas"/>
              <a:cs typeface="Consolas"/>
            </a:endParaRPr>
          </a:p>
          <a:p>
            <a:pPr marL="455930">
              <a:lnSpc>
                <a:spcPts val="1160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Consolas"/>
              <a:cs typeface="Consolas"/>
            </a:endParaRPr>
          </a:p>
          <a:p>
            <a:pPr marL="734695" marR="3733800" indent="-279400">
              <a:lnSpc>
                <a:spcPts val="1160"/>
              </a:lnSpc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public</a:t>
            </a:r>
            <a:r>
              <a:rPr sz="1000" spc="-3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void</a:t>
            </a:r>
            <a:r>
              <a:rPr sz="1000" spc="-3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setId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(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int</a:t>
            </a:r>
            <a:r>
              <a:rPr sz="1000" spc="-4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E16009"/>
                </a:solidFill>
                <a:latin typeface="Consolas"/>
                <a:cs typeface="Consolas"/>
              </a:rPr>
              <a:t>id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)</a:t>
            </a:r>
            <a:r>
              <a:rPr sz="1000" spc="-3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 </a:t>
            </a:r>
            <a:r>
              <a:rPr sz="1000" dirty="0">
                <a:solidFill>
                  <a:srgbClr val="005CC5"/>
                </a:solidFill>
                <a:latin typeface="Consolas"/>
                <a:cs typeface="Consolas"/>
              </a:rPr>
              <a:t>this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id</a:t>
            </a:r>
            <a:r>
              <a:rPr sz="1000" spc="-3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=</a:t>
            </a:r>
            <a:r>
              <a:rPr sz="1000" spc="-1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25" dirty="0">
                <a:solidFill>
                  <a:srgbClr val="22292C"/>
                </a:solidFill>
                <a:latin typeface="Consolas"/>
                <a:cs typeface="Consolas"/>
              </a:rPr>
              <a:t>id;</a:t>
            </a:r>
            <a:endParaRPr sz="1000">
              <a:latin typeface="Consolas"/>
              <a:cs typeface="Consolas"/>
            </a:endParaRPr>
          </a:p>
          <a:p>
            <a:pPr marL="455930">
              <a:lnSpc>
                <a:spcPts val="1160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797934"/>
            <a:ext cx="32600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2292C"/>
                </a:solidFill>
                <a:latin typeface="Segoe UI"/>
                <a:cs typeface="Segoe UI"/>
              </a:rPr>
              <a:t>Implementation</a:t>
            </a:r>
            <a:r>
              <a:rPr sz="1800" b="1" spc="-9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22292C"/>
                </a:solidFill>
                <a:latin typeface="Segoe UI"/>
                <a:cs typeface="Segoe UI"/>
              </a:rPr>
              <a:t>with</a:t>
            </a:r>
            <a:r>
              <a:rPr sz="1800" b="1" spc="-114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800" b="1" spc="-10" dirty="0">
                <a:solidFill>
                  <a:srgbClr val="22292C"/>
                </a:solidFill>
                <a:latin typeface="Segoe UI"/>
                <a:cs typeface="Segoe UI"/>
              </a:rPr>
              <a:t>Example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4288662"/>
            <a:ext cx="5608320" cy="7026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22292C"/>
                </a:solidFill>
                <a:latin typeface="Segoe UI"/>
                <a:cs typeface="Segoe UI"/>
              </a:rPr>
              <a:t>Example</a:t>
            </a:r>
            <a:r>
              <a:rPr sz="1200" b="1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22292C"/>
                </a:solidFill>
                <a:latin typeface="Segoe UI"/>
                <a:cs typeface="Segoe UI"/>
              </a:rPr>
              <a:t>1:</a:t>
            </a:r>
            <a:r>
              <a:rPr sz="1200" b="1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Let's</a:t>
            </a:r>
            <a:r>
              <a:rPr sz="12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understand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inheritance</a:t>
            </a:r>
            <a:r>
              <a:rPr sz="1200" spc="-6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by</a:t>
            </a:r>
            <a:r>
              <a:rPr sz="1200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example.</a:t>
            </a:r>
            <a:endParaRPr sz="1200">
              <a:latin typeface="Segoe UI"/>
              <a:cs typeface="Segoe UI"/>
            </a:endParaRPr>
          </a:p>
          <a:p>
            <a:pPr marL="12700" marR="5080">
              <a:lnSpc>
                <a:spcPct val="109200"/>
              </a:lnSpc>
              <a:spcBef>
                <a:spcPts val="825"/>
              </a:spcBef>
            </a:pPr>
            <a:r>
              <a:rPr sz="1200" i="1" dirty="0">
                <a:solidFill>
                  <a:srgbClr val="22292C"/>
                </a:solidFill>
                <a:latin typeface="Segoe UI"/>
                <a:cs typeface="Segoe UI"/>
              </a:rPr>
              <a:t>Dog</a:t>
            </a:r>
            <a:r>
              <a:rPr sz="1200" i="1" spc="-5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2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inheriting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behavior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and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properties</a:t>
            </a:r>
            <a:r>
              <a:rPr sz="12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of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i="1" dirty="0">
                <a:solidFill>
                  <a:srgbClr val="D53947"/>
                </a:solidFill>
                <a:latin typeface="Consolas"/>
                <a:cs typeface="Consolas"/>
              </a:rPr>
              <a:t>Animal</a:t>
            </a:r>
            <a:r>
              <a:rPr sz="1100" i="1" spc="-26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and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can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have</a:t>
            </a:r>
            <a:r>
              <a:rPr sz="12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its</a:t>
            </a:r>
            <a:r>
              <a:rPr sz="12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own 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too.</a:t>
            </a:r>
            <a:endParaRPr sz="12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902207"/>
            <a:ext cx="5354320" cy="263778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9140" y="5405755"/>
            <a:ext cx="6083935" cy="771365"/>
          </a:xfrm>
          <a:prstGeom prst="rect">
            <a:avLst/>
          </a:prstGeom>
          <a:solidFill>
            <a:srgbClr val="F6F8F8"/>
          </a:solidFill>
          <a:ln w="9144">
            <a:solidFill>
              <a:srgbClr val="3B85C5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Times New Roman"/>
              <a:cs typeface="Times New Roman"/>
            </a:endParaRPr>
          </a:p>
          <a:p>
            <a:pPr marL="175260">
              <a:lnSpc>
                <a:spcPts val="1180"/>
              </a:lnSpc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class</a:t>
            </a:r>
            <a:r>
              <a:rPr sz="1000" spc="-5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6D42C1"/>
                </a:solidFill>
                <a:latin typeface="Consolas"/>
                <a:cs typeface="Consolas"/>
              </a:rPr>
              <a:t>derived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-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class</a:t>
            </a:r>
            <a:r>
              <a:rPr sz="1000" spc="-5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extends</a:t>
            </a:r>
            <a:r>
              <a:rPr sz="1000" spc="-35" dirty="0">
                <a:solidFill>
                  <a:srgbClr val="6D42C1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base-</a:t>
            </a:r>
            <a:r>
              <a:rPr sz="1000" spc="-20" dirty="0">
                <a:solidFill>
                  <a:srgbClr val="22292C"/>
                </a:solidFill>
                <a:latin typeface="Consolas"/>
                <a:cs typeface="Consolas"/>
              </a:rPr>
              <a:t>class</a:t>
            </a:r>
            <a:endParaRPr sz="1000">
              <a:latin typeface="Consolas"/>
              <a:cs typeface="Consolas"/>
            </a:endParaRPr>
          </a:p>
          <a:p>
            <a:pPr marL="175260">
              <a:lnSpc>
                <a:spcPts val="1160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385445">
              <a:lnSpc>
                <a:spcPts val="1165"/>
              </a:lnSpc>
            </a:pP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//methods</a:t>
            </a:r>
            <a:r>
              <a:rPr sz="1000" spc="-7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and</a:t>
            </a:r>
            <a:r>
              <a:rPr sz="1000" spc="-6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6A737B"/>
                </a:solidFill>
                <a:latin typeface="Consolas"/>
                <a:cs typeface="Consolas"/>
              </a:rPr>
              <a:t>fields</a:t>
            </a:r>
            <a:endParaRPr sz="1000">
              <a:latin typeface="Consolas"/>
              <a:cs typeface="Consolas"/>
            </a:endParaRPr>
          </a:p>
          <a:p>
            <a:pPr marL="175260">
              <a:lnSpc>
                <a:spcPts val="1190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140" y="7112636"/>
            <a:ext cx="6083935" cy="1833835"/>
          </a:xfrm>
          <a:prstGeom prst="rect">
            <a:avLst/>
          </a:prstGeom>
          <a:solidFill>
            <a:srgbClr val="F6F8F8"/>
          </a:solidFill>
          <a:ln w="9144">
            <a:solidFill>
              <a:srgbClr val="3B85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75260">
              <a:lnSpc>
                <a:spcPts val="1195"/>
              </a:lnSpc>
              <a:spcBef>
                <a:spcPts val="5"/>
              </a:spcBef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class</a:t>
            </a:r>
            <a:r>
              <a:rPr sz="1000" spc="-5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6D42C1"/>
                </a:solidFill>
                <a:latin typeface="Consolas"/>
                <a:cs typeface="Consolas"/>
              </a:rPr>
              <a:t>Employee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455930">
              <a:lnSpc>
                <a:spcPts val="1185"/>
              </a:lnSpc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float</a:t>
            </a:r>
            <a:r>
              <a:rPr sz="1000" spc="-6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salary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=</a:t>
            </a:r>
            <a:r>
              <a:rPr sz="1000" spc="-10" dirty="0">
                <a:solidFill>
                  <a:srgbClr val="005CC5"/>
                </a:solidFill>
                <a:latin typeface="Consolas"/>
                <a:cs typeface="Consolas"/>
              </a:rPr>
              <a:t>40000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;</a:t>
            </a:r>
            <a:endParaRPr sz="1000">
              <a:latin typeface="Consolas"/>
              <a:cs typeface="Consolas"/>
            </a:endParaRPr>
          </a:p>
          <a:p>
            <a:pPr marL="175260">
              <a:lnSpc>
                <a:spcPts val="1165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455930" marR="3524885" indent="-280670">
              <a:lnSpc>
                <a:spcPts val="1160"/>
              </a:lnSpc>
              <a:spcBef>
                <a:spcPts val="45"/>
              </a:spcBef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class</a:t>
            </a:r>
            <a:r>
              <a:rPr sz="1000" spc="-5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Programmer</a:t>
            </a:r>
            <a:r>
              <a:rPr sz="1000" spc="-40" dirty="0">
                <a:solidFill>
                  <a:srgbClr val="6D42C1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extends</a:t>
            </a:r>
            <a:r>
              <a:rPr sz="1000" spc="-4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6D42C1"/>
                </a:solidFill>
                <a:latin typeface="Consolas"/>
                <a:cs typeface="Consolas"/>
              </a:rPr>
              <a:t>Employee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{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int</a:t>
            </a:r>
            <a:r>
              <a:rPr sz="1000" spc="-3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bonus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=</a:t>
            </a:r>
            <a:r>
              <a:rPr sz="1000" spc="-10" dirty="0">
                <a:solidFill>
                  <a:srgbClr val="005CC5"/>
                </a:solidFill>
                <a:latin typeface="Consolas"/>
                <a:cs typeface="Consolas"/>
              </a:rPr>
              <a:t>10000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;</a:t>
            </a:r>
            <a:endParaRPr sz="1000">
              <a:latin typeface="Consolas"/>
              <a:cs typeface="Consolas"/>
            </a:endParaRPr>
          </a:p>
          <a:p>
            <a:pPr marL="734695" marR="2894330" indent="-279400">
              <a:lnSpc>
                <a:spcPts val="1180"/>
              </a:lnSpc>
              <a:spcBef>
                <a:spcPts val="5"/>
              </a:spcBef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public</a:t>
            </a:r>
            <a:r>
              <a:rPr sz="1000" spc="-4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static</a:t>
            </a:r>
            <a:r>
              <a:rPr sz="1000" spc="-5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void</a:t>
            </a:r>
            <a:r>
              <a:rPr sz="1000" spc="-4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main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(String</a:t>
            </a:r>
            <a:r>
              <a:rPr sz="1000" spc="-4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E16009"/>
                </a:solidFill>
                <a:latin typeface="Consolas"/>
                <a:cs typeface="Consolas"/>
              </a:rPr>
              <a:t>args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[]){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Programmer</a:t>
            </a:r>
            <a:r>
              <a:rPr sz="1000" spc="-7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p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=new</a:t>
            </a:r>
            <a:r>
              <a:rPr sz="1000" spc="-4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Programmer();</a:t>
            </a:r>
            <a:endParaRPr sz="1000">
              <a:latin typeface="Consolas"/>
              <a:cs typeface="Consolas"/>
            </a:endParaRPr>
          </a:p>
          <a:p>
            <a:pPr marL="734695">
              <a:lnSpc>
                <a:spcPts val="1110"/>
              </a:lnSpc>
            </a:pP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System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out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println(</a:t>
            </a:r>
            <a:r>
              <a:rPr sz="1000" spc="-10" dirty="0">
                <a:solidFill>
                  <a:srgbClr val="032D60"/>
                </a:solidFill>
                <a:latin typeface="Consolas"/>
                <a:cs typeface="Consolas"/>
              </a:rPr>
              <a:t>"Programmer</a:t>
            </a:r>
            <a:r>
              <a:rPr sz="1000" spc="20" dirty="0">
                <a:solidFill>
                  <a:srgbClr val="032D60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032D60"/>
                </a:solidFill>
                <a:latin typeface="Consolas"/>
                <a:cs typeface="Consolas"/>
              </a:rPr>
              <a:t>salary</a:t>
            </a:r>
            <a:r>
              <a:rPr sz="1000" spc="30" dirty="0">
                <a:solidFill>
                  <a:srgbClr val="032D60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032D60"/>
                </a:solidFill>
                <a:latin typeface="Consolas"/>
                <a:cs typeface="Consolas"/>
              </a:rPr>
              <a:t>is:"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+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p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salary);</a:t>
            </a:r>
            <a:endParaRPr sz="1000">
              <a:latin typeface="Consolas"/>
              <a:cs typeface="Consolas"/>
            </a:endParaRPr>
          </a:p>
          <a:p>
            <a:pPr marL="734695">
              <a:lnSpc>
                <a:spcPts val="1180"/>
              </a:lnSpc>
            </a:pP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System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out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println(</a:t>
            </a:r>
            <a:r>
              <a:rPr sz="1000" spc="-10" dirty="0">
                <a:solidFill>
                  <a:srgbClr val="032D60"/>
                </a:solidFill>
                <a:latin typeface="Consolas"/>
                <a:cs typeface="Consolas"/>
              </a:rPr>
              <a:t>"Bonus</a:t>
            </a:r>
            <a:r>
              <a:rPr sz="1000" spc="-40" dirty="0">
                <a:solidFill>
                  <a:srgbClr val="032D60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032D60"/>
                </a:solidFill>
                <a:latin typeface="Consolas"/>
                <a:cs typeface="Consolas"/>
              </a:rPr>
              <a:t>of</a:t>
            </a:r>
            <a:r>
              <a:rPr sz="1000" spc="-55" dirty="0">
                <a:solidFill>
                  <a:srgbClr val="032D60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032D60"/>
                </a:solidFill>
                <a:latin typeface="Consolas"/>
                <a:cs typeface="Consolas"/>
              </a:rPr>
              <a:t>Programmer</a:t>
            </a:r>
            <a:r>
              <a:rPr sz="1000" spc="-40" dirty="0">
                <a:solidFill>
                  <a:srgbClr val="032D60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032D60"/>
                </a:solidFill>
                <a:latin typeface="Consolas"/>
                <a:cs typeface="Consolas"/>
              </a:rPr>
              <a:t>is:"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+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p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bonus);</a:t>
            </a:r>
            <a:endParaRPr sz="1000">
              <a:latin typeface="Consolas"/>
              <a:cs typeface="Consolas"/>
            </a:endParaRPr>
          </a:p>
          <a:p>
            <a:pPr marL="455930">
              <a:lnSpc>
                <a:spcPts val="1170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175260">
              <a:lnSpc>
                <a:spcPts val="1175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4870829"/>
            <a:ext cx="2968625" cy="41293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200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keyword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used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for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inheritance</a:t>
            </a:r>
            <a:r>
              <a:rPr sz="12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2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i="1" spc="-10" dirty="0">
                <a:solidFill>
                  <a:srgbClr val="22292C"/>
                </a:solidFill>
                <a:latin typeface="Segoe UI"/>
                <a:cs typeface="Segoe UI"/>
              </a:rPr>
              <a:t>extends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200" b="1" dirty="0">
                <a:solidFill>
                  <a:srgbClr val="22292C"/>
                </a:solidFill>
                <a:latin typeface="Segoe UI"/>
                <a:cs typeface="Segoe UI"/>
              </a:rPr>
              <a:t>Syntax</a:t>
            </a:r>
            <a:r>
              <a:rPr sz="1200" b="1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b="1" spc="-50" dirty="0">
                <a:solidFill>
                  <a:srgbClr val="22292C"/>
                </a:solidFill>
                <a:latin typeface="Segoe UI"/>
                <a:cs typeface="Segoe UI"/>
              </a:rPr>
              <a:t>: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6376797"/>
            <a:ext cx="5398770" cy="6278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800"/>
              </a:lnSpc>
              <a:spcBef>
                <a:spcPts val="100"/>
              </a:spcBef>
            </a:pPr>
            <a:r>
              <a:rPr sz="1200" b="1" dirty="0">
                <a:solidFill>
                  <a:srgbClr val="22292C"/>
                </a:solidFill>
                <a:latin typeface="Segoe UI"/>
                <a:cs typeface="Segoe UI"/>
              </a:rPr>
              <a:t>Example</a:t>
            </a:r>
            <a:r>
              <a:rPr sz="1200" b="1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22292C"/>
                </a:solidFill>
                <a:latin typeface="Segoe UI"/>
                <a:cs typeface="Segoe UI"/>
              </a:rPr>
              <a:t>2:</a:t>
            </a:r>
            <a:r>
              <a:rPr sz="1200" b="1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In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this</a:t>
            </a:r>
            <a:r>
              <a:rPr sz="12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example,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i="1" dirty="0">
                <a:solidFill>
                  <a:srgbClr val="22292C"/>
                </a:solidFill>
                <a:latin typeface="Segoe UI"/>
                <a:cs typeface="Segoe UI"/>
              </a:rPr>
              <a:t>Programmer</a:t>
            </a:r>
            <a:r>
              <a:rPr sz="1200" i="1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2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subclass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and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i="1" dirty="0">
                <a:solidFill>
                  <a:srgbClr val="22292C"/>
                </a:solidFill>
                <a:latin typeface="Segoe UI"/>
                <a:cs typeface="Segoe UI"/>
              </a:rPr>
              <a:t>Employee</a:t>
            </a:r>
            <a:r>
              <a:rPr sz="1200" i="1" spc="-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2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the 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superclass.</a:t>
            </a:r>
            <a:r>
              <a:rPr sz="1200" spc="-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relationship</a:t>
            </a:r>
            <a:r>
              <a:rPr sz="1200" spc="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between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two classes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the </a:t>
            </a:r>
            <a:r>
              <a:rPr sz="1100" i="1" dirty="0">
                <a:solidFill>
                  <a:srgbClr val="D53947"/>
                </a:solidFill>
                <a:latin typeface="Consolas"/>
                <a:cs typeface="Consolas"/>
              </a:rPr>
              <a:t>Programmer 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IS-</a:t>
            </a:r>
            <a:r>
              <a:rPr sz="1200" spc="-50" dirty="0">
                <a:solidFill>
                  <a:srgbClr val="22292C"/>
                </a:solidFill>
                <a:latin typeface="Segoe UI"/>
                <a:cs typeface="Segoe UI"/>
              </a:rPr>
              <a:t>A 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Employee.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It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means</a:t>
            </a:r>
            <a:r>
              <a:rPr sz="12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that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i="1" dirty="0">
                <a:solidFill>
                  <a:srgbClr val="D53947"/>
                </a:solidFill>
                <a:latin typeface="Consolas"/>
                <a:cs typeface="Consolas"/>
              </a:rPr>
              <a:t>Programmer</a:t>
            </a:r>
            <a:r>
              <a:rPr sz="1100" i="1" spc="-254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2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type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of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i="1" spc="-10" dirty="0">
                <a:solidFill>
                  <a:srgbClr val="D53947"/>
                </a:solidFill>
                <a:latin typeface="Consolas"/>
                <a:cs typeface="Consolas"/>
              </a:rPr>
              <a:t>Employee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4219" y="908050"/>
            <a:ext cx="6083935" cy="3808735"/>
          </a:xfrm>
          <a:prstGeom prst="rect">
            <a:avLst/>
          </a:prstGeom>
          <a:solidFill>
            <a:srgbClr val="F6F8F8"/>
          </a:solidFill>
          <a:ln w="9144">
            <a:solidFill>
              <a:srgbClr val="3B85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L="455295">
              <a:lnSpc>
                <a:spcPts val="1180"/>
              </a:lnSpc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public</a:t>
            </a:r>
            <a:r>
              <a:rPr sz="1000" spc="-4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void</a:t>
            </a:r>
            <a:r>
              <a:rPr sz="1000" spc="-4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sound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()</a:t>
            </a:r>
            <a:r>
              <a:rPr sz="1000" spc="-6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734060">
              <a:lnSpc>
                <a:spcPts val="1160"/>
              </a:lnSpc>
            </a:pP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System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out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println(</a:t>
            </a:r>
            <a:r>
              <a:rPr sz="1000" spc="-10" dirty="0">
                <a:solidFill>
                  <a:srgbClr val="032D60"/>
                </a:solidFill>
                <a:latin typeface="Consolas"/>
                <a:cs typeface="Consolas"/>
              </a:rPr>
              <a:t>"By</a:t>
            </a:r>
            <a:r>
              <a:rPr sz="1000" spc="-45" dirty="0">
                <a:solidFill>
                  <a:srgbClr val="032D60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032D60"/>
                </a:solidFill>
                <a:latin typeface="Consolas"/>
                <a:cs typeface="Consolas"/>
              </a:rPr>
              <a:t>default</a:t>
            </a:r>
            <a:r>
              <a:rPr sz="1000" spc="-15" dirty="0">
                <a:solidFill>
                  <a:srgbClr val="032D60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032D60"/>
                </a:solidFill>
                <a:latin typeface="Consolas"/>
                <a:cs typeface="Consolas"/>
              </a:rPr>
              <a:t>it</a:t>
            </a:r>
            <a:r>
              <a:rPr sz="1000" spc="-25" dirty="0">
                <a:solidFill>
                  <a:srgbClr val="032D60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032D60"/>
                </a:solidFill>
                <a:latin typeface="Consolas"/>
                <a:cs typeface="Consolas"/>
              </a:rPr>
              <a:t>is</a:t>
            </a:r>
            <a:r>
              <a:rPr sz="1000" spc="-25" dirty="0">
                <a:solidFill>
                  <a:srgbClr val="032D60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032D60"/>
                </a:solidFill>
                <a:latin typeface="Consolas"/>
                <a:cs typeface="Consolas"/>
              </a:rPr>
              <a:t>mute"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);</a:t>
            </a:r>
            <a:endParaRPr sz="1000">
              <a:latin typeface="Consolas"/>
              <a:cs typeface="Consolas"/>
            </a:endParaRPr>
          </a:p>
          <a:p>
            <a:pPr marL="455295">
              <a:lnSpc>
                <a:spcPts val="1165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174625">
              <a:lnSpc>
                <a:spcPts val="1190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174625">
              <a:lnSpc>
                <a:spcPts val="1170"/>
              </a:lnSpc>
              <a:spcBef>
                <a:spcPts val="1165"/>
              </a:spcBef>
            </a:pPr>
            <a:r>
              <a:rPr sz="1000" spc="-25" dirty="0">
                <a:solidFill>
                  <a:srgbClr val="6A737B"/>
                </a:solidFill>
                <a:latin typeface="Consolas"/>
                <a:cs typeface="Consolas"/>
              </a:rPr>
              <a:t>/**</a:t>
            </a:r>
            <a:endParaRPr sz="1000">
              <a:latin typeface="Consolas"/>
              <a:cs typeface="Consolas"/>
            </a:endParaRPr>
          </a:p>
          <a:p>
            <a:pPr marL="174625" marR="485140" indent="69850">
              <a:lnSpc>
                <a:spcPts val="1180"/>
              </a:lnSpc>
              <a:spcBef>
                <a:spcPts val="25"/>
              </a:spcBef>
            </a:pP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*</a:t>
            </a:r>
            <a:r>
              <a:rPr sz="1000" spc="-4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This</a:t>
            </a:r>
            <a:r>
              <a:rPr sz="1000" spc="-6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is</a:t>
            </a:r>
            <a:r>
              <a:rPr sz="1000" spc="-5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subclass</a:t>
            </a:r>
            <a:r>
              <a:rPr sz="1000" spc="-4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(also</a:t>
            </a:r>
            <a:r>
              <a:rPr sz="1000" spc="-4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called</a:t>
            </a:r>
            <a:r>
              <a:rPr sz="1000" spc="-3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as</a:t>
            </a:r>
            <a:r>
              <a:rPr sz="1000" spc="-5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derived</a:t>
            </a:r>
            <a:r>
              <a:rPr sz="1000" spc="-5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or</a:t>
            </a:r>
            <a:r>
              <a:rPr sz="1000" spc="-4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child</a:t>
            </a:r>
            <a:r>
              <a:rPr sz="1000" spc="-4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or</a:t>
            </a:r>
            <a:r>
              <a:rPr sz="1000" spc="-4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extended)</a:t>
            </a:r>
            <a:r>
              <a:rPr sz="1000" spc="-4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Dog</a:t>
            </a:r>
            <a:r>
              <a:rPr sz="1000" spc="-4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which</a:t>
            </a:r>
            <a:r>
              <a:rPr sz="1000" spc="-4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spc="-25" dirty="0">
                <a:solidFill>
                  <a:srgbClr val="6A737B"/>
                </a:solidFill>
                <a:latin typeface="Consolas"/>
                <a:cs typeface="Consolas"/>
              </a:rPr>
              <a:t>is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extending</a:t>
            </a:r>
            <a:r>
              <a:rPr sz="1000" spc="-5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6A737B"/>
                </a:solidFill>
                <a:latin typeface="Consolas"/>
                <a:cs typeface="Consolas"/>
              </a:rPr>
              <a:t>Animal</a:t>
            </a:r>
            <a:endParaRPr sz="1000">
              <a:latin typeface="Consolas"/>
              <a:cs typeface="Consolas"/>
            </a:endParaRPr>
          </a:p>
          <a:p>
            <a:pPr marL="245110">
              <a:lnSpc>
                <a:spcPts val="1125"/>
              </a:lnSpc>
            </a:pPr>
            <a:r>
              <a:rPr sz="1000" spc="-50" dirty="0">
                <a:solidFill>
                  <a:srgbClr val="6A737B"/>
                </a:solidFill>
                <a:latin typeface="Consolas"/>
                <a:cs typeface="Consolas"/>
              </a:rPr>
              <a:t>*</a:t>
            </a:r>
            <a:endParaRPr sz="1000">
              <a:latin typeface="Consolas"/>
              <a:cs typeface="Consolas"/>
            </a:endParaRPr>
          </a:p>
          <a:p>
            <a:pPr marL="245110">
              <a:lnSpc>
                <a:spcPts val="1165"/>
              </a:lnSpc>
            </a:pPr>
            <a:r>
              <a:rPr sz="1000" spc="-25" dirty="0">
                <a:solidFill>
                  <a:srgbClr val="6A737B"/>
                </a:solidFill>
                <a:latin typeface="Consolas"/>
                <a:cs typeface="Consolas"/>
              </a:rPr>
              <a:t>*/</a:t>
            </a:r>
            <a:endParaRPr sz="1000">
              <a:latin typeface="Consolas"/>
              <a:cs typeface="Consolas"/>
            </a:endParaRPr>
          </a:p>
          <a:p>
            <a:pPr marL="174625">
              <a:lnSpc>
                <a:spcPts val="1190"/>
              </a:lnSpc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class</a:t>
            </a:r>
            <a:r>
              <a:rPr sz="1000" spc="-6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Dog</a:t>
            </a:r>
            <a:r>
              <a:rPr sz="1000" spc="-45" dirty="0">
                <a:solidFill>
                  <a:srgbClr val="6D42C1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extends</a:t>
            </a:r>
            <a:r>
              <a:rPr sz="1000" spc="-3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Animal</a:t>
            </a:r>
            <a:r>
              <a:rPr sz="1000" spc="-45" dirty="0">
                <a:solidFill>
                  <a:srgbClr val="6D42C1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Consolas"/>
              <a:cs typeface="Consolas"/>
            </a:endParaRPr>
          </a:p>
          <a:p>
            <a:pPr marL="455295" marR="4159250">
              <a:lnSpc>
                <a:spcPts val="1180"/>
              </a:lnSpc>
            </a:pP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//</a:t>
            </a:r>
            <a:r>
              <a:rPr sz="1000" spc="-1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Own</a:t>
            </a:r>
            <a:r>
              <a:rPr sz="1000" spc="-10" dirty="0">
                <a:solidFill>
                  <a:srgbClr val="6A737B"/>
                </a:solidFill>
                <a:latin typeface="Consolas"/>
                <a:cs typeface="Consolas"/>
              </a:rPr>
              <a:t> behavior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private</a:t>
            </a:r>
            <a:r>
              <a:rPr sz="1000" spc="-5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void</a:t>
            </a:r>
            <a:r>
              <a:rPr sz="1000" spc="-5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bark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()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 {</a:t>
            </a:r>
            <a:endParaRPr sz="1000">
              <a:latin typeface="Consolas"/>
              <a:cs typeface="Consolas"/>
            </a:endParaRPr>
          </a:p>
          <a:p>
            <a:pPr marL="734060">
              <a:lnSpc>
                <a:spcPts val="1135"/>
              </a:lnSpc>
            </a:pP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System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out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println(</a:t>
            </a:r>
            <a:r>
              <a:rPr sz="1000" spc="-10" dirty="0">
                <a:solidFill>
                  <a:srgbClr val="032D60"/>
                </a:solidFill>
                <a:latin typeface="Consolas"/>
                <a:cs typeface="Consolas"/>
              </a:rPr>
              <a:t>"Dog</a:t>
            </a:r>
            <a:r>
              <a:rPr sz="1000" spc="-20" dirty="0">
                <a:solidFill>
                  <a:srgbClr val="032D60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032D60"/>
                </a:solidFill>
                <a:latin typeface="Consolas"/>
                <a:cs typeface="Consolas"/>
              </a:rPr>
              <a:t>'"</a:t>
            </a:r>
            <a:r>
              <a:rPr sz="1000" spc="-25" dirty="0">
                <a:solidFill>
                  <a:srgbClr val="032D60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+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getId()</a:t>
            </a:r>
            <a:r>
              <a:rPr sz="1000" spc="-1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+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032D60"/>
                </a:solidFill>
                <a:latin typeface="Consolas"/>
                <a:cs typeface="Consolas"/>
              </a:rPr>
              <a:t>"'</a:t>
            </a:r>
            <a:r>
              <a:rPr sz="1000" spc="-25" dirty="0">
                <a:solidFill>
                  <a:srgbClr val="032D60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032D60"/>
                </a:solidFill>
                <a:latin typeface="Consolas"/>
                <a:cs typeface="Consolas"/>
              </a:rPr>
              <a:t>is</a:t>
            </a:r>
            <a:r>
              <a:rPr sz="1000" spc="-30" dirty="0">
                <a:solidFill>
                  <a:srgbClr val="032D60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032D60"/>
                </a:solidFill>
                <a:latin typeface="Consolas"/>
                <a:cs typeface="Consolas"/>
              </a:rPr>
              <a:t>barking"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);</a:t>
            </a:r>
            <a:endParaRPr sz="1000">
              <a:latin typeface="Consolas"/>
              <a:cs typeface="Consolas"/>
            </a:endParaRPr>
          </a:p>
          <a:p>
            <a:pPr marL="455295">
              <a:lnSpc>
                <a:spcPts val="1180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Consolas"/>
              <a:cs typeface="Consolas"/>
            </a:endParaRPr>
          </a:p>
          <a:p>
            <a:pPr marL="455295" marR="3260725">
              <a:lnSpc>
                <a:spcPts val="1180"/>
              </a:lnSpc>
            </a:pP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//</a:t>
            </a:r>
            <a:r>
              <a:rPr sz="1000" spc="-7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Overriding</a:t>
            </a:r>
            <a:r>
              <a:rPr sz="1000" spc="-6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super</a:t>
            </a:r>
            <a:r>
              <a:rPr sz="1000" spc="-6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class</a:t>
            </a:r>
            <a:r>
              <a:rPr sz="1000" spc="-6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6A737B"/>
                </a:solidFill>
                <a:latin typeface="Consolas"/>
                <a:cs typeface="Consolas"/>
              </a:rPr>
              <a:t>behavior 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@Override</a:t>
            </a:r>
            <a:endParaRPr sz="1000">
              <a:latin typeface="Consolas"/>
              <a:cs typeface="Consolas"/>
            </a:endParaRPr>
          </a:p>
          <a:p>
            <a:pPr marL="734060" marR="4153535" indent="-279400">
              <a:lnSpc>
                <a:spcPts val="1160"/>
              </a:lnSpc>
              <a:spcBef>
                <a:spcPts val="10"/>
              </a:spcBef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public</a:t>
            </a:r>
            <a:r>
              <a:rPr sz="1000" spc="-3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void</a:t>
            </a:r>
            <a:r>
              <a:rPr sz="1000" spc="-3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sound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()</a:t>
            </a:r>
            <a:r>
              <a:rPr sz="1000" spc="-4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 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bark();</a:t>
            </a:r>
            <a:endParaRPr sz="1000">
              <a:latin typeface="Consolas"/>
              <a:cs typeface="Consolas"/>
            </a:endParaRPr>
          </a:p>
          <a:p>
            <a:pPr marL="455295">
              <a:lnSpc>
                <a:spcPts val="1140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174625">
              <a:lnSpc>
                <a:spcPts val="1180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619" y="1257934"/>
            <a:ext cx="5768975" cy="8890"/>
          </a:xfrm>
          <a:custGeom>
            <a:avLst/>
            <a:gdLst/>
            <a:ahLst/>
            <a:cxnLst/>
            <a:rect l="l" t="t" r="r" b="b"/>
            <a:pathLst>
              <a:path w="5768975" h="8890">
                <a:moveTo>
                  <a:pt x="5768975" y="0"/>
                </a:moveTo>
                <a:lnTo>
                  <a:pt x="0" y="0"/>
                </a:lnTo>
                <a:lnTo>
                  <a:pt x="0" y="8890"/>
                </a:lnTo>
                <a:lnTo>
                  <a:pt x="5768975" y="8890"/>
                </a:lnTo>
                <a:lnTo>
                  <a:pt x="5768975" y="0"/>
                </a:lnTo>
                <a:close/>
              </a:path>
            </a:pathLst>
          </a:custGeom>
          <a:solidFill>
            <a:srgbClr val="EAE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908050"/>
            <a:ext cx="30086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2292C"/>
                </a:solidFill>
                <a:latin typeface="Segoe UI"/>
                <a:cs typeface="Segoe UI"/>
              </a:rPr>
              <a:t>Types</a:t>
            </a:r>
            <a:r>
              <a:rPr sz="1800" b="1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22292C"/>
                </a:solidFill>
                <a:latin typeface="Segoe UI"/>
                <a:cs typeface="Segoe UI"/>
              </a:rPr>
              <a:t>of</a:t>
            </a:r>
            <a:r>
              <a:rPr sz="1800" b="1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22292C"/>
                </a:solidFill>
                <a:latin typeface="Segoe UI"/>
                <a:cs typeface="Segoe UI"/>
              </a:rPr>
              <a:t>Inheritance</a:t>
            </a:r>
            <a:r>
              <a:rPr sz="1800" b="1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22292C"/>
                </a:solidFill>
                <a:latin typeface="Segoe UI"/>
                <a:cs typeface="Segoe UI"/>
              </a:rPr>
              <a:t>in</a:t>
            </a:r>
            <a:r>
              <a:rPr sz="1800" b="1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800" b="1" spc="-20" dirty="0">
                <a:solidFill>
                  <a:srgbClr val="22292C"/>
                </a:solidFill>
                <a:latin typeface="Segoe UI"/>
                <a:cs typeface="Segoe UI"/>
              </a:rPr>
              <a:t>Java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5" y="1395731"/>
            <a:ext cx="448373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Below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are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different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types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of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inheritance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which</a:t>
            </a:r>
            <a:r>
              <a:rPr sz="1100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are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supported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by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Java.</a:t>
            </a:r>
            <a:endParaRPr sz="11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100">
              <a:latin typeface="Segoe UI"/>
              <a:cs typeface="Segoe UI"/>
            </a:endParaRPr>
          </a:p>
          <a:p>
            <a:pPr marL="239395">
              <a:lnSpc>
                <a:spcPct val="100000"/>
              </a:lnSpc>
            </a:pPr>
            <a:r>
              <a:rPr sz="1500" dirty="0">
                <a:solidFill>
                  <a:srgbClr val="22292C"/>
                </a:solidFill>
                <a:latin typeface="Segoe UI"/>
                <a:cs typeface="Segoe UI"/>
              </a:rPr>
              <a:t>1.</a:t>
            </a:r>
            <a:r>
              <a:rPr sz="1500" spc="2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22292C"/>
                </a:solidFill>
                <a:latin typeface="Segoe UI"/>
                <a:cs typeface="Segoe UI"/>
              </a:rPr>
              <a:t>Single</a:t>
            </a:r>
            <a:r>
              <a:rPr sz="1500" spc="-7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500" spc="-10" dirty="0">
                <a:solidFill>
                  <a:srgbClr val="22292C"/>
                </a:solidFill>
                <a:latin typeface="Segoe UI"/>
                <a:cs typeface="Segoe UI"/>
              </a:rPr>
              <a:t>Inheritance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4679415"/>
            <a:ext cx="5562600" cy="7876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100"/>
              </a:lnSpc>
              <a:spcBef>
                <a:spcPts val="100"/>
              </a:spcBef>
            </a:pP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single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inheritance,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subclasses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inherit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features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of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one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superclass.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image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below,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b="1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serves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as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base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for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derived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spc="-25" dirty="0">
                <a:solidFill>
                  <a:srgbClr val="22292C"/>
                </a:solidFill>
                <a:latin typeface="Segoe UI"/>
                <a:cs typeface="Segoe UI"/>
              </a:rPr>
              <a:t>B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.</a:t>
            </a:r>
            <a:endParaRPr sz="1100">
              <a:latin typeface="Segoe UI"/>
              <a:cs typeface="Segoe UI"/>
            </a:endParaRPr>
          </a:p>
          <a:p>
            <a:pPr marL="239395">
              <a:lnSpc>
                <a:spcPct val="100000"/>
              </a:lnSpc>
              <a:spcBef>
                <a:spcPts val="1110"/>
              </a:spcBef>
            </a:pPr>
            <a:r>
              <a:rPr sz="1500" dirty="0">
                <a:solidFill>
                  <a:srgbClr val="22292C"/>
                </a:solidFill>
                <a:latin typeface="Segoe UI"/>
                <a:cs typeface="Segoe UI"/>
              </a:rPr>
              <a:t>2.</a:t>
            </a:r>
            <a:r>
              <a:rPr sz="1500" spc="2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22292C"/>
                </a:solidFill>
                <a:latin typeface="Segoe UI"/>
                <a:cs typeface="Segoe UI"/>
              </a:rPr>
              <a:t>Multilevel</a:t>
            </a:r>
            <a:r>
              <a:rPr sz="1500" spc="-5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500" spc="-10" dirty="0">
                <a:solidFill>
                  <a:srgbClr val="22292C"/>
                </a:solidFill>
                <a:latin typeface="Segoe UI"/>
                <a:cs typeface="Segoe UI"/>
              </a:rPr>
              <a:t>Inheritance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5" y="8849716"/>
            <a:ext cx="5690235" cy="82407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9700"/>
              </a:lnSpc>
              <a:spcBef>
                <a:spcPts val="90"/>
              </a:spcBef>
            </a:pP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Multilevel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Inheritance,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derived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will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be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inheriting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base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and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as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well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as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the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derived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also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act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as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base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to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other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class.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below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image,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b="1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serves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as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5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spc="50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base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for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derived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dirty="0">
                <a:solidFill>
                  <a:srgbClr val="22292C"/>
                </a:solidFill>
                <a:latin typeface="Segoe UI"/>
                <a:cs typeface="Segoe UI"/>
              </a:rPr>
              <a:t>B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,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which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turn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serves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as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base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for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derived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100" spc="-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spc="-25" dirty="0">
                <a:solidFill>
                  <a:srgbClr val="22292C"/>
                </a:solidFill>
                <a:latin typeface="Segoe UI"/>
                <a:cs typeface="Segoe UI"/>
              </a:rPr>
              <a:t>C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.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</a:t>
            </a:r>
            <a:r>
              <a:rPr sz="1100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Java,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cannot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directly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access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grand</a:t>
            </a:r>
            <a:r>
              <a:rPr sz="1100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parent’s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members.</a:t>
            </a:r>
            <a:endParaRPr sz="1100">
              <a:latin typeface="Segoe UI"/>
              <a:cs typeface="Segoe U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4196" y="2312034"/>
            <a:ext cx="1304925" cy="230441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32430" y="5881370"/>
            <a:ext cx="1606549" cy="28498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9080" y="905001"/>
            <a:ext cx="222377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22292C"/>
                </a:solidFill>
                <a:latin typeface="Segoe UI"/>
                <a:cs typeface="Segoe UI"/>
              </a:rPr>
              <a:t>3.</a:t>
            </a:r>
            <a:r>
              <a:rPr sz="1500" spc="2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22292C"/>
                </a:solidFill>
                <a:latin typeface="Segoe UI"/>
                <a:cs typeface="Segoe UI"/>
              </a:rPr>
              <a:t>Hierarchical</a:t>
            </a:r>
            <a:r>
              <a:rPr sz="1500" spc="-6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500" spc="-10" dirty="0">
                <a:solidFill>
                  <a:srgbClr val="22292C"/>
                </a:solidFill>
                <a:latin typeface="Segoe UI"/>
                <a:cs typeface="Segoe UI"/>
              </a:rPr>
              <a:t>Inheritance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402049"/>
            <a:ext cx="5521960" cy="888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200"/>
              </a:lnSpc>
              <a:spcBef>
                <a:spcPts val="95"/>
              </a:spcBef>
            </a:pP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Hierarchical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Inheritance,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one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serves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as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superclass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(base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class)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for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more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than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one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subclass.</a:t>
            </a:r>
            <a:r>
              <a:rPr sz="1100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below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image,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b="1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serves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as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base</a:t>
            </a:r>
            <a:r>
              <a:rPr sz="1100" spc="-5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for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derived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dirty="0">
                <a:solidFill>
                  <a:srgbClr val="22292C"/>
                </a:solidFill>
                <a:latin typeface="Segoe UI"/>
                <a:cs typeface="Segoe UI"/>
              </a:rPr>
              <a:t>B</a:t>
            </a:r>
            <a:r>
              <a:rPr sz="1100" b="1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and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spc="-25" dirty="0">
                <a:solidFill>
                  <a:srgbClr val="22292C"/>
                </a:solidFill>
                <a:latin typeface="Segoe UI"/>
                <a:cs typeface="Segoe UI"/>
              </a:rPr>
              <a:t>C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.</a:t>
            </a:r>
            <a:endParaRPr sz="11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1100">
              <a:latin typeface="Segoe UI"/>
              <a:cs typeface="Segoe UI"/>
            </a:endParaRPr>
          </a:p>
          <a:p>
            <a:pPr marL="239395">
              <a:lnSpc>
                <a:spcPct val="100000"/>
              </a:lnSpc>
            </a:pPr>
            <a:r>
              <a:rPr sz="1500" dirty="0">
                <a:solidFill>
                  <a:srgbClr val="22292C"/>
                </a:solidFill>
                <a:latin typeface="Segoe UI"/>
                <a:cs typeface="Segoe UI"/>
              </a:rPr>
              <a:t>4.</a:t>
            </a:r>
            <a:r>
              <a:rPr sz="1500" spc="20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22292C"/>
                </a:solidFill>
                <a:latin typeface="Segoe UI"/>
                <a:cs typeface="Segoe UI"/>
              </a:rPr>
              <a:t>Multiple</a:t>
            </a:r>
            <a:r>
              <a:rPr sz="1500" spc="-5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22292C"/>
                </a:solidFill>
                <a:latin typeface="Segoe UI"/>
                <a:cs typeface="Segoe UI"/>
              </a:rPr>
              <a:t>Inheritance</a:t>
            </a:r>
            <a:r>
              <a:rPr sz="1500" spc="-8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22292C"/>
                </a:solidFill>
                <a:latin typeface="Segoe UI"/>
                <a:cs typeface="Segoe UI"/>
              </a:rPr>
              <a:t>(Through</a:t>
            </a:r>
            <a:r>
              <a:rPr sz="1500" spc="-5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500" spc="-10" dirty="0">
                <a:solidFill>
                  <a:srgbClr val="22292C"/>
                </a:solidFill>
                <a:latin typeface="Segoe UI"/>
                <a:cs typeface="Segoe UI"/>
              </a:rPr>
              <a:t>Interfaces)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5" y="8505291"/>
            <a:ext cx="5558155" cy="8180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400"/>
              </a:lnSpc>
              <a:spcBef>
                <a:spcPts val="95"/>
              </a:spcBef>
            </a:pP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Multiple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inheritances,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one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can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have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more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than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one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superclass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and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inherit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features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from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all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parent</a:t>
            </a:r>
            <a:r>
              <a:rPr sz="1100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classes.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Please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note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that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Java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does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not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support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multiple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inheritances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with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classes.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Java,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we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can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achieve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multiple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inheritances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only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through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Interfaces.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image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below,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dirty="0">
                <a:solidFill>
                  <a:srgbClr val="22292C"/>
                </a:solidFill>
                <a:latin typeface="Segoe UI"/>
                <a:cs typeface="Segoe UI"/>
              </a:rPr>
              <a:t>C</a:t>
            </a:r>
            <a:r>
              <a:rPr sz="1100" b="1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derived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from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b="1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and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spc="-25" dirty="0">
                <a:solidFill>
                  <a:srgbClr val="22292C"/>
                </a:solidFill>
                <a:latin typeface="Segoe UI"/>
                <a:cs typeface="Segoe UI"/>
              </a:rPr>
              <a:t>B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.</a:t>
            </a:r>
            <a:endParaRPr sz="11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5520" y="1576070"/>
            <a:ext cx="3043174" cy="27476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5496" y="5562599"/>
            <a:ext cx="3455288" cy="288480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9140" y="7069454"/>
            <a:ext cx="6083935" cy="2155077"/>
          </a:xfrm>
          <a:prstGeom prst="rect">
            <a:avLst/>
          </a:prstGeom>
          <a:solidFill>
            <a:srgbClr val="F6F8F8"/>
          </a:solidFill>
          <a:ln w="9144">
            <a:solidFill>
              <a:srgbClr val="3B85C5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Times New Roman"/>
              <a:cs typeface="Times New Roman"/>
            </a:endParaRPr>
          </a:p>
          <a:p>
            <a:pPr marL="175260">
              <a:lnSpc>
                <a:spcPts val="1195"/>
              </a:lnSpc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class</a:t>
            </a:r>
            <a:r>
              <a:rPr sz="1000" spc="-4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25" dirty="0">
                <a:solidFill>
                  <a:srgbClr val="6D42C1"/>
                </a:solidFill>
                <a:latin typeface="Consolas"/>
                <a:cs typeface="Consolas"/>
              </a:rPr>
              <a:t>A</a:t>
            </a:r>
            <a:r>
              <a:rPr sz="1000" spc="-25" dirty="0">
                <a:solidFill>
                  <a:srgbClr val="22292C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455930">
              <a:lnSpc>
                <a:spcPts val="1180"/>
              </a:lnSpc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void</a:t>
            </a:r>
            <a:r>
              <a:rPr sz="1000" spc="-10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6D42C1"/>
                </a:solidFill>
                <a:latin typeface="Consolas"/>
                <a:cs typeface="Consolas"/>
              </a:rPr>
              <a:t>msg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(){System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out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println(</a:t>
            </a:r>
            <a:r>
              <a:rPr sz="1000" spc="-10" dirty="0">
                <a:solidFill>
                  <a:srgbClr val="032D60"/>
                </a:solidFill>
                <a:latin typeface="Consolas"/>
                <a:cs typeface="Consolas"/>
              </a:rPr>
              <a:t>"Hello"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);}</a:t>
            </a:r>
            <a:endParaRPr sz="1000">
              <a:latin typeface="Consolas"/>
              <a:cs typeface="Consolas"/>
            </a:endParaRPr>
          </a:p>
          <a:p>
            <a:pPr marL="175260">
              <a:lnSpc>
                <a:spcPts val="1165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175260">
              <a:lnSpc>
                <a:spcPts val="1170"/>
              </a:lnSpc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class</a:t>
            </a:r>
            <a:r>
              <a:rPr sz="1000" spc="-4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25" dirty="0">
                <a:solidFill>
                  <a:srgbClr val="6D42C1"/>
                </a:solidFill>
                <a:latin typeface="Consolas"/>
                <a:cs typeface="Consolas"/>
              </a:rPr>
              <a:t>B</a:t>
            </a:r>
            <a:r>
              <a:rPr sz="1000" spc="-25" dirty="0">
                <a:solidFill>
                  <a:srgbClr val="22292C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455930">
              <a:lnSpc>
                <a:spcPts val="1165"/>
              </a:lnSpc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void</a:t>
            </a:r>
            <a:r>
              <a:rPr sz="1000" spc="-114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6D42C1"/>
                </a:solidFill>
                <a:latin typeface="Consolas"/>
                <a:cs typeface="Consolas"/>
              </a:rPr>
              <a:t>msg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(){System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out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println(</a:t>
            </a:r>
            <a:r>
              <a:rPr sz="1000" spc="-10" dirty="0">
                <a:solidFill>
                  <a:srgbClr val="032D60"/>
                </a:solidFill>
                <a:latin typeface="Consolas"/>
                <a:cs typeface="Consolas"/>
              </a:rPr>
              <a:t>"Welcome"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);}</a:t>
            </a:r>
            <a:endParaRPr sz="1000">
              <a:latin typeface="Consolas"/>
              <a:cs typeface="Consolas"/>
            </a:endParaRPr>
          </a:p>
          <a:p>
            <a:pPr marL="175260">
              <a:lnSpc>
                <a:spcPts val="1165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175260">
              <a:lnSpc>
                <a:spcPts val="1190"/>
              </a:lnSpc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class</a:t>
            </a:r>
            <a:r>
              <a:rPr sz="1000" spc="-6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C</a:t>
            </a:r>
            <a:r>
              <a:rPr sz="1000" spc="-55" dirty="0">
                <a:solidFill>
                  <a:srgbClr val="6D42C1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extends</a:t>
            </a:r>
            <a:r>
              <a:rPr sz="1000" spc="-3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A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,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B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{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//suppose</a:t>
            </a:r>
            <a:r>
              <a:rPr sz="1000" spc="-5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if</a:t>
            </a:r>
            <a:r>
              <a:rPr sz="1000" spc="-4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it</a:t>
            </a:r>
            <a:r>
              <a:rPr sz="1000" spc="-6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spc="-20" dirty="0">
                <a:solidFill>
                  <a:srgbClr val="6A737B"/>
                </a:solidFill>
                <a:latin typeface="Consolas"/>
                <a:cs typeface="Consolas"/>
              </a:rPr>
              <a:t>were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onsolas"/>
              <a:cs typeface="Consolas"/>
            </a:endParaRPr>
          </a:p>
          <a:p>
            <a:pPr marL="874394" marR="2824480" indent="-349250">
              <a:lnSpc>
                <a:spcPts val="1160"/>
              </a:lnSpc>
              <a:spcBef>
                <a:spcPts val="5"/>
              </a:spcBef>
            </a:pP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Public</a:t>
            </a:r>
            <a:r>
              <a:rPr sz="1000" spc="-4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Static</a:t>
            </a:r>
            <a:r>
              <a:rPr sz="1000" spc="-4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void</a:t>
            </a:r>
            <a:r>
              <a:rPr sz="1000" spc="-5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main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(String</a:t>
            </a:r>
            <a:r>
              <a:rPr sz="1000" spc="-4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E16009"/>
                </a:solidFill>
                <a:latin typeface="Consolas"/>
                <a:cs typeface="Consolas"/>
              </a:rPr>
              <a:t>args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[]){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C</a:t>
            </a:r>
            <a:r>
              <a:rPr sz="1000" spc="-2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obj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=new</a:t>
            </a:r>
            <a:r>
              <a:rPr sz="1000" spc="-2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20" dirty="0">
                <a:solidFill>
                  <a:srgbClr val="22292C"/>
                </a:solidFill>
                <a:latin typeface="Consolas"/>
                <a:cs typeface="Consolas"/>
              </a:rPr>
              <a:t>C();</a:t>
            </a:r>
            <a:endParaRPr sz="1000">
              <a:latin typeface="Consolas"/>
              <a:cs typeface="Consolas"/>
            </a:endParaRPr>
          </a:p>
          <a:p>
            <a:pPr marL="874394">
              <a:lnSpc>
                <a:spcPts val="1150"/>
              </a:lnSpc>
            </a:pP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obj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msg();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//Now</a:t>
            </a:r>
            <a:r>
              <a:rPr sz="1000" spc="-7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which</a:t>
            </a:r>
            <a:r>
              <a:rPr sz="1000" spc="-8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msg()</a:t>
            </a:r>
            <a:r>
              <a:rPr sz="1000" spc="-7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method</a:t>
            </a:r>
            <a:r>
              <a:rPr sz="1000" spc="-6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would</a:t>
            </a:r>
            <a:r>
              <a:rPr sz="1000" spc="-6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be</a:t>
            </a:r>
            <a:r>
              <a:rPr sz="1000" spc="-8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6A737B"/>
                </a:solidFill>
                <a:latin typeface="Consolas"/>
                <a:cs typeface="Consolas"/>
              </a:rPr>
              <a:t>invoked?</a:t>
            </a:r>
            <a:endParaRPr sz="1000">
              <a:latin typeface="Consolas"/>
              <a:cs typeface="Consolas"/>
            </a:endParaRPr>
          </a:p>
          <a:p>
            <a:pPr marL="525780">
              <a:lnSpc>
                <a:spcPts val="1165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175260">
              <a:lnSpc>
                <a:spcPts val="1175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9080" y="905001"/>
            <a:ext cx="354584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22292C"/>
                </a:solidFill>
                <a:latin typeface="Segoe UI"/>
                <a:cs typeface="Segoe UI"/>
              </a:rPr>
              <a:t>5.</a:t>
            </a:r>
            <a:r>
              <a:rPr sz="1500" spc="2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22292C"/>
                </a:solidFill>
                <a:latin typeface="Segoe UI"/>
                <a:cs typeface="Segoe UI"/>
              </a:rPr>
              <a:t>Hybrid</a:t>
            </a:r>
            <a:r>
              <a:rPr sz="15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500" spc="-10" dirty="0">
                <a:solidFill>
                  <a:srgbClr val="22292C"/>
                </a:solidFill>
                <a:latin typeface="Segoe UI"/>
                <a:cs typeface="Segoe UI"/>
              </a:rPr>
              <a:t>Inheritance</a:t>
            </a:r>
            <a:r>
              <a:rPr sz="1500" spc="-5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22292C"/>
                </a:solidFill>
                <a:latin typeface="Segoe UI"/>
                <a:cs typeface="Segoe UI"/>
              </a:rPr>
              <a:t>(Through</a:t>
            </a:r>
            <a:r>
              <a:rPr sz="15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500" spc="-10" dirty="0">
                <a:solidFill>
                  <a:srgbClr val="22292C"/>
                </a:solidFill>
                <a:latin typeface="Segoe UI"/>
                <a:cs typeface="Segoe UI"/>
              </a:rPr>
              <a:t>Interfaces)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5" y="3865599"/>
            <a:ext cx="5713095" cy="30866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80645">
              <a:lnSpc>
                <a:spcPct val="119500"/>
              </a:lnSpc>
              <a:spcBef>
                <a:spcPts val="90"/>
              </a:spcBef>
            </a:pP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It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mix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of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two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or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more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of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above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types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of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inheritance.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Since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java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doesn’t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support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multiple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inheritances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with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classes,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hybrid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inheritance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also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not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possible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with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classes.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In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java,</a:t>
            </a:r>
            <a:r>
              <a:rPr sz="1100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we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can</a:t>
            </a:r>
            <a:r>
              <a:rPr sz="1100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achieve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hybrid</a:t>
            </a:r>
            <a:r>
              <a:rPr sz="1100" spc="-5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inheritance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only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through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Interfaces.</a:t>
            </a:r>
            <a:endParaRPr sz="11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1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22292C"/>
                </a:solidFill>
                <a:latin typeface="Segoe UI"/>
                <a:cs typeface="Segoe UI"/>
              </a:rPr>
              <a:t>Why</a:t>
            </a:r>
            <a:r>
              <a:rPr sz="1500" spc="-6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22292C"/>
                </a:solidFill>
                <a:latin typeface="Segoe UI"/>
                <a:cs typeface="Segoe UI"/>
              </a:rPr>
              <a:t>multiple</a:t>
            </a:r>
            <a:r>
              <a:rPr sz="1500" spc="-6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22292C"/>
                </a:solidFill>
                <a:latin typeface="Segoe UI"/>
                <a:cs typeface="Segoe UI"/>
              </a:rPr>
              <a:t>inheritance</a:t>
            </a:r>
            <a:r>
              <a:rPr sz="1500" spc="-6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500" spc="-6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22292C"/>
                </a:solidFill>
                <a:latin typeface="Segoe UI"/>
                <a:cs typeface="Segoe UI"/>
              </a:rPr>
              <a:t>not</a:t>
            </a:r>
            <a:r>
              <a:rPr sz="1500" spc="-5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22292C"/>
                </a:solidFill>
                <a:latin typeface="Segoe UI"/>
                <a:cs typeface="Segoe UI"/>
              </a:rPr>
              <a:t>supported</a:t>
            </a:r>
            <a:r>
              <a:rPr sz="15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22292C"/>
                </a:solidFill>
                <a:latin typeface="Segoe UI"/>
                <a:cs typeface="Segoe UI"/>
              </a:rPr>
              <a:t>in</a:t>
            </a:r>
            <a:r>
              <a:rPr sz="1500" spc="-5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500" spc="-10" dirty="0">
                <a:solidFill>
                  <a:srgbClr val="22292C"/>
                </a:solidFill>
                <a:latin typeface="Segoe UI"/>
                <a:cs typeface="Segoe UI"/>
              </a:rPr>
              <a:t>java?</a:t>
            </a:r>
            <a:endParaRPr sz="1500">
              <a:latin typeface="Segoe UI"/>
              <a:cs typeface="Segoe UI"/>
            </a:endParaRPr>
          </a:p>
          <a:p>
            <a:pPr marL="12700" marR="5080">
              <a:lnSpc>
                <a:spcPct val="119100"/>
              </a:lnSpc>
              <a:spcBef>
                <a:spcPts val="1265"/>
              </a:spcBef>
            </a:pP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To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reduce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complexity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and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simplify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language,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multiple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inheritance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not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supported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in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java.</a:t>
            </a:r>
            <a:endParaRPr sz="1100">
              <a:latin typeface="Segoe UI"/>
              <a:cs typeface="Segoe UI"/>
            </a:endParaRPr>
          </a:p>
          <a:p>
            <a:pPr marL="12700" marR="28575" algn="just">
              <a:lnSpc>
                <a:spcPct val="119100"/>
              </a:lnSpc>
              <a:spcBef>
                <a:spcPts val="815"/>
              </a:spcBef>
            </a:pP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Consider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scenario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where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,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dirty="0">
                <a:solidFill>
                  <a:srgbClr val="22292C"/>
                </a:solidFill>
                <a:latin typeface="Segoe UI"/>
                <a:cs typeface="Segoe UI"/>
              </a:rPr>
              <a:t>B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,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and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dirty="0">
                <a:solidFill>
                  <a:srgbClr val="22292C"/>
                </a:solidFill>
                <a:latin typeface="Segoe UI"/>
                <a:cs typeface="Segoe UI"/>
              </a:rPr>
              <a:t>C</a:t>
            </a:r>
            <a:r>
              <a:rPr sz="1100" b="1" spc="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are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three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classes.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dirty="0">
                <a:solidFill>
                  <a:srgbClr val="22292C"/>
                </a:solidFill>
                <a:latin typeface="Segoe UI"/>
                <a:cs typeface="Segoe UI"/>
              </a:rPr>
              <a:t>C</a:t>
            </a:r>
            <a:r>
              <a:rPr sz="1100" b="1" spc="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inherits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b="1" spc="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and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dirty="0">
                <a:solidFill>
                  <a:srgbClr val="22292C"/>
                </a:solidFill>
                <a:latin typeface="Segoe UI"/>
                <a:cs typeface="Segoe UI"/>
              </a:rPr>
              <a:t>B</a:t>
            </a:r>
            <a:r>
              <a:rPr sz="1100" b="1" spc="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classes.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If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b="1" spc="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and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dirty="0">
                <a:solidFill>
                  <a:srgbClr val="22292C"/>
                </a:solidFill>
                <a:latin typeface="Segoe UI"/>
                <a:cs typeface="Segoe UI"/>
              </a:rPr>
              <a:t>B</a:t>
            </a:r>
            <a:r>
              <a:rPr sz="1100" b="1" spc="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classes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have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same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method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and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you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call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it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from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child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object,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there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will</a:t>
            </a:r>
            <a:r>
              <a:rPr sz="1100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be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ambiguity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to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call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method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of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b="1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or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spc="-10" dirty="0">
                <a:solidFill>
                  <a:srgbClr val="22292C"/>
                </a:solidFill>
                <a:latin typeface="Segoe UI"/>
                <a:cs typeface="Segoe UI"/>
              </a:rPr>
              <a:t>B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class.</a:t>
            </a:r>
            <a:endParaRPr sz="1100">
              <a:latin typeface="Segoe UI"/>
              <a:cs typeface="Segoe UI"/>
            </a:endParaRPr>
          </a:p>
          <a:p>
            <a:pPr marL="12700" marR="109220">
              <a:lnSpc>
                <a:spcPct val="119500"/>
              </a:lnSpc>
              <a:spcBef>
                <a:spcPts val="800"/>
              </a:spcBef>
            </a:pP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Since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compile-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time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errors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are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better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than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runtime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errors,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java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renders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compile-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time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error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if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you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inherit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2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classes.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So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whether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you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have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same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method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or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different,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there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will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be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compile</a:t>
            </a:r>
            <a:r>
              <a:rPr sz="1100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time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error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now.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9297112"/>
            <a:ext cx="402336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Segoe UI"/>
                <a:cs typeface="Segoe UI"/>
              </a:rPr>
              <a:t>Read</a:t>
            </a:r>
            <a:r>
              <a:rPr sz="1100" spc="-60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more</a:t>
            </a:r>
            <a:r>
              <a:rPr sz="1100" spc="-55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about</a:t>
            </a:r>
            <a:r>
              <a:rPr sz="1100" spc="-50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Inheritance</a:t>
            </a:r>
            <a:r>
              <a:rPr sz="1100" spc="-45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at</a:t>
            </a:r>
            <a:r>
              <a:rPr sz="1100" spc="-45" dirty="0">
                <a:latin typeface="Segoe UI"/>
                <a:cs typeface="Segoe UI"/>
              </a:rPr>
              <a:t> </a:t>
            </a:r>
            <a:r>
              <a:rPr sz="1100" u="sng" dirty="0">
                <a:solidFill>
                  <a:srgbClr val="3B85C5"/>
                </a:solidFill>
                <a:uFill>
                  <a:solidFill>
                    <a:srgbClr val="3B85C5"/>
                  </a:solidFill>
                </a:uFill>
                <a:latin typeface="Segoe UI"/>
                <a:cs typeface="Segoe UI"/>
              </a:rPr>
              <a:t>Inheritance</a:t>
            </a:r>
            <a:r>
              <a:rPr sz="1100" u="sng" spc="-50" dirty="0">
                <a:solidFill>
                  <a:srgbClr val="3B85C5"/>
                </a:solidFill>
                <a:uFill>
                  <a:solidFill>
                    <a:srgbClr val="3B85C5"/>
                  </a:solidFill>
                </a:uFill>
                <a:latin typeface="Segoe UI"/>
                <a:cs typeface="Segoe UI"/>
              </a:rPr>
              <a:t> </a:t>
            </a:r>
            <a:r>
              <a:rPr sz="1100" u="sng" dirty="0">
                <a:solidFill>
                  <a:srgbClr val="3B85C5"/>
                </a:solidFill>
                <a:uFill>
                  <a:solidFill>
                    <a:srgbClr val="3B85C5"/>
                  </a:solidFill>
                </a:uFill>
                <a:latin typeface="Segoe UI"/>
                <a:cs typeface="Segoe UI"/>
              </a:rPr>
              <a:t>in</a:t>
            </a:r>
            <a:r>
              <a:rPr sz="1100" u="sng" spc="-40" dirty="0">
                <a:solidFill>
                  <a:srgbClr val="3B85C5"/>
                </a:solidFill>
                <a:uFill>
                  <a:solidFill>
                    <a:srgbClr val="3B85C5"/>
                  </a:solidFill>
                </a:uFill>
                <a:latin typeface="Segoe UI"/>
                <a:cs typeface="Segoe UI"/>
              </a:rPr>
              <a:t> </a:t>
            </a:r>
            <a:r>
              <a:rPr sz="1100" u="sng" dirty="0">
                <a:solidFill>
                  <a:srgbClr val="3B85C5"/>
                </a:solidFill>
                <a:uFill>
                  <a:solidFill>
                    <a:srgbClr val="3B85C5"/>
                  </a:solidFill>
                </a:uFill>
                <a:latin typeface="Segoe UI"/>
                <a:cs typeface="Segoe UI"/>
              </a:rPr>
              <a:t>Java</a:t>
            </a:r>
            <a:r>
              <a:rPr sz="1100" u="sng" spc="-25" dirty="0">
                <a:solidFill>
                  <a:srgbClr val="3B85C5"/>
                </a:solidFill>
                <a:uFill>
                  <a:solidFill>
                    <a:srgbClr val="3B85C5"/>
                  </a:solidFill>
                </a:uFill>
                <a:latin typeface="Segoe UI"/>
                <a:cs typeface="Segoe UI"/>
              </a:rPr>
              <a:t> </a:t>
            </a:r>
            <a:r>
              <a:rPr sz="1100" u="sng" dirty="0">
                <a:solidFill>
                  <a:srgbClr val="3B85C5"/>
                </a:solidFill>
                <a:uFill>
                  <a:solidFill>
                    <a:srgbClr val="3B85C5"/>
                  </a:solidFill>
                </a:uFill>
                <a:latin typeface="Segoe UI"/>
                <a:cs typeface="Segoe UI"/>
              </a:rPr>
              <a:t>with</a:t>
            </a:r>
            <a:r>
              <a:rPr sz="1100" u="sng" spc="-50" dirty="0">
                <a:solidFill>
                  <a:srgbClr val="3B85C5"/>
                </a:solidFill>
                <a:uFill>
                  <a:solidFill>
                    <a:srgbClr val="3B85C5"/>
                  </a:solidFill>
                </a:uFill>
                <a:latin typeface="Segoe UI"/>
                <a:cs typeface="Segoe UI"/>
              </a:rPr>
              <a:t> </a:t>
            </a:r>
            <a:r>
              <a:rPr sz="1100" u="sng" spc="-10" dirty="0">
                <a:solidFill>
                  <a:srgbClr val="3B85C5"/>
                </a:solidFill>
                <a:uFill>
                  <a:solidFill>
                    <a:srgbClr val="3B85C5"/>
                  </a:solidFill>
                </a:uFill>
                <a:latin typeface="Segoe UI"/>
                <a:cs typeface="Segoe UI"/>
              </a:rPr>
              <a:t>Example</a:t>
            </a:r>
            <a:r>
              <a:rPr sz="1100" spc="-10" dirty="0">
                <a:latin typeface="Segoe UI"/>
                <a:cs typeface="Segoe UI"/>
              </a:rPr>
              <a:t>.</a:t>
            </a:r>
            <a:endParaRPr sz="11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4521" y="1451609"/>
            <a:ext cx="3798315" cy="227965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619" y="1360169"/>
            <a:ext cx="5768975" cy="8890"/>
          </a:xfrm>
          <a:custGeom>
            <a:avLst/>
            <a:gdLst/>
            <a:ahLst/>
            <a:cxnLst/>
            <a:rect l="l" t="t" r="r" b="b"/>
            <a:pathLst>
              <a:path w="5768975" h="8890">
                <a:moveTo>
                  <a:pt x="5768975" y="0"/>
                </a:moveTo>
                <a:lnTo>
                  <a:pt x="0" y="0"/>
                </a:lnTo>
                <a:lnTo>
                  <a:pt x="0" y="8890"/>
                </a:lnTo>
                <a:lnTo>
                  <a:pt x="5768975" y="8890"/>
                </a:lnTo>
                <a:lnTo>
                  <a:pt x="5768975" y="0"/>
                </a:lnTo>
                <a:close/>
              </a:path>
            </a:pathLst>
          </a:custGeom>
          <a:solidFill>
            <a:srgbClr val="EAE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6619" y="9315449"/>
            <a:ext cx="5768975" cy="8890"/>
          </a:xfrm>
          <a:custGeom>
            <a:avLst/>
            <a:gdLst/>
            <a:ahLst/>
            <a:cxnLst/>
            <a:rect l="l" t="t" r="r" b="b"/>
            <a:pathLst>
              <a:path w="5768975" h="8890">
                <a:moveTo>
                  <a:pt x="5768975" y="0"/>
                </a:moveTo>
                <a:lnTo>
                  <a:pt x="0" y="0"/>
                </a:lnTo>
                <a:lnTo>
                  <a:pt x="0" y="8890"/>
                </a:lnTo>
                <a:lnTo>
                  <a:pt x="5768975" y="8890"/>
                </a:lnTo>
                <a:lnTo>
                  <a:pt x="5768975" y="0"/>
                </a:lnTo>
                <a:close/>
              </a:path>
            </a:pathLst>
          </a:custGeom>
          <a:solidFill>
            <a:srgbClr val="EAE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0481" y="874521"/>
            <a:ext cx="49424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6.</a:t>
            </a:r>
            <a:r>
              <a:rPr spc="5" dirty="0"/>
              <a:t> </a:t>
            </a:r>
            <a:r>
              <a:rPr spc="-10" dirty="0"/>
              <a:t>Polymorphism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2004" y="1497837"/>
            <a:ext cx="5750560" cy="31280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Segoe UI"/>
                <a:cs typeface="Segoe UI"/>
              </a:rPr>
              <a:t>The</a:t>
            </a:r>
            <a:r>
              <a:rPr sz="1100" spc="-20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process</a:t>
            </a:r>
            <a:r>
              <a:rPr sz="1100" spc="-35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of</a:t>
            </a:r>
            <a:r>
              <a:rPr sz="1100" spc="-10" dirty="0">
                <a:latin typeface="Segoe UI"/>
                <a:cs typeface="Segoe UI"/>
              </a:rPr>
              <a:t> representing</a:t>
            </a:r>
            <a:r>
              <a:rPr sz="1100" spc="-25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one</a:t>
            </a:r>
            <a:r>
              <a:rPr sz="1100" spc="-20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form</a:t>
            </a:r>
            <a:r>
              <a:rPr sz="1100" spc="-20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in</a:t>
            </a:r>
            <a:r>
              <a:rPr sz="1100" spc="-15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multiple</a:t>
            </a:r>
            <a:r>
              <a:rPr sz="1100" spc="-20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forms</a:t>
            </a:r>
            <a:r>
              <a:rPr sz="1100" spc="-20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is</a:t>
            </a:r>
            <a:r>
              <a:rPr sz="1100" spc="-15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known</a:t>
            </a:r>
            <a:r>
              <a:rPr sz="1100" spc="-20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as</a:t>
            </a:r>
            <a:r>
              <a:rPr sz="1100" spc="-5" dirty="0">
                <a:latin typeface="Segoe UI"/>
                <a:cs typeface="Segoe UI"/>
              </a:rPr>
              <a:t> </a:t>
            </a:r>
            <a:r>
              <a:rPr sz="1100" b="1" spc="-10" dirty="0">
                <a:latin typeface="Segoe UI"/>
                <a:cs typeface="Segoe UI"/>
              </a:rPr>
              <a:t>Polymorphism</a:t>
            </a:r>
            <a:r>
              <a:rPr sz="1100" spc="-10" dirty="0">
                <a:latin typeface="Segoe UI"/>
                <a:cs typeface="Segoe UI"/>
              </a:rPr>
              <a:t>.</a:t>
            </a:r>
            <a:endParaRPr sz="11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100" b="1" dirty="0">
                <a:latin typeface="Segoe UI"/>
                <a:cs typeface="Segoe UI"/>
              </a:rPr>
              <a:t>Different</a:t>
            </a:r>
            <a:r>
              <a:rPr sz="1100" b="1" spc="-40" dirty="0">
                <a:latin typeface="Segoe UI"/>
                <a:cs typeface="Segoe UI"/>
              </a:rPr>
              <a:t> </a:t>
            </a:r>
            <a:r>
              <a:rPr sz="1100" b="1" dirty="0">
                <a:latin typeface="Segoe UI"/>
                <a:cs typeface="Segoe UI"/>
              </a:rPr>
              <a:t>definitions</a:t>
            </a:r>
            <a:r>
              <a:rPr sz="1100" b="1" spc="-30" dirty="0">
                <a:latin typeface="Segoe UI"/>
                <a:cs typeface="Segoe UI"/>
              </a:rPr>
              <a:t> </a:t>
            </a:r>
            <a:r>
              <a:rPr sz="1100" b="1" dirty="0">
                <a:latin typeface="Segoe UI"/>
                <a:cs typeface="Segoe UI"/>
              </a:rPr>
              <a:t>of</a:t>
            </a:r>
            <a:r>
              <a:rPr sz="1100" b="1" spc="-35" dirty="0">
                <a:latin typeface="Segoe UI"/>
                <a:cs typeface="Segoe UI"/>
              </a:rPr>
              <a:t> </a:t>
            </a:r>
            <a:r>
              <a:rPr sz="1100" b="1" spc="-10" dirty="0">
                <a:latin typeface="Segoe UI"/>
                <a:cs typeface="Segoe UI"/>
              </a:rPr>
              <a:t>Polymorphism</a:t>
            </a:r>
            <a:r>
              <a:rPr sz="1100" b="1" spc="-50" dirty="0">
                <a:latin typeface="Segoe UI"/>
                <a:cs typeface="Segoe UI"/>
              </a:rPr>
              <a:t> </a:t>
            </a:r>
            <a:r>
              <a:rPr sz="1100" b="1" spc="-20" dirty="0">
                <a:latin typeface="Segoe UI"/>
                <a:cs typeface="Segoe UI"/>
              </a:rPr>
              <a:t>are:</a:t>
            </a:r>
            <a:endParaRPr sz="11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1100">
              <a:latin typeface="Segoe UI"/>
              <a:cs typeface="Segoe UI"/>
            </a:endParaRPr>
          </a:p>
          <a:p>
            <a:pPr marL="467995" indent="-228600">
              <a:lnSpc>
                <a:spcPct val="100000"/>
              </a:lnSpc>
              <a:buClr>
                <a:srgbClr val="22292C"/>
              </a:buClr>
              <a:buFont typeface="Segoe UI"/>
              <a:buAutoNum type="arabicPeriod"/>
              <a:tabLst>
                <a:tab pos="467995" algn="l"/>
              </a:tabLst>
            </a:pPr>
            <a:r>
              <a:rPr sz="1100" dirty="0">
                <a:solidFill>
                  <a:srgbClr val="D53947"/>
                </a:solidFill>
                <a:latin typeface="Consolas"/>
                <a:cs typeface="Consolas"/>
              </a:rPr>
              <a:t>Polymorphism</a:t>
            </a:r>
            <a:r>
              <a:rPr sz="1100" spc="-4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let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us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perform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single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action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different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ways.</a:t>
            </a:r>
            <a:endParaRPr sz="1100">
              <a:latin typeface="Segoe UI"/>
              <a:cs typeface="Segoe UI"/>
            </a:endParaRPr>
          </a:p>
          <a:p>
            <a:pPr marL="467995" marR="1047115" indent="-227329">
              <a:lnSpc>
                <a:spcPct val="110900"/>
              </a:lnSpc>
              <a:spcBef>
                <a:spcPts val="300"/>
              </a:spcBef>
              <a:buClr>
                <a:srgbClr val="22292C"/>
              </a:buClr>
              <a:buFont typeface="Segoe UI"/>
              <a:buAutoNum type="arabicPeriod"/>
              <a:tabLst>
                <a:tab pos="469265" algn="l"/>
              </a:tabLst>
            </a:pPr>
            <a:r>
              <a:rPr sz="1100" dirty="0">
                <a:solidFill>
                  <a:srgbClr val="D53947"/>
                </a:solidFill>
                <a:latin typeface="Consolas"/>
                <a:cs typeface="Consolas"/>
              </a:rPr>
              <a:t>Polymorphism</a:t>
            </a:r>
            <a:r>
              <a:rPr sz="1100" spc="-2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allows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you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to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define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one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interface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and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have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multiple 	implementations</a:t>
            </a:r>
            <a:endParaRPr sz="1100">
              <a:latin typeface="Segoe UI"/>
              <a:cs typeface="Segoe UI"/>
            </a:endParaRPr>
          </a:p>
          <a:p>
            <a:pPr marL="467995" marR="5080" indent="-227329">
              <a:lnSpc>
                <a:spcPct val="111100"/>
              </a:lnSpc>
              <a:spcBef>
                <a:spcPts val="295"/>
              </a:spcBef>
              <a:buAutoNum type="arabicPeriod"/>
              <a:tabLst>
                <a:tab pos="469265" algn="l"/>
              </a:tabLst>
            </a:pP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We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can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create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functions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or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reference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variables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which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behaves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differently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different 	programmatic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context.</a:t>
            </a:r>
            <a:endParaRPr sz="1100">
              <a:latin typeface="Segoe UI"/>
              <a:cs typeface="Segoe UI"/>
            </a:endParaRPr>
          </a:p>
          <a:p>
            <a:pPr marL="467995" indent="-228600">
              <a:lnSpc>
                <a:spcPct val="100000"/>
              </a:lnSpc>
              <a:spcBef>
                <a:spcPts val="445"/>
              </a:spcBef>
              <a:buClr>
                <a:srgbClr val="22292C"/>
              </a:buClr>
              <a:buFont typeface="Segoe UI"/>
              <a:buAutoNum type="arabicPeriod"/>
              <a:tabLst>
                <a:tab pos="467995" algn="l"/>
              </a:tabLst>
            </a:pPr>
            <a:r>
              <a:rPr sz="1100" dirty="0">
                <a:solidFill>
                  <a:srgbClr val="D53947"/>
                </a:solidFill>
                <a:latin typeface="Consolas"/>
                <a:cs typeface="Consolas"/>
              </a:rPr>
              <a:t>Polymorphism</a:t>
            </a:r>
            <a:r>
              <a:rPr sz="1100" spc="-2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means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many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forms.</a:t>
            </a:r>
            <a:endParaRPr sz="11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1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Segoe UI"/>
                <a:cs typeface="Segoe UI"/>
              </a:rPr>
              <a:t>A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real-</a:t>
            </a:r>
            <a:r>
              <a:rPr sz="1800" b="1" dirty="0">
                <a:latin typeface="Segoe UI"/>
                <a:cs typeface="Segoe UI"/>
              </a:rPr>
              <a:t>world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example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polymorphism</a:t>
            </a:r>
            <a:endParaRPr sz="1800">
              <a:latin typeface="Segoe UI"/>
              <a:cs typeface="Segoe UI"/>
            </a:endParaRPr>
          </a:p>
          <a:p>
            <a:pPr marL="12700" marR="132715">
              <a:lnSpc>
                <a:spcPct val="120000"/>
              </a:lnSpc>
              <a:spcBef>
                <a:spcPts val="1300"/>
              </a:spcBef>
            </a:pP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Suppose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if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you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are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classroom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that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time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you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behave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like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spc="-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dirty="0">
                <a:solidFill>
                  <a:srgbClr val="22292C"/>
                </a:solidFill>
                <a:latin typeface="Segoe UI"/>
                <a:cs typeface="Segoe UI"/>
              </a:rPr>
              <a:t>student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,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when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you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are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the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market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at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that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time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you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behave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like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dirty="0">
                <a:solidFill>
                  <a:srgbClr val="22292C"/>
                </a:solidFill>
                <a:latin typeface="Segoe UI"/>
                <a:cs typeface="Segoe UI"/>
              </a:rPr>
              <a:t>customer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,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when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you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at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your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home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at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that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time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you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behave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like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dirty="0">
                <a:solidFill>
                  <a:srgbClr val="22292C"/>
                </a:solidFill>
                <a:latin typeface="Segoe UI"/>
                <a:cs typeface="Segoe UI"/>
              </a:rPr>
              <a:t>son</a:t>
            </a:r>
            <a:r>
              <a:rPr sz="1100" b="1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or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dirty="0">
                <a:solidFill>
                  <a:srgbClr val="22292C"/>
                </a:solidFill>
                <a:latin typeface="Segoe UI"/>
                <a:cs typeface="Segoe UI"/>
              </a:rPr>
              <a:t>daughter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,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Here</a:t>
            </a:r>
            <a:r>
              <a:rPr sz="1100" spc="-5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one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person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present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different-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different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behaviors.</a:t>
            </a:r>
            <a:endParaRPr sz="11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3180" y="4772660"/>
            <a:ext cx="4923155" cy="28859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06525"/>
            <a:ext cx="5674360" cy="10843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Segoe UI"/>
                <a:cs typeface="Segoe UI"/>
              </a:rPr>
              <a:t>Real-</a:t>
            </a:r>
            <a:r>
              <a:rPr sz="1800" b="1" dirty="0">
                <a:latin typeface="Segoe UI"/>
                <a:cs typeface="Segoe UI"/>
              </a:rPr>
              <a:t>world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examples</a:t>
            </a:r>
            <a:endParaRPr sz="1800">
              <a:latin typeface="Segoe UI"/>
              <a:cs typeface="Segoe UI"/>
            </a:endParaRPr>
          </a:p>
          <a:p>
            <a:pPr marL="469265" marR="5080" indent="-228600" algn="just">
              <a:lnSpc>
                <a:spcPct val="110800"/>
              </a:lnSpc>
              <a:spcBef>
                <a:spcPts val="1425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Dogs</a:t>
            </a:r>
            <a:r>
              <a:rPr sz="12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have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state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(name,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color,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breed,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hungry)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and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behavior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(barking,</a:t>
            </a:r>
            <a:r>
              <a:rPr sz="12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fetching,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wagging</a:t>
            </a:r>
            <a:r>
              <a:rPr sz="12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tail).</a:t>
            </a:r>
            <a:r>
              <a:rPr sz="12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22292C"/>
                </a:solidFill>
                <a:latin typeface="Segoe UI"/>
                <a:cs typeface="Segoe UI"/>
              </a:rPr>
              <a:t>Chair,</a:t>
            </a:r>
            <a:r>
              <a:rPr sz="1200" b="1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22292C"/>
                </a:solidFill>
                <a:latin typeface="Segoe UI"/>
                <a:cs typeface="Segoe UI"/>
              </a:rPr>
              <a:t>Bike,</a:t>
            </a:r>
            <a:r>
              <a:rPr sz="1200" b="1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22292C"/>
                </a:solidFill>
                <a:latin typeface="Segoe UI"/>
                <a:cs typeface="Segoe UI"/>
              </a:rPr>
              <a:t>Marker,</a:t>
            </a:r>
            <a:r>
              <a:rPr sz="1200" b="1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22292C"/>
                </a:solidFill>
                <a:latin typeface="Segoe UI"/>
                <a:cs typeface="Segoe UI"/>
              </a:rPr>
              <a:t>Pen,</a:t>
            </a:r>
            <a:r>
              <a:rPr sz="1200" b="1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22292C"/>
                </a:solidFill>
                <a:latin typeface="Segoe UI"/>
                <a:cs typeface="Segoe UI"/>
              </a:rPr>
              <a:t>Table,</a:t>
            </a:r>
            <a:r>
              <a:rPr sz="1200" b="1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22292C"/>
                </a:solidFill>
                <a:latin typeface="Segoe UI"/>
                <a:cs typeface="Segoe UI"/>
              </a:rPr>
              <a:t>Car,</a:t>
            </a:r>
            <a:r>
              <a:rPr sz="1200" b="1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22292C"/>
                </a:solidFill>
                <a:latin typeface="Segoe UI"/>
                <a:cs typeface="Segoe UI"/>
              </a:rPr>
              <a:t>Book,</a:t>
            </a:r>
            <a:r>
              <a:rPr sz="1200" b="1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22292C"/>
                </a:solidFill>
                <a:latin typeface="Segoe UI"/>
                <a:cs typeface="Segoe UI"/>
              </a:rPr>
              <a:t>Apple,</a:t>
            </a:r>
            <a:r>
              <a:rPr sz="1200" b="1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22292C"/>
                </a:solidFill>
                <a:latin typeface="Segoe UI"/>
                <a:cs typeface="Segoe UI"/>
              </a:rPr>
              <a:t>Bag</a:t>
            </a:r>
            <a:r>
              <a:rPr sz="1200" b="1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etc.</a:t>
            </a:r>
            <a:r>
              <a:rPr sz="1200" spc="-5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It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can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be</a:t>
            </a:r>
            <a:r>
              <a:rPr sz="12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physical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or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logical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(tangible</a:t>
            </a:r>
            <a:r>
              <a:rPr sz="12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and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 intangible).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6541390"/>
            <a:ext cx="5372735" cy="415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715" indent="-228600">
              <a:lnSpc>
                <a:spcPct val="109200"/>
              </a:lnSpc>
              <a:spcBef>
                <a:spcPts val="100"/>
              </a:spcBef>
              <a:buSzPct val="83333"/>
              <a:buFont typeface="Symbol"/>
              <a:buChar char=""/>
              <a:tabLst>
                <a:tab pos="240665" algn="l"/>
              </a:tabLst>
            </a:pPr>
            <a:r>
              <a:rPr sz="1200" b="1" dirty="0">
                <a:solidFill>
                  <a:srgbClr val="22292C"/>
                </a:solidFill>
                <a:latin typeface="Segoe UI"/>
                <a:cs typeface="Segoe UI"/>
              </a:rPr>
              <a:t>Bicycles</a:t>
            </a:r>
            <a:r>
              <a:rPr sz="1200" b="1" spc="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also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have</a:t>
            </a:r>
            <a:r>
              <a:rPr sz="12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state</a:t>
            </a:r>
            <a:r>
              <a:rPr sz="12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(current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gear,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current</a:t>
            </a:r>
            <a:r>
              <a:rPr sz="12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pedal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cadence,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current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speed)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and</a:t>
            </a:r>
            <a:r>
              <a:rPr sz="12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behavior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(changing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gear,</a:t>
            </a:r>
            <a:r>
              <a:rPr sz="12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changing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pedal</a:t>
            </a:r>
            <a:r>
              <a:rPr sz="1200" spc="-5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cadence,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applying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brakes).</a:t>
            </a:r>
            <a:endParaRPr sz="12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1380" y="2398396"/>
            <a:ext cx="3656329" cy="38859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3671" y="7205980"/>
            <a:ext cx="2608580" cy="220941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619" y="1257934"/>
            <a:ext cx="5768975" cy="8890"/>
          </a:xfrm>
          <a:custGeom>
            <a:avLst/>
            <a:gdLst/>
            <a:ahLst/>
            <a:cxnLst/>
            <a:rect l="l" t="t" r="r" b="b"/>
            <a:pathLst>
              <a:path w="5768975" h="8890">
                <a:moveTo>
                  <a:pt x="5768975" y="0"/>
                </a:moveTo>
                <a:lnTo>
                  <a:pt x="0" y="0"/>
                </a:lnTo>
                <a:lnTo>
                  <a:pt x="0" y="8890"/>
                </a:lnTo>
                <a:lnTo>
                  <a:pt x="5768975" y="8890"/>
                </a:lnTo>
                <a:lnTo>
                  <a:pt x="5768975" y="0"/>
                </a:lnTo>
                <a:close/>
              </a:path>
            </a:pathLst>
          </a:custGeom>
          <a:solidFill>
            <a:srgbClr val="EAE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5" y="908050"/>
            <a:ext cx="325627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22292C"/>
                </a:solidFill>
                <a:latin typeface="Segoe UI"/>
                <a:cs typeface="Segoe UI"/>
              </a:rPr>
              <a:t>Implementation</a:t>
            </a:r>
            <a:r>
              <a:rPr sz="1800" b="1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22292C"/>
                </a:solidFill>
                <a:latin typeface="Segoe UI"/>
                <a:cs typeface="Segoe UI"/>
              </a:rPr>
              <a:t>with</a:t>
            </a:r>
            <a:r>
              <a:rPr sz="1800" b="1" spc="-6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800" b="1" spc="-10" dirty="0">
                <a:solidFill>
                  <a:srgbClr val="22292C"/>
                </a:solidFill>
                <a:latin typeface="Segoe UI"/>
                <a:cs typeface="Segoe UI"/>
              </a:rPr>
              <a:t>Example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478026"/>
            <a:ext cx="5751830" cy="1019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22292C"/>
                </a:solidFill>
                <a:latin typeface="Segoe UI"/>
                <a:cs typeface="Segoe UI"/>
              </a:rPr>
              <a:t>Example:</a:t>
            </a:r>
            <a:r>
              <a:rPr sz="1500" spc="-8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22292C"/>
                </a:solidFill>
                <a:latin typeface="Segoe UI"/>
                <a:cs typeface="Segoe UI"/>
              </a:rPr>
              <a:t>Payment</a:t>
            </a:r>
            <a:r>
              <a:rPr sz="1500" spc="-8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22292C"/>
                </a:solidFill>
                <a:latin typeface="Segoe UI"/>
                <a:cs typeface="Segoe UI"/>
              </a:rPr>
              <a:t>Processing</a:t>
            </a:r>
            <a:r>
              <a:rPr sz="1500" spc="-8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500" spc="-10" dirty="0">
                <a:solidFill>
                  <a:srgbClr val="22292C"/>
                </a:solidFill>
                <a:latin typeface="Segoe UI"/>
                <a:cs typeface="Segoe UI"/>
              </a:rPr>
              <a:t>Example</a:t>
            </a:r>
            <a:endParaRPr sz="1500">
              <a:latin typeface="Segoe UI"/>
              <a:cs typeface="Segoe UI"/>
            </a:endParaRPr>
          </a:p>
          <a:p>
            <a:pPr marL="12700" marR="5080">
              <a:lnSpc>
                <a:spcPct val="119500"/>
              </a:lnSpc>
              <a:spcBef>
                <a:spcPts val="1255"/>
              </a:spcBef>
            </a:pP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this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dirty="0">
                <a:solidFill>
                  <a:srgbClr val="22292C"/>
                </a:solidFill>
                <a:latin typeface="Segoe UI"/>
                <a:cs typeface="Segoe UI"/>
              </a:rPr>
              <a:t>Payment</a:t>
            </a:r>
            <a:r>
              <a:rPr sz="1100" b="1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dirty="0">
                <a:solidFill>
                  <a:srgbClr val="22292C"/>
                </a:solidFill>
                <a:latin typeface="Segoe UI"/>
                <a:cs typeface="Segoe UI"/>
              </a:rPr>
              <a:t>Processing</a:t>
            </a:r>
            <a:r>
              <a:rPr sz="1100" b="1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dirty="0">
                <a:solidFill>
                  <a:srgbClr val="22292C"/>
                </a:solidFill>
                <a:latin typeface="Segoe UI"/>
                <a:cs typeface="Segoe UI"/>
              </a:rPr>
              <a:t>Example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,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applying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runtime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polymorphism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and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it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can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have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many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forms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at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runtime.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Refer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below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source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code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single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payment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"p"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instance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can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be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used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to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pay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by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cash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and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credit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card,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payment</a:t>
            </a:r>
            <a:r>
              <a:rPr sz="1100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i="1" dirty="0">
                <a:solidFill>
                  <a:srgbClr val="D53947"/>
                </a:solidFill>
                <a:latin typeface="Consolas"/>
                <a:cs typeface="Consolas"/>
              </a:rPr>
              <a:t>p</a:t>
            </a:r>
            <a:r>
              <a:rPr sz="1100" i="1" spc="-2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instance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takes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many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forms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here.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5" y="6662395"/>
            <a:ext cx="4548505" cy="104644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Let’s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start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coding</a:t>
            </a:r>
            <a:r>
              <a:rPr sz="1100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by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looking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into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above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diagram.</a:t>
            </a:r>
            <a:endParaRPr sz="1100">
              <a:latin typeface="Segoe UI"/>
              <a:cs typeface="Segoe UI"/>
            </a:endParaRPr>
          </a:p>
          <a:p>
            <a:pPr marL="467995" indent="-228600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467995" algn="l"/>
              </a:tabLst>
            </a:pP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Create</a:t>
            </a:r>
            <a:r>
              <a:rPr sz="1100" spc="-5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Payment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interface</a:t>
            </a:r>
            <a:endParaRPr sz="1100">
              <a:latin typeface="Segoe UI"/>
              <a:cs typeface="Segoe UI"/>
            </a:endParaRPr>
          </a:p>
          <a:p>
            <a:pPr marL="467995" indent="-228600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467995" algn="l"/>
              </a:tabLst>
            </a:pP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Create</a:t>
            </a:r>
            <a:r>
              <a:rPr sz="1100" spc="-6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dirty="0">
                <a:solidFill>
                  <a:srgbClr val="22292C"/>
                </a:solidFill>
                <a:latin typeface="Segoe UI"/>
                <a:cs typeface="Segoe UI"/>
              </a:rPr>
              <a:t>CashPayment</a:t>
            </a:r>
            <a:r>
              <a:rPr sz="1100" b="1" spc="-5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100" spc="-5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which</a:t>
            </a:r>
            <a:r>
              <a:rPr sz="1100" spc="-5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implements</a:t>
            </a:r>
            <a:r>
              <a:rPr sz="1100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Payment</a:t>
            </a:r>
            <a:r>
              <a:rPr sz="1100" spc="-6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interface</a:t>
            </a:r>
            <a:endParaRPr sz="1100">
              <a:latin typeface="Segoe UI"/>
              <a:cs typeface="Segoe UI"/>
            </a:endParaRPr>
          </a:p>
          <a:p>
            <a:pPr marL="467995" indent="-228600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467995" algn="l"/>
              </a:tabLst>
            </a:pP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Create</a:t>
            </a:r>
            <a:r>
              <a:rPr sz="1100" spc="-6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dirty="0">
                <a:solidFill>
                  <a:srgbClr val="22292C"/>
                </a:solidFill>
                <a:latin typeface="Segoe UI"/>
                <a:cs typeface="Segoe UI"/>
              </a:rPr>
              <a:t>CreditPayment</a:t>
            </a:r>
            <a:r>
              <a:rPr sz="1100" b="1" spc="-5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100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which</a:t>
            </a:r>
            <a:r>
              <a:rPr sz="1100" spc="-6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implements</a:t>
            </a:r>
            <a:r>
              <a:rPr sz="1100" spc="-5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Payment</a:t>
            </a:r>
            <a:r>
              <a:rPr sz="1100" spc="-6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interface</a:t>
            </a:r>
            <a:endParaRPr sz="1100">
              <a:latin typeface="Segoe UI"/>
              <a:cs typeface="Segoe UI"/>
            </a:endParaRPr>
          </a:p>
          <a:p>
            <a:pPr marL="467995" indent="-228600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467995" algn="l"/>
              </a:tabLst>
            </a:pP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Let’s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create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spc="-10" dirty="0">
                <a:solidFill>
                  <a:srgbClr val="22292C"/>
                </a:solidFill>
                <a:latin typeface="Segoe UI"/>
                <a:cs typeface="Segoe UI"/>
              </a:rPr>
              <a:t>Polymorphism</a:t>
            </a:r>
            <a:r>
              <a:rPr sz="1100" b="1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with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main()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method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for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testing.</a:t>
            </a:r>
            <a:endParaRPr sz="11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486" y="2691130"/>
            <a:ext cx="4861306" cy="37979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4059" y="1115567"/>
            <a:ext cx="6092825" cy="8503920"/>
            <a:chOff x="734059" y="1115567"/>
            <a:chExt cx="6092825" cy="8503920"/>
          </a:xfrm>
        </p:grpSpPr>
        <p:sp>
          <p:nvSpPr>
            <p:cNvPr id="3" name="object 3"/>
            <p:cNvSpPr/>
            <p:nvPr/>
          </p:nvSpPr>
          <p:spPr>
            <a:xfrm>
              <a:off x="743584" y="1124584"/>
              <a:ext cx="6074410" cy="300355"/>
            </a:xfrm>
            <a:custGeom>
              <a:avLst/>
              <a:gdLst/>
              <a:ahLst/>
              <a:cxnLst/>
              <a:rect l="l" t="t" r="r" b="b"/>
              <a:pathLst>
                <a:path w="6074409" h="300355">
                  <a:moveTo>
                    <a:pt x="6074410" y="0"/>
                  </a:moveTo>
                  <a:lnTo>
                    <a:pt x="0" y="0"/>
                  </a:lnTo>
                  <a:lnTo>
                    <a:pt x="0" y="300354"/>
                  </a:lnTo>
                  <a:lnTo>
                    <a:pt x="6074410" y="300354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4060" y="1115567"/>
              <a:ext cx="6092825" cy="309880"/>
            </a:xfrm>
            <a:custGeom>
              <a:avLst/>
              <a:gdLst/>
              <a:ahLst/>
              <a:cxnLst/>
              <a:rect l="l" t="t" r="r" b="b"/>
              <a:pathLst>
                <a:path w="6092825" h="309880">
                  <a:moveTo>
                    <a:pt x="609282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0" y="309880"/>
                  </a:lnTo>
                  <a:lnTo>
                    <a:pt x="8890" y="309880"/>
                  </a:lnTo>
                  <a:lnTo>
                    <a:pt x="8890" y="10160"/>
                  </a:lnTo>
                  <a:lnTo>
                    <a:pt x="6083300" y="10160"/>
                  </a:lnTo>
                  <a:lnTo>
                    <a:pt x="6083300" y="309880"/>
                  </a:lnTo>
                  <a:lnTo>
                    <a:pt x="6092825" y="309880"/>
                  </a:lnTo>
                  <a:lnTo>
                    <a:pt x="6092825" y="10160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3584" y="1424939"/>
              <a:ext cx="6074410" cy="149860"/>
            </a:xfrm>
            <a:custGeom>
              <a:avLst/>
              <a:gdLst/>
              <a:ahLst/>
              <a:cxnLst/>
              <a:rect l="l" t="t" r="r" b="b"/>
              <a:pathLst>
                <a:path w="6074409" h="149859">
                  <a:moveTo>
                    <a:pt x="6074410" y="0"/>
                  </a:moveTo>
                  <a:lnTo>
                    <a:pt x="0" y="0"/>
                  </a:lnTo>
                  <a:lnTo>
                    <a:pt x="0" y="149859"/>
                  </a:lnTo>
                  <a:lnTo>
                    <a:pt x="6074410" y="149859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4060" y="1424939"/>
              <a:ext cx="6092825" cy="149860"/>
            </a:xfrm>
            <a:custGeom>
              <a:avLst/>
              <a:gdLst/>
              <a:ahLst/>
              <a:cxnLst/>
              <a:rect l="l" t="t" r="r" b="b"/>
              <a:pathLst>
                <a:path w="6092825" h="149859">
                  <a:moveTo>
                    <a:pt x="8890" y="0"/>
                  </a:moveTo>
                  <a:lnTo>
                    <a:pt x="0" y="0"/>
                  </a:lnTo>
                  <a:lnTo>
                    <a:pt x="0" y="149860"/>
                  </a:lnTo>
                  <a:lnTo>
                    <a:pt x="8890" y="149860"/>
                  </a:lnTo>
                  <a:lnTo>
                    <a:pt x="8890" y="0"/>
                  </a:lnTo>
                  <a:close/>
                </a:path>
                <a:path w="6092825" h="149859">
                  <a:moveTo>
                    <a:pt x="6092825" y="0"/>
                  </a:moveTo>
                  <a:lnTo>
                    <a:pt x="6083300" y="0"/>
                  </a:lnTo>
                  <a:lnTo>
                    <a:pt x="6083300" y="149860"/>
                  </a:lnTo>
                  <a:lnTo>
                    <a:pt x="6092825" y="149860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3584" y="1574164"/>
              <a:ext cx="6074410" cy="149860"/>
            </a:xfrm>
            <a:custGeom>
              <a:avLst/>
              <a:gdLst/>
              <a:ahLst/>
              <a:cxnLst/>
              <a:rect l="l" t="t" r="r" b="b"/>
              <a:pathLst>
                <a:path w="6074409" h="149860">
                  <a:moveTo>
                    <a:pt x="6074410" y="0"/>
                  </a:moveTo>
                  <a:lnTo>
                    <a:pt x="0" y="0"/>
                  </a:lnTo>
                  <a:lnTo>
                    <a:pt x="0" y="149859"/>
                  </a:lnTo>
                  <a:lnTo>
                    <a:pt x="6074410" y="149859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4060" y="1574164"/>
              <a:ext cx="6092825" cy="149225"/>
            </a:xfrm>
            <a:custGeom>
              <a:avLst/>
              <a:gdLst/>
              <a:ahLst/>
              <a:cxnLst/>
              <a:rect l="l" t="t" r="r" b="b"/>
              <a:pathLst>
                <a:path w="6092825" h="149225">
                  <a:moveTo>
                    <a:pt x="8890" y="0"/>
                  </a:moveTo>
                  <a:lnTo>
                    <a:pt x="0" y="0"/>
                  </a:lnTo>
                  <a:lnTo>
                    <a:pt x="0" y="149225"/>
                  </a:lnTo>
                  <a:lnTo>
                    <a:pt x="8890" y="149225"/>
                  </a:lnTo>
                  <a:lnTo>
                    <a:pt x="8890" y="0"/>
                  </a:lnTo>
                  <a:close/>
                </a:path>
                <a:path w="6092825" h="149225">
                  <a:moveTo>
                    <a:pt x="6092825" y="0"/>
                  </a:moveTo>
                  <a:lnTo>
                    <a:pt x="6083300" y="0"/>
                  </a:lnTo>
                  <a:lnTo>
                    <a:pt x="6083300" y="149225"/>
                  </a:lnTo>
                  <a:lnTo>
                    <a:pt x="6092825" y="149225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3584" y="1723389"/>
              <a:ext cx="6074410" cy="147955"/>
            </a:xfrm>
            <a:custGeom>
              <a:avLst/>
              <a:gdLst/>
              <a:ahLst/>
              <a:cxnLst/>
              <a:rect l="l" t="t" r="r" b="b"/>
              <a:pathLst>
                <a:path w="6074409" h="147955">
                  <a:moveTo>
                    <a:pt x="6074410" y="0"/>
                  </a:moveTo>
                  <a:lnTo>
                    <a:pt x="0" y="0"/>
                  </a:lnTo>
                  <a:lnTo>
                    <a:pt x="0" y="147954"/>
                  </a:lnTo>
                  <a:lnTo>
                    <a:pt x="6074410" y="147954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4060" y="1723389"/>
              <a:ext cx="6092825" cy="147955"/>
            </a:xfrm>
            <a:custGeom>
              <a:avLst/>
              <a:gdLst/>
              <a:ahLst/>
              <a:cxnLst/>
              <a:rect l="l" t="t" r="r" b="b"/>
              <a:pathLst>
                <a:path w="6092825" h="147955">
                  <a:moveTo>
                    <a:pt x="8890" y="0"/>
                  </a:moveTo>
                  <a:lnTo>
                    <a:pt x="0" y="0"/>
                  </a:lnTo>
                  <a:lnTo>
                    <a:pt x="0" y="147955"/>
                  </a:lnTo>
                  <a:lnTo>
                    <a:pt x="8890" y="147955"/>
                  </a:lnTo>
                  <a:lnTo>
                    <a:pt x="8890" y="0"/>
                  </a:lnTo>
                  <a:close/>
                </a:path>
                <a:path w="6092825" h="147955">
                  <a:moveTo>
                    <a:pt x="6092825" y="0"/>
                  </a:moveTo>
                  <a:lnTo>
                    <a:pt x="6083300" y="0"/>
                  </a:lnTo>
                  <a:lnTo>
                    <a:pt x="6083300" y="147955"/>
                  </a:lnTo>
                  <a:lnTo>
                    <a:pt x="6092825" y="147955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3584" y="1871344"/>
              <a:ext cx="6074410" cy="149860"/>
            </a:xfrm>
            <a:custGeom>
              <a:avLst/>
              <a:gdLst/>
              <a:ahLst/>
              <a:cxnLst/>
              <a:rect l="l" t="t" r="r" b="b"/>
              <a:pathLst>
                <a:path w="6074409" h="149860">
                  <a:moveTo>
                    <a:pt x="6074410" y="0"/>
                  </a:moveTo>
                  <a:lnTo>
                    <a:pt x="0" y="0"/>
                  </a:lnTo>
                  <a:lnTo>
                    <a:pt x="0" y="149859"/>
                  </a:lnTo>
                  <a:lnTo>
                    <a:pt x="6074410" y="149859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4060" y="1871344"/>
              <a:ext cx="6092825" cy="149225"/>
            </a:xfrm>
            <a:custGeom>
              <a:avLst/>
              <a:gdLst/>
              <a:ahLst/>
              <a:cxnLst/>
              <a:rect l="l" t="t" r="r" b="b"/>
              <a:pathLst>
                <a:path w="6092825" h="149225">
                  <a:moveTo>
                    <a:pt x="8890" y="0"/>
                  </a:moveTo>
                  <a:lnTo>
                    <a:pt x="0" y="0"/>
                  </a:lnTo>
                  <a:lnTo>
                    <a:pt x="0" y="149225"/>
                  </a:lnTo>
                  <a:lnTo>
                    <a:pt x="8890" y="149225"/>
                  </a:lnTo>
                  <a:lnTo>
                    <a:pt x="8890" y="0"/>
                  </a:lnTo>
                  <a:close/>
                </a:path>
                <a:path w="6092825" h="149225">
                  <a:moveTo>
                    <a:pt x="6092825" y="0"/>
                  </a:moveTo>
                  <a:lnTo>
                    <a:pt x="6083300" y="0"/>
                  </a:lnTo>
                  <a:lnTo>
                    <a:pt x="6083300" y="149225"/>
                  </a:lnTo>
                  <a:lnTo>
                    <a:pt x="6092825" y="149225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3584" y="2020569"/>
              <a:ext cx="6074410" cy="147955"/>
            </a:xfrm>
            <a:custGeom>
              <a:avLst/>
              <a:gdLst/>
              <a:ahLst/>
              <a:cxnLst/>
              <a:rect l="l" t="t" r="r" b="b"/>
              <a:pathLst>
                <a:path w="6074409" h="147955">
                  <a:moveTo>
                    <a:pt x="6074410" y="0"/>
                  </a:moveTo>
                  <a:lnTo>
                    <a:pt x="0" y="0"/>
                  </a:lnTo>
                  <a:lnTo>
                    <a:pt x="0" y="147954"/>
                  </a:lnTo>
                  <a:lnTo>
                    <a:pt x="6074410" y="147954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4060" y="2020569"/>
              <a:ext cx="6092825" cy="147955"/>
            </a:xfrm>
            <a:custGeom>
              <a:avLst/>
              <a:gdLst/>
              <a:ahLst/>
              <a:cxnLst/>
              <a:rect l="l" t="t" r="r" b="b"/>
              <a:pathLst>
                <a:path w="6092825" h="147955">
                  <a:moveTo>
                    <a:pt x="8890" y="0"/>
                  </a:moveTo>
                  <a:lnTo>
                    <a:pt x="0" y="0"/>
                  </a:lnTo>
                  <a:lnTo>
                    <a:pt x="0" y="147955"/>
                  </a:lnTo>
                  <a:lnTo>
                    <a:pt x="8890" y="147955"/>
                  </a:lnTo>
                  <a:lnTo>
                    <a:pt x="8890" y="0"/>
                  </a:lnTo>
                  <a:close/>
                </a:path>
                <a:path w="6092825" h="147955">
                  <a:moveTo>
                    <a:pt x="6092825" y="0"/>
                  </a:moveTo>
                  <a:lnTo>
                    <a:pt x="6083300" y="0"/>
                  </a:lnTo>
                  <a:lnTo>
                    <a:pt x="6083300" y="147955"/>
                  </a:lnTo>
                  <a:lnTo>
                    <a:pt x="6092825" y="147955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43584" y="2168524"/>
              <a:ext cx="6074410" cy="149860"/>
            </a:xfrm>
            <a:custGeom>
              <a:avLst/>
              <a:gdLst/>
              <a:ahLst/>
              <a:cxnLst/>
              <a:rect l="l" t="t" r="r" b="b"/>
              <a:pathLst>
                <a:path w="6074409" h="149860">
                  <a:moveTo>
                    <a:pt x="6074410" y="0"/>
                  </a:moveTo>
                  <a:lnTo>
                    <a:pt x="0" y="0"/>
                  </a:lnTo>
                  <a:lnTo>
                    <a:pt x="0" y="149859"/>
                  </a:lnTo>
                  <a:lnTo>
                    <a:pt x="6074410" y="149859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4060" y="2168524"/>
              <a:ext cx="6092825" cy="149225"/>
            </a:xfrm>
            <a:custGeom>
              <a:avLst/>
              <a:gdLst/>
              <a:ahLst/>
              <a:cxnLst/>
              <a:rect l="l" t="t" r="r" b="b"/>
              <a:pathLst>
                <a:path w="6092825" h="149225">
                  <a:moveTo>
                    <a:pt x="8890" y="0"/>
                  </a:moveTo>
                  <a:lnTo>
                    <a:pt x="0" y="0"/>
                  </a:lnTo>
                  <a:lnTo>
                    <a:pt x="0" y="149225"/>
                  </a:lnTo>
                  <a:lnTo>
                    <a:pt x="8890" y="149225"/>
                  </a:lnTo>
                  <a:lnTo>
                    <a:pt x="8890" y="0"/>
                  </a:lnTo>
                  <a:close/>
                </a:path>
                <a:path w="6092825" h="149225">
                  <a:moveTo>
                    <a:pt x="6092825" y="0"/>
                  </a:moveTo>
                  <a:lnTo>
                    <a:pt x="6083300" y="0"/>
                  </a:lnTo>
                  <a:lnTo>
                    <a:pt x="6083300" y="149225"/>
                  </a:lnTo>
                  <a:lnTo>
                    <a:pt x="6092825" y="149225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3584" y="2317749"/>
              <a:ext cx="6074410" cy="147955"/>
            </a:xfrm>
            <a:custGeom>
              <a:avLst/>
              <a:gdLst/>
              <a:ahLst/>
              <a:cxnLst/>
              <a:rect l="l" t="t" r="r" b="b"/>
              <a:pathLst>
                <a:path w="6074409" h="147955">
                  <a:moveTo>
                    <a:pt x="6074410" y="0"/>
                  </a:moveTo>
                  <a:lnTo>
                    <a:pt x="0" y="0"/>
                  </a:lnTo>
                  <a:lnTo>
                    <a:pt x="0" y="147954"/>
                  </a:lnTo>
                  <a:lnTo>
                    <a:pt x="6074410" y="147954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4060" y="2317749"/>
              <a:ext cx="6092825" cy="147955"/>
            </a:xfrm>
            <a:custGeom>
              <a:avLst/>
              <a:gdLst/>
              <a:ahLst/>
              <a:cxnLst/>
              <a:rect l="l" t="t" r="r" b="b"/>
              <a:pathLst>
                <a:path w="6092825" h="147955">
                  <a:moveTo>
                    <a:pt x="8890" y="0"/>
                  </a:moveTo>
                  <a:lnTo>
                    <a:pt x="0" y="0"/>
                  </a:lnTo>
                  <a:lnTo>
                    <a:pt x="0" y="147955"/>
                  </a:lnTo>
                  <a:lnTo>
                    <a:pt x="8890" y="147955"/>
                  </a:lnTo>
                  <a:lnTo>
                    <a:pt x="8890" y="0"/>
                  </a:lnTo>
                  <a:close/>
                </a:path>
                <a:path w="6092825" h="147955">
                  <a:moveTo>
                    <a:pt x="6092825" y="0"/>
                  </a:moveTo>
                  <a:lnTo>
                    <a:pt x="6083300" y="0"/>
                  </a:lnTo>
                  <a:lnTo>
                    <a:pt x="6083300" y="147955"/>
                  </a:lnTo>
                  <a:lnTo>
                    <a:pt x="6092825" y="147955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3584" y="2465704"/>
              <a:ext cx="6074410" cy="149860"/>
            </a:xfrm>
            <a:custGeom>
              <a:avLst/>
              <a:gdLst/>
              <a:ahLst/>
              <a:cxnLst/>
              <a:rect l="l" t="t" r="r" b="b"/>
              <a:pathLst>
                <a:path w="6074409" h="149860">
                  <a:moveTo>
                    <a:pt x="6074410" y="0"/>
                  </a:moveTo>
                  <a:lnTo>
                    <a:pt x="0" y="0"/>
                  </a:lnTo>
                  <a:lnTo>
                    <a:pt x="0" y="149859"/>
                  </a:lnTo>
                  <a:lnTo>
                    <a:pt x="6074410" y="149859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4060" y="2465704"/>
              <a:ext cx="6092825" cy="149225"/>
            </a:xfrm>
            <a:custGeom>
              <a:avLst/>
              <a:gdLst/>
              <a:ahLst/>
              <a:cxnLst/>
              <a:rect l="l" t="t" r="r" b="b"/>
              <a:pathLst>
                <a:path w="6092825" h="149225">
                  <a:moveTo>
                    <a:pt x="8890" y="0"/>
                  </a:moveTo>
                  <a:lnTo>
                    <a:pt x="0" y="0"/>
                  </a:lnTo>
                  <a:lnTo>
                    <a:pt x="0" y="149225"/>
                  </a:lnTo>
                  <a:lnTo>
                    <a:pt x="8890" y="149225"/>
                  </a:lnTo>
                  <a:lnTo>
                    <a:pt x="8890" y="0"/>
                  </a:lnTo>
                  <a:close/>
                </a:path>
                <a:path w="6092825" h="149225">
                  <a:moveTo>
                    <a:pt x="6092825" y="0"/>
                  </a:moveTo>
                  <a:lnTo>
                    <a:pt x="6083300" y="0"/>
                  </a:lnTo>
                  <a:lnTo>
                    <a:pt x="6083300" y="149225"/>
                  </a:lnTo>
                  <a:lnTo>
                    <a:pt x="6092825" y="149225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3584" y="2614929"/>
              <a:ext cx="6074410" cy="149860"/>
            </a:xfrm>
            <a:custGeom>
              <a:avLst/>
              <a:gdLst/>
              <a:ahLst/>
              <a:cxnLst/>
              <a:rect l="l" t="t" r="r" b="b"/>
              <a:pathLst>
                <a:path w="6074409" h="149860">
                  <a:moveTo>
                    <a:pt x="6074410" y="0"/>
                  </a:moveTo>
                  <a:lnTo>
                    <a:pt x="0" y="0"/>
                  </a:lnTo>
                  <a:lnTo>
                    <a:pt x="0" y="149859"/>
                  </a:lnTo>
                  <a:lnTo>
                    <a:pt x="6074410" y="149859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4060" y="2614929"/>
              <a:ext cx="6092825" cy="149225"/>
            </a:xfrm>
            <a:custGeom>
              <a:avLst/>
              <a:gdLst/>
              <a:ahLst/>
              <a:cxnLst/>
              <a:rect l="l" t="t" r="r" b="b"/>
              <a:pathLst>
                <a:path w="6092825" h="149225">
                  <a:moveTo>
                    <a:pt x="8890" y="0"/>
                  </a:moveTo>
                  <a:lnTo>
                    <a:pt x="0" y="0"/>
                  </a:lnTo>
                  <a:lnTo>
                    <a:pt x="0" y="149225"/>
                  </a:lnTo>
                  <a:lnTo>
                    <a:pt x="8890" y="149225"/>
                  </a:lnTo>
                  <a:lnTo>
                    <a:pt x="8890" y="0"/>
                  </a:lnTo>
                  <a:close/>
                </a:path>
                <a:path w="6092825" h="149225">
                  <a:moveTo>
                    <a:pt x="6092825" y="0"/>
                  </a:moveTo>
                  <a:lnTo>
                    <a:pt x="6083300" y="0"/>
                  </a:lnTo>
                  <a:lnTo>
                    <a:pt x="6083300" y="149225"/>
                  </a:lnTo>
                  <a:lnTo>
                    <a:pt x="6092825" y="149225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3584" y="2764789"/>
              <a:ext cx="6074410" cy="147955"/>
            </a:xfrm>
            <a:custGeom>
              <a:avLst/>
              <a:gdLst/>
              <a:ahLst/>
              <a:cxnLst/>
              <a:rect l="l" t="t" r="r" b="b"/>
              <a:pathLst>
                <a:path w="6074409" h="147955">
                  <a:moveTo>
                    <a:pt x="6074410" y="0"/>
                  </a:moveTo>
                  <a:lnTo>
                    <a:pt x="0" y="0"/>
                  </a:lnTo>
                  <a:lnTo>
                    <a:pt x="0" y="147954"/>
                  </a:lnTo>
                  <a:lnTo>
                    <a:pt x="6074410" y="147954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4060" y="2764789"/>
              <a:ext cx="6092825" cy="147955"/>
            </a:xfrm>
            <a:custGeom>
              <a:avLst/>
              <a:gdLst/>
              <a:ahLst/>
              <a:cxnLst/>
              <a:rect l="l" t="t" r="r" b="b"/>
              <a:pathLst>
                <a:path w="6092825" h="147955">
                  <a:moveTo>
                    <a:pt x="8890" y="0"/>
                  </a:moveTo>
                  <a:lnTo>
                    <a:pt x="0" y="0"/>
                  </a:lnTo>
                  <a:lnTo>
                    <a:pt x="0" y="147955"/>
                  </a:lnTo>
                  <a:lnTo>
                    <a:pt x="8890" y="147955"/>
                  </a:lnTo>
                  <a:lnTo>
                    <a:pt x="8890" y="0"/>
                  </a:lnTo>
                  <a:close/>
                </a:path>
                <a:path w="6092825" h="147955">
                  <a:moveTo>
                    <a:pt x="6092825" y="0"/>
                  </a:moveTo>
                  <a:lnTo>
                    <a:pt x="6083300" y="0"/>
                  </a:lnTo>
                  <a:lnTo>
                    <a:pt x="6083300" y="147955"/>
                  </a:lnTo>
                  <a:lnTo>
                    <a:pt x="6092825" y="147955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3584" y="2912109"/>
              <a:ext cx="6074410" cy="149860"/>
            </a:xfrm>
            <a:custGeom>
              <a:avLst/>
              <a:gdLst/>
              <a:ahLst/>
              <a:cxnLst/>
              <a:rect l="l" t="t" r="r" b="b"/>
              <a:pathLst>
                <a:path w="6074409" h="149860">
                  <a:moveTo>
                    <a:pt x="6074410" y="0"/>
                  </a:moveTo>
                  <a:lnTo>
                    <a:pt x="0" y="0"/>
                  </a:lnTo>
                  <a:lnTo>
                    <a:pt x="0" y="149859"/>
                  </a:lnTo>
                  <a:lnTo>
                    <a:pt x="6074410" y="149859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4060" y="2912109"/>
              <a:ext cx="6092825" cy="149860"/>
            </a:xfrm>
            <a:custGeom>
              <a:avLst/>
              <a:gdLst/>
              <a:ahLst/>
              <a:cxnLst/>
              <a:rect l="l" t="t" r="r" b="b"/>
              <a:pathLst>
                <a:path w="6092825" h="149860">
                  <a:moveTo>
                    <a:pt x="8890" y="0"/>
                  </a:moveTo>
                  <a:lnTo>
                    <a:pt x="0" y="0"/>
                  </a:lnTo>
                  <a:lnTo>
                    <a:pt x="0" y="149860"/>
                  </a:lnTo>
                  <a:lnTo>
                    <a:pt x="8890" y="149860"/>
                  </a:lnTo>
                  <a:lnTo>
                    <a:pt x="8890" y="0"/>
                  </a:lnTo>
                  <a:close/>
                </a:path>
                <a:path w="6092825" h="149860">
                  <a:moveTo>
                    <a:pt x="6092825" y="0"/>
                  </a:moveTo>
                  <a:lnTo>
                    <a:pt x="6083300" y="0"/>
                  </a:lnTo>
                  <a:lnTo>
                    <a:pt x="6083300" y="149860"/>
                  </a:lnTo>
                  <a:lnTo>
                    <a:pt x="6092825" y="149860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3584" y="3061969"/>
              <a:ext cx="6074410" cy="147955"/>
            </a:xfrm>
            <a:custGeom>
              <a:avLst/>
              <a:gdLst/>
              <a:ahLst/>
              <a:cxnLst/>
              <a:rect l="l" t="t" r="r" b="b"/>
              <a:pathLst>
                <a:path w="6074409" h="147955">
                  <a:moveTo>
                    <a:pt x="6074410" y="0"/>
                  </a:moveTo>
                  <a:lnTo>
                    <a:pt x="0" y="0"/>
                  </a:lnTo>
                  <a:lnTo>
                    <a:pt x="0" y="147954"/>
                  </a:lnTo>
                  <a:lnTo>
                    <a:pt x="6074410" y="147954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34060" y="3061969"/>
              <a:ext cx="6092825" cy="147320"/>
            </a:xfrm>
            <a:custGeom>
              <a:avLst/>
              <a:gdLst/>
              <a:ahLst/>
              <a:cxnLst/>
              <a:rect l="l" t="t" r="r" b="b"/>
              <a:pathLst>
                <a:path w="6092825" h="147319">
                  <a:moveTo>
                    <a:pt x="8890" y="0"/>
                  </a:moveTo>
                  <a:lnTo>
                    <a:pt x="0" y="0"/>
                  </a:lnTo>
                  <a:lnTo>
                    <a:pt x="0" y="147320"/>
                  </a:lnTo>
                  <a:lnTo>
                    <a:pt x="8890" y="147320"/>
                  </a:lnTo>
                  <a:lnTo>
                    <a:pt x="8890" y="0"/>
                  </a:lnTo>
                  <a:close/>
                </a:path>
                <a:path w="6092825" h="147319">
                  <a:moveTo>
                    <a:pt x="6092825" y="0"/>
                  </a:moveTo>
                  <a:lnTo>
                    <a:pt x="6083300" y="0"/>
                  </a:lnTo>
                  <a:lnTo>
                    <a:pt x="6083300" y="147320"/>
                  </a:lnTo>
                  <a:lnTo>
                    <a:pt x="6092825" y="147320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3584" y="3209924"/>
              <a:ext cx="6074410" cy="149860"/>
            </a:xfrm>
            <a:custGeom>
              <a:avLst/>
              <a:gdLst/>
              <a:ahLst/>
              <a:cxnLst/>
              <a:rect l="l" t="t" r="r" b="b"/>
              <a:pathLst>
                <a:path w="6074409" h="149860">
                  <a:moveTo>
                    <a:pt x="6074410" y="0"/>
                  </a:moveTo>
                  <a:lnTo>
                    <a:pt x="0" y="0"/>
                  </a:lnTo>
                  <a:lnTo>
                    <a:pt x="0" y="149859"/>
                  </a:lnTo>
                  <a:lnTo>
                    <a:pt x="6074410" y="149859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34060" y="3209924"/>
              <a:ext cx="6092825" cy="149860"/>
            </a:xfrm>
            <a:custGeom>
              <a:avLst/>
              <a:gdLst/>
              <a:ahLst/>
              <a:cxnLst/>
              <a:rect l="l" t="t" r="r" b="b"/>
              <a:pathLst>
                <a:path w="6092825" h="149860">
                  <a:moveTo>
                    <a:pt x="8890" y="0"/>
                  </a:moveTo>
                  <a:lnTo>
                    <a:pt x="0" y="0"/>
                  </a:lnTo>
                  <a:lnTo>
                    <a:pt x="0" y="149860"/>
                  </a:lnTo>
                  <a:lnTo>
                    <a:pt x="8890" y="149860"/>
                  </a:lnTo>
                  <a:lnTo>
                    <a:pt x="8890" y="0"/>
                  </a:lnTo>
                  <a:close/>
                </a:path>
                <a:path w="6092825" h="149860">
                  <a:moveTo>
                    <a:pt x="6092825" y="0"/>
                  </a:moveTo>
                  <a:lnTo>
                    <a:pt x="6083300" y="0"/>
                  </a:lnTo>
                  <a:lnTo>
                    <a:pt x="6083300" y="149860"/>
                  </a:lnTo>
                  <a:lnTo>
                    <a:pt x="6092825" y="149860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3584" y="3359149"/>
              <a:ext cx="6074410" cy="147955"/>
            </a:xfrm>
            <a:custGeom>
              <a:avLst/>
              <a:gdLst/>
              <a:ahLst/>
              <a:cxnLst/>
              <a:rect l="l" t="t" r="r" b="b"/>
              <a:pathLst>
                <a:path w="6074409" h="147954">
                  <a:moveTo>
                    <a:pt x="6074410" y="0"/>
                  </a:moveTo>
                  <a:lnTo>
                    <a:pt x="0" y="0"/>
                  </a:lnTo>
                  <a:lnTo>
                    <a:pt x="0" y="147954"/>
                  </a:lnTo>
                  <a:lnTo>
                    <a:pt x="6074410" y="147954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34060" y="3359149"/>
              <a:ext cx="6092825" cy="147320"/>
            </a:xfrm>
            <a:custGeom>
              <a:avLst/>
              <a:gdLst/>
              <a:ahLst/>
              <a:cxnLst/>
              <a:rect l="l" t="t" r="r" b="b"/>
              <a:pathLst>
                <a:path w="6092825" h="147320">
                  <a:moveTo>
                    <a:pt x="8890" y="0"/>
                  </a:moveTo>
                  <a:lnTo>
                    <a:pt x="0" y="0"/>
                  </a:lnTo>
                  <a:lnTo>
                    <a:pt x="0" y="147320"/>
                  </a:lnTo>
                  <a:lnTo>
                    <a:pt x="8890" y="147320"/>
                  </a:lnTo>
                  <a:lnTo>
                    <a:pt x="8890" y="0"/>
                  </a:lnTo>
                  <a:close/>
                </a:path>
                <a:path w="6092825" h="147320">
                  <a:moveTo>
                    <a:pt x="6092825" y="0"/>
                  </a:moveTo>
                  <a:lnTo>
                    <a:pt x="6083300" y="0"/>
                  </a:lnTo>
                  <a:lnTo>
                    <a:pt x="6083300" y="147320"/>
                  </a:lnTo>
                  <a:lnTo>
                    <a:pt x="6092825" y="147320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3584" y="3507104"/>
              <a:ext cx="6074410" cy="149860"/>
            </a:xfrm>
            <a:custGeom>
              <a:avLst/>
              <a:gdLst/>
              <a:ahLst/>
              <a:cxnLst/>
              <a:rect l="l" t="t" r="r" b="b"/>
              <a:pathLst>
                <a:path w="6074409" h="149860">
                  <a:moveTo>
                    <a:pt x="6074410" y="0"/>
                  </a:moveTo>
                  <a:lnTo>
                    <a:pt x="0" y="0"/>
                  </a:lnTo>
                  <a:lnTo>
                    <a:pt x="0" y="149859"/>
                  </a:lnTo>
                  <a:lnTo>
                    <a:pt x="6074410" y="149859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34060" y="3507104"/>
              <a:ext cx="6092825" cy="149860"/>
            </a:xfrm>
            <a:custGeom>
              <a:avLst/>
              <a:gdLst/>
              <a:ahLst/>
              <a:cxnLst/>
              <a:rect l="l" t="t" r="r" b="b"/>
              <a:pathLst>
                <a:path w="6092825" h="149860">
                  <a:moveTo>
                    <a:pt x="8890" y="0"/>
                  </a:moveTo>
                  <a:lnTo>
                    <a:pt x="0" y="0"/>
                  </a:lnTo>
                  <a:lnTo>
                    <a:pt x="0" y="149860"/>
                  </a:lnTo>
                  <a:lnTo>
                    <a:pt x="8890" y="149860"/>
                  </a:lnTo>
                  <a:lnTo>
                    <a:pt x="8890" y="0"/>
                  </a:lnTo>
                  <a:close/>
                </a:path>
                <a:path w="6092825" h="149860">
                  <a:moveTo>
                    <a:pt x="6092825" y="0"/>
                  </a:moveTo>
                  <a:lnTo>
                    <a:pt x="6083300" y="0"/>
                  </a:lnTo>
                  <a:lnTo>
                    <a:pt x="6083300" y="149860"/>
                  </a:lnTo>
                  <a:lnTo>
                    <a:pt x="6092825" y="149860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43584" y="3656329"/>
              <a:ext cx="6074410" cy="149860"/>
            </a:xfrm>
            <a:custGeom>
              <a:avLst/>
              <a:gdLst/>
              <a:ahLst/>
              <a:cxnLst/>
              <a:rect l="l" t="t" r="r" b="b"/>
              <a:pathLst>
                <a:path w="6074409" h="149860">
                  <a:moveTo>
                    <a:pt x="6074410" y="0"/>
                  </a:moveTo>
                  <a:lnTo>
                    <a:pt x="0" y="0"/>
                  </a:lnTo>
                  <a:lnTo>
                    <a:pt x="0" y="149859"/>
                  </a:lnTo>
                  <a:lnTo>
                    <a:pt x="6074410" y="149859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34060" y="3656329"/>
              <a:ext cx="6092825" cy="149225"/>
            </a:xfrm>
            <a:custGeom>
              <a:avLst/>
              <a:gdLst/>
              <a:ahLst/>
              <a:cxnLst/>
              <a:rect l="l" t="t" r="r" b="b"/>
              <a:pathLst>
                <a:path w="6092825" h="149225">
                  <a:moveTo>
                    <a:pt x="8890" y="0"/>
                  </a:moveTo>
                  <a:lnTo>
                    <a:pt x="0" y="0"/>
                  </a:lnTo>
                  <a:lnTo>
                    <a:pt x="0" y="149225"/>
                  </a:lnTo>
                  <a:lnTo>
                    <a:pt x="8890" y="149225"/>
                  </a:lnTo>
                  <a:lnTo>
                    <a:pt x="8890" y="0"/>
                  </a:lnTo>
                  <a:close/>
                </a:path>
                <a:path w="6092825" h="149225">
                  <a:moveTo>
                    <a:pt x="6092825" y="0"/>
                  </a:moveTo>
                  <a:lnTo>
                    <a:pt x="6083300" y="0"/>
                  </a:lnTo>
                  <a:lnTo>
                    <a:pt x="6083300" y="149225"/>
                  </a:lnTo>
                  <a:lnTo>
                    <a:pt x="6092825" y="149225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3584" y="3805554"/>
              <a:ext cx="6074410" cy="147955"/>
            </a:xfrm>
            <a:custGeom>
              <a:avLst/>
              <a:gdLst/>
              <a:ahLst/>
              <a:cxnLst/>
              <a:rect l="l" t="t" r="r" b="b"/>
              <a:pathLst>
                <a:path w="6074409" h="147954">
                  <a:moveTo>
                    <a:pt x="6074410" y="0"/>
                  </a:moveTo>
                  <a:lnTo>
                    <a:pt x="0" y="0"/>
                  </a:lnTo>
                  <a:lnTo>
                    <a:pt x="0" y="147954"/>
                  </a:lnTo>
                  <a:lnTo>
                    <a:pt x="6074410" y="147954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34060" y="3805554"/>
              <a:ext cx="6092825" cy="147955"/>
            </a:xfrm>
            <a:custGeom>
              <a:avLst/>
              <a:gdLst/>
              <a:ahLst/>
              <a:cxnLst/>
              <a:rect l="l" t="t" r="r" b="b"/>
              <a:pathLst>
                <a:path w="6092825" h="147954">
                  <a:moveTo>
                    <a:pt x="8890" y="0"/>
                  </a:moveTo>
                  <a:lnTo>
                    <a:pt x="0" y="0"/>
                  </a:lnTo>
                  <a:lnTo>
                    <a:pt x="0" y="147955"/>
                  </a:lnTo>
                  <a:lnTo>
                    <a:pt x="8890" y="147955"/>
                  </a:lnTo>
                  <a:lnTo>
                    <a:pt x="8890" y="0"/>
                  </a:lnTo>
                  <a:close/>
                </a:path>
                <a:path w="6092825" h="147954">
                  <a:moveTo>
                    <a:pt x="6092825" y="0"/>
                  </a:moveTo>
                  <a:lnTo>
                    <a:pt x="6083300" y="0"/>
                  </a:lnTo>
                  <a:lnTo>
                    <a:pt x="6083300" y="147955"/>
                  </a:lnTo>
                  <a:lnTo>
                    <a:pt x="6092825" y="147955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43584" y="3953509"/>
              <a:ext cx="6074410" cy="149860"/>
            </a:xfrm>
            <a:custGeom>
              <a:avLst/>
              <a:gdLst/>
              <a:ahLst/>
              <a:cxnLst/>
              <a:rect l="l" t="t" r="r" b="b"/>
              <a:pathLst>
                <a:path w="6074409" h="149860">
                  <a:moveTo>
                    <a:pt x="6074410" y="0"/>
                  </a:moveTo>
                  <a:lnTo>
                    <a:pt x="0" y="0"/>
                  </a:lnTo>
                  <a:lnTo>
                    <a:pt x="0" y="149859"/>
                  </a:lnTo>
                  <a:lnTo>
                    <a:pt x="6074410" y="149859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34060" y="3953509"/>
              <a:ext cx="6092825" cy="149225"/>
            </a:xfrm>
            <a:custGeom>
              <a:avLst/>
              <a:gdLst/>
              <a:ahLst/>
              <a:cxnLst/>
              <a:rect l="l" t="t" r="r" b="b"/>
              <a:pathLst>
                <a:path w="6092825" h="149225">
                  <a:moveTo>
                    <a:pt x="8890" y="0"/>
                  </a:moveTo>
                  <a:lnTo>
                    <a:pt x="0" y="0"/>
                  </a:lnTo>
                  <a:lnTo>
                    <a:pt x="0" y="149225"/>
                  </a:lnTo>
                  <a:lnTo>
                    <a:pt x="8890" y="149225"/>
                  </a:lnTo>
                  <a:lnTo>
                    <a:pt x="8890" y="0"/>
                  </a:lnTo>
                  <a:close/>
                </a:path>
                <a:path w="6092825" h="149225">
                  <a:moveTo>
                    <a:pt x="6092825" y="0"/>
                  </a:moveTo>
                  <a:lnTo>
                    <a:pt x="6083300" y="0"/>
                  </a:lnTo>
                  <a:lnTo>
                    <a:pt x="6083300" y="149225"/>
                  </a:lnTo>
                  <a:lnTo>
                    <a:pt x="6092825" y="149225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43584" y="4102734"/>
              <a:ext cx="6074410" cy="147955"/>
            </a:xfrm>
            <a:custGeom>
              <a:avLst/>
              <a:gdLst/>
              <a:ahLst/>
              <a:cxnLst/>
              <a:rect l="l" t="t" r="r" b="b"/>
              <a:pathLst>
                <a:path w="6074409" h="147954">
                  <a:moveTo>
                    <a:pt x="6074410" y="0"/>
                  </a:moveTo>
                  <a:lnTo>
                    <a:pt x="0" y="0"/>
                  </a:lnTo>
                  <a:lnTo>
                    <a:pt x="0" y="147955"/>
                  </a:lnTo>
                  <a:lnTo>
                    <a:pt x="6074410" y="147955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4060" y="4102734"/>
              <a:ext cx="6092825" cy="147955"/>
            </a:xfrm>
            <a:custGeom>
              <a:avLst/>
              <a:gdLst/>
              <a:ahLst/>
              <a:cxnLst/>
              <a:rect l="l" t="t" r="r" b="b"/>
              <a:pathLst>
                <a:path w="6092825" h="147954">
                  <a:moveTo>
                    <a:pt x="8890" y="0"/>
                  </a:moveTo>
                  <a:lnTo>
                    <a:pt x="0" y="0"/>
                  </a:lnTo>
                  <a:lnTo>
                    <a:pt x="0" y="147955"/>
                  </a:lnTo>
                  <a:lnTo>
                    <a:pt x="8890" y="147955"/>
                  </a:lnTo>
                  <a:lnTo>
                    <a:pt x="8890" y="0"/>
                  </a:lnTo>
                  <a:close/>
                </a:path>
                <a:path w="6092825" h="147954">
                  <a:moveTo>
                    <a:pt x="6092825" y="0"/>
                  </a:moveTo>
                  <a:lnTo>
                    <a:pt x="6083300" y="0"/>
                  </a:lnTo>
                  <a:lnTo>
                    <a:pt x="6083300" y="147955"/>
                  </a:lnTo>
                  <a:lnTo>
                    <a:pt x="6092825" y="147955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43584" y="4250689"/>
              <a:ext cx="6074410" cy="149860"/>
            </a:xfrm>
            <a:custGeom>
              <a:avLst/>
              <a:gdLst/>
              <a:ahLst/>
              <a:cxnLst/>
              <a:rect l="l" t="t" r="r" b="b"/>
              <a:pathLst>
                <a:path w="6074409" h="149860">
                  <a:moveTo>
                    <a:pt x="6074410" y="0"/>
                  </a:moveTo>
                  <a:lnTo>
                    <a:pt x="0" y="0"/>
                  </a:lnTo>
                  <a:lnTo>
                    <a:pt x="0" y="149860"/>
                  </a:lnTo>
                  <a:lnTo>
                    <a:pt x="6074410" y="149860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34060" y="4250689"/>
              <a:ext cx="6092825" cy="149225"/>
            </a:xfrm>
            <a:custGeom>
              <a:avLst/>
              <a:gdLst/>
              <a:ahLst/>
              <a:cxnLst/>
              <a:rect l="l" t="t" r="r" b="b"/>
              <a:pathLst>
                <a:path w="6092825" h="149225">
                  <a:moveTo>
                    <a:pt x="8890" y="0"/>
                  </a:moveTo>
                  <a:lnTo>
                    <a:pt x="0" y="0"/>
                  </a:lnTo>
                  <a:lnTo>
                    <a:pt x="0" y="149225"/>
                  </a:lnTo>
                  <a:lnTo>
                    <a:pt x="8890" y="149225"/>
                  </a:lnTo>
                  <a:lnTo>
                    <a:pt x="8890" y="0"/>
                  </a:lnTo>
                  <a:close/>
                </a:path>
                <a:path w="6092825" h="149225">
                  <a:moveTo>
                    <a:pt x="6092825" y="0"/>
                  </a:moveTo>
                  <a:lnTo>
                    <a:pt x="6083300" y="0"/>
                  </a:lnTo>
                  <a:lnTo>
                    <a:pt x="6083300" y="149225"/>
                  </a:lnTo>
                  <a:lnTo>
                    <a:pt x="6092825" y="149225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43584" y="4399914"/>
              <a:ext cx="6074410" cy="147955"/>
            </a:xfrm>
            <a:custGeom>
              <a:avLst/>
              <a:gdLst/>
              <a:ahLst/>
              <a:cxnLst/>
              <a:rect l="l" t="t" r="r" b="b"/>
              <a:pathLst>
                <a:path w="6074409" h="147954">
                  <a:moveTo>
                    <a:pt x="6074410" y="0"/>
                  </a:moveTo>
                  <a:lnTo>
                    <a:pt x="0" y="0"/>
                  </a:lnTo>
                  <a:lnTo>
                    <a:pt x="0" y="147954"/>
                  </a:lnTo>
                  <a:lnTo>
                    <a:pt x="6074410" y="147954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4060" y="4399914"/>
              <a:ext cx="6092825" cy="147955"/>
            </a:xfrm>
            <a:custGeom>
              <a:avLst/>
              <a:gdLst/>
              <a:ahLst/>
              <a:cxnLst/>
              <a:rect l="l" t="t" r="r" b="b"/>
              <a:pathLst>
                <a:path w="6092825" h="147954">
                  <a:moveTo>
                    <a:pt x="8890" y="0"/>
                  </a:moveTo>
                  <a:lnTo>
                    <a:pt x="0" y="0"/>
                  </a:lnTo>
                  <a:lnTo>
                    <a:pt x="0" y="147955"/>
                  </a:lnTo>
                  <a:lnTo>
                    <a:pt x="8890" y="147955"/>
                  </a:lnTo>
                  <a:lnTo>
                    <a:pt x="8890" y="0"/>
                  </a:lnTo>
                  <a:close/>
                </a:path>
                <a:path w="6092825" h="147954">
                  <a:moveTo>
                    <a:pt x="6092825" y="0"/>
                  </a:moveTo>
                  <a:lnTo>
                    <a:pt x="6083300" y="0"/>
                  </a:lnTo>
                  <a:lnTo>
                    <a:pt x="6083300" y="147955"/>
                  </a:lnTo>
                  <a:lnTo>
                    <a:pt x="6092825" y="147955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43584" y="4547869"/>
              <a:ext cx="6074410" cy="149860"/>
            </a:xfrm>
            <a:custGeom>
              <a:avLst/>
              <a:gdLst/>
              <a:ahLst/>
              <a:cxnLst/>
              <a:rect l="l" t="t" r="r" b="b"/>
              <a:pathLst>
                <a:path w="6074409" h="149860">
                  <a:moveTo>
                    <a:pt x="6074410" y="0"/>
                  </a:moveTo>
                  <a:lnTo>
                    <a:pt x="0" y="0"/>
                  </a:lnTo>
                  <a:lnTo>
                    <a:pt x="0" y="149860"/>
                  </a:lnTo>
                  <a:lnTo>
                    <a:pt x="6074410" y="149860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4060" y="4547869"/>
              <a:ext cx="6092825" cy="149225"/>
            </a:xfrm>
            <a:custGeom>
              <a:avLst/>
              <a:gdLst/>
              <a:ahLst/>
              <a:cxnLst/>
              <a:rect l="l" t="t" r="r" b="b"/>
              <a:pathLst>
                <a:path w="6092825" h="149225">
                  <a:moveTo>
                    <a:pt x="8890" y="0"/>
                  </a:moveTo>
                  <a:lnTo>
                    <a:pt x="0" y="0"/>
                  </a:lnTo>
                  <a:lnTo>
                    <a:pt x="0" y="149225"/>
                  </a:lnTo>
                  <a:lnTo>
                    <a:pt x="8890" y="149225"/>
                  </a:lnTo>
                  <a:lnTo>
                    <a:pt x="8890" y="0"/>
                  </a:lnTo>
                  <a:close/>
                </a:path>
                <a:path w="6092825" h="149225">
                  <a:moveTo>
                    <a:pt x="6092825" y="0"/>
                  </a:moveTo>
                  <a:lnTo>
                    <a:pt x="6083300" y="0"/>
                  </a:lnTo>
                  <a:lnTo>
                    <a:pt x="6083300" y="149225"/>
                  </a:lnTo>
                  <a:lnTo>
                    <a:pt x="6092825" y="149225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43584" y="4697094"/>
              <a:ext cx="6074410" cy="149860"/>
            </a:xfrm>
            <a:custGeom>
              <a:avLst/>
              <a:gdLst/>
              <a:ahLst/>
              <a:cxnLst/>
              <a:rect l="l" t="t" r="r" b="b"/>
              <a:pathLst>
                <a:path w="6074409" h="149860">
                  <a:moveTo>
                    <a:pt x="6074410" y="0"/>
                  </a:moveTo>
                  <a:lnTo>
                    <a:pt x="0" y="0"/>
                  </a:lnTo>
                  <a:lnTo>
                    <a:pt x="0" y="149860"/>
                  </a:lnTo>
                  <a:lnTo>
                    <a:pt x="6074410" y="149860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34060" y="4697094"/>
              <a:ext cx="6092825" cy="149225"/>
            </a:xfrm>
            <a:custGeom>
              <a:avLst/>
              <a:gdLst/>
              <a:ahLst/>
              <a:cxnLst/>
              <a:rect l="l" t="t" r="r" b="b"/>
              <a:pathLst>
                <a:path w="6092825" h="149225">
                  <a:moveTo>
                    <a:pt x="8890" y="0"/>
                  </a:moveTo>
                  <a:lnTo>
                    <a:pt x="0" y="0"/>
                  </a:lnTo>
                  <a:lnTo>
                    <a:pt x="0" y="149225"/>
                  </a:lnTo>
                  <a:lnTo>
                    <a:pt x="8890" y="149225"/>
                  </a:lnTo>
                  <a:lnTo>
                    <a:pt x="8890" y="0"/>
                  </a:lnTo>
                  <a:close/>
                </a:path>
                <a:path w="6092825" h="149225">
                  <a:moveTo>
                    <a:pt x="6092825" y="0"/>
                  </a:moveTo>
                  <a:lnTo>
                    <a:pt x="6083300" y="0"/>
                  </a:lnTo>
                  <a:lnTo>
                    <a:pt x="6083300" y="149225"/>
                  </a:lnTo>
                  <a:lnTo>
                    <a:pt x="6092825" y="149225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43584" y="4846954"/>
              <a:ext cx="6074410" cy="147955"/>
            </a:xfrm>
            <a:custGeom>
              <a:avLst/>
              <a:gdLst/>
              <a:ahLst/>
              <a:cxnLst/>
              <a:rect l="l" t="t" r="r" b="b"/>
              <a:pathLst>
                <a:path w="6074409" h="147954">
                  <a:moveTo>
                    <a:pt x="6074410" y="0"/>
                  </a:moveTo>
                  <a:lnTo>
                    <a:pt x="0" y="0"/>
                  </a:lnTo>
                  <a:lnTo>
                    <a:pt x="0" y="147954"/>
                  </a:lnTo>
                  <a:lnTo>
                    <a:pt x="6074410" y="147954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34060" y="4846954"/>
              <a:ext cx="6092825" cy="147955"/>
            </a:xfrm>
            <a:custGeom>
              <a:avLst/>
              <a:gdLst/>
              <a:ahLst/>
              <a:cxnLst/>
              <a:rect l="l" t="t" r="r" b="b"/>
              <a:pathLst>
                <a:path w="6092825" h="147954">
                  <a:moveTo>
                    <a:pt x="8890" y="0"/>
                  </a:moveTo>
                  <a:lnTo>
                    <a:pt x="0" y="0"/>
                  </a:lnTo>
                  <a:lnTo>
                    <a:pt x="0" y="147955"/>
                  </a:lnTo>
                  <a:lnTo>
                    <a:pt x="8890" y="147955"/>
                  </a:lnTo>
                  <a:lnTo>
                    <a:pt x="8890" y="0"/>
                  </a:lnTo>
                  <a:close/>
                </a:path>
                <a:path w="6092825" h="147954">
                  <a:moveTo>
                    <a:pt x="6092825" y="0"/>
                  </a:moveTo>
                  <a:lnTo>
                    <a:pt x="6083300" y="0"/>
                  </a:lnTo>
                  <a:lnTo>
                    <a:pt x="6083300" y="147955"/>
                  </a:lnTo>
                  <a:lnTo>
                    <a:pt x="6092825" y="147955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43584" y="4994274"/>
              <a:ext cx="6074410" cy="149860"/>
            </a:xfrm>
            <a:custGeom>
              <a:avLst/>
              <a:gdLst/>
              <a:ahLst/>
              <a:cxnLst/>
              <a:rect l="l" t="t" r="r" b="b"/>
              <a:pathLst>
                <a:path w="6074409" h="149860">
                  <a:moveTo>
                    <a:pt x="6074410" y="0"/>
                  </a:moveTo>
                  <a:lnTo>
                    <a:pt x="0" y="0"/>
                  </a:lnTo>
                  <a:lnTo>
                    <a:pt x="0" y="149860"/>
                  </a:lnTo>
                  <a:lnTo>
                    <a:pt x="6074410" y="149860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34060" y="4994274"/>
              <a:ext cx="6092825" cy="149225"/>
            </a:xfrm>
            <a:custGeom>
              <a:avLst/>
              <a:gdLst/>
              <a:ahLst/>
              <a:cxnLst/>
              <a:rect l="l" t="t" r="r" b="b"/>
              <a:pathLst>
                <a:path w="6092825" h="149225">
                  <a:moveTo>
                    <a:pt x="8890" y="0"/>
                  </a:moveTo>
                  <a:lnTo>
                    <a:pt x="0" y="0"/>
                  </a:lnTo>
                  <a:lnTo>
                    <a:pt x="0" y="149225"/>
                  </a:lnTo>
                  <a:lnTo>
                    <a:pt x="8890" y="149225"/>
                  </a:lnTo>
                  <a:lnTo>
                    <a:pt x="8890" y="0"/>
                  </a:lnTo>
                  <a:close/>
                </a:path>
                <a:path w="6092825" h="149225">
                  <a:moveTo>
                    <a:pt x="6092825" y="0"/>
                  </a:moveTo>
                  <a:lnTo>
                    <a:pt x="6083300" y="0"/>
                  </a:lnTo>
                  <a:lnTo>
                    <a:pt x="6083300" y="149225"/>
                  </a:lnTo>
                  <a:lnTo>
                    <a:pt x="6092825" y="149225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43584" y="5144134"/>
              <a:ext cx="6074410" cy="147955"/>
            </a:xfrm>
            <a:custGeom>
              <a:avLst/>
              <a:gdLst/>
              <a:ahLst/>
              <a:cxnLst/>
              <a:rect l="l" t="t" r="r" b="b"/>
              <a:pathLst>
                <a:path w="6074409" h="147954">
                  <a:moveTo>
                    <a:pt x="6074410" y="0"/>
                  </a:moveTo>
                  <a:lnTo>
                    <a:pt x="0" y="0"/>
                  </a:lnTo>
                  <a:lnTo>
                    <a:pt x="0" y="147954"/>
                  </a:lnTo>
                  <a:lnTo>
                    <a:pt x="6074410" y="147954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34060" y="5144134"/>
              <a:ext cx="6092825" cy="147955"/>
            </a:xfrm>
            <a:custGeom>
              <a:avLst/>
              <a:gdLst/>
              <a:ahLst/>
              <a:cxnLst/>
              <a:rect l="l" t="t" r="r" b="b"/>
              <a:pathLst>
                <a:path w="6092825" h="147954">
                  <a:moveTo>
                    <a:pt x="8890" y="0"/>
                  </a:moveTo>
                  <a:lnTo>
                    <a:pt x="0" y="0"/>
                  </a:lnTo>
                  <a:lnTo>
                    <a:pt x="0" y="147955"/>
                  </a:lnTo>
                  <a:lnTo>
                    <a:pt x="8890" y="147955"/>
                  </a:lnTo>
                  <a:lnTo>
                    <a:pt x="8890" y="0"/>
                  </a:lnTo>
                  <a:close/>
                </a:path>
                <a:path w="6092825" h="147954">
                  <a:moveTo>
                    <a:pt x="6092825" y="0"/>
                  </a:moveTo>
                  <a:lnTo>
                    <a:pt x="6083300" y="0"/>
                  </a:lnTo>
                  <a:lnTo>
                    <a:pt x="6083300" y="147955"/>
                  </a:lnTo>
                  <a:lnTo>
                    <a:pt x="6092825" y="147955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43584" y="5292089"/>
              <a:ext cx="6074410" cy="149860"/>
            </a:xfrm>
            <a:custGeom>
              <a:avLst/>
              <a:gdLst/>
              <a:ahLst/>
              <a:cxnLst/>
              <a:rect l="l" t="t" r="r" b="b"/>
              <a:pathLst>
                <a:path w="6074409" h="149860">
                  <a:moveTo>
                    <a:pt x="6074410" y="0"/>
                  </a:moveTo>
                  <a:lnTo>
                    <a:pt x="0" y="0"/>
                  </a:lnTo>
                  <a:lnTo>
                    <a:pt x="0" y="149860"/>
                  </a:lnTo>
                  <a:lnTo>
                    <a:pt x="6074410" y="149860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34060" y="5292089"/>
              <a:ext cx="6092825" cy="149225"/>
            </a:xfrm>
            <a:custGeom>
              <a:avLst/>
              <a:gdLst/>
              <a:ahLst/>
              <a:cxnLst/>
              <a:rect l="l" t="t" r="r" b="b"/>
              <a:pathLst>
                <a:path w="6092825" h="149225">
                  <a:moveTo>
                    <a:pt x="8890" y="0"/>
                  </a:moveTo>
                  <a:lnTo>
                    <a:pt x="0" y="0"/>
                  </a:lnTo>
                  <a:lnTo>
                    <a:pt x="0" y="149225"/>
                  </a:lnTo>
                  <a:lnTo>
                    <a:pt x="8890" y="149225"/>
                  </a:lnTo>
                  <a:lnTo>
                    <a:pt x="8890" y="0"/>
                  </a:lnTo>
                  <a:close/>
                </a:path>
                <a:path w="6092825" h="149225">
                  <a:moveTo>
                    <a:pt x="6092825" y="0"/>
                  </a:moveTo>
                  <a:lnTo>
                    <a:pt x="6083300" y="0"/>
                  </a:lnTo>
                  <a:lnTo>
                    <a:pt x="6083300" y="149225"/>
                  </a:lnTo>
                  <a:lnTo>
                    <a:pt x="6092825" y="149225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43584" y="5441314"/>
              <a:ext cx="6074410" cy="147955"/>
            </a:xfrm>
            <a:custGeom>
              <a:avLst/>
              <a:gdLst/>
              <a:ahLst/>
              <a:cxnLst/>
              <a:rect l="l" t="t" r="r" b="b"/>
              <a:pathLst>
                <a:path w="6074409" h="147954">
                  <a:moveTo>
                    <a:pt x="6074410" y="0"/>
                  </a:moveTo>
                  <a:lnTo>
                    <a:pt x="0" y="0"/>
                  </a:lnTo>
                  <a:lnTo>
                    <a:pt x="0" y="147954"/>
                  </a:lnTo>
                  <a:lnTo>
                    <a:pt x="6074410" y="147954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34060" y="5441314"/>
              <a:ext cx="6092825" cy="147955"/>
            </a:xfrm>
            <a:custGeom>
              <a:avLst/>
              <a:gdLst/>
              <a:ahLst/>
              <a:cxnLst/>
              <a:rect l="l" t="t" r="r" b="b"/>
              <a:pathLst>
                <a:path w="6092825" h="147954">
                  <a:moveTo>
                    <a:pt x="8890" y="0"/>
                  </a:moveTo>
                  <a:lnTo>
                    <a:pt x="0" y="0"/>
                  </a:lnTo>
                  <a:lnTo>
                    <a:pt x="0" y="147955"/>
                  </a:lnTo>
                  <a:lnTo>
                    <a:pt x="8890" y="147955"/>
                  </a:lnTo>
                  <a:lnTo>
                    <a:pt x="8890" y="0"/>
                  </a:lnTo>
                  <a:close/>
                </a:path>
                <a:path w="6092825" h="147954">
                  <a:moveTo>
                    <a:pt x="6092825" y="0"/>
                  </a:moveTo>
                  <a:lnTo>
                    <a:pt x="6083300" y="0"/>
                  </a:lnTo>
                  <a:lnTo>
                    <a:pt x="6083300" y="147955"/>
                  </a:lnTo>
                  <a:lnTo>
                    <a:pt x="6092825" y="147955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43584" y="5589269"/>
              <a:ext cx="6074410" cy="149860"/>
            </a:xfrm>
            <a:custGeom>
              <a:avLst/>
              <a:gdLst/>
              <a:ahLst/>
              <a:cxnLst/>
              <a:rect l="l" t="t" r="r" b="b"/>
              <a:pathLst>
                <a:path w="6074409" h="149860">
                  <a:moveTo>
                    <a:pt x="6074410" y="0"/>
                  </a:moveTo>
                  <a:lnTo>
                    <a:pt x="0" y="0"/>
                  </a:lnTo>
                  <a:lnTo>
                    <a:pt x="0" y="149860"/>
                  </a:lnTo>
                  <a:lnTo>
                    <a:pt x="6074410" y="149860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34060" y="5589269"/>
              <a:ext cx="6092825" cy="149225"/>
            </a:xfrm>
            <a:custGeom>
              <a:avLst/>
              <a:gdLst/>
              <a:ahLst/>
              <a:cxnLst/>
              <a:rect l="l" t="t" r="r" b="b"/>
              <a:pathLst>
                <a:path w="6092825" h="149225">
                  <a:moveTo>
                    <a:pt x="8890" y="0"/>
                  </a:moveTo>
                  <a:lnTo>
                    <a:pt x="0" y="0"/>
                  </a:lnTo>
                  <a:lnTo>
                    <a:pt x="0" y="149225"/>
                  </a:lnTo>
                  <a:lnTo>
                    <a:pt x="8890" y="149225"/>
                  </a:lnTo>
                  <a:lnTo>
                    <a:pt x="8890" y="0"/>
                  </a:lnTo>
                  <a:close/>
                </a:path>
                <a:path w="6092825" h="149225">
                  <a:moveTo>
                    <a:pt x="6092825" y="0"/>
                  </a:moveTo>
                  <a:lnTo>
                    <a:pt x="6083300" y="0"/>
                  </a:lnTo>
                  <a:lnTo>
                    <a:pt x="6083300" y="149225"/>
                  </a:lnTo>
                  <a:lnTo>
                    <a:pt x="6092825" y="149225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43584" y="5738494"/>
              <a:ext cx="6074410" cy="149860"/>
            </a:xfrm>
            <a:custGeom>
              <a:avLst/>
              <a:gdLst/>
              <a:ahLst/>
              <a:cxnLst/>
              <a:rect l="l" t="t" r="r" b="b"/>
              <a:pathLst>
                <a:path w="6074409" h="149860">
                  <a:moveTo>
                    <a:pt x="6074410" y="0"/>
                  </a:moveTo>
                  <a:lnTo>
                    <a:pt x="0" y="0"/>
                  </a:lnTo>
                  <a:lnTo>
                    <a:pt x="0" y="149860"/>
                  </a:lnTo>
                  <a:lnTo>
                    <a:pt x="6074410" y="149860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34060" y="5738494"/>
              <a:ext cx="6092825" cy="149860"/>
            </a:xfrm>
            <a:custGeom>
              <a:avLst/>
              <a:gdLst/>
              <a:ahLst/>
              <a:cxnLst/>
              <a:rect l="l" t="t" r="r" b="b"/>
              <a:pathLst>
                <a:path w="6092825" h="149860">
                  <a:moveTo>
                    <a:pt x="8890" y="0"/>
                  </a:moveTo>
                  <a:lnTo>
                    <a:pt x="0" y="0"/>
                  </a:lnTo>
                  <a:lnTo>
                    <a:pt x="0" y="149860"/>
                  </a:lnTo>
                  <a:lnTo>
                    <a:pt x="8890" y="149860"/>
                  </a:lnTo>
                  <a:lnTo>
                    <a:pt x="8890" y="0"/>
                  </a:lnTo>
                  <a:close/>
                </a:path>
                <a:path w="6092825" h="149860">
                  <a:moveTo>
                    <a:pt x="6092825" y="0"/>
                  </a:moveTo>
                  <a:lnTo>
                    <a:pt x="6083300" y="0"/>
                  </a:lnTo>
                  <a:lnTo>
                    <a:pt x="6083300" y="149860"/>
                  </a:lnTo>
                  <a:lnTo>
                    <a:pt x="6092825" y="149860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43584" y="5887719"/>
              <a:ext cx="6074410" cy="147955"/>
            </a:xfrm>
            <a:custGeom>
              <a:avLst/>
              <a:gdLst/>
              <a:ahLst/>
              <a:cxnLst/>
              <a:rect l="l" t="t" r="r" b="b"/>
              <a:pathLst>
                <a:path w="6074409" h="147954">
                  <a:moveTo>
                    <a:pt x="6074410" y="0"/>
                  </a:moveTo>
                  <a:lnTo>
                    <a:pt x="0" y="0"/>
                  </a:lnTo>
                  <a:lnTo>
                    <a:pt x="0" y="147954"/>
                  </a:lnTo>
                  <a:lnTo>
                    <a:pt x="6074410" y="147954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34060" y="5887719"/>
              <a:ext cx="6092825" cy="147320"/>
            </a:xfrm>
            <a:custGeom>
              <a:avLst/>
              <a:gdLst/>
              <a:ahLst/>
              <a:cxnLst/>
              <a:rect l="l" t="t" r="r" b="b"/>
              <a:pathLst>
                <a:path w="6092825" h="147320">
                  <a:moveTo>
                    <a:pt x="8890" y="0"/>
                  </a:moveTo>
                  <a:lnTo>
                    <a:pt x="0" y="0"/>
                  </a:lnTo>
                  <a:lnTo>
                    <a:pt x="0" y="147320"/>
                  </a:lnTo>
                  <a:lnTo>
                    <a:pt x="8890" y="147320"/>
                  </a:lnTo>
                  <a:lnTo>
                    <a:pt x="8890" y="0"/>
                  </a:lnTo>
                  <a:close/>
                </a:path>
                <a:path w="6092825" h="147320">
                  <a:moveTo>
                    <a:pt x="6092825" y="0"/>
                  </a:moveTo>
                  <a:lnTo>
                    <a:pt x="6083300" y="0"/>
                  </a:lnTo>
                  <a:lnTo>
                    <a:pt x="6083300" y="147320"/>
                  </a:lnTo>
                  <a:lnTo>
                    <a:pt x="6092825" y="147320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43584" y="6035674"/>
              <a:ext cx="6074410" cy="149860"/>
            </a:xfrm>
            <a:custGeom>
              <a:avLst/>
              <a:gdLst/>
              <a:ahLst/>
              <a:cxnLst/>
              <a:rect l="l" t="t" r="r" b="b"/>
              <a:pathLst>
                <a:path w="6074409" h="149860">
                  <a:moveTo>
                    <a:pt x="6074410" y="0"/>
                  </a:moveTo>
                  <a:lnTo>
                    <a:pt x="0" y="0"/>
                  </a:lnTo>
                  <a:lnTo>
                    <a:pt x="0" y="149860"/>
                  </a:lnTo>
                  <a:lnTo>
                    <a:pt x="6074410" y="149860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34060" y="6035674"/>
              <a:ext cx="6092825" cy="149860"/>
            </a:xfrm>
            <a:custGeom>
              <a:avLst/>
              <a:gdLst/>
              <a:ahLst/>
              <a:cxnLst/>
              <a:rect l="l" t="t" r="r" b="b"/>
              <a:pathLst>
                <a:path w="6092825" h="149860">
                  <a:moveTo>
                    <a:pt x="8890" y="0"/>
                  </a:moveTo>
                  <a:lnTo>
                    <a:pt x="0" y="0"/>
                  </a:lnTo>
                  <a:lnTo>
                    <a:pt x="0" y="149860"/>
                  </a:lnTo>
                  <a:lnTo>
                    <a:pt x="8890" y="149860"/>
                  </a:lnTo>
                  <a:lnTo>
                    <a:pt x="8890" y="0"/>
                  </a:lnTo>
                  <a:close/>
                </a:path>
                <a:path w="6092825" h="149860">
                  <a:moveTo>
                    <a:pt x="6092825" y="0"/>
                  </a:moveTo>
                  <a:lnTo>
                    <a:pt x="6083300" y="0"/>
                  </a:lnTo>
                  <a:lnTo>
                    <a:pt x="6083300" y="149860"/>
                  </a:lnTo>
                  <a:lnTo>
                    <a:pt x="6092825" y="149860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43584" y="6184899"/>
              <a:ext cx="6074410" cy="147955"/>
            </a:xfrm>
            <a:custGeom>
              <a:avLst/>
              <a:gdLst/>
              <a:ahLst/>
              <a:cxnLst/>
              <a:rect l="l" t="t" r="r" b="b"/>
              <a:pathLst>
                <a:path w="6074409" h="147954">
                  <a:moveTo>
                    <a:pt x="6074410" y="0"/>
                  </a:moveTo>
                  <a:lnTo>
                    <a:pt x="0" y="0"/>
                  </a:lnTo>
                  <a:lnTo>
                    <a:pt x="0" y="147954"/>
                  </a:lnTo>
                  <a:lnTo>
                    <a:pt x="6074410" y="147954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34060" y="6184899"/>
              <a:ext cx="6092825" cy="147320"/>
            </a:xfrm>
            <a:custGeom>
              <a:avLst/>
              <a:gdLst/>
              <a:ahLst/>
              <a:cxnLst/>
              <a:rect l="l" t="t" r="r" b="b"/>
              <a:pathLst>
                <a:path w="6092825" h="147320">
                  <a:moveTo>
                    <a:pt x="8890" y="0"/>
                  </a:moveTo>
                  <a:lnTo>
                    <a:pt x="0" y="0"/>
                  </a:lnTo>
                  <a:lnTo>
                    <a:pt x="0" y="147320"/>
                  </a:lnTo>
                  <a:lnTo>
                    <a:pt x="8890" y="147320"/>
                  </a:lnTo>
                  <a:lnTo>
                    <a:pt x="8890" y="0"/>
                  </a:lnTo>
                  <a:close/>
                </a:path>
                <a:path w="6092825" h="147320">
                  <a:moveTo>
                    <a:pt x="6092825" y="0"/>
                  </a:moveTo>
                  <a:lnTo>
                    <a:pt x="6083300" y="0"/>
                  </a:lnTo>
                  <a:lnTo>
                    <a:pt x="6083300" y="147320"/>
                  </a:lnTo>
                  <a:lnTo>
                    <a:pt x="6092825" y="147320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43584" y="6332854"/>
              <a:ext cx="6074410" cy="149860"/>
            </a:xfrm>
            <a:custGeom>
              <a:avLst/>
              <a:gdLst/>
              <a:ahLst/>
              <a:cxnLst/>
              <a:rect l="l" t="t" r="r" b="b"/>
              <a:pathLst>
                <a:path w="6074409" h="149860">
                  <a:moveTo>
                    <a:pt x="6074410" y="0"/>
                  </a:moveTo>
                  <a:lnTo>
                    <a:pt x="0" y="0"/>
                  </a:lnTo>
                  <a:lnTo>
                    <a:pt x="0" y="149860"/>
                  </a:lnTo>
                  <a:lnTo>
                    <a:pt x="6074410" y="149860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34060" y="6332854"/>
              <a:ext cx="6092825" cy="149860"/>
            </a:xfrm>
            <a:custGeom>
              <a:avLst/>
              <a:gdLst/>
              <a:ahLst/>
              <a:cxnLst/>
              <a:rect l="l" t="t" r="r" b="b"/>
              <a:pathLst>
                <a:path w="6092825" h="149860">
                  <a:moveTo>
                    <a:pt x="8890" y="0"/>
                  </a:moveTo>
                  <a:lnTo>
                    <a:pt x="0" y="0"/>
                  </a:lnTo>
                  <a:lnTo>
                    <a:pt x="0" y="149860"/>
                  </a:lnTo>
                  <a:lnTo>
                    <a:pt x="8890" y="149860"/>
                  </a:lnTo>
                  <a:lnTo>
                    <a:pt x="8890" y="0"/>
                  </a:lnTo>
                  <a:close/>
                </a:path>
                <a:path w="6092825" h="149860">
                  <a:moveTo>
                    <a:pt x="6092825" y="0"/>
                  </a:moveTo>
                  <a:lnTo>
                    <a:pt x="6083300" y="0"/>
                  </a:lnTo>
                  <a:lnTo>
                    <a:pt x="6083300" y="149860"/>
                  </a:lnTo>
                  <a:lnTo>
                    <a:pt x="6092825" y="149860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43584" y="6482079"/>
              <a:ext cx="6074410" cy="149860"/>
            </a:xfrm>
            <a:custGeom>
              <a:avLst/>
              <a:gdLst/>
              <a:ahLst/>
              <a:cxnLst/>
              <a:rect l="l" t="t" r="r" b="b"/>
              <a:pathLst>
                <a:path w="6074409" h="149859">
                  <a:moveTo>
                    <a:pt x="6074410" y="0"/>
                  </a:moveTo>
                  <a:lnTo>
                    <a:pt x="0" y="0"/>
                  </a:lnTo>
                  <a:lnTo>
                    <a:pt x="0" y="149860"/>
                  </a:lnTo>
                  <a:lnTo>
                    <a:pt x="6074410" y="149860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34060" y="6482079"/>
              <a:ext cx="6092825" cy="149225"/>
            </a:xfrm>
            <a:custGeom>
              <a:avLst/>
              <a:gdLst/>
              <a:ahLst/>
              <a:cxnLst/>
              <a:rect l="l" t="t" r="r" b="b"/>
              <a:pathLst>
                <a:path w="6092825" h="149225">
                  <a:moveTo>
                    <a:pt x="8890" y="0"/>
                  </a:moveTo>
                  <a:lnTo>
                    <a:pt x="0" y="0"/>
                  </a:lnTo>
                  <a:lnTo>
                    <a:pt x="0" y="149225"/>
                  </a:lnTo>
                  <a:lnTo>
                    <a:pt x="8890" y="149225"/>
                  </a:lnTo>
                  <a:lnTo>
                    <a:pt x="8890" y="0"/>
                  </a:lnTo>
                  <a:close/>
                </a:path>
                <a:path w="6092825" h="149225">
                  <a:moveTo>
                    <a:pt x="6092825" y="0"/>
                  </a:moveTo>
                  <a:lnTo>
                    <a:pt x="6083300" y="0"/>
                  </a:lnTo>
                  <a:lnTo>
                    <a:pt x="6083300" y="149225"/>
                  </a:lnTo>
                  <a:lnTo>
                    <a:pt x="6092825" y="149225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43584" y="6631304"/>
              <a:ext cx="6074410" cy="147955"/>
            </a:xfrm>
            <a:custGeom>
              <a:avLst/>
              <a:gdLst/>
              <a:ahLst/>
              <a:cxnLst/>
              <a:rect l="l" t="t" r="r" b="b"/>
              <a:pathLst>
                <a:path w="6074409" h="147954">
                  <a:moveTo>
                    <a:pt x="6074410" y="0"/>
                  </a:moveTo>
                  <a:lnTo>
                    <a:pt x="0" y="0"/>
                  </a:lnTo>
                  <a:lnTo>
                    <a:pt x="0" y="147954"/>
                  </a:lnTo>
                  <a:lnTo>
                    <a:pt x="6074410" y="147954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34060" y="6631304"/>
              <a:ext cx="6092825" cy="147955"/>
            </a:xfrm>
            <a:custGeom>
              <a:avLst/>
              <a:gdLst/>
              <a:ahLst/>
              <a:cxnLst/>
              <a:rect l="l" t="t" r="r" b="b"/>
              <a:pathLst>
                <a:path w="6092825" h="147954">
                  <a:moveTo>
                    <a:pt x="8890" y="0"/>
                  </a:moveTo>
                  <a:lnTo>
                    <a:pt x="0" y="0"/>
                  </a:lnTo>
                  <a:lnTo>
                    <a:pt x="0" y="147955"/>
                  </a:lnTo>
                  <a:lnTo>
                    <a:pt x="8890" y="147955"/>
                  </a:lnTo>
                  <a:lnTo>
                    <a:pt x="8890" y="0"/>
                  </a:lnTo>
                  <a:close/>
                </a:path>
                <a:path w="6092825" h="147954">
                  <a:moveTo>
                    <a:pt x="6092825" y="0"/>
                  </a:moveTo>
                  <a:lnTo>
                    <a:pt x="6083300" y="0"/>
                  </a:lnTo>
                  <a:lnTo>
                    <a:pt x="6083300" y="147955"/>
                  </a:lnTo>
                  <a:lnTo>
                    <a:pt x="6092825" y="147955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43584" y="6779259"/>
              <a:ext cx="6074410" cy="149860"/>
            </a:xfrm>
            <a:custGeom>
              <a:avLst/>
              <a:gdLst/>
              <a:ahLst/>
              <a:cxnLst/>
              <a:rect l="l" t="t" r="r" b="b"/>
              <a:pathLst>
                <a:path w="6074409" h="149859">
                  <a:moveTo>
                    <a:pt x="6074410" y="0"/>
                  </a:moveTo>
                  <a:lnTo>
                    <a:pt x="0" y="0"/>
                  </a:lnTo>
                  <a:lnTo>
                    <a:pt x="0" y="149860"/>
                  </a:lnTo>
                  <a:lnTo>
                    <a:pt x="6074410" y="149860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34060" y="6779259"/>
              <a:ext cx="6092825" cy="149225"/>
            </a:xfrm>
            <a:custGeom>
              <a:avLst/>
              <a:gdLst/>
              <a:ahLst/>
              <a:cxnLst/>
              <a:rect l="l" t="t" r="r" b="b"/>
              <a:pathLst>
                <a:path w="6092825" h="149225">
                  <a:moveTo>
                    <a:pt x="8890" y="0"/>
                  </a:moveTo>
                  <a:lnTo>
                    <a:pt x="0" y="0"/>
                  </a:lnTo>
                  <a:lnTo>
                    <a:pt x="0" y="149225"/>
                  </a:lnTo>
                  <a:lnTo>
                    <a:pt x="8890" y="149225"/>
                  </a:lnTo>
                  <a:lnTo>
                    <a:pt x="8890" y="0"/>
                  </a:lnTo>
                  <a:close/>
                </a:path>
                <a:path w="6092825" h="149225">
                  <a:moveTo>
                    <a:pt x="6092825" y="0"/>
                  </a:moveTo>
                  <a:lnTo>
                    <a:pt x="6083300" y="0"/>
                  </a:lnTo>
                  <a:lnTo>
                    <a:pt x="6083300" y="149225"/>
                  </a:lnTo>
                  <a:lnTo>
                    <a:pt x="6092825" y="149225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43584" y="6928484"/>
              <a:ext cx="6074410" cy="147955"/>
            </a:xfrm>
            <a:custGeom>
              <a:avLst/>
              <a:gdLst/>
              <a:ahLst/>
              <a:cxnLst/>
              <a:rect l="l" t="t" r="r" b="b"/>
              <a:pathLst>
                <a:path w="6074409" h="147954">
                  <a:moveTo>
                    <a:pt x="6074410" y="0"/>
                  </a:moveTo>
                  <a:lnTo>
                    <a:pt x="0" y="0"/>
                  </a:lnTo>
                  <a:lnTo>
                    <a:pt x="0" y="147955"/>
                  </a:lnTo>
                  <a:lnTo>
                    <a:pt x="6074410" y="147955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34060" y="6928484"/>
              <a:ext cx="6092825" cy="147955"/>
            </a:xfrm>
            <a:custGeom>
              <a:avLst/>
              <a:gdLst/>
              <a:ahLst/>
              <a:cxnLst/>
              <a:rect l="l" t="t" r="r" b="b"/>
              <a:pathLst>
                <a:path w="6092825" h="147954">
                  <a:moveTo>
                    <a:pt x="8890" y="0"/>
                  </a:moveTo>
                  <a:lnTo>
                    <a:pt x="0" y="0"/>
                  </a:lnTo>
                  <a:lnTo>
                    <a:pt x="0" y="147955"/>
                  </a:lnTo>
                  <a:lnTo>
                    <a:pt x="8890" y="147955"/>
                  </a:lnTo>
                  <a:lnTo>
                    <a:pt x="8890" y="0"/>
                  </a:lnTo>
                  <a:close/>
                </a:path>
                <a:path w="6092825" h="147954">
                  <a:moveTo>
                    <a:pt x="6092825" y="0"/>
                  </a:moveTo>
                  <a:lnTo>
                    <a:pt x="6083300" y="0"/>
                  </a:lnTo>
                  <a:lnTo>
                    <a:pt x="6083300" y="147955"/>
                  </a:lnTo>
                  <a:lnTo>
                    <a:pt x="6092825" y="147955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43584" y="7076439"/>
              <a:ext cx="6074410" cy="149860"/>
            </a:xfrm>
            <a:custGeom>
              <a:avLst/>
              <a:gdLst/>
              <a:ahLst/>
              <a:cxnLst/>
              <a:rect l="l" t="t" r="r" b="b"/>
              <a:pathLst>
                <a:path w="6074409" h="149859">
                  <a:moveTo>
                    <a:pt x="6074410" y="0"/>
                  </a:moveTo>
                  <a:lnTo>
                    <a:pt x="0" y="0"/>
                  </a:lnTo>
                  <a:lnTo>
                    <a:pt x="0" y="149860"/>
                  </a:lnTo>
                  <a:lnTo>
                    <a:pt x="6074410" y="149860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34060" y="7076439"/>
              <a:ext cx="6092825" cy="149225"/>
            </a:xfrm>
            <a:custGeom>
              <a:avLst/>
              <a:gdLst/>
              <a:ahLst/>
              <a:cxnLst/>
              <a:rect l="l" t="t" r="r" b="b"/>
              <a:pathLst>
                <a:path w="6092825" h="149225">
                  <a:moveTo>
                    <a:pt x="8890" y="0"/>
                  </a:moveTo>
                  <a:lnTo>
                    <a:pt x="0" y="0"/>
                  </a:lnTo>
                  <a:lnTo>
                    <a:pt x="0" y="149225"/>
                  </a:lnTo>
                  <a:lnTo>
                    <a:pt x="8890" y="149225"/>
                  </a:lnTo>
                  <a:lnTo>
                    <a:pt x="8890" y="0"/>
                  </a:lnTo>
                  <a:close/>
                </a:path>
                <a:path w="6092825" h="149225">
                  <a:moveTo>
                    <a:pt x="6092825" y="0"/>
                  </a:moveTo>
                  <a:lnTo>
                    <a:pt x="6083300" y="0"/>
                  </a:lnTo>
                  <a:lnTo>
                    <a:pt x="6083300" y="149225"/>
                  </a:lnTo>
                  <a:lnTo>
                    <a:pt x="6092825" y="149225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43584" y="7226299"/>
              <a:ext cx="6074410" cy="147955"/>
            </a:xfrm>
            <a:custGeom>
              <a:avLst/>
              <a:gdLst/>
              <a:ahLst/>
              <a:cxnLst/>
              <a:rect l="l" t="t" r="r" b="b"/>
              <a:pathLst>
                <a:path w="6074409" h="147954">
                  <a:moveTo>
                    <a:pt x="6074410" y="0"/>
                  </a:moveTo>
                  <a:lnTo>
                    <a:pt x="0" y="0"/>
                  </a:lnTo>
                  <a:lnTo>
                    <a:pt x="0" y="147954"/>
                  </a:lnTo>
                  <a:lnTo>
                    <a:pt x="6074410" y="147954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34060" y="7226299"/>
              <a:ext cx="6092825" cy="147955"/>
            </a:xfrm>
            <a:custGeom>
              <a:avLst/>
              <a:gdLst/>
              <a:ahLst/>
              <a:cxnLst/>
              <a:rect l="l" t="t" r="r" b="b"/>
              <a:pathLst>
                <a:path w="6092825" h="147954">
                  <a:moveTo>
                    <a:pt x="8890" y="0"/>
                  </a:moveTo>
                  <a:lnTo>
                    <a:pt x="0" y="0"/>
                  </a:lnTo>
                  <a:lnTo>
                    <a:pt x="0" y="147955"/>
                  </a:lnTo>
                  <a:lnTo>
                    <a:pt x="8890" y="147955"/>
                  </a:lnTo>
                  <a:lnTo>
                    <a:pt x="8890" y="0"/>
                  </a:lnTo>
                  <a:close/>
                </a:path>
                <a:path w="6092825" h="147954">
                  <a:moveTo>
                    <a:pt x="6092825" y="0"/>
                  </a:moveTo>
                  <a:lnTo>
                    <a:pt x="6083300" y="0"/>
                  </a:lnTo>
                  <a:lnTo>
                    <a:pt x="6083300" y="147955"/>
                  </a:lnTo>
                  <a:lnTo>
                    <a:pt x="6092825" y="147955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43584" y="7374254"/>
              <a:ext cx="6074410" cy="149860"/>
            </a:xfrm>
            <a:custGeom>
              <a:avLst/>
              <a:gdLst/>
              <a:ahLst/>
              <a:cxnLst/>
              <a:rect l="l" t="t" r="r" b="b"/>
              <a:pathLst>
                <a:path w="6074409" h="149859">
                  <a:moveTo>
                    <a:pt x="6074410" y="0"/>
                  </a:moveTo>
                  <a:lnTo>
                    <a:pt x="0" y="0"/>
                  </a:lnTo>
                  <a:lnTo>
                    <a:pt x="0" y="149859"/>
                  </a:lnTo>
                  <a:lnTo>
                    <a:pt x="6074410" y="149859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4060" y="7374254"/>
              <a:ext cx="6092825" cy="149225"/>
            </a:xfrm>
            <a:custGeom>
              <a:avLst/>
              <a:gdLst/>
              <a:ahLst/>
              <a:cxnLst/>
              <a:rect l="l" t="t" r="r" b="b"/>
              <a:pathLst>
                <a:path w="6092825" h="149225">
                  <a:moveTo>
                    <a:pt x="8890" y="0"/>
                  </a:moveTo>
                  <a:lnTo>
                    <a:pt x="0" y="0"/>
                  </a:lnTo>
                  <a:lnTo>
                    <a:pt x="0" y="149225"/>
                  </a:lnTo>
                  <a:lnTo>
                    <a:pt x="8890" y="149225"/>
                  </a:lnTo>
                  <a:lnTo>
                    <a:pt x="8890" y="0"/>
                  </a:lnTo>
                  <a:close/>
                </a:path>
                <a:path w="6092825" h="149225">
                  <a:moveTo>
                    <a:pt x="6092825" y="0"/>
                  </a:moveTo>
                  <a:lnTo>
                    <a:pt x="6083300" y="0"/>
                  </a:lnTo>
                  <a:lnTo>
                    <a:pt x="6083300" y="149225"/>
                  </a:lnTo>
                  <a:lnTo>
                    <a:pt x="6092825" y="149225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43584" y="7523479"/>
              <a:ext cx="6074410" cy="149860"/>
            </a:xfrm>
            <a:custGeom>
              <a:avLst/>
              <a:gdLst/>
              <a:ahLst/>
              <a:cxnLst/>
              <a:rect l="l" t="t" r="r" b="b"/>
              <a:pathLst>
                <a:path w="6074409" h="149859">
                  <a:moveTo>
                    <a:pt x="6074410" y="0"/>
                  </a:moveTo>
                  <a:lnTo>
                    <a:pt x="0" y="0"/>
                  </a:lnTo>
                  <a:lnTo>
                    <a:pt x="0" y="149859"/>
                  </a:lnTo>
                  <a:lnTo>
                    <a:pt x="6074410" y="149859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34060" y="7523479"/>
              <a:ext cx="6092825" cy="149860"/>
            </a:xfrm>
            <a:custGeom>
              <a:avLst/>
              <a:gdLst/>
              <a:ahLst/>
              <a:cxnLst/>
              <a:rect l="l" t="t" r="r" b="b"/>
              <a:pathLst>
                <a:path w="6092825" h="149859">
                  <a:moveTo>
                    <a:pt x="8890" y="0"/>
                  </a:moveTo>
                  <a:lnTo>
                    <a:pt x="0" y="0"/>
                  </a:lnTo>
                  <a:lnTo>
                    <a:pt x="0" y="149860"/>
                  </a:lnTo>
                  <a:lnTo>
                    <a:pt x="8890" y="149860"/>
                  </a:lnTo>
                  <a:lnTo>
                    <a:pt x="8890" y="0"/>
                  </a:lnTo>
                  <a:close/>
                </a:path>
                <a:path w="6092825" h="149859">
                  <a:moveTo>
                    <a:pt x="6092825" y="0"/>
                  </a:moveTo>
                  <a:lnTo>
                    <a:pt x="6083300" y="0"/>
                  </a:lnTo>
                  <a:lnTo>
                    <a:pt x="6083300" y="149860"/>
                  </a:lnTo>
                  <a:lnTo>
                    <a:pt x="6092825" y="149860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43584" y="7672704"/>
              <a:ext cx="6074410" cy="147955"/>
            </a:xfrm>
            <a:custGeom>
              <a:avLst/>
              <a:gdLst/>
              <a:ahLst/>
              <a:cxnLst/>
              <a:rect l="l" t="t" r="r" b="b"/>
              <a:pathLst>
                <a:path w="6074409" h="147954">
                  <a:moveTo>
                    <a:pt x="6074410" y="0"/>
                  </a:moveTo>
                  <a:lnTo>
                    <a:pt x="0" y="0"/>
                  </a:lnTo>
                  <a:lnTo>
                    <a:pt x="0" y="147954"/>
                  </a:lnTo>
                  <a:lnTo>
                    <a:pt x="6074410" y="147954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34060" y="7672704"/>
              <a:ext cx="6092825" cy="147320"/>
            </a:xfrm>
            <a:custGeom>
              <a:avLst/>
              <a:gdLst/>
              <a:ahLst/>
              <a:cxnLst/>
              <a:rect l="l" t="t" r="r" b="b"/>
              <a:pathLst>
                <a:path w="6092825" h="147320">
                  <a:moveTo>
                    <a:pt x="8890" y="0"/>
                  </a:moveTo>
                  <a:lnTo>
                    <a:pt x="0" y="0"/>
                  </a:lnTo>
                  <a:lnTo>
                    <a:pt x="0" y="147320"/>
                  </a:lnTo>
                  <a:lnTo>
                    <a:pt x="8890" y="147320"/>
                  </a:lnTo>
                  <a:lnTo>
                    <a:pt x="8890" y="0"/>
                  </a:lnTo>
                  <a:close/>
                </a:path>
                <a:path w="6092825" h="147320">
                  <a:moveTo>
                    <a:pt x="6092825" y="0"/>
                  </a:moveTo>
                  <a:lnTo>
                    <a:pt x="6083300" y="0"/>
                  </a:lnTo>
                  <a:lnTo>
                    <a:pt x="6083300" y="147320"/>
                  </a:lnTo>
                  <a:lnTo>
                    <a:pt x="6092825" y="147320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43584" y="7820660"/>
              <a:ext cx="6074410" cy="149860"/>
            </a:xfrm>
            <a:custGeom>
              <a:avLst/>
              <a:gdLst/>
              <a:ahLst/>
              <a:cxnLst/>
              <a:rect l="l" t="t" r="r" b="b"/>
              <a:pathLst>
                <a:path w="6074409" h="149859">
                  <a:moveTo>
                    <a:pt x="6074410" y="0"/>
                  </a:moveTo>
                  <a:lnTo>
                    <a:pt x="0" y="0"/>
                  </a:lnTo>
                  <a:lnTo>
                    <a:pt x="0" y="149860"/>
                  </a:lnTo>
                  <a:lnTo>
                    <a:pt x="6074410" y="149860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34060" y="7820659"/>
              <a:ext cx="6092825" cy="149860"/>
            </a:xfrm>
            <a:custGeom>
              <a:avLst/>
              <a:gdLst/>
              <a:ahLst/>
              <a:cxnLst/>
              <a:rect l="l" t="t" r="r" b="b"/>
              <a:pathLst>
                <a:path w="6092825" h="149859">
                  <a:moveTo>
                    <a:pt x="8890" y="0"/>
                  </a:moveTo>
                  <a:lnTo>
                    <a:pt x="0" y="0"/>
                  </a:lnTo>
                  <a:lnTo>
                    <a:pt x="0" y="149860"/>
                  </a:lnTo>
                  <a:lnTo>
                    <a:pt x="8890" y="149860"/>
                  </a:lnTo>
                  <a:lnTo>
                    <a:pt x="8890" y="0"/>
                  </a:lnTo>
                  <a:close/>
                </a:path>
                <a:path w="6092825" h="149859">
                  <a:moveTo>
                    <a:pt x="6092825" y="0"/>
                  </a:moveTo>
                  <a:lnTo>
                    <a:pt x="6083300" y="0"/>
                  </a:lnTo>
                  <a:lnTo>
                    <a:pt x="6083300" y="149860"/>
                  </a:lnTo>
                  <a:lnTo>
                    <a:pt x="6092825" y="149860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43584" y="7969885"/>
              <a:ext cx="6074410" cy="147955"/>
            </a:xfrm>
            <a:custGeom>
              <a:avLst/>
              <a:gdLst/>
              <a:ahLst/>
              <a:cxnLst/>
              <a:rect l="l" t="t" r="r" b="b"/>
              <a:pathLst>
                <a:path w="6074409" h="147954">
                  <a:moveTo>
                    <a:pt x="6074410" y="0"/>
                  </a:moveTo>
                  <a:lnTo>
                    <a:pt x="0" y="0"/>
                  </a:lnTo>
                  <a:lnTo>
                    <a:pt x="0" y="147955"/>
                  </a:lnTo>
                  <a:lnTo>
                    <a:pt x="6074410" y="147955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34060" y="7969884"/>
              <a:ext cx="6092825" cy="147320"/>
            </a:xfrm>
            <a:custGeom>
              <a:avLst/>
              <a:gdLst/>
              <a:ahLst/>
              <a:cxnLst/>
              <a:rect l="l" t="t" r="r" b="b"/>
              <a:pathLst>
                <a:path w="6092825" h="147320">
                  <a:moveTo>
                    <a:pt x="8890" y="0"/>
                  </a:moveTo>
                  <a:lnTo>
                    <a:pt x="0" y="0"/>
                  </a:lnTo>
                  <a:lnTo>
                    <a:pt x="0" y="147320"/>
                  </a:lnTo>
                  <a:lnTo>
                    <a:pt x="8890" y="147320"/>
                  </a:lnTo>
                  <a:lnTo>
                    <a:pt x="8890" y="0"/>
                  </a:lnTo>
                  <a:close/>
                </a:path>
                <a:path w="6092825" h="147320">
                  <a:moveTo>
                    <a:pt x="6092825" y="0"/>
                  </a:moveTo>
                  <a:lnTo>
                    <a:pt x="6083300" y="0"/>
                  </a:lnTo>
                  <a:lnTo>
                    <a:pt x="6083300" y="147320"/>
                  </a:lnTo>
                  <a:lnTo>
                    <a:pt x="6092825" y="147320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43584" y="8117839"/>
              <a:ext cx="6074410" cy="149860"/>
            </a:xfrm>
            <a:custGeom>
              <a:avLst/>
              <a:gdLst/>
              <a:ahLst/>
              <a:cxnLst/>
              <a:rect l="l" t="t" r="r" b="b"/>
              <a:pathLst>
                <a:path w="6074409" h="149859">
                  <a:moveTo>
                    <a:pt x="6074410" y="0"/>
                  </a:moveTo>
                  <a:lnTo>
                    <a:pt x="0" y="0"/>
                  </a:lnTo>
                  <a:lnTo>
                    <a:pt x="0" y="149860"/>
                  </a:lnTo>
                  <a:lnTo>
                    <a:pt x="6074410" y="149860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34060" y="8117839"/>
              <a:ext cx="6092825" cy="149860"/>
            </a:xfrm>
            <a:custGeom>
              <a:avLst/>
              <a:gdLst/>
              <a:ahLst/>
              <a:cxnLst/>
              <a:rect l="l" t="t" r="r" b="b"/>
              <a:pathLst>
                <a:path w="6092825" h="149859">
                  <a:moveTo>
                    <a:pt x="8890" y="0"/>
                  </a:moveTo>
                  <a:lnTo>
                    <a:pt x="0" y="0"/>
                  </a:lnTo>
                  <a:lnTo>
                    <a:pt x="0" y="149860"/>
                  </a:lnTo>
                  <a:lnTo>
                    <a:pt x="8890" y="149860"/>
                  </a:lnTo>
                  <a:lnTo>
                    <a:pt x="8890" y="0"/>
                  </a:lnTo>
                  <a:close/>
                </a:path>
                <a:path w="6092825" h="149859">
                  <a:moveTo>
                    <a:pt x="6092825" y="0"/>
                  </a:moveTo>
                  <a:lnTo>
                    <a:pt x="6083300" y="0"/>
                  </a:lnTo>
                  <a:lnTo>
                    <a:pt x="6083300" y="149860"/>
                  </a:lnTo>
                  <a:lnTo>
                    <a:pt x="6092825" y="149860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43584" y="8267064"/>
              <a:ext cx="6074410" cy="147955"/>
            </a:xfrm>
            <a:custGeom>
              <a:avLst/>
              <a:gdLst/>
              <a:ahLst/>
              <a:cxnLst/>
              <a:rect l="l" t="t" r="r" b="b"/>
              <a:pathLst>
                <a:path w="6074409" h="147954">
                  <a:moveTo>
                    <a:pt x="6074410" y="0"/>
                  </a:moveTo>
                  <a:lnTo>
                    <a:pt x="0" y="0"/>
                  </a:lnTo>
                  <a:lnTo>
                    <a:pt x="0" y="147955"/>
                  </a:lnTo>
                  <a:lnTo>
                    <a:pt x="6074410" y="147955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34060" y="8267064"/>
              <a:ext cx="6092825" cy="147320"/>
            </a:xfrm>
            <a:custGeom>
              <a:avLst/>
              <a:gdLst/>
              <a:ahLst/>
              <a:cxnLst/>
              <a:rect l="l" t="t" r="r" b="b"/>
              <a:pathLst>
                <a:path w="6092825" h="147320">
                  <a:moveTo>
                    <a:pt x="8890" y="0"/>
                  </a:moveTo>
                  <a:lnTo>
                    <a:pt x="0" y="0"/>
                  </a:lnTo>
                  <a:lnTo>
                    <a:pt x="0" y="147320"/>
                  </a:lnTo>
                  <a:lnTo>
                    <a:pt x="8890" y="147320"/>
                  </a:lnTo>
                  <a:lnTo>
                    <a:pt x="8890" y="0"/>
                  </a:lnTo>
                  <a:close/>
                </a:path>
                <a:path w="6092825" h="147320">
                  <a:moveTo>
                    <a:pt x="6092825" y="0"/>
                  </a:moveTo>
                  <a:lnTo>
                    <a:pt x="6083300" y="0"/>
                  </a:lnTo>
                  <a:lnTo>
                    <a:pt x="6083300" y="147320"/>
                  </a:lnTo>
                  <a:lnTo>
                    <a:pt x="6092825" y="147320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43584" y="8415019"/>
              <a:ext cx="6074410" cy="149860"/>
            </a:xfrm>
            <a:custGeom>
              <a:avLst/>
              <a:gdLst/>
              <a:ahLst/>
              <a:cxnLst/>
              <a:rect l="l" t="t" r="r" b="b"/>
              <a:pathLst>
                <a:path w="6074409" h="149859">
                  <a:moveTo>
                    <a:pt x="6074410" y="0"/>
                  </a:moveTo>
                  <a:lnTo>
                    <a:pt x="0" y="0"/>
                  </a:lnTo>
                  <a:lnTo>
                    <a:pt x="0" y="149860"/>
                  </a:lnTo>
                  <a:lnTo>
                    <a:pt x="6074410" y="149860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34060" y="8415019"/>
              <a:ext cx="6092825" cy="149860"/>
            </a:xfrm>
            <a:custGeom>
              <a:avLst/>
              <a:gdLst/>
              <a:ahLst/>
              <a:cxnLst/>
              <a:rect l="l" t="t" r="r" b="b"/>
              <a:pathLst>
                <a:path w="6092825" h="149859">
                  <a:moveTo>
                    <a:pt x="8890" y="0"/>
                  </a:moveTo>
                  <a:lnTo>
                    <a:pt x="0" y="0"/>
                  </a:lnTo>
                  <a:lnTo>
                    <a:pt x="0" y="149860"/>
                  </a:lnTo>
                  <a:lnTo>
                    <a:pt x="8890" y="149860"/>
                  </a:lnTo>
                  <a:lnTo>
                    <a:pt x="8890" y="0"/>
                  </a:lnTo>
                  <a:close/>
                </a:path>
                <a:path w="6092825" h="149859">
                  <a:moveTo>
                    <a:pt x="6092825" y="0"/>
                  </a:moveTo>
                  <a:lnTo>
                    <a:pt x="6083300" y="0"/>
                  </a:lnTo>
                  <a:lnTo>
                    <a:pt x="6083300" y="149860"/>
                  </a:lnTo>
                  <a:lnTo>
                    <a:pt x="6092825" y="149860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43584" y="8564244"/>
              <a:ext cx="6074410" cy="149860"/>
            </a:xfrm>
            <a:custGeom>
              <a:avLst/>
              <a:gdLst/>
              <a:ahLst/>
              <a:cxnLst/>
              <a:rect l="l" t="t" r="r" b="b"/>
              <a:pathLst>
                <a:path w="6074409" h="149859">
                  <a:moveTo>
                    <a:pt x="6074410" y="0"/>
                  </a:moveTo>
                  <a:lnTo>
                    <a:pt x="0" y="0"/>
                  </a:lnTo>
                  <a:lnTo>
                    <a:pt x="0" y="149860"/>
                  </a:lnTo>
                  <a:lnTo>
                    <a:pt x="6074410" y="149860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34060" y="8564244"/>
              <a:ext cx="6092825" cy="149225"/>
            </a:xfrm>
            <a:custGeom>
              <a:avLst/>
              <a:gdLst/>
              <a:ahLst/>
              <a:cxnLst/>
              <a:rect l="l" t="t" r="r" b="b"/>
              <a:pathLst>
                <a:path w="6092825" h="149225">
                  <a:moveTo>
                    <a:pt x="8890" y="0"/>
                  </a:moveTo>
                  <a:lnTo>
                    <a:pt x="0" y="0"/>
                  </a:lnTo>
                  <a:lnTo>
                    <a:pt x="0" y="149225"/>
                  </a:lnTo>
                  <a:lnTo>
                    <a:pt x="8890" y="149225"/>
                  </a:lnTo>
                  <a:lnTo>
                    <a:pt x="8890" y="0"/>
                  </a:lnTo>
                  <a:close/>
                </a:path>
                <a:path w="6092825" h="149225">
                  <a:moveTo>
                    <a:pt x="6092825" y="0"/>
                  </a:moveTo>
                  <a:lnTo>
                    <a:pt x="6083300" y="0"/>
                  </a:lnTo>
                  <a:lnTo>
                    <a:pt x="6083300" y="149225"/>
                  </a:lnTo>
                  <a:lnTo>
                    <a:pt x="6092825" y="149225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43584" y="8713469"/>
              <a:ext cx="6074410" cy="147955"/>
            </a:xfrm>
            <a:custGeom>
              <a:avLst/>
              <a:gdLst/>
              <a:ahLst/>
              <a:cxnLst/>
              <a:rect l="l" t="t" r="r" b="b"/>
              <a:pathLst>
                <a:path w="6074409" h="147954">
                  <a:moveTo>
                    <a:pt x="6074410" y="0"/>
                  </a:moveTo>
                  <a:lnTo>
                    <a:pt x="0" y="0"/>
                  </a:lnTo>
                  <a:lnTo>
                    <a:pt x="0" y="147955"/>
                  </a:lnTo>
                  <a:lnTo>
                    <a:pt x="6074410" y="147955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34060" y="8713469"/>
              <a:ext cx="6092825" cy="147955"/>
            </a:xfrm>
            <a:custGeom>
              <a:avLst/>
              <a:gdLst/>
              <a:ahLst/>
              <a:cxnLst/>
              <a:rect l="l" t="t" r="r" b="b"/>
              <a:pathLst>
                <a:path w="6092825" h="147954">
                  <a:moveTo>
                    <a:pt x="8890" y="0"/>
                  </a:moveTo>
                  <a:lnTo>
                    <a:pt x="0" y="0"/>
                  </a:lnTo>
                  <a:lnTo>
                    <a:pt x="0" y="147955"/>
                  </a:lnTo>
                  <a:lnTo>
                    <a:pt x="8890" y="147955"/>
                  </a:lnTo>
                  <a:lnTo>
                    <a:pt x="8890" y="0"/>
                  </a:lnTo>
                  <a:close/>
                </a:path>
                <a:path w="6092825" h="147954">
                  <a:moveTo>
                    <a:pt x="6092825" y="0"/>
                  </a:moveTo>
                  <a:lnTo>
                    <a:pt x="6083300" y="0"/>
                  </a:lnTo>
                  <a:lnTo>
                    <a:pt x="6083300" y="147955"/>
                  </a:lnTo>
                  <a:lnTo>
                    <a:pt x="6092825" y="147955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43584" y="8861424"/>
              <a:ext cx="6074410" cy="149860"/>
            </a:xfrm>
            <a:custGeom>
              <a:avLst/>
              <a:gdLst/>
              <a:ahLst/>
              <a:cxnLst/>
              <a:rect l="l" t="t" r="r" b="b"/>
              <a:pathLst>
                <a:path w="6074409" h="149859">
                  <a:moveTo>
                    <a:pt x="6074410" y="0"/>
                  </a:moveTo>
                  <a:lnTo>
                    <a:pt x="0" y="0"/>
                  </a:lnTo>
                  <a:lnTo>
                    <a:pt x="0" y="149859"/>
                  </a:lnTo>
                  <a:lnTo>
                    <a:pt x="6074410" y="149859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34060" y="8861424"/>
              <a:ext cx="6092825" cy="149225"/>
            </a:xfrm>
            <a:custGeom>
              <a:avLst/>
              <a:gdLst/>
              <a:ahLst/>
              <a:cxnLst/>
              <a:rect l="l" t="t" r="r" b="b"/>
              <a:pathLst>
                <a:path w="6092825" h="149225">
                  <a:moveTo>
                    <a:pt x="8890" y="0"/>
                  </a:moveTo>
                  <a:lnTo>
                    <a:pt x="0" y="0"/>
                  </a:lnTo>
                  <a:lnTo>
                    <a:pt x="0" y="149225"/>
                  </a:lnTo>
                  <a:lnTo>
                    <a:pt x="8890" y="149225"/>
                  </a:lnTo>
                  <a:lnTo>
                    <a:pt x="8890" y="0"/>
                  </a:lnTo>
                  <a:close/>
                </a:path>
                <a:path w="6092825" h="149225">
                  <a:moveTo>
                    <a:pt x="6092825" y="0"/>
                  </a:moveTo>
                  <a:lnTo>
                    <a:pt x="6083300" y="0"/>
                  </a:lnTo>
                  <a:lnTo>
                    <a:pt x="6083300" y="149225"/>
                  </a:lnTo>
                  <a:lnTo>
                    <a:pt x="6092825" y="149225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43584" y="9010649"/>
              <a:ext cx="6074410" cy="147955"/>
            </a:xfrm>
            <a:custGeom>
              <a:avLst/>
              <a:gdLst/>
              <a:ahLst/>
              <a:cxnLst/>
              <a:rect l="l" t="t" r="r" b="b"/>
              <a:pathLst>
                <a:path w="6074409" h="147954">
                  <a:moveTo>
                    <a:pt x="6074410" y="0"/>
                  </a:moveTo>
                  <a:lnTo>
                    <a:pt x="0" y="0"/>
                  </a:lnTo>
                  <a:lnTo>
                    <a:pt x="0" y="147954"/>
                  </a:lnTo>
                  <a:lnTo>
                    <a:pt x="6074410" y="147954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34060" y="9010649"/>
              <a:ext cx="6092825" cy="147955"/>
            </a:xfrm>
            <a:custGeom>
              <a:avLst/>
              <a:gdLst/>
              <a:ahLst/>
              <a:cxnLst/>
              <a:rect l="l" t="t" r="r" b="b"/>
              <a:pathLst>
                <a:path w="6092825" h="147954">
                  <a:moveTo>
                    <a:pt x="8890" y="0"/>
                  </a:moveTo>
                  <a:lnTo>
                    <a:pt x="0" y="0"/>
                  </a:lnTo>
                  <a:lnTo>
                    <a:pt x="0" y="147955"/>
                  </a:lnTo>
                  <a:lnTo>
                    <a:pt x="8890" y="147955"/>
                  </a:lnTo>
                  <a:lnTo>
                    <a:pt x="8890" y="0"/>
                  </a:lnTo>
                  <a:close/>
                </a:path>
                <a:path w="6092825" h="147954">
                  <a:moveTo>
                    <a:pt x="6092825" y="0"/>
                  </a:moveTo>
                  <a:lnTo>
                    <a:pt x="6083300" y="0"/>
                  </a:lnTo>
                  <a:lnTo>
                    <a:pt x="6083300" y="147955"/>
                  </a:lnTo>
                  <a:lnTo>
                    <a:pt x="6092825" y="147955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43584" y="9158604"/>
              <a:ext cx="6074410" cy="149860"/>
            </a:xfrm>
            <a:custGeom>
              <a:avLst/>
              <a:gdLst/>
              <a:ahLst/>
              <a:cxnLst/>
              <a:rect l="l" t="t" r="r" b="b"/>
              <a:pathLst>
                <a:path w="6074409" h="149859">
                  <a:moveTo>
                    <a:pt x="6074410" y="0"/>
                  </a:moveTo>
                  <a:lnTo>
                    <a:pt x="0" y="0"/>
                  </a:lnTo>
                  <a:lnTo>
                    <a:pt x="0" y="149859"/>
                  </a:lnTo>
                  <a:lnTo>
                    <a:pt x="6074410" y="149859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34060" y="9158604"/>
              <a:ext cx="6092825" cy="149225"/>
            </a:xfrm>
            <a:custGeom>
              <a:avLst/>
              <a:gdLst/>
              <a:ahLst/>
              <a:cxnLst/>
              <a:rect l="l" t="t" r="r" b="b"/>
              <a:pathLst>
                <a:path w="6092825" h="149225">
                  <a:moveTo>
                    <a:pt x="8890" y="0"/>
                  </a:moveTo>
                  <a:lnTo>
                    <a:pt x="0" y="0"/>
                  </a:lnTo>
                  <a:lnTo>
                    <a:pt x="0" y="149225"/>
                  </a:lnTo>
                  <a:lnTo>
                    <a:pt x="8890" y="149225"/>
                  </a:lnTo>
                  <a:lnTo>
                    <a:pt x="8890" y="0"/>
                  </a:lnTo>
                  <a:close/>
                </a:path>
                <a:path w="6092825" h="149225">
                  <a:moveTo>
                    <a:pt x="6092825" y="0"/>
                  </a:moveTo>
                  <a:lnTo>
                    <a:pt x="6083300" y="0"/>
                  </a:lnTo>
                  <a:lnTo>
                    <a:pt x="6083300" y="149225"/>
                  </a:lnTo>
                  <a:lnTo>
                    <a:pt x="6092825" y="149225"/>
                  </a:lnTo>
                  <a:lnTo>
                    <a:pt x="6092825" y="0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43584" y="9308464"/>
              <a:ext cx="6074410" cy="302260"/>
            </a:xfrm>
            <a:custGeom>
              <a:avLst/>
              <a:gdLst/>
              <a:ahLst/>
              <a:cxnLst/>
              <a:rect l="l" t="t" r="r" b="b"/>
              <a:pathLst>
                <a:path w="6074409" h="302259">
                  <a:moveTo>
                    <a:pt x="6074410" y="0"/>
                  </a:moveTo>
                  <a:lnTo>
                    <a:pt x="0" y="0"/>
                  </a:lnTo>
                  <a:lnTo>
                    <a:pt x="0" y="302260"/>
                  </a:lnTo>
                  <a:lnTo>
                    <a:pt x="6074410" y="302260"/>
                  </a:lnTo>
                  <a:lnTo>
                    <a:pt x="6074410" y="0"/>
                  </a:lnTo>
                  <a:close/>
                </a:path>
              </a:pathLst>
            </a:custGeom>
            <a:solidFill>
              <a:srgbClr val="F6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34060" y="9308337"/>
              <a:ext cx="6092825" cy="311150"/>
            </a:xfrm>
            <a:custGeom>
              <a:avLst/>
              <a:gdLst/>
              <a:ahLst/>
              <a:cxnLst/>
              <a:rect l="l" t="t" r="r" b="b"/>
              <a:pathLst>
                <a:path w="6092825" h="311150">
                  <a:moveTo>
                    <a:pt x="6092825" y="302260"/>
                  </a:moveTo>
                  <a:lnTo>
                    <a:pt x="8890" y="302260"/>
                  </a:lnTo>
                  <a:lnTo>
                    <a:pt x="8890" y="0"/>
                  </a:lnTo>
                  <a:lnTo>
                    <a:pt x="0" y="0"/>
                  </a:lnTo>
                  <a:lnTo>
                    <a:pt x="0" y="302260"/>
                  </a:lnTo>
                  <a:lnTo>
                    <a:pt x="0" y="311150"/>
                  </a:lnTo>
                  <a:lnTo>
                    <a:pt x="6092825" y="311150"/>
                  </a:lnTo>
                  <a:lnTo>
                    <a:pt x="6092825" y="302260"/>
                  </a:lnTo>
                  <a:close/>
                </a:path>
                <a:path w="6092825" h="311150">
                  <a:moveTo>
                    <a:pt x="6092825" y="127"/>
                  </a:moveTo>
                  <a:lnTo>
                    <a:pt x="6083300" y="127"/>
                  </a:lnTo>
                  <a:lnTo>
                    <a:pt x="6083300" y="301752"/>
                  </a:lnTo>
                  <a:lnTo>
                    <a:pt x="6092825" y="301752"/>
                  </a:lnTo>
                  <a:lnTo>
                    <a:pt x="6092825" y="127"/>
                  </a:lnTo>
                  <a:close/>
                </a:path>
              </a:pathLst>
            </a:custGeom>
            <a:solidFill>
              <a:srgbClr val="3B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902005" y="1241807"/>
            <a:ext cx="5652135" cy="8338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public</a:t>
            </a:r>
            <a:r>
              <a:rPr sz="1000" spc="-7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class</a:t>
            </a:r>
            <a:r>
              <a:rPr sz="1000" spc="-8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Polymorphism</a:t>
            </a:r>
            <a:r>
              <a:rPr sz="1000" spc="-35" dirty="0">
                <a:solidFill>
                  <a:srgbClr val="6D42C1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292735">
              <a:lnSpc>
                <a:spcPts val="1195"/>
              </a:lnSpc>
              <a:spcBef>
                <a:spcPts val="1140"/>
              </a:spcBef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public</a:t>
            </a:r>
            <a:r>
              <a:rPr sz="1000" spc="-7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static</a:t>
            </a:r>
            <a:r>
              <a:rPr sz="1000" spc="-5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void</a:t>
            </a:r>
            <a:r>
              <a:rPr sz="1000" spc="-6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main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(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String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[]</a:t>
            </a:r>
            <a:r>
              <a:rPr sz="1000" spc="-6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E16009"/>
                </a:solidFill>
                <a:latin typeface="Consolas"/>
                <a:cs typeface="Consolas"/>
              </a:rPr>
              <a:t>args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)</a:t>
            </a:r>
            <a:r>
              <a:rPr sz="1000" spc="-6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571500">
              <a:lnSpc>
                <a:spcPts val="1170"/>
              </a:lnSpc>
            </a:pP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//</a:t>
            </a:r>
            <a:r>
              <a:rPr sz="1000" spc="-6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Here</a:t>
            </a:r>
            <a:r>
              <a:rPr sz="1000" spc="-5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the</a:t>
            </a:r>
            <a:r>
              <a:rPr sz="1000" spc="-6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runtime</a:t>
            </a:r>
            <a:r>
              <a:rPr sz="1000" spc="-5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polymorphism</a:t>
            </a:r>
            <a:r>
              <a:rPr sz="1000" spc="-5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fundamental</a:t>
            </a:r>
            <a:r>
              <a:rPr sz="1000" spc="-7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is</a:t>
            </a:r>
            <a:r>
              <a:rPr sz="1000" spc="-6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not</a:t>
            </a:r>
            <a:r>
              <a:rPr sz="1000" spc="-5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6A737B"/>
                </a:solidFill>
                <a:latin typeface="Consolas"/>
                <a:cs typeface="Consolas"/>
              </a:rPr>
              <a:t>applied,</a:t>
            </a:r>
            <a:endParaRPr sz="1000">
              <a:latin typeface="Consolas"/>
              <a:cs typeface="Consolas"/>
            </a:endParaRPr>
          </a:p>
          <a:p>
            <a:pPr marL="571500" marR="2435860">
              <a:lnSpc>
                <a:spcPct val="97500"/>
              </a:lnSpc>
              <a:spcBef>
                <a:spcPts val="5"/>
              </a:spcBef>
            </a:pP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//</a:t>
            </a:r>
            <a:r>
              <a:rPr sz="1000" spc="-3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as</a:t>
            </a:r>
            <a:r>
              <a:rPr sz="1000" spc="-4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it</a:t>
            </a:r>
            <a:r>
              <a:rPr sz="1000" spc="-4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is</a:t>
            </a:r>
            <a:r>
              <a:rPr sz="1000" spc="-4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of</a:t>
            </a:r>
            <a:r>
              <a:rPr sz="1000" spc="-5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single</a:t>
            </a:r>
            <a:r>
              <a:rPr sz="1000" spc="-4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CashPayment</a:t>
            </a:r>
            <a:r>
              <a:rPr sz="1000" spc="-4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spc="-20" dirty="0">
                <a:solidFill>
                  <a:srgbClr val="6A737B"/>
                </a:solidFill>
                <a:latin typeface="Consolas"/>
                <a:cs typeface="Consolas"/>
              </a:rPr>
              <a:t>form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CashPayment</a:t>
            </a:r>
            <a:r>
              <a:rPr sz="1000" spc="-2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c</a:t>
            </a:r>
            <a:r>
              <a:rPr sz="1000" spc="-3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=</a:t>
            </a:r>
            <a:r>
              <a:rPr sz="1000" spc="-2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new</a:t>
            </a:r>
            <a:r>
              <a:rPr sz="1000" spc="-3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CashPayment(); c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pay();</a:t>
            </a:r>
            <a:endParaRPr sz="1000">
              <a:latin typeface="Consolas"/>
              <a:cs typeface="Consolas"/>
            </a:endParaRPr>
          </a:p>
          <a:p>
            <a:pPr marL="571500">
              <a:lnSpc>
                <a:spcPts val="1190"/>
              </a:lnSpc>
              <a:spcBef>
                <a:spcPts val="1140"/>
              </a:spcBef>
            </a:pP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//</a:t>
            </a:r>
            <a:r>
              <a:rPr sz="1000" spc="-6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Now</a:t>
            </a:r>
            <a:r>
              <a:rPr sz="1000" spc="-6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the</a:t>
            </a:r>
            <a:r>
              <a:rPr sz="1000" spc="-6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initialization</a:t>
            </a:r>
            <a:r>
              <a:rPr sz="1000" spc="-4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is</a:t>
            </a:r>
            <a:r>
              <a:rPr sz="1000" spc="-6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done</a:t>
            </a:r>
            <a:r>
              <a:rPr sz="1000" spc="-8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using</a:t>
            </a:r>
            <a:r>
              <a:rPr sz="1000" spc="-6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runtime</a:t>
            </a:r>
            <a:r>
              <a:rPr sz="1000" spc="-5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polymorphism</a:t>
            </a:r>
            <a:r>
              <a:rPr sz="1000" spc="-5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spc="-25" dirty="0">
                <a:solidFill>
                  <a:srgbClr val="6A737B"/>
                </a:solidFill>
                <a:latin typeface="Consolas"/>
                <a:cs typeface="Consolas"/>
              </a:rPr>
              <a:t>and</a:t>
            </a:r>
            <a:endParaRPr sz="1000">
              <a:latin typeface="Consolas"/>
              <a:cs typeface="Consolas"/>
            </a:endParaRPr>
          </a:p>
          <a:p>
            <a:pPr marL="571500">
              <a:lnSpc>
                <a:spcPts val="1175"/>
              </a:lnSpc>
            </a:pP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//</a:t>
            </a:r>
            <a:r>
              <a:rPr sz="1000" spc="-3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it</a:t>
            </a:r>
            <a:r>
              <a:rPr sz="1000" spc="-4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can</a:t>
            </a:r>
            <a:r>
              <a:rPr sz="1000" spc="-2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have</a:t>
            </a:r>
            <a:r>
              <a:rPr sz="1000" spc="-4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many</a:t>
            </a:r>
            <a:r>
              <a:rPr sz="1000" spc="-2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forms</a:t>
            </a:r>
            <a:r>
              <a:rPr sz="1000" spc="-2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at</a:t>
            </a:r>
            <a:r>
              <a:rPr sz="1000" spc="-4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6A737B"/>
                </a:solidFill>
                <a:latin typeface="Consolas"/>
                <a:cs typeface="Consolas"/>
              </a:rPr>
              <a:t>runtime</a:t>
            </a:r>
            <a:endParaRPr sz="1000">
              <a:latin typeface="Consolas"/>
              <a:cs typeface="Consolas"/>
            </a:endParaRPr>
          </a:p>
          <a:p>
            <a:pPr marL="571500" marR="5080">
              <a:lnSpc>
                <a:spcPts val="1180"/>
              </a:lnSpc>
              <a:spcBef>
                <a:spcPts val="45"/>
              </a:spcBef>
            </a:pP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//</a:t>
            </a:r>
            <a:r>
              <a:rPr sz="1000" spc="-5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Single</a:t>
            </a:r>
            <a:r>
              <a:rPr sz="1000" spc="-4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payment</a:t>
            </a:r>
            <a:r>
              <a:rPr sz="1000" spc="-4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"p"</a:t>
            </a:r>
            <a:r>
              <a:rPr sz="1000" spc="-5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instance</a:t>
            </a:r>
            <a:r>
              <a:rPr sz="1000" spc="-4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can</a:t>
            </a:r>
            <a:r>
              <a:rPr sz="1000" spc="-4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be</a:t>
            </a:r>
            <a:r>
              <a:rPr sz="1000" spc="-3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used</a:t>
            </a:r>
            <a:r>
              <a:rPr sz="1000" spc="-3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to</a:t>
            </a:r>
            <a:r>
              <a:rPr sz="1000" spc="-3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pay</a:t>
            </a:r>
            <a:r>
              <a:rPr sz="1000" spc="-5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by</a:t>
            </a:r>
            <a:r>
              <a:rPr sz="1000" spc="-4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cash</a:t>
            </a:r>
            <a:r>
              <a:rPr sz="1000" spc="-5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and</a:t>
            </a:r>
            <a:r>
              <a:rPr sz="1000" spc="-4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credit</a:t>
            </a:r>
            <a:r>
              <a:rPr sz="1000" spc="-3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spc="-20" dirty="0">
                <a:solidFill>
                  <a:srgbClr val="6A737B"/>
                </a:solidFill>
                <a:latin typeface="Consolas"/>
                <a:cs typeface="Consolas"/>
              </a:rPr>
              <a:t>card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Payment</a:t>
            </a:r>
            <a:r>
              <a:rPr sz="1000" spc="-1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p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=</a:t>
            </a:r>
            <a:r>
              <a:rPr sz="1000" spc="-3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new</a:t>
            </a:r>
            <a:r>
              <a:rPr sz="1000" spc="-1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CashPayment();</a:t>
            </a:r>
            <a:endParaRPr sz="1000">
              <a:latin typeface="Consolas"/>
              <a:cs typeface="Consolas"/>
            </a:endParaRPr>
          </a:p>
          <a:p>
            <a:pPr marL="571500">
              <a:lnSpc>
                <a:spcPts val="1140"/>
              </a:lnSpc>
            </a:pP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p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pay();</a:t>
            </a:r>
            <a:r>
              <a:rPr sz="1000" spc="-4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//</a:t>
            </a:r>
            <a:r>
              <a:rPr sz="1000" spc="-4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Pay</a:t>
            </a:r>
            <a:r>
              <a:rPr sz="1000" spc="-2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by</a:t>
            </a:r>
            <a:r>
              <a:rPr sz="1000" spc="-4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spc="-20" dirty="0">
                <a:solidFill>
                  <a:srgbClr val="6A737B"/>
                </a:solidFill>
                <a:latin typeface="Consolas"/>
                <a:cs typeface="Consolas"/>
              </a:rPr>
              <a:t>cash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Consolas"/>
              <a:cs typeface="Consolas"/>
            </a:endParaRPr>
          </a:p>
          <a:p>
            <a:pPr marL="571500" marR="3058795">
              <a:lnSpc>
                <a:spcPts val="1180"/>
              </a:lnSpc>
              <a:spcBef>
                <a:spcPts val="5"/>
              </a:spcBef>
            </a:pP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p</a:t>
            </a:r>
            <a:r>
              <a:rPr sz="1000" spc="-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=</a:t>
            </a:r>
            <a:r>
              <a:rPr sz="1000" spc="-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new</a:t>
            </a:r>
            <a:r>
              <a:rPr sz="1000" spc="-2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CreditPayment();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p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pay();</a:t>
            </a:r>
            <a:r>
              <a:rPr sz="1000" spc="-4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//</a:t>
            </a:r>
            <a:r>
              <a:rPr sz="1000" spc="-5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Pay</a:t>
            </a:r>
            <a:r>
              <a:rPr sz="1000" spc="-4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by</a:t>
            </a:r>
            <a:r>
              <a:rPr sz="1000" spc="-5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6A737B"/>
                </a:solidFill>
                <a:latin typeface="Consolas"/>
                <a:cs typeface="Consolas"/>
              </a:rPr>
              <a:t>creditcard</a:t>
            </a:r>
            <a:endParaRPr sz="1000">
              <a:latin typeface="Consolas"/>
              <a:cs typeface="Consolas"/>
            </a:endParaRPr>
          </a:p>
          <a:p>
            <a:pPr marL="292735">
              <a:lnSpc>
                <a:spcPts val="1150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ts val="1195"/>
              </a:lnSpc>
              <a:spcBef>
                <a:spcPts val="1140"/>
              </a:spcBef>
            </a:pPr>
            <a:r>
              <a:rPr sz="1000" spc="-25" dirty="0">
                <a:solidFill>
                  <a:srgbClr val="6A737B"/>
                </a:solidFill>
                <a:latin typeface="Consolas"/>
                <a:cs typeface="Consolas"/>
              </a:rPr>
              <a:t>/**</a:t>
            </a:r>
            <a:endParaRPr sz="1000">
              <a:latin typeface="Consolas"/>
              <a:cs typeface="Consolas"/>
            </a:endParaRPr>
          </a:p>
          <a:p>
            <a:pPr marL="219075" indent="-136525">
              <a:lnSpc>
                <a:spcPts val="1180"/>
              </a:lnSpc>
              <a:buChar char="*"/>
              <a:tabLst>
                <a:tab pos="219075" algn="l"/>
              </a:tabLst>
            </a:pP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This</a:t>
            </a:r>
            <a:r>
              <a:rPr sz="1000" spc="-8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represents</a:t>
            </a:r>
            <a:r>
              <a:rPr sz="1000" spc="-7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payment</a:t>
            </a:r>
            <a:r>
              <a:rPr sz="1000" spc="-7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6A737B"/>
                </a:solidFill>
                <a:latin typeface="Consolas"/>
                <a:cs typeface="Consolas"/>
              </a:rPr>
              <a:t>interface</a:t>
            </a:r>
            <a:endParaRPr sz="1000">
              <a:latin typeface="Consolas"/>
              <a:cs typeface="Consolas"/>
            </a:endParaRPr>
          </a:p>
          <a:p>
            <a:pPr marL="82550">
              <a:lnSpc>
                <a:spcPts val="1165"/>
              </a:lnSpc>
            </a:pPr>
            <a:r>
              <a:rPr sz="1000" spc="-25" dirty="0">
                <a:solidFill>
                  <a:srgbClr val="6A737B"/>
                </a:solidFill>
                <a:latin typeface="Consolas"/>
                <a:cs typeface="Consolas"/>
              </a:rPr>
              <a:t>*/</a:t>
            </a:r>
            <a:endParaRPr sz="1000">
              <a:latin typeface="Consolas"/>
              <a:cs typeface="Consolas"/>
            </a:endParaRPr>
          </a:p>
          <a:p>
            <a:pPr marL="292735" marR="4098290" indent="-280670">
              <a:lnSpc>
                <a:spcPts val="1160"/>
              </a:lnSpc>
              <a:spcBef>
                <a:spcPts val="45"/>
              </a:spcBef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interface</a:t>
            </a:r>
            <a:r>
              <a:rPr sz="1000" spc="-5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Payment</a:t>
            </a:r>
            <a:r>
              <a:rPr sz="1000" spc="-40" dirty="0">
                <a:solidFill>
                  <a:srgbClr val="6D42C1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public</a:t>
            </a:r>
            <a:r>
              <a:rPr sz="1000" spc="-6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void</a:t>
            </a:r>
            <a:r>
              <a:rPr sz="1000" spc="-4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6D42C1"/>
                </a:solidFill>
                <a:latin typeface="Consolas"/>
                <a:cs typeface="Consolas"/>
              </a:rPr>
              <a:t>pay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();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ts val="1150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ts val="1195"/>
              </a:lnSpc>
              <a:spcBef>
                <a:spcPts val="1145"/>
              </a:spcBef>
            </a:pPr>
            <a:r>
              <a:rPr sz="1000" spc="-25" dirty="0">
                <a:solidFill>
                  <a:srgbClr val="6A737B"/>
                </a:solidFill>
                <a:latin typeface="Consolas"/>
                <a:cs typeface="Consolas"/>
              </a:rPr>
              <a:t>/**</a:t>
            </a:r>
            <a:endParaRPr sz="1000">
              <a:latin typeface="Consolas"/>
              <a:cs typeface="Consolas"/>
            </a:endParaRPr>
          </a:p>
          <a:p>
            <a:pPr marL="222885" indent="-141605">
              <a:lnSpc>
                <a:spcPts val="1180"/>
              </a:lnSpc>
              <a:buChar char="*"/>
              <a:tabLst>
                <a:tab pos="222885" algn="l"/>
              </a:tabLst>
            </a:pP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Cash</a:t>
            </a:r>
            <a:r>
              <a:rPr sz="1000" spc="-4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6A737B"/>
                </a:solidFill>
                <a:latin typeface="Consolas"/>
                <a:cs typeface="Consolas"/>
              </a:rPr>
              <a:t>IS-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A</a:t>
            </a:r>
            <a:r>
              <a:rPr sz="1000" spc="-4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Payment</a:t>
            </a:r>
            <a:r>
              <a:rPr sz="1000" spc="-3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spc="-20" dirty="0">
                <a:solidFill>
                  <a:srgbClr val="6A737B"/>
                </a:solidFill>
                <a:latin typeface="Consolas"/>
                <a:cs typeface="Consolas"/>
              </a:rPr>
              <a:t>type</a:t>
            </a:r>
            <a:endParaRPr sz="1000">
              <a:latin typeface="Consolas"/>
              <a:cs typeface="Consolas"/>
            </a:endParaRPr>
          </a:p>
          <a:p>
            <a:pPr marL="82550">
              <a:lnSpc>
                <a:spcPts val="1165"/>
              </a:lnSpc>
            </a:pPr>
            <a:r>
              <a:rPr sz="1000" spc="-50" dirty="0">
                <a:solidFill>
                  <a:srgbClr val="6A737B"/>
                </a:solidFill>
                <a:latin typeface="Consolas"/>
                <a:cs typeface="Consolas"/>
              </a:rPr>
              <a:t>*</a:t>
            </a:r>
            <a:endParaRPr sz="1000">
              <a:latin typeface="Consolas"/>
              <a:cs typeface="Consolas"/>
            </a:endParaRPr>
          </a:p>
          <a:p>
            <a:pPr marL="222885" indent="-141605">
              <a:lnSpc>
                <a:spcPts val="1170"/>
              </a:lnSpc>
              <a:buClr>
                <a:srgbClr val="6A737B"/>
              </a:buClr>
              <a:buChar char="*"/>
              <a:tabLst>
                <a:tab pos="222885" algn="l"/>
              </a:tabLst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@author</a:t>
            </a:r>
            <a:r>
              <a:rPr sz="1000" spc="-7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6A737B"/>
                </a:solidFill>
                <a:latin typeface="Consolas"/>
                <a:cs typeface="Consolas"/>
              </a:rPr>
              <a:t>tirthalp</a:t>
            </a:r>
            <a:endParaRPr sz="1000">
              <a:latin typeface="Consolas"/>
              <a:cs typeface="Consolas"/>
            </a:endParaRPr>
          </a:p>
          <a:p>
            <a:pPr marL="82550">
              <a:lnSpc>
                <a:spcPts val="1175"/>
              </a:lnSpc>
            </a:pPr>
            <a:r>
              <a:rPr sz="1000" spc="-50" dirty="0">
                <a:solidFill>
                  <a:srgbClr val="6A737B"/>
                </a:solidFill>
                <a:latin typeface="Consolas"/>
                <a:cs typeface="Consolas"/>
              </a:rPr>
              <a:t>*</a:t>
            </a:r>
            <a:endParaRPr sz="1000">
              <a:latin typeface="Consolas"/>
              <a:cs typeface="Consolas"/>
            </a:endParaRPr>
          </a:p>
          <a:p>
            <a:pPr marL="82550">
              <a:lnSpc>
                <a:spcPts val="1160"/>
              </a:lnSpc>
            </a:pPr>
            <a:r>
              <a:rPr sz="1000" spc="-25" dirty="0">
                <a:solidFill>
                  <a:srgbClr val="6A737B"/>
                </a:solidFill>
                <a:latin typeface="Consolas"/>
                <a:cs typeface="Consolas"/>
              </a:rPr>
              <a:t>*/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ts val="1175"/>
              </a:lnSpc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class</a:t>
            </a:r>
            <a:r>
              <a:rPr sz="1000" spc="-7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CashPayment</a:t>
            </a:r>
            <a:r>
              <a:rPr sz="1000" spc="-65" dirty="0">
                <a:solidFill>
                  <a:srgbClr val="6D42C1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implements</a:t>
            </a:r>
            <a:r>
              <a:rPr sz="1000" spc="-6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Payment</a:t>
            </a:r>
            <a:r>
              <a:rPr sz="1000" spc="-70" dirty="0">
                <a:solidFill>
                  <a:srgbClr val="6D42C1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Consolas"/>
              <a:cs typeface="Consolas"/>
            </a:endParaRPr>
          </a:p>
          <a:p>
            <a:pPr marL="292735" marR="3964304">
              <a:lnSpc>
                <a:spcPts val="1180"/>
              </a:lnSpc>
            </a:pP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//</a:t>
            </a:r>
            <a:r>
              <a:rPr sz="1000" spc="-6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method</a:t>
            </a:r>
            <a:r>
              <a:rPr sz="1000" spc="-5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6A737B"/>
                </a:solidFill>
                <a:latin typeface="Consolas"/>
                <a:cs typeface="Consolas"/>
              </a:rPr>
              <a:t>overriding 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@Override</a:t>
            </a:r>
            <a:endParaRPr sz="1000">
              <a:latin typeface="Consolas"/>
              <a:cs typeface="Consolas"/>
            </a:endParaRPr>
          </a:p>
          <a:p>
            <a:pPr marL="292735">
              <a:lnSpc>
                <a:spcPts val="1125"/>
              </a:lnSpc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public</a:t>
            </a:r>
            <a:r>
              <a:rPr sz="1000" spc="-4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void</a:t>
            </a:r>
            <a:r>
              <a:rPr sz="1000" spc="-4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pay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()</a:t>
            </a:r>
            <a:r>
              <a:rPr sz="1000" spc="-6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571500">
              <a:lnSpc>
                <a:spcPts val="1170"/>
              </a:lnSpc>
            </a:pP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System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out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println(</a:t>
            </a:r>
            <a:r>
              <a:rPr sz="1000" spc="-10" dirty="0">
                <a:solidFill>
                  <a:srgbClr val="032D60"/>
                </a:solidFill>
                <a:latin typeface="Consolas"/>
                <a:cs typeface="Consolas"/>
              </a:rPr>
              <a:t>"This</a:t>
            </a:r>
            <a:r>
              <a:rPr sz="1000" spc="-25" dirty="0">
                <a:solidFill>
                  <a:srgbClr val="032D60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032D60"/>
                </a:solidFill>
                <a:latin typeface="Consolas"/>
                <a:cs typeface="Consolas"/>
              </a:rPr>
              <a:t>is</a:t>
            </a:r>
            <a:r>
              <a:rPr sz="1000" spc="-15" dirty="0">
                <a:solidFill>
                  <a:srgbClr val="032D60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032D60"/>
                </a:solidFill>
                <a:latin typeface="Consolas"/>
                <a:cs typeface="Consolas"/>
              </a:rPr>
              <a:t>cash</a:t>
            </a:r>
            <a:r>
              <a:rPr sz="1000" spc="-25" dirty="0">
                <a:solidFill>
                  <a:srgbClr val="032D60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032D60"/>
                </a:solidFill>
                <a:latin typeface="Consolas"/>
                <a:cs typeface="Consolas"/>
              </a:rPr>
              <a:t>payment"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);</a:t>
            </a:r>
            <a:endParaRPr sz="1000">
              <a:latin typeface="Consolas"/>
              <a:cs typeface="Consolas"/>
            </a:endParaRPr>
          </a:p>
          <a:p>
            <a:pPr marL="292735">
              <a:lnSpc>
                <a:spcPts val="1195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 marL="12700">
              <a:lnSpc>
                <a:spcPts val="1180"/>
              </a:lnSpc>
              <a:spcBef>
                <a:spcPts val="5"/>
              </a:spcBef>
            </a:pPr>
            <a:r>
              <a:rPr sz="1000" spc="-25" dirty="0">
                <a:solidFill>
                  <a:srgbClr val="6A737B"/>
                </a:solidFill>
                <a:latin typeface="Consolas"/>
                <a:cs typeface="Consolas"/>
              </a:rPr>
              <a:t>/**</a:t>
            </a:r>
            <a:endParaRPr sz="1000">
              <a:latin typeface="Consolas"/>
              <a:cs typeface="Consolas"/>
            </a:endParaRPr>
          </a:p>
          <a:p>
            <a:pPr marL="222885" indent="-141605">
              <a:lnSpc>
                <a:spcPts val="1170"/>
              </a:lnSpc>
              <a:buChar char="*"/>
              <a:tabLst>
                <a:tab pos="222885" algn="l"/>
              </a:tabLst>
            </a:pP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Creditcard</a:t>
            </a:r>
            <a:r>
              <a:rPr sz="1000" spc="-7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6A737B"/>
                </a:solidFill>
                <a:latin typeface="Consolas"/>
                <a:cs typeface="Consolas"/>
              </a:rPr>
              <a:t>IS-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A</a:t>
            </a:r>
            <a:r>
              <a:rPr sz="1000" spc="-7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Payment</a:t>
            </a:r>
            <a:r>
              <a:rPr sz="1000" spc="-55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spc="-20" dirty="0">
                <a:solidFill>
                  <a:srgbClr val="6A737B"/>
                </a:solidFill>
                <a:latin typeface="Consolas"/>
                <a:cs typeface="Consolas"/>
              </a:rPr>
              <a:t>type</a:t>
            </a:r>
            <a:endParaRPr sz="1000">
              <a:latin typeface="Consolas"/>
              <a:cs typeface="Consolas"/>
            </a:endParaRPr>
          </a:p>
          <a:p>
            <a:pPr marL="82550">
              <a:lnSpc>
                <a:spcPts val="1170"/>
              </a:lnSpc>
            </a:pPr>
            <a:r>
              <a:rPr sz="1000" spc="-25" dirty="0">
                <a:solidFill>
                  <a:srgbClr val="6A737B"/>
                </a:solidFill>
                <a:latin typeface="Consolas"/>
                <a:cs typeface="Consolas"/>
              </a:rPr>
              <a:t>*/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ts val="1180"/>
              </a:lnSpc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class</a:t>
            </a:r>
            <a:r>
              <a:rPr sz="1000" spc="-8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CreditPayment</a:t>
            </a:r>
            <a:r>
              <a:rPr sz="1000" spc="-75" dirty="0">
                <a:solidFill>
                  <a:srgbClr val="6D42C1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implements</a:t>
            </a:r>
            <a:r>
              <a:rPr sz="1000" spc="-7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Payment</a:t>
            </a:r>
            <a:r>
              <a:rPr sz="1000" spc="-60" dirty="0">
                <a:solidFill>
                  <a:srgbClr val="6D42C1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292735" marR="3964304">
              <a:lnSpc>
                <a:spcPts val="1180"/>
              </a:lnSpc>
              <a:spcBef>
                <a:spcPts val="1160"/>
              </a:spcBef>
            </a:pP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//</a:t>
            </a:r>
            <a:r>
              <a:rPr sz="1000" spc="-6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737B"/>
                </a:solidFill>
                <a:latin typeface="Consolas"/>
                <a:cs typeface="Consolas"/>
              </a:rPr>
              <a:t>method</a:t>
            </a:r>
            <a:r>
              <a:rPr sz="1000" spc="-50" dirty="0">
                <a:solidFill>
                  <a:srgbClr val="6A737B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6A737B"/>
                </a:solidFill>
                <a:latin typeface="Consolas"/>
                <a:cs typeface="Consolas"/>
              </a:rPr>
              <a:t>overriding 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@Override</a:t>
            </a:r>
            <a:endParaRPr sz="1000">
              <a:latin typeface="Consolas"/>
              <a:cs typeface="Consolas"/>
            </a:endParaRPr>
          </a:p>
          <a:p>
            <a:pPr marL="292735">
              <a:lnSpc>
                <a:spcPts val="1140"/>
              </a:lnSpc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public</a:t>
            </a:r>
            <a:r>
              <a:rPr sz="1000" spc="-4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void</a:t>
            </a:r>
            <a:r>
              <a:rPr sz="1000" spc="-4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pay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()</a:t>
            </a:r>
            <a:r>
              <a:rPr sz="1000" spc="-6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571500">
              <a:lnSpc>
                <a:spcPts val="1160"/>
              </a:lnSpc>
            </a:pP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System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out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println(</a:t>
            </a:r>
            <a:r>
              <a:rPr sz="1000" spc="-10" dirty="0">
                <a:solidFill>
                  <a:srgbClr val="032D60"/>
                </a:solidFill>
                <a:latin typeface="Consolas"/>
                <a:cs typeface="Consolas"/>
              </a:rPr>
              <a:t>"This</a:t>
            </a:r>
            <a:r>
              <a:rPr sz="1000" spc="-30" dirty="0">
                <a:solidFill>
                  <a:srgbClr val="032D60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032D60"/>
                </a:solidFill>
                <a:latin typeface="Consolas"/>
                <a:cs typeface="Consolas"/>
              </a:rPr>
              <a:t>is</a:t>
            </a:r>
            <a:r>
              <a:rPr sz="1000" spc="-45" dirty="0">
                <a:solidFill>
                  <a:srgbClr val="032D60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032D60"/>
                </a:solidFill>
                <a:latin typeface="Consolas"/>
                <a:cs typeface="Consolas"/>
              </a:rPr>
              <a:t>credit</a:t>
            </a:r>
            <a:r>
              <a:rPr sz="1000" spc="-30" dirty="0">
                <a:solidFill>
                  <a:srgbClr val="032D60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032D60"/>
                </a:solidFill>
                <a:latin typeface="Consolas"/>
                <a:cs typeface="Consolas"/>
              </a:rPr>
              <a:t>card</a:t>
            </a:r>
            <a:r>
              <a:rPr sz="1000" spc="-30" dirty="0">
                <a:solidFill>
                  <a:srgbClr val="032D60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032D60"/>
                </a:solidFill>
                <a:latin typeface="Consolas"/>
                <a:cs typeface="Consolas"/>
              </a:rPr>
              <a:t>payment"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);</a:t>
            </a:r>
            <a:endParaRPr sz="1000">
              <a:latin typeface="Consolas"/>
              <a:cs typeface="Consolas"/>
            </a:endParaRPr>
          </a:p>
          <a:p>
            <a:pPr marL="292735">
              <a:lnSpc>
                <a:spcPts val="1175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619" y="1257934"/>
            <a:ext cx="5768975" cy="8890"/>
          </a:xfrm>
          <a:custGeom>
            <a:avLst/>
            <a:gdLst/>
            <a:ahLst/>
            <a:cxnLst/>
            <a:rect l="l" t="t" r="r" b="b"/>
            <a:pathLst>
              <a:path w="5768975" h="8890">
                <a:moveTo>
                  <a:pt x="5768975" y="0"/>
                </a:moveTo>
                <a:lnTo>
                  <a:pt x="0" y="0"/>
                </a:lnTo>
                <a:lnTo>
                  <a:pt x="0" y="8890"/>
                </a:lnTo>
                <a:lnTo>
                  <a:pt x="5768975" y="8890"/>
                </a:lnTo>
                <a:lnTo>
                  <a:pt x="5768975" y="0"/>
                </a:lnTo>
                <a:close/>
              </a:path>
            </a:pathLst>
          </a:custGeom>
          <a:solidFill>
            <a:srgbClr val="EAE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9140" y="5890894"/>
            <a:ext cx="6083935" cy="2269852"/>
          </a:xfrm>
          <a:prstGeom prst="rect">
            <a:avLst/>
          </a:prstGeom>
          <a:solidFill>
            <a:srgbClr val="F6F8F8"/>
          </a:solidFill>
          <a:ln w="9144">
            <a:solidFill>
              <a:srgbClr val="3B85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75260">
              <a:lnSpc>
                <a:spcPts val="1190"/>
              </a:lnSpc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class</a:t>
            </a:r>
            <a:r>
              <a:rPr sz="1000" spc="-4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Adder</a:t>
            </a:r>
            <a:r>
              <a:rPr sz="1000" spc="-35" dirty="0">
                <a:solidFill>
                  <a:srgbClr val="6D42C1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734695" marR="3522979" indent="-279400">
              <a:lnSpc>
                <a:spcPts val="1180"/>
              </a:lnSpc>
              <a:spcBef>
                <a:spcPts val="45"/>
              </a:spcBef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static</a:t>
            </a:r>
            <a:r>
              <a:rPr sz="1000" spc="-2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int</a:t>
            </a:r>
            <a:r>
              <a:rPr sz="1000" spc="-2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add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(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int</a:t>
            </a:r>
            <a:r>
              <a:rPr sz="1000" spc="-3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E16009"/>
                </a:solidFill>
                <a:latin typeface="Consolas"/>
                <a:cs typeface="Consolas"/>
              </a:rPr>
              <a:t>a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,</a:t>
            </a:r>
            <a:r>
              <a:rPr sz="1000" spc="-3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int</a:t>
            </a:r>
            <a:r>
              <a:rPr sz="1000" spc="-2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E16009"/>
                </a:solidFill>
                <a:latin typeface="Consolas"/>
                <a:cs typeface="Consolas"/>
              </a:rPr>
              <a:t>b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)</a:t>
            </a:r>
            <a:r>
              <a:rPr sz="1000" spc="-2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return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a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+</a:t>
            </a:r>
            <a:r>
              <a:rPr sz="1000" spc="-3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25" dirty="0">
                <a:solidFill>
                  <a:srgbClr val="22292C"/>
                </a:solidFill>
                <a:latin typeface="Consolas"/>
                <a:cs typeface="Consolas"/>
              </a:rPr>
              <a:t>b;</a:t>
            </a:r>
            <a:endParaRPr sz="1000">
              <a:latin typeface="Consolas"/>
              <a:cs typeface="Consolas"/>
            </a:endParaRPr>
          </a:p>
          <a:p>
            <a:pPr marL="455930">
              <a:lnSpc>
                <a:spcPts val="1120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734695" marR="3035300" indent="-279400">
              <a:lnSpc>
                <a:spcPts val="1180"/>
              </a:lnSpc>
              <a:spcBef>
                <a:spcPts val="25"/>
              </a:spcBef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static</a:t>
            </a:r>
            <a:r>
              <a:rPr sz="1000" spc="-2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int</a:t>
            </a:r>
            <a:r>
              <a:rPr sz="1000" spc="-1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add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(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int</a:t>
            </a:r>
            <a:r>
              <a:rPr sz="1000" spc="-3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E16009"/>
                </a:solidFill>
                <a:latin typeface="Consolas"/>
                <a:cs typeface="Consolas"/>
              </a:rPr>
              <a:t>a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,</a:t>
            </a:r>
            <a:r>
              <a:rPr sz="1000" spc="-3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int</a:t>
            </a:r>
            <a:r>
              <a:rPr sz="1000" spc="-1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E16009"/>
                </a:solidFill>
                <a:latin typeface="Consolas"/>
                <a:cs typeface="Consolas"/>
              </a:rPr>
              <a:t>b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,</a:t>
            </a:r>
            <a:r>
              <a:rPr sz="1000" spc="-2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int</a:t>
            </a:r>
            <a:r>
              <a:rPr sz="1000" spc="-1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E16009"/>
                </a:solidFill>
                <a:latin typeface="Consolas"/>
                <a:cs typeface="Consolas"/>
              </a:rPr>
              <a:t>c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)</a:t>
            </a:r>
            <a:r>
              <a:rPr sz="1000" spc="-3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return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a</a:t>
            </a:r>
            <a:r>
              <a:rPr sz="1000" spc="-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+</a:t>
            </a:r>
            <a:r>
              <a:rPr sz="1000" spc="-2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b</a:t>
            </a:r>
            <a:r>
              <a:rPr sz="1000" spc="-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+</a:t>
            </a:r>
            <a:r>
              <a:rPr sz="1000" spc="-2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25" dirty="0">
                <a:solidFill>
                  <a:srgbClr val="22292C"/>
                </a:solidFill>
                <a:latin typeface="Consolas"/>
                <a:cs typeface="Consolas"/>
              </a:rPr>
              <a:t>c;</a:t>
            </a:r>
            <a:endParaRPr sz="1000">
              <a:latin typeface="Consolas"/>
              <a:cs typeface="Consolas"/>
            </a:endParaRPr>
          </a:p>
          <a:p>
            <a:pPr marL="455930">
              <a:lnSpc>
                <a:spcPts val="1140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175260">
              <a:lnSpc>
                <a:spcPts val="1165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175260">
              <a:lnSpc>
                <a:spcPts val="1160"/>
              </a:lnSpc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class</a:t>
            </a:r>
            <a:r>
              <a:rPr sz="1000" spc="-9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TestOverloading1</a:t>
            </a:r>
            <a:r>
              <a:rPr sz="1000" spc="-90" dirty="0">
                <a:solidFill>
                  <a:srgbClr val="6D42C1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734695" marR="2700020" indent="-279400">
              <a:lnSpc>
                <a:spcPts val="1180"/>
              </a:lnSpc>
              <a:spcBef>
                <a:spcPts val="30"/>
              </a:spcBef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public</a:t>
            </a:r>
            <a:r>
              <a:rPr sz="1000" spc="-4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static</a:t>
            </a:r>
            <a:r>
              <a:rPr sz="1000" spc="-5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void</a:t>
            </a:r>
            <a:r>
              <a:rPr sz="1000" spc="-4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main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(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String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[]</a:t>
            </a:r>
            <a:r>
              <a:rPr sz="1000" spc="-4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E16009"/>
                </a:solidFill>
                <a:latin typeface="Consolas"/>
                <a:cs typeface="Consolas"/>
              </a:rPr>
              <a:t>args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)</a:t>
            </a:r>
            <a:r>
              <a:rPr sz="1000" spc="-4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 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System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out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println(Adder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add(</a:t>
            </a:r>
            <a:r>
              <a:rPr sz="1000" spc="-10" dirty="0">
                <a:solidFill>
                  <a:srgbClr val="005CC5"/>
                </a:solidFill>
                <a:latin typeface="Consolas"/>
                <a:cs typeface="Consolas"/>
              </a:rPr>
              <a:t>11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,</a:t>
            </a:r>
            <a:r>
              <a:rPr sz="1000" spc="1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20" dirty="0">
                <a:solidFill>
                  <a:srgbClr val="005CC5"/>
                </a:solidFill>
                <a:latin typeface="Consolas"/>
                <a:cs typeface="Consolas"/>
              </a:rPr>
              <a:t>11</a:t>
            </a:r>
            <a:r>
              <a:rPr sz="1000" spc="-20" dirty="0">
                <a:solidFill>
                  <a:srgbClr val="22292C"/>
                </a:solidFill>
                <a:latin typeface="Consolas"/>
                <a:cs typeface="Consolas"/>
              </a:rPr>
              <a:t>));</a:t>
            </a:r>
            <a:endParaRPr sz="1000">
              <a:latin typeface="Consolas"/>
              <a:cs typeface="Consolas"/>
            </a:endParaRPr>
          </a:p>
          <a:p>
            <a:pPr marL="734695">
              <a:lnSpc>
                <a:spcPts val="1125"/>
              </a:lnSpc>
            </a:pP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System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out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println(Adder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add(</a:t>
            </a:r>
            <a:r>
              <a:rPr sz="1000" spc="-10" dirty="0">
                <a:solidFill>
                  <a:srgbClr val="005CC5"/>
                </a:solidFill>
                <a:latin typeface="Consolas"/>
                <a:cs typeface="Consolas"/>
              </a:rPr>
              <a:t>11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,</a:t>
            </a:r>
            <a:r>
              <a:rPr sz="1000" spc="-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005CC5"/>
                </a:solidFill>
                <a:latin typeface="Consolas"/>
                <a:cs typeface="Consolas"/>
              </a:rPr>
              <a:t>11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,</a:t>
            </a:r>
            <a:r>
              <a:rPr sz="1000" spc="-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20" dirty="0">
                <a:solidFill>
                  <a:srgbClr val="005CC5"/>
                </a:solidFill>
                <a:latin typeface="Consolas"/>
                <a:cs typeface="Consolas"/>
              </a:rPr>
              <a:t>11</a:t>
            </a:r>
            <a:r>
              <a:rPr sz="1000" spc="-20" dirty="0">
                <a:solidFill>
                  <a:srgbClr val="22292C"/>
                </a:solidFill>
                <a:latin typeface="Consolas"/>
                <a:cs typeface="Consolas"/>
              </a:rPr>
              <a:t>));</a:t>
            </a:r>
            <a:endParaRPr sz="1000">
              <a:latin typeface="Consolas"/>
              <a:cs typeface="Consolas"/>
            </a:endParaRPr>
          </a:p>
          <a:p>
            <a:pPr marL="455930">
              <a:lnSpc>
                <a:spcPts val="1165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175260">
              <a:lnSpc>
                <a:spcPts val="1190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908050"/>
            <a:ext cx="33585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2292C"/>
                </a:solidFill>
                <a:latin typeface="Segoe UI"/>
                <a:cs typeface="Segoe UI"/>
              </a:rPr>
              <a:t>Types</a:t>
            </a:r>
            <a:r>
              <a:rPr sz="1800" b="1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22292C"/>
                </a:solidFill>
                <a:latin typeface="Segoe UI"/>
                <a:cs typeface="Segoe UI"/>
              </a:rPr>
              <a:t>of</a:t>
            </a:r>
            <a:r>
              <a:rPr sz="1800" b="1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22292C"/>
                </a:solidFill>
                <a:latin typeface="Segoe UI"/>
                <a:cs typeface="Segoe UI"/>
              </a:rPr>
              <a:t>Polymorphism</a:t>
            </a:r>
            <a:r>
              <a:rPr sz="1800" b="1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22292C"/>
                </a:solidFill>
                <a:latin typeface="Segoe UI"/>
                <a:cs typeface="Segoe UI"/>
              </a:rPr>
              <a:t>in</a:t>
            </a:r>
            <a:r>
              <a:rPr sz="1800" b="1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800" b="1" spc="-20" dirty="0">
                <a:solidFill>
                  <a:srgbClr val="22292C"/>
                </a:solidFill>
                <a:latin typeface="Segoe UI"/>
                <a:cs typeface="Segoe UI"/>
              </a:rPr>
              <a:t>Java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1365860"/>
            <a:ext cx="5715000" cy="4410438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67359" indent="-227965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467359" algn="l"/>
              </a:tabLst>
            </a:pPr>
            <a:r>
              <a:rPr sz="1100" b="1" spc="-10" dirty="0">
                <a:solidFill>
                  <a:srgbClr val="22292C"/>
                </a:solidFill>
                <a:latin typeface="Segoe UI"/>
                <a:cs typeface="Segoe UI"/>
              </a:rPr>
              <a:t>Compile</a:t>
            </a:r>
            <a:r>
              <a:rPr sz="1100" b="1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dirty="0">
                <a:solidFill>
                  <a:srgbClr val="22292C"/>
                </a:solidFill>
                <a:latin typeface="Segoe UI"/>
                <a:cs typeface="Segoe UI"/>
              </a:rPr>
              <a:t>time</a:t>
            </a:r>
            <a:r>
              <a:rPr sz="1100" b="1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spc="-10" dirty="0">
                <a:solidFill>
                  <a:srgbClr val="22292C"/>
                </a:solidFill>
                <a:latin typeface="Segoe UI"/>
                <a:cs typeface="Segoe UI"/>
              </a:rPr>
              <a:t>polymorphism</a:t>
            </a:r>
            <a:r>
              <a:rPr sz="1100" b="1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or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dirty="0">
                <a:solidFill>
                  <a:srgbClr val="22292C"/>
                </a:solidFill>
                <a:latin typeface="Segoe UI"/>
                <a:cs typeface="Segoe UI"/>
              </a:rPr>
              <a:t>method</a:t>
            </a:r>
            <a:r>
              <a:rPr sz="1100" b="1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dirty="0">
                <a:solidFill>
                  <a:srgbClr val="22292C"/>
                </a:solidFill>
                <a:latin typeface="Segoe UI"/>
                <a:cs typeface="Segoe UI"/>
              </a:rPr>
              <a:t>overloading</a:t>
            </a:r>
            <a:r>
              <a:rPr sz="1100" b="1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or</a:t>
            </a:r>
            <a:r>
              <a:rPr sz="1100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dirty="0">
                <a:solidFill>
                  <a:srgbClr val="22292C"/>
                </a:solidFill>
                <a:latin typeface="Segoe UI"/>
                <a:cs typeface="Segoe UI"/>
              </a:rPr>
              <a:t>static</a:t>
            </a:r>
            <a:r>
              <a:rPr sz="1100" b="1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spc="-10" dirty="0">
                <a:solidFill>
                  <a:srgbClr val="22292C"/>
                </a:solidFill>
                <a:latin typeface="Segoe UI"/>
                <a:cs typeface="Segoe UI"/>
              </a:rPr>
              <a:t>banding</a:t>
            </a:r>
            <a:endParaRPr sz="1100">
              <a:latin typeface="Segoe UI"/>
              <a:cs typeface="Segoe UI"/>
            </a:endParaRPr>
          </a:p>
          <a:p>
            <a:pPr marL="467359" indent="-227965">
              <a:lnSpc>
                <a:spcPct val="100000"/>
              </a:lnSpc>
              <a:spcBef>
                <a:spcPts val="445"/>
              </a:spcBef>
              <a:buAutoNum type="arabicPeriod"/>
              <a:tabLst>
                <a:tab pos="467359" algn="l"/>
              </a:tabLst>
            </a:pPr>
            <a:r>
              <a:rPr sz="1100" b="1" dirty="0">
                <a:solidFill>
                  <a:srgbClr val="22292C"/>
                </a:solidFill>
                <a:latin typeface="Segoe UI"/>
                <a:cs typeface="Segoe UI"/>
              </a:rPr>
              <a:t>Runtime</a:t>
            </a:r>
            <a:r>
              <a:rPr sz="1100" b="1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spc="-10" dirty="0">
                <a:solidFill>
                  <a:srgbClr val="22292C"/>
                </a:solidFill>
                <a:latin typeface="Segoe UI"/>
                <a:cs typeface="Segoe UI"/>
              </a:rPr>
              <a:t>polymorphism</a:t>
            </a:r>
            <a:r>
              <a:rPr sz="1100" b="1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or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dirty="0">
                <a:solidFill>
                  <a:srgbClr val="22292C"/>
                </a:solidFill>
                <a:latin typeface="Segoe UI"/>
                <a:cs typeface="Segoe UI"/>
              </a:rPr>
              <a:t>method</a:t>
            </a:r>
            <a:r>
              <a:rPr sz="1100" b="1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spc="-10" dirty="0">
                <a:solidFill>
                  <a:srgbClr val="22292C"/>
                </a:solidFill>
                <a:latin typeface="Segoe UI"/>
                <a:cs typeface="Segoe UI"/>
              </a:rPr>
              <a:t>overriding</a:t>
            </a:r>
            <a:r>
              <a:rPr sz="1100" b="1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or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dirty="0">
                <a:solidFill>
                  <a:srgbClr val="22292C"/>
                </a:solidFill>
                <a:latin typeface="Segoe UI"/>
                <a:cs typeface="Segoe UI"/>
              </a:rPr>
              <a:t>dynamic</a:t>
            </a:r>
            <a:r>
              <a:rPr sz="1100" b="1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spc="-10" dirty="0">
                <a:solidFill>
                  <a:srgbClr val="22292C"/>
                </a:solidFill>
                <a:latin typeface="Segoe UI"/>
                <a:cs typeface="Segoe UI"/>
              </a:rPr>
              <a:t>binding</a:t>
            </a:r>
            <a:endParaRPr sz="1100">
              <a:latin typeface="Segoe UI"/>
              <a:cs typeface="Segoe UI"/>
            </a:endParaRPr>
          </a:p>
          <a:p>
            <a:pPr marL="12700" marR="241935">
              <a:lnSpc>
                <a:spcPct val="120000"/>
              </a:lnSpc>
              <a:spcBef>
                <a:spcPts val="1275"/>
              </a:spcBef>
            </a:pP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When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type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of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object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determined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at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compiled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time(by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compiler),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it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known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as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i="1" dirty="0">
                <a:solidFill>
                  <a:srgbClr val="D53947"/>
                </a:solidFill>
                <a:latin typeface="Consolas"/>
                <a:cs typeface="Consolas"/>
              </a:rPr>
              <a:t>static</a:t>
            </a:r>
            <a:r>
              <a:rPr sz="1100" i="1" spc="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100" i="1" spc="-10" dirty="0">
                <a:solidFill>
                  <a:srgbClr val="D53947"/>
                </a:solidFill>
                <a:latin typeface="Consolas"/>
                <a:cs typeface="Consolas"/>
              </a:rPr>
              <a:t>binding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.</a:t>
            </a:r>
            <a:endParaRPr sz="11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11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When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type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of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object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determined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at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run-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time,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it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known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as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i="1" dirty="0">
                <a:solidFill>
                  <a:srgbClr val="D53947"/>
                </a:solidFill>
                <a:latin typeface="Consolas"/>
                <a:cs typeface="Consolas"/>
              </a:rPr>
              <a:t>dynamic</a:t>
            </a:r>
            <a:r>
              <a:rPr sz="1100" i="1" spc="-4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100" i="1" spc="-10" dirty="0">
                <a:solidFill>
                  <a:srgbClr val="D53947"/>
                </a:solidFill>
                <a:latin typeface="Consolas"/>
                <a:cs typeface="Consolas"/>
              </a:rPr>
              <a:t>binding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.</a:t>
            </a:r>
            <a:endParaRPr sz="11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100">
              <a:latin typeface="Segoe UI"/>
              <a:cs typeface="Segoe UI"/>
            </a:endParaRPr>
          </a:p>
          <a:p>
            <a:pPr marL="239395">
              <a:lnSpc>
                <a:spcPct val="100000"/>
              </a:lnSpc>
            </a:pPr>
            <a:r>
              <a:rPr sz="1800" b="1" spc="-20" dirty="0">
                <a:solidFill>
                  <a:srgbClr val="22292C"/>
                </a:solidFill>
                <a:latin typeface="Segoe UI"/>
                <a:cs typeface="Segoe UI"/>
              </a:rPr>
              <a:t>1.</a:t>
            </a:r>
            <a:r>
              <a:rPr sz="1800" b="1" spc="-2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22292C"/>
                </a:solidFill>
                <a:latin typeface="Segoe UI"/>
                <a:cs typeface="Segoe UI"/>
              </a:rPr>
              <a:t>Compile</a:t>
            </a:r>
            <a:r>
              <a:rPr sz="1800" b="1" spc="-9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22292C"/>
                </a:solidFill>
                <a:latin typeface="Segoe UI"/>
                <a:cs typeface="Segoe UI"/>
              </a:rPr>
              <a:t>time</a:t>
            </a:r>
            <a:r>
              <a:rPr sz="1800" b="1" spc="-6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800" b="1" spc="-10" dirty="0">
                <a:solidFill>
                  <a:srgbClr val="22292C"/>
                </a:solidFill>
                <a:latin typeface="Segoe UI"/>
                <a:cs typeface="Segoe UI"/>
              </a:rPr>
              <a:t>Polymorphism</a:t>
            </a:r>
            <a:endParaRPr sz="1800">
              <a:latin typeface="Segoe UI"/>
              <a:cs typeface="Segoe UI"/>
            </a:endParaRPr>
          </a:p>
          <a:p>
            <a:pPr marL="12700" marR="150495">
              <a:lnSpc>
                <a:spcPct val="120000"/>
              </a:lnSpc>
              <a:spcBef>
                <a:spcPts val="1300"/>
              </a:spcBef>
            </a:pP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If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contains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two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or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more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methods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having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same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name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and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different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arguments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then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it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i="1" dirty="0">
                <a:solidFill>
                  <a:srgbClr val="22292C"/>
                </a:solidFill>
                <a:latin typeface="Segoe UI"/>
                <a:cs typeface="Segoe UI"/>
              </a:rPr>
              <a:t>method</a:t>
            </a:r>
            <a:r>
              <a:rPr sz="1100" i="1" spc="-10" dirty="0">
                <a:solidFill>
                  <a:srgbClr val="22292C"/>
                </a:solidFill>
                <a:latin typeface="Segoe UI"/>
                <a:cs typeface="Segoe UI"/>
              </a:rPr>
              <a:t> overloading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.</a:t>
            </a:r>
            <a:endParaRPr sz="1100">
              <a:latin typeface="Segoe UI"/>
              <a:cs typeface="Segoe UI"/>
            </a:endParaRPr>
          </a:p>
          <a:p>
            <a:pPr marL="12700" marR="5080">
              <a:lnSpc>
                <a:spcPct val="119500"/>
              </a:lnSpc>
              <a:spcBef>
                <a:spcPts val="800"/>
              </a:spcBef>
            </a:pP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compiler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will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resolve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call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to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correct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method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depending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on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actual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number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and/or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types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of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passed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parameters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advantage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of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method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overloading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to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increases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readability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of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program.</a:t>
            </a:r>
            <a:endParaRPr sz="11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100" i="1" dirty="0">
                <a:solidFill>
                  <a:srgbClr val="22292C"/>
                </a:solidFill>
                <a:latin typeface="Segoe UI"/>
                <a:cs typeface="Segoe UI"/>
              </a:rPr>
              <a:t>Method</a:t>
            </a:r>
            <a:r>
              <a:rPr sz="1100" i="1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i="1" dirty="0">
                <a:solidFill>
                  <a:srgbClr val="22292C"/>
                </a:solidFill>
                <a:latin typeface="Segoe UI"/>
                <a:cs typeface="Segoe UI"/>
              </a:rPr>
              <a:t>Overloading:</a:t>
            </a:r>
            <a:r>
              <a:rPr sz="1100" i="1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i="1" dirty="0">
                <a:solidFill>
                  <a:srgbClr val="22292C"/>
                </a:solidFill>
                <a:latin typeface="Segoe UI"/>
                <a:cs typeface="Segoe UI"/>
              </a:rPr>
              <a:t>changing</a:t>
            </a:r>
            <a:r>
              <a:rPr sz="1100" i="1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i="1" dirty="0">
                <a:solidFill>
                  <a:srgbClr val="22292C"/>
                </a:solidFill>
                <a:latin typeface="Segoe UI"/>
                <a:cs typeface="Segoe UI"/>
              </a:rPr>
              <a:t>no.</a:t>
            </a:r>
            <a:r>
              <a:rPr sz="1100" i="1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i="1" dirty="0">
                <a:solidFill>
                  <a:srgbClr val="22292C"/>
                </a:solidFill>
                <a:latin typeface="Segoe UI"/>
                <a:cs typeface="Segoe UI"/>
              </a:rPr>
              <a:t>of</a:t>
            </a:r>
            <a:r>
              <a:rPr sz="1100" i="1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i="1" spc="-10" dirty="0">
                <a:solidFill>
                  <a:srgbClr val="22292C"/>
                </a:solidFill>
                <a:latin typeface="Segoe UI"/>
                <a:cs typeface="Segoe UI"/>
              </a:rPr>
              <a:t>arguments</a:t>
            </a:r>
            <a:endParaRPr sz="1100">
              <a:latin typeface="Segoe UI"/>
              <a:cs typeface="Segoe UI"/>
            </a:endParaRPr>
          </a:p>
          <a:p>
            <a:pPr marL="12700" marR="85725">
              <a:lnSpc>
                <a:spcPct val="119100"/>
              </a:lnSpc>
            </a:pP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this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example,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we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have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created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two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methods,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first,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add()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method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performs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addition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of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two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numbers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and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second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add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method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performs</a:t>
            </a:r>
            <a:r>
              <a:rPr sz="1100" spc="-5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addition</a:t>
            </a:r>
            <a:r>
              <a:rPr sz="1100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of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three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numbers.</a:t>
            </a:r>
            <a:endParaRPr sz="1100">
              <a:latin typeface="Segoe UI"/>
              <a:cs typeface="Segoe UI"/>
            </a:endParaRPr>
          </a:p>
          <a:p>
            <a:pPr marL="12700" marR="112395">
              <a:lnSpc>
                <a:spcPct val="119100"/>
              </a:lnSpc>
              <a:spcBef>
                <a:spcPts val="819"/>
              </a:spcBef>
            </a:pP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this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example,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we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are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creating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static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methods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so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that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we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don't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need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to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create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an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instance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for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calling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methods.</a:t>
            </a:r>
            <a:endParaRPr sz="11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9140" y="1410334"/>
            <a:ext cx="6083935" cy="2262799"/>
          </a:xfrm>
          <a:prstGeom prst="rect">
            <a:avLst/>
          </a:prstGeom>
          <a:solidFill>
            <a:srgbClr val="F6F8F8"/>
          </a:solidFill>
          <a:ln w="9144">
            <a:solidFill>
              <a:srgbClr val="3B85C5"/>
            </a:solidFill>
          </a:ln>
        </p:spPr>
        <p:txBody>
          <a:bodyPr vert="horz" wrap="square" lIns="0" tIns="145415" rIns="0" bIns="0" rtlCol="0">
            <a:spAutoFit/>
          </a:bodyPr>
          <a:lstStyle/>
          <a:p>
            <a:pPr marL="175260">
              <a:lnSpc>
                <a:spcPts val="1190"/>
              </a:lnSpc>
              <a:spcBef>
                <a:spcPts val="1145"/>
              </a:spcBef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class</a:t>
            </a:r>
            <a:r>
              <a:rPr sz="1000" spc="-4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Adder</a:t>
            </a:r>
            <a:r>
              <a:rPr sz="1000" spc="-35" dirty="0">
                <a:solidFill>
                  <a:srgbClr val="6D42C1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734695" marR="3522979" indent="-279400">
              <a:lnSpc>
                <a:spcPts val="1180"/>
              </a:lnSpc>
              <a:spcBef>
                <a:spcPts val="40"/>
              </a:spcBef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static</a:t>
            </a:r>
            <a:r>
              <a:rPr sz="1000" spc="-2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int</a:t>
            </a:r>
            <a:r>
              <a:rPr sz="1000" spc="-2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add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(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int</a:t>
            </a:r>
            <a:r>
              <a:rPr sz="1000" spc="-3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E16009"/>
                </a:solidFill>
                <a:latin typeface="Consolas"/>
                <a:cs typeface="Consolas"/>
              </a:rPr>
              <a:t>a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,</a:t>
            </a:r>
            <a:r>
              <a:rPr sz="1000" spc="-3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int</a:t>
            </a:r>
            <a:r>
              <a:rPr sz="1000" spc="-2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E16009"/>
                </a:solidFill>
                <a:latin typeface="Consolas"/>
                <a:cs typeface="Consolas"/>
              </a:rPr>
              <a:t>b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)</a:t>
            </a:r>
            <a:r>
              <a:rPr sz="1000" spc="-2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return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a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+</a:t>
            </a:r>
            <a:r>
              <a:rPr sz="1000" spc="-3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25" dirty="0">
                <a:solidFill>
                  <a:srgbClr val="22292C"/>
                </a:solidFill>
                <a:latin typeface="Consolas"/>
                <a:cs typeface="Consolas"/>
              </a:rPr>
              <a:t>b;</a:t>
            </a:r>
            <a:endParaRPr sz="1000">
              <a:latin typeface="Consolas"/>
              <a:cs typeface="Consolas"/>
            </a:endParaRPr>
          </a:p>
          <a:p>
            <a:pPr marL="455930">
              <a:lnSpc>
                <a:spcPts val="1120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734695" marR="2894965" indent="-279400">
              <a:lnSpc>
                <a:spcPts val="1180"/>
              </a:lnSpc>
              <a:spcBef>
                <a:spcPts val="30"/>
              </a:spcBef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static</a:t>
            </a:r>
            <a:r>
              <a:rPr sz="1000" spc="-3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double</a:t>
            </a:r>
            <a:r>
              <a:rPr sz="1000" spc="-4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add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(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double</a:t>
            </a:r>
            <a:r>
              <a:rPr sz="1000" spc="-2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E16009"/>
                </a:solidFill>
                <a:latin typeface="Consolas"/>
                <a:cs typeface="Consolas"/>
              </a:rPr>
              <a:t>a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,</a:t>
            </a:r>
            <a:r>
              <a:rPr sz="1000" spc="-3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double</a:t>
            </a:r>
            <a:r>
              <a:rPr sz="1000" spc="-3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E16009"/>
                </a:solidFill>
                <a:latin typeface="Consolas"/>
                <a:cs typeface="Consolas"/>
              </a:rPr>
              <a:t>b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)</a:t>
            </a:r>
            <a:r>
              <a:rPr sz="1000" spc="-3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return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a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+</a:t>
            </a:r>
            <a:r>
              <a:rPr sz="1000" spc="-2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25" dirty="0">
                <a:solidFill>
                  <a:srgbClr val="22292C"/>
                </a:solidFill>
                <a:latin typeface="Consolas"/>
                <a:cs typeface="Consolas"/>
              </a:rPr>
              <a:t>b;</a:t>
            </a:r>
            <a:endParaRPr sz="1000">
              <a:latin typeface="Consolas"/>
              <a:cs typeface="Consolas"/>
            </a:endParaRPr>
          </a:p>
          <a:p>
            <a:pPr marL="455930">
              <a:lnSpc>
                <a:spcPts val="1130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175260">
              <a:lnSpc>
                <a:spcPts val="1170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175260">
              <a:lnSpc>
                <a:spcPts val="1165"/>
              </a:lnSpc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class</a:t>
            </a:r>
            <a:r>
              <a:rPr sz="1000" spc="-9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TestOverloading2</a:t>
            </a:r>
            <a:r>
              <a:rPr sz="1000" spc="-90" dirty="0">
                <a:solidFill>
                  <a:srgbClr val="6D42C1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734695" marR="2700020" indent="-279400">
              <a:lnSpc>
                <a:spcPts val="1170"/>
              </a:lnSpc>
              <a:spcBef>
                <a:spcPts val="40"/>
              </a:spcBef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public</a:t>
            </a:r>
            <a:r>
              <a:rPr sz="1000" spc="-4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static</a:t>
            </a:r>
            <a:r>
              <a:rPr sz="1000" spc="-5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void</a:t>
            </a:r>
            <a:r>
              <a:rPr sz="1000" spc="-4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main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(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String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[]</a:t>
            </a:r>
            <a:r>
              <a:rPr sz="1000" spc="-4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E16009"/>
                </a:solidFill>
                <a:latin typeface="Consolas"/>
                <a:cs typeface="Consolas"/>
              </a:rPr>
              <a:t>args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)</a:t>
            </a:r>
            <a:r>
              <a:rPr sz="1000" spc="-4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 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System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out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println(Adder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add(</a:t>
            </a:r>
            <a:r>
              <a:rPr sz="1000" spc="-10" dirty="0">
                <a:solidFill>
                  <a:srgbClr val="005CC5"/>
                </a:solidFill>
                <a:latin typeface="Consolas"/>
                <a:cs typeface="Consolas"/>
              </a:rPr>
              <a:t>11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,</a:t>
            </a:r>
            <a:r>
              <a:rPr sz="1000" spc="1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20" dirty="0">
                <a:solidFill>
                  <a:srgbClr val="005CC5"/>
                </a:solidFill>
                <a:latin typeface="Consolas"/>
                <a:cs typeface="Consolas"/>
              </a:rPr>
              <a:t>11</a:t>
            </a:r>
            <a:r>
              <a:rPr sz="1000" spc="-20" dirty="0">
                <a:solidFill>
                  <a:srgbClr val="22292C"/>
                </a:solidFill>
                <a:latin typeface="Consolas"/>
                <a:cs typeface="Consolas"/>
              </a:rPr>
              <a:t>));</a:t>
            </a:r>
            <a:endParaRPr sz="1000">
              <a:latin typeface="Consolas"/>
              <a:cs typeface="Consolas"/>
            </a:endParaRPr>
          </a:p>
          <a:p>
            <a:pPr marL="734695">
              <a:lnSpc>
                <a:spcPts val="1125"/>
              </a:lnSpc>
            </a:pP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System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out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println(Adder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add(</a:t>
            </a:r>
            <a:r>
              <a:rPr sz="1000" spc="-10" dirty="0">
                <a:solidFill>
                  <a:srgbClr val="005CC5"/>
                </a:solidFill>
                <a:latin typeface="Consolas"/>
                <a:cs typeface="Consolas"/>
              </a:rPr>
              <a:t>12.3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,</a:t>
            </a:r>
            <a:r>
              <a:rPr sz="1000" spc="4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005CC5"/>
                </a:solidFill>
                <a:latin typeface="Consolas"/>
                <a:cs typeface="Consolas"/>
              </a:rPr>
              <a:t>12.6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));</a:t>
            </a:r>
            <a:endParaRPr sz="1000">
              <a:latin typeface="Consolas"/>
              <a:cs typeface="Consolas"/>
            </a:endParaRPr>
          </a:p>
          <a:p>
            <a:pPr marL="455930">
              <a:lnSpc>
                <a:spcPts val="1175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175260">
              <a:lnSpc>
                <a:spcPts val="1190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140" y="8136255"/>
            <a:ext cx="6083935" cy="1211870"/>
          </a:xfrm>
          <a:prstGeom prst="rect">
            <a:avLst/>
          </a:prstGeom>
          <a:solidFill>
            <a:srgbClr val="F6F8F8"/>
          </a:solidFill>
          <a:ln w="9144">
            <a:solidFill>
              <a:srgbClr val="3B85C5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175260">
              <a:lnSpc>
                <a:spcPts val="1190"/>
              </a:lnSpc>
              <a:spcBef>
                <a:spcPts val="1150"/>
              </a:spcBef>
            </a:pP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class</a:t>
            </a:r>
            <a:r>
              <a:rPr sz="1000" spc="-3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A</a:t>
            </a:r>
            <a:r>
              <a:rPr sz="1000" spc="-25" dirty="0">
                <a:solidFill>
                  <a:srgbClr val="22292C"/>
                </a:solidFill>
                <a:latin typeface="Consolas"/>
                <a:cs typeface="Consolas"/>
              </a:rPr>
              <a:t> {}</a:t>
            </a:r>
            <a:endParaRPr sz="1000">
              <a:latin typeface="Consolas"/>
              <a:cs typeface="Consolas"/>
            </a:endParaRPr>
          </a:p>
          <a:p>
            <a:pPr marL="175260" marR="4503420">
              <a:lnSpc>
                <a:spcPts val="1180"/>
              </a:lnSpc>
              <a:spcBef>
                <a:spcPts val="40"/>
              </a:spcBef>
            </a:pP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class</a:t>
            </a:r>
            <a:r>
              <a:rPr sz="1000" spc="-2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B</a:t>
            </a:r>
            <a:r>
              <a:rPr sz="1000" spc="-3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extends</a:t>
            </a:r>
            <a:r>
              <a:rPr sz="1000" spc="-2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A</a:t>
            </a:r>
            <a:r>
              <a:rPr sz="1000" spc="-1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25" dirty="0">
                <a:solidFill>
                  <a:srgbClr val="22292C"/>
                </a:solidFill>
                <a:latin typeface="Consolas"/>
                <a:cs typeface="Consolas"/>
              </a:rPr>
              <a:t>{}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class</a:t>
            </a:r>
            <a:r>
              <a:rPr sz="1000" spc="-2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Demo</a:t>
            </a:r>
            <a:r>
              <a:rPr sz="1000" spc="-2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734695" marR="2825750" indent="-279400">
              <a:lnSpc>
                <a:spcPts val="1160"/>
              </a:lnSpc>
              <a:spcBef>
                <a:spcPts val="10"/>
              </a:spcBef>
            </a:pP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public</a:t>
            </a:r>
            <a:r>
              <a:rPr sz="1000" spc="-4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static</a:t>
            </a:r>
            <a:r>
              <a:rPr sz="1000" spc="-5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void</a:t>
            </a:r>
            <a:r>
              <a:rPr sz="1000" spc="-5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main(String[]</a:t>
            </a:r>
            <a:r>
              <a:rPr sz="1000" spc="-4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args)</a:t>
            </a:r>
            <a:r>
              <a:rPr sz="1000" spc="-4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A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a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=</a:t>
            </a:r>
            <a:r>
              <a:rPr sz="1000" spc="-3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new</a:t>
            </a:r>
            <a:r>
              <a:rPr sz="1000" spc="-1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B();</a:t>
            </a:r>
            <a:r>
              <a:rPr sz="1000" spc="-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//upcasting</a:t>
            </a:r>
            <a:endParaRPr sz="1000">
              <a:latin typeface="Consolas"/>
              <a:cs typeface="Consolas"/>
            </a:endParaRPr>
          </a:p>
          <a:p>
            <a:pPr marL="455930">
              <a:lnSpc>
                <a:spcPts val="1140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175260">
              <a:lnSpc>
                <a:spcPts val="1180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5" y="864464"/>
            <a:ext cx="5652135" cy="419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this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example,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we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have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created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two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methods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that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differ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data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type.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first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add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method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receives</a:t>
            </a:r>
            <a:r>
              <a:rPr sz="1100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two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integer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arguments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and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second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add</a:t>
            </a:r>
            <a:r>
              <a:rPr sz="1100" spc="-5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method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receives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two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double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arguments.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754349"/>
            <a:ext cx="5511800" cy="2674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5904">
              <a:lnSpc>
                <a:spcPct val="119100"/>
              </a:lnSpc>
              <a:spcBef>
                <a:spcPts val="100"/>
              </a:spcBef>
            </a:pP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Read</a:t>
            </a:r>
            <a:r>
              <a:rPr sz="1100" spc="-6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more</a:t>
            </a:r>
            <a:r>
              <a:rPr sz="1100" spc="-6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about</a:t>
            </a:r>
            <a:r>
              <a:rPr sz="1100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method</a:t>
            </a:r>
            <a:r>
              <a:rPr sz="1100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overloading</a:t>
            </a:r>
            <a:r>
              <a:rPr sz="1100" spc="-5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here:</a:t>
            </a:r>
            <a:r>
              <a:rPr sz="1100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u="sng" spc="-10" dirty="0">
                <a:solidFill>
                  <a:srgbClr val="0366D4"/>
                </a:solidFill>
                <a:uFill>
                  <a:solidFill>
                    <a:srgbClr val="0366D4"/>
                  </a:solidFill>
                </a:uFill>
                <a:latin typeface="Segoe UI"/>
                <a:cs typeface="Segoe UI"/>
              </a:rPr>
              <a:t>https:/</a:t>
            </a:r>
            <a:r>
              <a:rPr sz="1100" b="1" u="sng" spc="-10" dirty="0">
                <a:solidFill>
                  <a:srgbClr val="0366D4"/>
                </a:solidFill>
                <a:uFill>
                  <a:solidFill>
                    <a:srgbClr val="0366D4"/>
                  </a:solidFill>
                </a:uFill>
                <a:latin typeface="Segoe UI"/>
                <a:cs typeface="Segoe UI"/>
                <a:hlinkClick r:id="rId2"/>
              </a:rPr>
              <a:t>/ww</a:t>
            </a:r>
            <a:r>
              <a:rPr sz="1100" b="1" u="sng" spc="-10" dirty="0">
                <a:solidFill>
                  <a:srgbClr val="0366D4"/>
                </a:solidFill>
                <a:uFill>
                  <a:solidFill>
                    <a:srgbClr val="0366D4"/>
                  </a:solidFill>
                </a:uFill>
                <a:latin typeface="Segoe UI"/>
                <a:cs typeface="Segoe UI"/>
              </a:rPr>
              <a:t>w</a:t>
            </a:r>
            <a:r>
              <a:rPr sz="1100" b="1" u="sng" spc="-10" dirty="0">
                <a:solidFill>
                  <a:srgbClr val="0366D4"/>
                </a:solidFill>
                <a:uFill>
                  <a:solidFill>
                    <a:srgbClr val="0366D4"/>
                  </a:solidFill>
                </a:uFill>
                <a:latin typeface="Segoe UI"/>
                <a:cs typeface="Segoe UI"/>
                <a:hlinkClick r:id="rId2"/>
              </a:rPr>
              <a:t>.javatpoint.com/method-</a:t>
            </a:r>
            <a:r>
              <a:rPr sz="1100" b="1" spc="-10" dirty="0">
                <a:solidFill>
                  <a:srgbClr val="0366D4"/>
                </a:solidFill>
                <a:latin typeface="Segoe UI"/>
                <a:cs typeface="Segoe UI"/>
              </a:rPr>
              <a:t> </a:t>
            </a:r>
            <a:r>
              <a:rPr sz="1100" b="1" u="sng" spc="-10" dirty="0">
                <a:solidFill>
                  <a:srgbClr val="0366D4"/>
                </a:solidFill>
                <a:uFill>
                  <a:solidFill>
                    <a:srgbClr val="0366D4"/>
                  </a:solidFill>
                </a:uFill>
                <a:latin typeface="Segoe UI"/>
                <a:cs typeface="Segoe UI"/>
              </a:rPr>
              <a:t>overloading-in-</a:t>
            </a:r>
            <a:r>
              <a:rPr sz="1100" b="1" u="sng" spc="-20" dirty="0">
                <a:solidFill>
                  <a:srgbClr val="0366D4"/>
                </a:solidFill>
                <a:uFill>
                  <a:solidFill>
                    <a:srgbClr val="0366D4"/>
                  </a:solidFill>
                </a:uFill>
                <a:latin typeface="Segoe UI"/>
                <a:cs typeface="Segoe UI"/>
              </a:rPr>
              <a:t>java</a:t>
            </a:r>
            <a:endParaRPr sz="11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1100">
              <a:latin typeface="Segoe UI"/>
              <a:cs typeface="Segoe UI"/>
            </a:endParaRPr>
          </a:p>
          <a:p>
            <a:pPr marL="239395">
              <a:lnSpc>
                <a:spcPct val="100000"/>
              </a:lnSpc>
            </a:pPr>
            <a:r>
              <a:rPr sz="1800" b="1" spc="-20" dirty="0">
                <a:solidFill>
                  <a:srgbClr val="22292C"/>
                </a:solidFill>
                <a:latin typeface="Segoe UI"/>
                <a:cs typeface="Segoe UI"/>
              </a:rPr>
              <a:t>2.</a:t>
            </a:r>
            <a:r>
              <a:rPr sz="1800" b="1" spc="-2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22292C"/>
                </a:solidFill>
                <a:latin typeface="Segoe UI"/>
                <a:cs typeface="Segoe UI"/>
              </a:rPr>
              <a:t>Runtime</a:t>
            </a:r>
            <a:r>
              <a:rPr sz="1800" b="1" spc="-6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800" b="1" spc="-10" dirty="0">
                <a:solidFill>
                  <a:srgbClr val="22292C"/>
                </a:solidFill>
                <a:latin typeface="Segoe UI"/>
                <a:cs typeface="Segoe UI"/>
              </a:rPr>
              <a:t>Polymorphism</a:t>
            </a:r>
            <a:endParaRPr sz="1800">
              <a:latin typeface="Segoe UI"/>
              <a:cs typeface="Segoe UI"/>
            </a:endParaRPr>
          </a:p>
          <a:p>
            <a:pPr marL="12700" marR="5080">
              <a:lnSpc>
                <a:spcPct val="120000"/>
              </a:lnSpc>
              <a:spcBef>
                <a:spcPts val="1300"/>
              </a:spcBef>
            </a:pPr>
            <a:r>
              <a:rPr sz="1100" i="1" dirty="0">
                <a:solidFill>
                  <a:srgbClr val="22292C"/>
                </a:solidFill>
                <a:latin typeface="Segoe UI"/>
                <a:cs typeface="Segoe UI"/>
              </a:rPr>
              <a:t>Runtime</a:t>
            </a:r>
            <a:r>
              <a:rPr sz="1100" i="1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i="1" dirty="0">
                <a:solidFill>
                  <a:srgbClr val="22292C"/>
                </a:solidFill>
                <a:latin typeface="Segoe UI"/>
                <a:cs typeface="Segoe UI"/>
              </a:rPr>
              <a:t>polymorphism</a:t>
            </a:r>
            <a:r>
              <a:rPr sz="1100" i="1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process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which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call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to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an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overridden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method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resolved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at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runtime</a:t>
            </a:r>
            <a:r>
              <a:rPr sz="1100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rather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than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compile-time.</a:t>
            </a:r>
            <a:endParaRPr sz="1100">
              <a:latin typeface="Segoe UI"/>
              <a:cs typeface="Segoe UI"/>
            </a:endParaRPr>
          </a:p>
          <a:p>
            <a:pPr marL="12700" marR="24765">
              <a:lnSpc>
                <a:spcPct val="115500"/>
              </a:lnSpc>
              <a:spcBef>
                <a:spcPts val="865"/>
              </a:spcBef>
            </a:pP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this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process,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an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overridden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method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called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through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reference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variable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of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50" dirty="0">
                <a:solidFill>
                  <a:srgbClr val="22292C"/>
                </a:solidFill>
                <a:latin typeface="Segoe UI"/>
                <a:cs typeface="Segoe UI"/>
              </a:rPr>
              <a:t>a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superclass.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determination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of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method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to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be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called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based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on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object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being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referred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to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by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reference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variable.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Let's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first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understand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upcasting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before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i="1" spc="-10" dirty="0">
                <a:solidFill>
                  <a:srgbClr val="D53947"/>
                </a:solidFill>
                <a:latin typeface="Consolas"/>
                <a:cs typeface="Consolas"/>
              </a:rPr>
              <a:t>Runtime Polymorphism.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200" i="1" spc="-10" dirty="0">
                <a:latin typeface="Segoe UI"/>
                <a:cs typeface="Segoe UI"/>
              </a:rPr>
              <a:t>Upcasting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5" y="7295236"/>
            <a:ext cx="5610225" cy="7219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>
              <a:lnSpc>
                <a:spcPct val="118200"/>
              </a:lnSpc>
              <a:spcBef>
                <a:spcPts val="95"/>
              </a:spcBef>
            </a:pP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When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reference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variable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of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i="1" dirty="0">
                <a:solidFill>
                  <a:srgbClr val="D53947"/>
                </a:solidFill>
                <a:latin typeface="Consolas"/>
                <a:cs typeface="Consolas"/>
              </a:rPr>
              <a:t>Parent</a:t>
            </a:r>
            <a:r>
              <a:rPr sz="1100" i="1" spc="-2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refers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to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object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of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i="1" dirty="0">
                <a:solidFill>
                  <a:srgbClr val="D53947"/>
                </a:solidFill>
                <a:latin typeface="Consolas"/>
                <a:cs typeface="Consolas"/>
              </a:rPr>
              <a:t>Child</a:t>
            </a:r>
            <a:r>
              <a:rPr sz="1100" i="1" spc="-2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class,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it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known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as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upcasting.</a:t>
            </a:r>
            <a:endParaRPr sz="11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For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example:</a:t>
            </a:r>
            <a:endParaRPr sz="1100">
              <a:latin typeface="Segoe UI"/>
              <a:cs typeface="Segoe U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64996" y="6448438"/>
            <a:ext cx="3833495" cy="78103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9140" y="3700145"/>
            <a:ext cx="6083935" cy="4873129"/>
          </a:xfrm>
          <a:prstGeom prst="rect">
            <a:avLst/>
          </a:prstGeom>
          <a:solidFill>
            <a:srgbClr val="F6F8F8"/>
          </a:solidFill>
          <a:ln w="9144">
            <a:solidFill>
              <a:srgbClr val="3B85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75260">
              <a:lnSpc>
                <a:spcPts val="1190"/>
              </a:lnSpc>
              <a:spcBef>
                <a:spcPts val="5"/>
              </a:spcBef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class</a:t>
            </a:r>
            <a:r>
              <a:rPr sz="1000" spc="-4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Shape</a:t>
            </a:r>
            <a:r>
              <a:rPr sz="1000" spc="-35" dirty="0">
                <a:solidFill>
                  <a:srgbClr val="6D42C1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455930">
              <a:lnSpc>
                <a:spcPts val="1180"/>
              </a:lnSpc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void</a:t>
            </a:r>
            <a:r>
              <a:rPr sz="1000" spc="-5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draw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()</a:t>
            </a:r>
            <a:r>
              <a:rPr sz="1000" spc="-4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734695">
              <a:lnSpc>
                <a:spcPts val="1175"/>
              </a:lnSpc>
            </a:pP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System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out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println(</a:t>
            </a:r>
            <a:r>
              <a:rPr sz="1000" spc="-10" dirty="0">
                <a:solidFill>
                  <a:srgbClr val="032D60"/>
                </a:solidFill>
                <a:latin typeface="Consolas"/>
                <a:cs typeface="Consolas"/>
              </a:rPr>
              <a:t>"drawing..."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);</a:t>
            </a:r>
            <a:endParaRPr sz="1000">
              <a:latin typeface="Consolas"/>
              <a:cs typeface="Consolas"/>
            </a:endParaRPr>
          </a:p>
          <a:p>
            <a:pPr marL="455930">
              <a:lnSpc>
                <a:spcPts val="1165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175260">
              <a:lnSpc>
                <a:spcPts val="1160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455930" marR="3735070" indent="-280670">
              <a:lnSpc>
                <a:spcPts val="1180"/>
              </a:lnSpc>
              <a:spcBef>
                <a:spcPts val="30"/>
              </a:spcBef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class</a:t>
            </a:r>
            <a:r>
              <a:rPr sz="1000" spc="-4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Rectangle</a:t>
            </a:r>
            <a:r>
              <a:rPr sz="1000" spc="-35" dirty="0">
                <a:solidFill>
                  <a:srgbClr val="6D42C1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extends</a:t>
            </a:r>
            <a:r>
              <a:rPr sz="1000" spc="-3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Shape</a:t>
            </a:r>
            <a:r>
              <a:rPr sz="1000" spc="-55" dirty="0">
                <a:solidFill>
                  <a:srgbClr val="6D42C1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void</a:t>
            </a:r>
            <a:r>
              <a:rPr sz="1000" spc="-4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draw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()</a:t>
            </a:r>
            <a:r>
              <a:rPr sz="1000" spc="-2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734695">
              <a:lnSpc>
                <a:spcPts val="1140"/>
              </a:lnSpc>
            </a:pP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System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out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println(</a:t>
            </a:r>
            <a:r>
              <a:rPr sz="1000" spc="-10" dirty="0">
                <a:solidFill>
                  <a:srgbClr val="032D60"/>
                </a:solidFill>
                <a:latin typeface="Consolas"/>
                <a:cs typeface="Consolas"/>
              </a:rPr>
              <a:t>"drawing</a:t>
            </a:r>
            <a:r>
              <a:rPr sz="1000" spc="20" dirty="0">
                <a:solidFill>
                  <a:srgbClr val="032D60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032D60"/>
                </a:solidFill>
                <a:latin typeface="Consolas"/>
                <a:cs typeface="Consolas"/>
              </a:rPr>
              <a:t>rectangle..."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);</a:t>
            </a:r>
            <a:endParaRPr sz="1000">
              <a:latin typeface="Consolas"/>
              <a:cs typeface="Consolas"/>
            </a:endParaRPr>
          </a:p>
          <a:p>
            <a:pPr marL="455930">
              <a:lnSpc>
                <a:spcPts val="1165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175260">
              <a:lnSpc>
                <a:spcPts val="1160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455930" marR="3943985" indent="-280670">
              <a:lnSpc>
                <a:spcPts val="1180"/>
              </a:lnSpc>
              <a:spcBef>
                <a:spcPts val="30"/>
              </a:spcBef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class</a:t>
            </a:r>
            <a:r>
              <a:rPr sz="1000" spc="-3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Circle</a:t>
            </a:r>
            <a:r>
              <a:rPr sz="1000" spc="-45" dirty="0">
                <a:solidFill>
                  <a:srgbClr val="6D42C1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extends</a:t>
            </a:r>
            <a:r>
              <a:rPr sz="1000" spc="-2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Shape</a:t>
            </a:r>
            <a:r>
              <a:rPr sz="1000" spc="-30" dirty="0">
                <a:solidFill>
                  <a:srgbClr val="6D42C1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void</a:t>
            </a:r>
            <a:r>
              <a:rPr sz="1000" spc="-4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draw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()</a:t>
            </a:r>
            <a:r>
              <a:rPr sz="1000" spc="-4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734695">
              <a:lnSpc>
                <a:spcPts val="1140"/>
              </a:lnSpc>
            </a:pP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System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out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println(</a:t>
            </a:r>
            <a:r>
              <a:rPr sz="1000" spc="-10" dirty="0">
                <a:solidFill>
                  <a:srgbClr val="032D60"/>
                </a:solidFill>
                <a:latin typeface="Consolas"/>
                <a:cs typeface="Consolas"/>
              </a:rPr>
              <a:t>"drawing</a:t>
            </a:r>
            <a:r>
              <a:rPr sz="1000" spc="20" dirty="0">
                <a:solidFill>
                  <a:srgbClr val="032D60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032D60"/>
                </a:solidFill>
                <a:latin typeface="Consolas"/>
                <a:cs typeface="Consolas"/>
              </a:rPr>
              <a:t>circle..."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);</a:t>
            </a:r>
            <a:endParaRPr sz="1000">
              <a:latin typeface="Consolas"/>
              <a:cs typeface="Consolas"/>
            </a:endParaRPr>
          </a:p>
          <a:p>
            <a:pPr marL="455930">
              <a:lnSpc>
                <a:spcPts val="1165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175260">
              <a:lnSpc>
                <a:spcPts val="1160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455930" marR="3803650" indent="-280670">
              <a:lnSpc>
                <a:spcPts val="1180"/>
              </a:lnSpc>
              <a:spcBef>
                <a:spcPts val="35"/>
              </a:spcBef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class</a:t>
            </a:r>
            <a:r>
              <a:rPr sz="1000" spc="-4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Triangle</a:t>
            </a:r>
            <a:r>
              <a:rPr sz="1000" spc="-30" dirty="0">
                <a:solidFill>
                  <a:srgbClr val="6D42C1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extends</a:t>
            </a:r>
            <a:r>
              <a:rPr sz="1000" spc="-4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Shape</a:t>
            </a:r>
            <a:r>
              <a:rPr sz="1000" spc="-35" dirty="0">
                <a:solidFill>
                  <a:srgbClr val="6D42C1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void</a:t>
            </a:r>
            <a:r>
              <a:rPr sz="1000" spc="-4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draw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()</a:t>
            </a:r>
            <a:r>
              <a:rPr sz="1000" spc="-2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734695">
              <a:lnSpc>
                <a:spcPts val="1125"/>
              </a:lnSpc>
            </a:pP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System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out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println(</a:t>
            </a:r>
            <a:r>
              <a:rPr sz="1000" spc="-10" dirty="0">
                <a:solidFill>
                  <a:srgbClr val="032D60"/>
                </a:solidFill>
                <a:latin typeface="Consolas"/>
                <a:cs typeface="Consolas"/>
              </a:rPr>
              <a:t>"drawing</a:t>
            </a:r>
            <a:r>
              <a:rPr sz="1000" spc="20" dirty="0">
                <a:solidFill>
                  <a:srgbClr val="032D60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032D60"/>
                </a:solidFill>
                <a:latin typeface="Consolas"/>
                <a:cs typeface="Consolas"/>
              </a:rPr>
              <a:t>triangle..."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);</a:t>
            </a:r>
            <a:endParaRPr sz="1000">
              <a:latin typeface="Consolas"/>
              <a:cs typeface="Consolas"/>
            </a:endParaRPr>
          </a:p>
          <a:p>
            <a:pPr marL="455930">
              <a:lnSpc>
                <a:spcPts val="1170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175260">
              <a:lnSpc>
                <a:spcPts val="1175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175260">
              <a:lnSpc>
                <a:spcPts val="1160"/>
              </a:lnSpc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class</a:t>
            </a:r>
            <a:r>
              <a:rPr sz="1000" spc="-10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TestPolymorphism2</a:t>
            </a:r>
            <a:r>
              <a:rPr sz="1000" spc="-70" dirty="0">
                <a:solidFill>
                  <a:srgbClr val="6D42C1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734695" marR="2825115" indent="-279400">
              <a:lnSpc>
                <a:spcPts val="1180"/>
              </a:lnSpc>
              <a:spcBef>
                <a:spcPts val="30"/>
              </a:spcBef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public</a:t>
            </a:r>
            <a:r>
              <a:rPr sz="1000" spc="-4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static</a:t>
            </a:r>
            <a:r>
              <a:rPr sz="1000" spc="-5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void</a:t>
            </a:r>
            <a:r>
              <a:rPr sz="1000" spc="-5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main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(String</a:t>
            </a:r>
            <a:r>
              <a:rPr sz="1000" spc="-4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E16009"/>
                </a:solidFill>
                <a:latin typeface="Consolas"/>
                <a:cs typeface="Consolas"/>
              </a:rPr>
              <a:t>args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[])</a:t>
            </a:r>
            <a:r>
              <a:rPr sz="1000" spc="-4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Shape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35" dirty="0">
                <a:solidFill>
                  <a:srgbClr val="22292C"/>
                </a:solidFill>
                <a:latin typeface="Consolas"/>
                <a:cs typeface="Consolas"/>
              </a:rPr>
              <a:t>s;</a:t>
            </a:r>
            <a:endParaRPr sz="1000">
              <a:latin typeface="Consolas"/>
              <a:cs typeface="Consolas"/>
            </a:endParaRPr>
          </a:p>
          <a:p>
            <a:pPr marL="734695">
              <a:lnSpc>
                <a:spcPts val="1115"/>
              </a:lnSpc>
            </a:pP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s</a:t>
            </a:r>
            <a:r>
              <a:rPr sz="1000" spc="-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=</a:t>
            </a:r>
            <a:r>
              <a:rPr sz="1000" spc="-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new</a:t>
            </a:r>
            <a:r>
              <a:rPr sz="1000" spc="-2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Rectangle();</a:t>
            </a:r>
            <a:endParaRPr sz="1000">
              <a:latin typeface="Consolas"/>
              <a:cs typeface="Consolas"/>
            </a:endParaRPr>
          </a:p>
          <a:p>
            <a:pPr marL="734695">
              <a:lnSpc>
                <a:spcPts val="1180"/>
              </a:lnSpc>
            </a:pP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s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draw();</a:t>
            </a:r>
            <a:endParaRPr sz="1000">
              <a:latin typeface="Consolas"/>
              <a:cs typeface="Consolas"/>
            </a:endParaRPr>
          </a:p>
          <a:p>
            <a:pPr marL="734695" marR="4154170">
              <a:lnSpc>
                <a:spcPts val="1160"/>
              </a:lnSpc>
              <a:spcBef>
                <a:spcPts val="60"/>
              </a:spcBef>
            </a:pP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s</a:t>
            </a:r>
            <a:r>
              <a:rPr sz="1000" spc="-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=</a:t>
            </a:r>
            <a:r>
              <a:rPr sz="1000" spc="-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new</a:t>
            </a:r>
            <a:r>
              <a:rPr sz="1000" spc="-2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Circle(); s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draw();</a:t>
            </a:r>
            <a:endParaRPr sz="1000">
              <a:latin typeface="Consolas"/>
              <a:cs typeface="Consolas"/>
            </a:endParaRPr>
          </a:p>
          <a:p>
            <a:pPr marL="734695" marR="4014470">
              <a:lnSpc>
                <a:spcPts val="1160"/>
              </a:lnSpc>
              <a:spcBef>
                <a:spcPts val="20"/>
              </a:spcBef>
            </a:pP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s</a:t>
            </a:r>
            <a:r>
              <a:rPr sz="1000" spc="-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=</a:t>
            </a:r>
            <a:r>
              <a:rPr sz="1000" spc="-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new</a:t>
            </a:r>
            <a:r>
              <a:rPr sz="1000" spc="-2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Triangle(); s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draw();</a:t>
            </a:r>
            <a:endParaRPr sz="1000">
              <a:latin typeface="Consolas"/>
              <a:cs typeface="Consolas"/>
            </a:endParaRPr>
          </a:p>
          <a:p>
            <a:pPr marL="455930">
              <a:lnSpc>
                <a:spcPts val="1140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175260">
              <a:lnSpc>
                <a:spcPts val="1180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140" y="8913494"/>
            <a:ext cx="6083935" cy="622606"/>
          </a:xfrm>
          <a:prstGeom prst="rect">
            <a:avLst/>
          </a:prstGeom>
          <a:solidFill>
            <a:srgbClr val="F6F8F8"/>
          </a:solidFill>
          <a:ln w="9144">
            <a:solidFill>
              <a:srgbClr val="3B85C5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175260" marR="4512310">
              <a:lnSpc>
                <a:spcPts val="1180"/>
              </a:lnSpc>
            </a:pP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drawing</a:t>
            </a:r>
            <a:r>
              <a:rPr sz="1000" spc="-11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rectangle...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drawing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circle...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drawing</a:t>
            </a:r>
            <a:r>
              <a:rPr sz="1000" spc="-8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triangle...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5" y="876046"/>
            <a:ext cx="4852035" cy="6277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1800" b="1" dirty="0">
                <a:solidFill>
                  <a:srgbClr val="22292C"/>
                </a:solidFill>
                <a:latin typeface="Segoe UI"/>
                <a:cs typeface="Segoe UI"/>
              </a:rPr>
              <a:t>Java</a:t>
            </a:r>
            <a:r>
              <a:rPr sz="1800" b="1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22292C"/>
                </a:solidFill>
                <a:latin typeface="Segoe UI"/>
                <a:cs typeface="Segoe UI"/>
              </a:rPr>
              <a:t>Runtime</a:t>
            </a:r>
            <a:r>
              <a:rPr sz="1800" b="1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22292C"/>
                </a:solidFill>
                <a:latin typeface="Segoe UI"/>
                <a:cs typeface="Segoe UI"/>
              </a:rPr>
              <a:t>Polymorphism</a:t>
            </a:r>
            <a:r>
              <a:rPr sz="1800" b="1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22292C"/>
                </a:solidFill>
                <a:latin typeface="Segoe UI"/>
                <a:cs typeface="Segoe UI"/>
              </a:rPr>
              <a:t>Example:</a:t>
            </a:r>
            <a:r>
              <a:rPr sz="1800" b="1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800" b="1" spc="-10" dirty="0">
                <a:solidFill>
                  <a:srgbClr val="22292C"/>
                </a:solidFill>
                <a:latin typeface="Segoe UI"/>
                <a:cs typeface="Segoe UI"/>
              </a:rPr>
              <a:t>Shape Example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8625079"/>
            <a:ext cx="49720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Output:</a:t>
            </a:r>
            <a:endParaRPr sz="11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689099"/>
            <a:ext cx="5060950" cy="181914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9140" y="2795270"/>
            <a:ext cx="6083935" cy="1843197"/>
          </a:xfrm>
          <a:prstGeom prst="rect">
            <a:avLst/>
          </a:prstGeom>
          <a:solidFill>
            <a:srgbClr val="F6F8F8"/>
          </a:solidFill>
          <a:ln w="9144">
            <a:solidFill>
              <a:srgbClr val="3B85C5"/>
            </a:solidFill>
          </a:ln>
        </p:spPr>
        <p:txBody>
          <a:bodyPr vert="horz" wrap="square" lIns="0" tIns="145415" rIns="0" bIns="0" rtlCol="0">
            <a:spAutoFit/>
          </a:bodyPr>
          <a:lstStyle/>
          <a:p>
            <a:pPr marL="175260">
              <a:lnSpc>
                <a:spcPts val="1195"/>
              </a:lnSpc>
              <a:spcBef>
                <a:spcPts val="1145"/>
              </a:spcBef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class</a:t>
            </a:r>
            <a:r>
              <a:rPr sz="1000" spc="-4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Bike</a:t>
            </a:r>
            <a:r>
              <a:rPr sz="1000" spc="-25" dirty="0">
                <a:solidFill>
                  <a:srgbClr val="6D42C1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455930">
              <a:lnSpc>
                <a:spcPts val="1185"/>
              </a:lnSpc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int</a:t>
            </a:r>
            <a:r>
              <a:rPr sz="1000" spc="-5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speedlimit</a:t>
            </a:r>
            <a:r>
              <a:rPr sz="1000" spc="-4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=</a:t>
            </a:r>
            <a:r>
              <a:rPr sz="1000" spc="-4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25" dirty="0">
                <a:solidFill>
                  <a:srgbClr val="005CC5"/>
                </a:solidFill>
                <a:latin typeface="Consolas"/>
                <a:cs typeface="Consolas"/>
              </a:rPr>
              <a:t>90</a:t>
            </a:r>
            <a:r>
              <a:rPr sz="1000" spc="-25" dirty="0">
                <a:solidFill>
                  <a:srgbClr val="22292C"/>
                </a:solidFill>
                <a:latin typeface="Consolas"/>
                <a:cs typeface="Consolas"/>
              </a:rPr>
              <a:t>;</a:t>
            </a:r>
            <a:endParaRPr sz="1000">
              <a:latin typeface="Consolas"/>
              <a:cs typeface="Consolas"/>
            </a:endParaRPr>
          </a:p>
          <a:p>
            <a:pPr marL="175260">
              <a:lnSpc>
                <a:spcPts val="1165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455930" marR="4084320" indent="-280670">
              <a:lnSpc>
                <a:spcPts val="1160"/>
              </a:lnSpc>
              <a:spcBef>
                <a:spcPts val="50"/>
              </a:spcBef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class</a:t>
            </a:r>
            <a:r>
              <a:rPr sz="1000" spc="-3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Honda</a:t>
            </a:r>
            <a:r>
              <a:rPr sz="1000" spc="-25" dirty="0">
                <a:solidFill>
                  <a:srgbClr val="6D42C1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extends</a:t>
            </a:r>
            <a:r>
              <a:rPr sz="1000" spc="-3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Bike</a:t>
            </a:r>
            <a:r>
              <a:rPr sz="1000" spc="-35" dirty="0">
                <a:solidFill>
                  <a:srgbClr val="6D42C1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int</a:t>
            </a:r>
            <a:r>
              <a:rPr sz="1000" spc="-5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speedlimit</a:t>
            </a:r>
            <a:r>
              <a:rPr sz="1000" spc="-2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=</a:t>
            </a:r>
            <a:r>
              <a:rPr sz="1000" spc="-4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20" dirty="0">
                <a:solidFill>
                  <a:srgbClr val="005CC5"/>
                </a:solidFill>
                <a:latin typeface="Consolas"/>
                <a:cs typeface="Consolas"/>
              </a:rPr>
              <a:t>150</a:t>
            </a:r>
            <a:r>
              <a:rPr sz="1000" spc="-20" dirty="0">
                <a:solidFill>
                  <a:srgbClr val="22292C"/>
                </a:solidFill>
                <a:latin typeface="Consolas"/>
                <a:cs typeface="Consolas"/>
              </a:rPr>
              <a:t>;</a:t>
            </a:r>
            <a:endParaRPr sz="1000">
              <a:latin typeface="Consolas"/>
              <a:cs typeface="Consolas"/>
            </a:endParaRPr>
          </a:p>
          <a:p>
            <a:pPr marL="734695" marR="2557780" indent="-279400">
              <a:lnSpc>
                <a:spcPct val="97500"/>
              </a:lnSpc>
              <a:spcBef>
                <a:spcPts val="1155"/>
              </a:spcBef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public</a:t>
            </a:r>
            <a:r>
              <a:rPr sz="1000" spc="-4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static</a:t>
            </a:r>
            <a:r>
              <a:rPr sz="1000" spc="-3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void</a:t>
            </a:r>
            <a:r>
              <a:rPr sz="1000" spc="-3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main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(String</a:t>
            </a:r>
            <a:r>
              <a:rPr sz="1000" spc="-5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E16009"/>
                </a:solidFill>
                <a:latin typeface="Consolas"/>
                <a:cs typeface="Consolas"/>
              </a:rPr>
              <a:t>args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[])</a:t>
            </a:r>
            <a:r>
              <a:rPr sz="1000" spc="-3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Bike</a:t>
            </a:r>
            <a:r>
              <a:rPr sz="1000" spc="-1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obj</a:t>
            </a:r>
            <a:r>
              <a:rPr sz="1000" spc="-2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=</a:t>
            </a:r>
            <a:r>
              <a:rPr sz="1000" spc="-2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new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Honda(); System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out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println(obj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speedlimit);</a:t>
            </a:r>
            <a:r>
              <a:rPr sz="1000" spc="3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20" dirty="0">
                <a:solidFill>
                  <a:srgbClr val="6A737B"/>
                </a:solidFill>
                <a:latin typeface="Consolas"/>
                <a:cs typeface="Consolas"/>
              </a:rPr>
              <a:t>//90</a:t>
            </a:r>
            <a:endParaRPr sz="1000">
              <a:latin typeface="Consolas"/>
              <a:cs typeface="Consolas"/>
            </a:endParaRPr>
          </a:p>
          <a:p>
            <a:pPr marL="455930">
              <a:lnSpc>
                <a:spcPts val="1150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175260">
              <a:lnSpc>
                <a:spcPts val="1175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140" y="5033644"/>
            <a:ext cx="6083935" cy="309700"/>
          </a:xfrm>
          <a:prstGeom prst="rect">
            <a:avLst/>
          </a:prstGeom>
          <a:solidFill>
            <a:srgbClr val="F6F8F8"/>
          </a:solidFill>
          <a:ln w="9144">
            <a:solidFill>
              <a:srgbClr val="3B85C5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Times New Roman"/>
              <a:cs typeface="Times New Roman"/>
            </a:endParaRPr>
          </a:p>
          <a:p>
            <a:pPr marL="175260">
              <a:lnSpc>
                <a:spcPct val="100000"/>
              </a:lnSpc>
            </a:pPr>
            <a:r>
              <a:rPr sz="1000" spc="-25" dirty="0">
                <a:solidFill>
                  <a:srgbClr val="22292C"/>
                </a:solidFill>
                <a:latin typeface="Consolas"/>
                <a:cs typeface="Consolas"/>
              </a:rPr>
              <a:t>90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140" y="6183630"/>
            <a:ext cx="6083935" cy="2584682"/>
          </a:xfrm>
          <a:prstGeom prst="rect">
            <a:avLst/>
          </a:prstGeom>
          <a:solidFill>
            <a:srgbClr val="F6F8F8"/>
          </a:solidFill>
          <a:ln w="9144">
            <a:solidFill>
              <a:srgbClr val="3B85C5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455930" marR="4787265" indent="-280670">
              <a:lnSpc>
                <a:spcPts val="1180"/>
              </a:lnSpc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class</a:t>
            </a:r>
            <a:r>
              <a:rPr sz="1000" spc="-3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Animal</a:t>
            </a:r>
            <a:r>
              <a:rPr sz="1000" spc="-40" dirty="0">
                <a:solidFill>
                  <a:srgbClr val="6D42C1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void</a:t>
            </a:r>
            <a:r>
              <a:rPr sz="1000" spc="-5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eat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()</a:t>
            </a:r>
            <a:r>
              <a:rPr sz="1000" spc="-4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734695">
              <a:lnSpc>
                <a:spcPts val="1140"/>
              </a:lnSpc>
            </a:pP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System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out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println(</a:t>
            </a:r>
            <a:r>
              <a:rPr sz="1000" spc="-10" dirty="0">
                <a:solidFill>
                  <a:srgbClr val="032D60"/>
                </a:solidFill>
                <a:latin typeface="Consolas"/>
                <a:cs typeface="Consolas"/>
              </a:rPr>
              <a:t>"animal</a:t>
            </a:r>
            <a:r>
              <a:rPr sz="1000" spc="-15" dirty="0">
                <a:solidFill>
                  <a:srgbClr val="032D60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032D60"/>
                </a:solidFill>
                <a:latin typeface="Consolas"/>
                <a:cs typeface="Consolas"/>
              </a:rPr>
              <a:t>is </a:t>
            </a:r>
            <a:r>
              <a:rPr sz="1000" spc="-10" dirty="0">
                <a:solidFill>
                  <a:srgbClr val="032D60"/>
                </a:solidFill>
                <a:latin typeface="Consolas"/>
                <a:cs typeface="Consolas"/>
              </a:rPr>
              <a:t>eating..."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);</a:t>
            </a:r>
            <a:endParaRPr sz="1000">
              <a:latin typeface="Consolas"/>
              <a:cs typeface="Consolas"/>
            </a:endParaRPr>
          </a:p>
          <a:p>
            <a:pPr marL="455930">
              <a:lnSpc>
                <a:spcPts val="1160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175260">
              <a:lnSpc>
                <a:spcPts val="1165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455930" marR="4084320" indent="-280670">
              <a:lnSpc>
                <a:spcPts val="1180"/>
              </a:lnSpc>
              <a:spcBef>
                <a:spcPts val="45"/>
              </a:spcBef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class</a:t>
            </a:r>
            <a:r>
              <a:rPr sz="1000" spc="-3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Dog</a:t>
            </a:r>
            <a:r>
              <a:rPr sz="1000" spc="-35" dirty="0">
                <a:solidFill>
                  <a:srgbClr val="6D42C1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extends</a:t>
            </a:r>
            <a:r>
              <a:rPr sz="1000" spc="-2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Animal</a:t>
            </a:r>
            <a:r>
              <a:rPr sz="1000" spc="-30" dirty="0">
                <a:solidFill>
                  <a:srgbClr val="6D42C1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void</a:t>
            </a:r>
            <a:r>
              <a:rPr sz="1000" spc="-4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eat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()</a:t>
            </a:r>
            <a:r>
              <a:rPr sz="1000" spc="-3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734695">
              <a:lnSpc>
                <a:spcPts val="1135"/>
              </a:lnSpc>
            </a:pP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System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out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println(</a:t>
            </a:r>
            <a:r>
              <a:rPr sz="1000" spc="-10" dirty="0">
                <a:solidFill>
                  <a:srgbClr val="032D60"/>
                </a:solidFill>
                <a:latin typeface="Consolas"/>
                <a:cs typeface="Consolas"/>
              </a:rPr>
              <a:t>"dog </a:t>
            </a:r>
            <a:r>
              <a:rPr sz="1000" dirty="0">
                <a:solidFill>
                  <a:srgbClr val="032D60"/>
                </a:solidFill>
                <a:latin typeface="Consolas"/>
                <a:cs typeface="Consolas"/>
              </a:rPr>
              <a:t>is</a:t>
            </a:r>
            <a:r>
              <a:rPr sz="1000" spc="-25" dirty="0">
                <a:solidFill>
                  <a:srgbClr val="032D60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032D60"/>
                </a:solidFill>
                <a:latin typeface="Consolas"/>
                <a:cs typeface="Consolas"/>
              </a:rPr>
              <a:t>eating..."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);</a:t>
            </a:r>
            <a:endParaRPr sz="1000">
              <a:latin typeface="Consolas"/>
              <a:cs typeface="Consolas"/>
            </a:endParaRPr>
          </a:p>
          <a:p>
            <a:pPr marL="455930">
              <a:lnSpc>
                <a:spcPts val="1165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175260">
              <a:lnSpc>
                <a:spcPts val="1165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175260">
              <a:lnSpc>
                <a:spcPts val="1160"/>
              </a:lnSpc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class</a:t>
            </a:r>
            <a:r>
              <a:rPr sz="1000" spc="-6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BabyDog1</a:t>
            </a:r>
            <a:r>
              <a:rPr sz="1000" spc="-35" dirty="0">
                <a:solidFill>
                  <a:srgbClr val="6D42C1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extends</a:t>
            </a:r>
            <a:r>
              <a:rPr sz="1000" spc="-5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Dog</a:t>
            </a:r>
            <a:r>
              <a:rPr sz="1000" spc="-55" dirty="0">
                <a:solidFill>
                  <a:srgbClr val="6D42C1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734695" marR="2825115" indent="-279400">
              <a:lnSpc>
                <a:spcPts val="1180"/>
              </a:lnSpc>
              <a:spcBef>
                <a:spcPts val="30"/>
              </a:spcBef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public</a:t>
            </a:r>
            <a:r>
              <a:rPr sz="1000" spc="-4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static</a:t>
            </a:r>
            <a:r>
              <a:rPr sz="1000" spc="-5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void</a:t>
            </a:r>
            <a:r>
              <a:rPr sz="1000" spc="-5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main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(String</a:t>
            </a:r>
            <a:r>
              <a:rPr sz="1000" spc="-4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E16009"/>
                </a:solidFill>
                <a:latin typeface="Consolas"/>
                <a:cs typeface="Consolas"/>
              </a:rPr>
              <a:t>args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[])</a:t>
            </a:r>
            <a:r>
              <a:rPr sz="1000" spc="-4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Animal</a:t>
            </a:r>
            <a:r>
              <a:rPr sz="1000" spc="-1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a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=</a:t>
            </a:r>
            <a:r>
              <a:rPr sz="1000" spc="-3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new</a:t>
            </a:r>
            <a:r>
              <a:rPr sz="1000" spc="-3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BabyDog1();</a:t>
            </a:r>
            <a:endParaRPr sz="1000">
              <a:latin typeface="Consolas"/>
              <a:cs typeface="Consolas"/>
            </a:endParaRPr>
          </a:p>
          <a:p>
            <a:pPr marL="734695">
              <a:lnSpc>
                <a:spcPts val="1135"/>
              </a:lnSpc>
            </a:pP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a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eat();</a:t>
            </a:r>
            <a:endParaRPr sz="1000">
              <a:latin typeface="Consolas"/>
              <a:cs typeface="Consolas"/>
            </a:endParaRPr>
          </a:p>
          <a:p>
            <a:pPr marL="455930">
              <a:lnSpc>
                <a:spcPts val="1170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175260">
              <a:lnSpc>
                <a:spcPts val="1180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140" y="9166226"/>
            <a:ext cx="6083935" cy="310341"/>
          </a:xfrm>
          <a:prstGeom prst="rect">
            <a:avLst/>
          </a:prstGeom>
          <a:solidFill>
            <a:srgbClr val="F6F8F8"/>
          </a:solidFill>
          <a:ln w="9144">
            <a:solidFill>
              <a:srgbClr val="3B85C5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marL="17526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dog</a:t>
            </a:r>
            <a:r>
              <a:rPr sz="1000" spc="-2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is</a:t>
            </a:r>
            <a:r>
              <a:rPr sz="1000" spc="-3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eating...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905001"/>
            <a:ext cx="5633720" cy="176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2292C"/>
                </a:solidFill>
                <a:latin typeface="Segoe UI"/>
                <a:cs typeface="Segoe UI"/>
              </a:rPr>
              <a:t>Java</a:t>
            </a:r>
            <a:r>
              <a:rPr sz="1800" b="1" spc="-5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22292C"/>
                </a:solidFill>
                <a:latin typeface="Segoe UI"/>
                <a:cs typeface="Segoe UI"/>
              </a:rPr>
              <a:t>Runtime</a:t>
            </a:r>
            <a:r>
              <a:rPr sz="1800" b="1" spc="-6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22292C"/>
                </a:solidFill>
                <a:latin typeface="Segoe UI"/>
                <a:cs typeface="Segoe UI"/>
              </a:rPr>
              <a:t>Polymorphism</a:t>
            </a:r>
            <a:r>
              <a:rPr sz="1800" b="1" spc="-6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22292C"/>
                </a:solidFill>
                <a:latin typeface="Segoe UI"/>
                <a:cs typeface="Segoe UI"/>
              </a:rPr>
              <a:t>with</a:t>
            </a:r>
            <a:r>
              <a:rPr sz="1800" b="1" spc="-6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22292C"/>
                </a:solidFill>
                <a:latin typeface="Segoe UI"/>
                <a:cs typeface="Segoe UI"/>
              </a:rPr>
              <a:t>Data</a:t>
            </a:r>
            <a:r>
              <a:rPr sz="1800" b="1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800" b="1" spc="-10" dirty="0">
                <a:solidFill>
                  <a:srgbClr val="22292C"/>
                </a:solidFill>
                <a:latin typeface="Segoe UI"/>
                <a:cs typeface="Segoe UI"/>
              </a:rPr>
              <a:t>Member</a:t>
            </a:r>
            <a:endParaRPr sz="1800">
              <a:latin typeface="Segoe UI"/>
              <a:cs typeface="Segoe UI"/>
            </a:endParaRPr>
          </a:p>
          <a:p>
            <a:pPr marL="12700" marR="5080">
              <a:lnSpc>
                <a:spcPct val="119100"/>
              </a:lnSpc>
              <a:spcBef>
                <a:spcPts val="1335"/>
              </a:spcBef>
            </a:pP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method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overridden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not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applicable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data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members,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so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runtime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polymorphism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can't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be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achieved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by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data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members.</a:t>
            </a:r>
            <a:endParaRPr sz="1100">
              <a:latin typeface="Segoe UI"/>
              <a:cs typeface="Segoe UI"/>
            </a:endParaRPr>
          </a:p>
          <a:p>
            <a:pPr marL="12700" marR="80010">
              <a:lnSpc>
                <a:spcPct val="119400"/>
              </a:lnSpc>
              <a:spcBef>
                <a:spcPts val="810"/>
              </a:spcBef>
            </a:pP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example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given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below,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both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classes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have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data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member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i="1" dirty="0">
                <a:solidFill>
                  <a:srgbClr val="D53947"/>
                </a:solidFill>
                <a:latin typeface="Consolas"/>
                <a:cs typeface="Consolas"/>
              </a:rPr>
              <a:t>speedlimit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,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we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are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accessing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data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member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by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reference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variable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of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Parent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which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refers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to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the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subclass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object.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Since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we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are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accessing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data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member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which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not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overridden,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hence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it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will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access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data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member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of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i="1" dirty="0">
                <a:solidFill>
                  <a:srgbClr val="D53947"/>
                </a:solidFill>
                <a:latin typeface="Consolas"/>
                <a:cs typeface="Consolas"/>
              </a:rPr>
              <a:t>Parent</a:t>
            </a:r>
            <a:r>
              <a:rPr sz="1100" i="1" spc="-3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always.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4726051"/>
            <a:ext cx="49720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Output: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5" y="5444719"/>
            <a:ext cx="5168265" cy="6178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8600"/>
              </a:lnSpc>
              <a:spcBef>
                <a:spcPts val="105"/>
              </a:spcBef>
            </a:pP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Let's</a:t>
            </a:r>
            <a:r>
              <a:rPr sz="1100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try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below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scenario: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Here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i="1" dirty="0">
                <a:solidFill>
                  <a:srgbClr val="D53947"/>
                </a:solidFill>
                <a:latin typeface="Consolas"/>
                <a:cs typeface="Consolas"/>
              </a:rPr>
              <a:t>BabyDog</a:t>
            </a:r>
            <a:r>
              <a:rPr sz="1100" i="1" spc="-2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100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not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overriding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i="1" dirty="0">
                <a:solidFill>
                  <a:srgbClr val="D53947"/>
                </a:solidFill>
                <a:latin typeface="Consolas"/>
                <a:cs typeface="Consolas"/>
              </a:rPr>
              <a:t>eat()</a:t>
            </a:r>
            <a:r>
              <a:rPr sz="1100" i="1" spc="-31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method,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so</a:t>
            </a:r>
            <a:r>
              <a:rPr sz="1100" spc="-6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i="1" spc="-10" dirty="0">
                <a:solidFill>
                  <a:srgbClr val="D53947"/>
                </a:solidFill>
                <a:latin typeface="Consolas"/>
                <a:cs typeface="Consolas"/>
              </a:rPr>
              <a:t>eat()</a:t>
            </a:r>
            <a:r>
              <a:rPr sz="1100" i="1" spc="-30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method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of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Dog</a:t>
            </a:r>
            <a:r>
              <a:rPr sz="1100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invoked.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Note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that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if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we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are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not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using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@Override annotation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this</a:t>
            </a:r>
            <a:r>
              <a:rPr sz="1100" spc="-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example.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8858252"/>
            <a:ext cx="49720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Output:</a:t>
            </a:r>
            <a:endParaRPr sz="11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619" y="1562734"/>
            <a:ext cx="5768975" cy="8890"/>
          </a:xfrm>
          <a:custGeom>
            <a:avLst/>
            <a:gdLst/>
            <a:ahLst/>
            <a:cxnLst/>
            <a:rect l="l" t="t" r="r" b="b"/>
            <a:pathLst>
              <a:path w="5768975" h="8890">
                <a:moveTo>
                  <a:pt x="5768975" y="0"/>
                </a:moveTo>
                <a:lnTo>
                  <a:pt x="0" y="0"/>
                </a:lnTo>
                <a:lnTo>
                  <a:pt x="0" y="8890"/>
                </a:lnTo>
                <a:lnTo>
                  <a:pt x="5768975" y="8890"/>
                </a:lnTo>
                <a:lnTo>
                  <a:pt x="5768975" y="0"/>
                </a:lnTo>
                <a:close/>
              </a:path>
            </a:pathLst>
          </a:custGeom>
          <a:solidFill>
            <a:srgbClr val="EAE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6619" y="6851013"/>
            <a:ext cx="5768975" cy="8890"/>
          </a:xfrm>
          <a:custGeom>
            <a:avLst/>
            <a:gdLst/>
            <a:ahLst/>
            <a:cxnLst/>
            <a:rect l="l" t="t" r="r" b="b"/>
            <a:pathLst>
              <a:path w="5768975" h="8890">
                <a:moveTo>
                  <a:pt x="5768975" y="0"/>
                </a:moveTo>
                <a:lnTo>
                  <a:pt x="0" y="0"/>
                </a:lnTo>
                <a:lnTo>
                  <a:pt x="0" y="8890"/>
                </a:lnTo>
                <a:lnTo>
                  <a:pt x="5768975" y="8890"/>
                </a:lnTo>
                <a:lnTo>
                  <a:pt x="5768975" y="0"/>
                </a:lnTo>
                <a:close/>
              </a:path>
            </a:pathLst>
          </a:custGeom>
          <a:solidFill>
            <a:srgbClr val="EAE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5" y="872999"/>
            <a:ext cx="5245735" cy="63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100"/>
              </a:spcBef>
            </a:pPr>
            <a:r>
              <a:rPr sz="1800" b="1" dirty="0">
                <a:solidFill>
                  <a:srgbClr val="22292C"/>
                </a:solidFill>
                <a:latin typeface="Segoe UI"/>
                <a:cs typeface="Segoe UI"/>
              </a:rPr>
              <a:t>Polymorphism</a:t>
            </a:r>
            <a:r>
              <a:rPr sz="1800" b="1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22292C"/>
                </a:solidFill>
                <a:latin typeface="Segoe UI"/>
                <a:cs typeface="Segoe UI"/>
              </a:rPr>
              <a:t>-</a:t>
            </a:r>
            <a:r>
              <a:rPr sz="1800" b="1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22292C"/>
                </a:solidFill>
                <a:latin typeface="Segoe UI"/>
                <a:cs typeface="Segoe UI"/>
              </a:rPr>
              <a:t>Method</a:t>
            </a:r>
            <a:r>
              <a:rPr sz="1800" b="1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22292C"/>
                </a:solidFill>
                <a:latin typeface="Segoe UI"/>
                <a:cs typeface="Segoe UI"/>
              </a:rPr>
              <a:t>Overloading</a:t>
            </a:r>
            <a:r>
              <a:rPr sz="1800" b="1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22292C"/>
                </a:solidFill>
                <a:latin typeface="Segoe UI"/>
                <a:cs typeface="Segoe UI"/>
              </a:rPr>
              <a:t>vs</a:t>
            </a:r>
            <a:r>
              <a:rPr sz="1800" b="1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800" b="1" spc="-10" dirty="0">
                <a:solidFill>
                  <a:srgbClr val="22292C"/>
                </a:solidFill>
                <a:latin typeface="Segoe UI"/>
                <a:cs typeface="Segoe UI"/>
              </a:rPr>
              <a:t>Method Overriding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6405752"/>
            <a:ext cx="373570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Segoe UI"/>
                <a:cs typeface="Segoe UI"/>
              </a:rPr>
              <a:t>Advanced</a:t>
            </a:r>
            <a:r>
              <a:rPr sz="2400" b="1" spc="-11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Segoe UI"/>
                <a:cs typeface="Segoe UI"/>
              </a:rPr>
              <a:t>OOPS</a:t>
            </a:r>
            <a:r>
              <a:rPr sz="2400" b="1" spc="-10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Segoe UI"/>
                <a:cs typeface="Segoe UI"/>
              </a:rPr>
              <a:t>Concepts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5" y="6974206"/>
            <a:ext cx="5607685" cy="26222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5265">
              <a:lnSpc>
                <a:spcPct val="110800"/>
              </a:lnSpc>
              <a:spcBef>
                <a:spcPts val="100"/>
              </a:spcBef>
            </a:pPr>
            <a:r>
              <a:rPr sz="1200" dirty="0">
                <a:latin typeface="Segoe UI"/>
                <a:cs typeface="Segoe UI"/>
              </a:rPr>
              <a:t>Read</a:t>
            </a:r>
            <a:r>
              <a:rPr sz="1200" spc="-20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below</a:t>
            </a:r>
            <a:r>
              <a:rPr sz="1200" spc="-25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top</a:t>
            </a:r>
            <a:r>
              <a:rPr sz="1200" spc="-15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articles</a:t>
            </a:r>
            <a:r>
              <a:rPr sz="1200" spc="-25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online</a:t>
            </a:r>
            <a:r>
              <a:rPr sz="1200" spc="-25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to</a:t>
            </a:r>
            <a:r>
              <a:rPr sz="1200" spc="-10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learn</a:t>
            </a:r>
            <a:r>
              <a:rPr sz="1200" spc="-20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advanced</a:t>
            </a:r>
            <a:r>
              <a:rPr sz="1200" spc="-15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OOPS</a:t>
            </a:r>
            <a:r>
              <a:rPr sz="1200" spc="-25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concepts</a:t>
            </a:r>
            <a:r>
              <a:rPr sz="1200" spc="-15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in</a:t>
            </a:r>
            <a:r>
              <a:rPr sz="1200" spc="-10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Java</a:t>
            </a:r>
            <a:r>
              <a:rPr sz="1200" spc="-10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with</a:t>
            </a:r>
            <a:r>
              <a:rPr sz="1200" spc="-20" dirty="0">
                <a:latin typeface="Segoe UI"/>
                <a:cs typeface="Segoe UI"/>
              </a:rPr>
              <a:t> </a:t>
            </a:r>
            <a:r>
              <a:rPr sz="1200" spc="-25" dirty="0">
                <a:latin typeface="Segoe UI"/>
                <a:cs typeface="Segoe UI"/>
              </a:rPr>
              <a:t>an </a:t>
            </a:r>
            <a:r>
              <a:rPr sz="1200" spc="-10" dirty="0">
                <a:latin typeface="Segoe UI"/>
                <a:cs typeface="Segoe UI"/>
              </a:rPr>
              <a:t>example.</a:t>
            </a:r>
            <a:endParaRPr sz="1200">
              <a:latin typeface="Segoe UI"/>
              <a:cs typeface="Segoe UI"/>
            </a:endParaRPr>
          </a:p>
          <a:p>
            <a:pPr marL="12700" marR="41910">
              <a:lnSpc>
                <a:spcPct val="110800"/>
              </a:lnSpc>
              <a:spcBef>
                <a:spcPts val="1585"/>
              </a:spcBef>
            </a:pPr>
            <a:r>
              <a:rPr sz="1200" dirty="0">
                <a:latin typeface="Segoe UI"/>
                <a:cs typeface="Segoe UI"/>
              </a:rPr>
              <a:t>&gt;&gt;</a:t>
            </a:r>
            <a:r>
              <a:rPr sz="1200" spc="-15" dirty="0">
                <a:latin typeface="Segoe UI"/>
                <a:cs typeface="Segoe UI"/>
              </a:rPr>
              <a:t> </a:t>
            </a:r>
            <a:r>
              <a:rPr sz="1200" b="1" spc="-10" dirty="0">
                <a:solidFill>
                  <a:srgbClr val="0366D4"/>
                </a:solidFill>
                <a:latin typeface="Segoe UI"/>
                <a:cs typeface="Segoe UI"/>
              </a:rPr>
              <a:t>Composition </a:t>
            </a:r>
            <a:r>
              <a:rPr sz="1200" b="1" dirty="0">
                <a:solidFill>
                  <a:srgbClr val="0366D4"/>
                </a:solidFill>
                <a:latin typeface="Segoe UI"/>
                <a:cs typeface="Segoe UI"/>
              </a:rPr>
              <a:t>in</a:t>
            </a:r>
            <a:r>
              <a:rPr sz="1200" b="1" spc="-10" dirty="0">
                <a:solidFill>
                  <a:srgbClr val="0366D4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0366D4"/>
                </a:solidFill>
                <a:latin typeface="Segoe UI"/>
                <a:cs typeface="Segoe UI"/>
              </a:rPr>
              <a:t>Java</a:t>
            </a:r>
            <a:r>
              <a:rPr sz="1200" b="1" spc="-15" dirty="0">
                <a:solidFill>
                  <a:srgbClr val="0366D4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0366D4"/>
                </a:solidFill>
                <a:latin typeface="Segoe UI"/>
                <a:cs typeface="Segoe UI"/>
              </a:rPr>
              <a:t>with</a:t>
            </a:r>
            <a:r>
              <a:rPr sz="1200" b="1" spc="-10" dirty="0">
                <a:solidFill>
                  <a:srgbClr val="0366D4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0366D4"/>
                </a:solidFill>
                <a:latin typeface="Segoe UI"/>
                <a:cs typeface="Segoe UI"/>
              </a:rPr>
              <a:t>Example </a:t>
            </a:r>
            <a:r>
              <a:rPr sz="1200" dirty="0">
                <a:latin typeface="Segoe UI"/>
                <a:cs typeface="Segoe UI"/>
              </a:rPr>
              <a:t>-</a:t>
            </a:r>
            <a:r>
              <a:rPr sz="1200" spc="-20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In</a:t>
            </a:r>
            <a:r>
              <a:rPr sz="1200" spc="-15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this</a:t>
            </a:r>
            <a:r>
              <a:rPr sz="1200" spc="-30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article,</a:t>
            </a:r>
            <a:r>
              <a:rPr sz="1200" spc="-15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we</a:t>
            </a:r>
            <a:r>
              <a:rPr sz="1200" spc="-20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will</a:t>
            </a:r>
            <a:r>
              <a:rPr sz="1200" spc="-15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learn</a:t>
            </a:r>
            <a:r>
              <a:rPr sz="1200" spc="-20" dirty="0">
                <a:latin typeface="Segoe UI"/>
                <a:cs typeface="Segoe UI"/>
              </a:rPr>
              <a:t> </a:t>
            </a:r>
            <a:r>
              <a:rPr sz="1200" spc="-10" dirty="0">
                <a:latin typeface="Segoe UI"/>
                <a:cs typeface="Segoe UI"/>
              </a:rPr>
              <a:t>Composition </a:t>
            </a:r>
            <a:r>
              <a:rPr sz="1200" dirty="0">
                <a:latin typeface="Segoe UI"/>
                <a:cs typeface="Segoe UI"/>
              </a:rPr>
              <a:t>with</a:t>
            </a:r>
            <a:r>
              <a:rPr sz="1200" spc="-45" dirty="0">
                <a:latin typeface="Segoe UI"/>
                <a:cs typeface="Segoe UI"/>
              </a:rPr>
              <a:t> </a:t>
            </a:r>
            <a:r>
              <a:rPr sz="1200" spc="-10" dirty="0">
                <a:latin typeface="Segoe UI"/>
                <a:cs typeface="Segoe UI"/>
              </a:rPr>
              <a:t>real-</a:t>
            </a:r>
            <a:r>
              <a:rPr sz="1200" dirty="0">
                <a:latin typeface="Segoe UI"/>
                <a:cs typeface="Segoe UI"/>
              </a:rPr>
              <a:t>world</a:t>
            </a:r>
            <a:r>
              <a:rPr sz="1200" spc="-25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examples,</a:t>
            </a:r>
            <a:r>
              <a:rPr sz="1200" spc="-20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class</a:t>
            </a:r>
            <a:r>
              <a:rPr sz="1200" spc="-45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diagram</a:t>
            </a:r>
            <a:r>
              <a:rPr sz="1200" spc="-40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and</a:t>
            </a:r>
            <a:r>
              <a:rPr sz="1200" spc="-25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implementation</a:t>
            </a:r>
            <a:r>
              <a:rPr sz="1200" spc="-15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with</a:t>
            </a:r>
            <a:r>
              <a:rPr sz="1200" spc="-40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lots</a:t>
            </a:r>
            <a:r>
              <a:rPr sz="1200" spc="-45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of</a:t>
            </a:r>
            <a:r>
              <a:rPr sz="1200" spc="-35" dirty="0">
                <a:latin typeface="Segoe UI"/>
                <a:cs typeface="Segoe UI"/>
              </a:rPr>
              <a:t> </a:t>
            </a:r>
            <a:r>
              <a:rPr sz="1200" spc="-10" dirty="0">
                <a:latin typeface="Segoe UI"/>
                <a:cs typeface="Segoe UI"/>
              </a:rPr>
              <a:t>examples.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200">
              <a:latin typeface="Segoe UI"/>
              <a:cs typeface="Segoe UI"/>
            </a:endParaRPr>
          </a:p>
          <a:p>
            <a:pPr marL="12700" marR="43815">
              <a:lnSpc>
                <a:spcPct val="110800"/>
              </a:lnSpc>
            </a:pPr>
            <a:r>
              <a:rPr sz="1200" dirty="0">
                <a:latin typeface="Segoe UI"/>
                <a:cs typeface="Segoe UI"/>
              </a:rPr>
              <a:t>&gt;&gt;</a:t>
            </a:r>
            <a:r>
              <a:rPr sz="1200" spc="-20" dirty="0"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0366D4"/>
                </a:solidFill>
                <a:latin typeface="Segoe UI"/>
                <a:cs typeface="Segoe UI"/>
              </a:rPr>
              <a:t>Aggregation</a:t>
            </a:r>
            <a:r>
              <a:rPr sz="1200" b="1" spc="-15" dirty="0">
                <a:solidFill>
                  <a:srgbClr val="0366D4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0366D4"/>
                </a:solidFill>
                <a:latin typeface="Segoe UI"/>
                <a:cs typeface="Segoe UI"/>
              </a:rPr>
              <a:t>in</a:t>
            </a:r>
            <a:r>
              <a:rPr sz="1200" b="1" spc="-15" dirty="0">
                <a:solidFill>
                  <a:srgbClr val="0366D4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0366D4"/>
                </a:solidFill>
                <a:latin typeface="Segoe UI"/>
                <a:cs typeface="Segoe UI"/>
              </a:rPr>
              <a:t>Java</a:t>
            </a:r>
            <a:r>
              <a:rPr sz="1200" b="1" spc="-20" dirty="0">
                <a:solidFill>
                  <a:srgbClr val="0366D4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0366D4"/>
                </a:solidFill>
                <a:latin typeface="Segoe UI"/>
                <a:cs typeface="Segoe UI"/>
              </a:rPr>
              <a:t>with</a:t>
            </a:r>
            <a:r>
              <a:rPr sz="1200" b="1" spc="-20" dirty="0">
                <a:solidFill>
                  <a:srgbClr val="0366D4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0366D4"/>
                </a:solidFill>
                <a:latin typeface="Segoe UI"/>
                <a:cs typeface="Segoe UI"/>
              </a:rPr>
              <a:t>Example</a:t>
            </a:r>
            <a:r>
              <a:rPr sz="1200" b="1" spc="-5" dirty="0">
                <a:solidFill>
                  <a:srgbClr val="0366D4"/>
                </a:solidFill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-</a:t>
            </a:r>
            <a:r>
              <a:rPr sz="1200" spc="-20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In</a:t>
            </a:r>
            <a:r>
              <a:rPr sz="1200" spc="-25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this</a:t>
            </a:r>
            <a:r>
              <a:rPr sz="1200" spc="-35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article,</a:t>
            </a:r>
            <a:r>
              <a:rPr sz="1200" spc="-15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we</a:t>
            </a:r>
            <a:r>
              <a:rPr sz="1200" spc="-30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will</a:t>
            </a:r>
            <a:r>
              <a:rPr sz="1200" spc="-20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learn</a:t>
            </a:r>
            <a:r>
              <a:rPr sz="1200" spc="-25" dirty="0">
                <a:latin typeface="Segoe UI"/>
                <a:cs typeface="Segoe UI"/>
              </a:rPr>
              <a:t> </a:t>
            </a:r>
            <a:r>
              <a:rPr sz="1200" spc="-10" dirty="0">
                <a:latin typeface="Segoe UI"/>
                <a:cs typeface="Segoe UI"/>
              </a:rPr>
              <a:t>Aggregation </a:t>
            </a:r>
            <a:r>
              <a:rPr sz="1200" dirty="0">
                <a:latin typeface="Segoe UI"/>
                <a:cs typeface="Segoe UI"/>
              </a:rPr>
              <a:t>with</a:t>
            </a:r>
            <a:r>
              <a:rPr sz="1200" spc="-45" dirty="0">
                <a:latin typeface="Segoe UI"/>
                <a:cs typeface="Segoe UI"/>
              </a:rPr>
              <a:t> </a:t>
            </a:r>
            <a:r>
              <a:rPr sz="1200" spc="-10" dirty="0">
                <a:latin typeface="Segoe UI"/>
                <a:cs typeface="Segoe UI"/>
              </a:rPr>
              <a:t>real-</a:t>
            </a:r>
            <a:r>
              <a:rPr sz="1200" dirty="0">
                <a:latin typeface="Segoe UI"/>
                <a:cs typeface="Segoe UI"/>
              </a:rPr>
              <a:t>world</a:t>
            </a:r>
            <a:r>
              <a:rPr sz="1200" spc="-25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examples,</a:t>
            </a:r>
            <a:r>
              <a:rPr sz="1200" spc="-25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class</a:t>
            </a:r>
            <a:r>
              <a:rPr sz="1200" spc="-45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diagram</a:t>
            </a:r>
            <a:r>
              <a:rPr sz="1200" spc="-40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and</a:t>
            </a:r>
            <a:r>
              <a:rPr sz="1200" spc="-20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implementation</a:t>
            </a:r>
            <a:r>
              <a:rPr sz="1200" spc="-20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with</a:t>
            </a:r>
            <a:r>
              <a:rPr sz="1200" spc="-40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lots</a:t>
            </a:r>
            <a:r>
              <a:rPr sz="1200" spc="-45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of</a:t>
            </a:r>
            <a:r>
              <a:rPr sz="1200" spc="-40" dirty="0">
                <a:latin typeface="Segoe UI"/>
                <a:cs typeface="Segoe UI"/>
              </a:rPr>
              <a:t> </a:t>
            </a:r>
            <a:r>
              <a:rPr sz="1200" spc="-10" dirty="0">
                <a:latin typeface="Segoe UI"/>
                <a:cs typeface="Segoe UI"/>
              </a:rPr>
              <a:t>examples.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200">
              <a:latin typeface="Segoe UI"/>
              <a:cs typeface="Segoe UI"/>
            </a:endParaRPr>
          </a:p>
          <a:p>
            <a:pPr marL="12700" marR="5080">
              <a:lnSpc>
                <a:spcPct val="110800"/>
              </a:lnSpc>
            </a:pPr>
            <a:r>
              <a:rPr sz="1200" dirty="0">
                <a:latin typeface="Segoe UI"/>
                <a:cs typeface="Segoe UI"/>
              </a:rPr>
              <a:t>&gt;&gt;</a:t>
            </a:r>
            <a:r>
              <a:rPr sz="1200" spc="-20" dirty="0"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0366D4"/>
                </a:solidFill>
                <a:latin typeface="Segoe UI"/>
                <a:cs typeface="Segoe UI"/>
              </a:rPr>
              <a:t>Association</a:t>
            </a:r>
            <a:r>
              <a:rPr sz="1200" b="1" spc="-15" dirty="0">
                <a:solidFill>
                  <a:srgbClr val="0366D4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0366D4"/>
                </a:solidFill>
                <a:latin typeface="Segoe UI"/>
                <a:cs typeface="Segoe UI"/>
              </a:rPr>
              <a:t>in</a:t>
            </a:r>
            <a:r>
              <a:rPr sz="1200" b="1" spc="-10" dirty="0">
                <a:solidFill>
                  <a:srgbClr val="0366D4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0366D4"/>
                </a:solidFill>
                <a:latin typeface="Segoe UI"/>
                <a:cs typeface="Segoe UI"/>
              </a:rPr>
              <a:t>Java</a:t>
            </a:r>
            <a:r>
              <a:rPr sz="1200" b="1" spc="-15" dirty="0">
                <a:solidFill>
                  <a:srgbClr val="0366D4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0366D4"/>
                </a:solidFill>
                <a:latin typeface="Segoe UI"/>
                <a:cs typeface="Segoe UI"/>
              </a:rPr>
              <a:t>with</a:t>
            </a:r>
            <a:r>
              <a:rPr sz="1200" b="1" spc="-15" dirty="0">
                <a:solidFill>
                  <a:srgbClr val="0366D4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0366D4"/>
                </a:solidFill>
                <a:latin typeface="Segoe UI"/>
                <a:cs typeface="Segoe UI"/>
              </a:rPr>
              <a:t>Example </a:t>
            </a:r>
            <a:r>
              <a:rPr sz="1200" dirty="0">
                <a:latin typeface="Segoe UI"/>
                <a:cs typeface="Segoe UI"/>
              </a:rPr>
              <a:t>-</a:t>
            </a:r>
            <a:r>
              <a:rPr sz="1200" spc="-20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In</a:t>
            </a:r>
            <a:r>
              <a:rPr sz="1200" spc="-25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this</a:t>
            </a:r>
            <a:r>
              <a:rPr sz="1200" spc="-30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article,</a:t>
            </a:r>
            <a:r>
              <a:rPr sz="1200" spc="-20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we</a:t>
            </a:r>
            <a:r>
              <a:rPr sz="1200" spc="-15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will</a:t>
            </a:r>
            <a:r>
              <a:rPr sz="1200" spc="-25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learn</a:t>
            </a:r>
            <a:r>
              <a:rPr sz="1200" spc="-25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the</a:t>
            </a:r>
            <a:r>
              <a:rPr sz="1200" spc="-25" dirty="0">
                <a:latin typeface="Segoe UI"/>
                <a:cs typeface="Segoe UI"/>
              </a:rPr>
              <a:t> </a:t>
            </a:r>
            <a:r>
              <a:rPr sz="1200" spc="-10" dirty="0">
                <a:latin typeface="Segoe UI"/>
                <a:cs typeface="Segoe UI"/>
              </a:rPr>
              <a:t>Association </a:t>
            </a:r>
            <a:r>
              <a:rPr sz="1200" dirty="0">
                <a:latin typeface="Segoe UI"/>
                <a:cs typeface="Segoe UI"/>
              </a:rPr>
              <a:t>with</a:t>
            </a:r>
            <a:r>
              <a:rPr sz="1200" spc="-45" dirty="0">
                <a:latin typeface="Segoe UI"/>
                <a:cs typeface="Segoe UI"/>
              </a:rPr>
              <a:t> </a:t>
            </a:r>
            <a:r>
              <a:rPr sz="1200" spc="-10" dirty="0">
                <a:latin typeface="Segoe UI"/>
                <a:cs typeface="Segoe UI"/>
              </a:rPr>
              <a:t>real-</a:t>
            </a:r>
            <a:r>
              <a:rPr sz="1200" dirty="0">
                <a:latin typeface="Segoe UI"/>
                <a:cs typeface="Segoe UI"/>
              </a:rPr>
              <a:t>world</a:t>
            </a:r>
            <a:r>
              <a:rPr sz="1200" spc="-25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examples,</a:t>
            </a:r>
            <a:r>
              <a:rPr sz="1200" spc="-25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class</a:t>
            </a:r>
            <a:r>
              <a:rPr sz="1200" spc="-45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diagram</a:t>
            </a:r>
            <a:r>
              <a:rPr sz="1200" spc="-40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and</a:t>
            </a:r>
            <a:r>
              <a:rPr sz="1200" spc="-20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implementation</a:t>
            </a:r>
            <a:r>
              <a:rPr sz="1200" spc="-20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with</a:t>
            </a:r>
            <a:r>
              <a:rPr sz="1200" spc="-40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lots</a:t>
            </a:r>
            <a:r>
              <a:rPr sz="1200" spc="-45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of</a:t>
            </a:r>
            <a:r>
              <a:rPr sz="1200" spc="-40" dirty="0">
                <a:latin typeface="Segoe UI"/>
                <a:cs typeface="Segoe UI"/>
              </a:rPr>
              <a:t> </a:t>
            </a:r>
            <a:r>
              <a:rPr sz="1200" spc="-10" dirty="0">
                <a:latin typeface="Segoe UI"/>
                <a:cs typeface="Segoe UI"/>
              </a:rPr>
              <a:t>examples.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Segoe UI"/>
                <a:cs typeface="Segoe UI"/>
              </a:rPr>
              <a:t>&gt;&gt;</a:t>
            </a:r>
            <a:r>
              <a:rPr sz="1200" spc="-55" dirty="0"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0366D4"/>
                </a:solidFill>
                <a:latin typeface="Segoe UI"/>
                <a:cs typeface="Segoe UI"/>
              </a:rPr>
              <a:t>Cohesion</a:t>
            </a:r>
            <a:r>
              <a:rPr sz="1200" b="1" spc="-35" dirty="0">
                <a:solidFill>
                  <a:srgbClr val="0366D4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0366D4"/>
                </a:solidFill>
                <a:latin typeface="Segoe UI"/>
                <a:cs typeface="Segoe UI"/>
              </a:rPr>
              <a:t>in</a:t>
            </a:r>
            <a:r>
              <a:rPr sz="1200" b="1" spc="-30" dirty="0">
                <a:solidFill>
                  <a:srgbClr val="0366D4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0366D4"/>
                </a:solidFill>
                <a:latin typeface="Segoe UI"/>
                <a:cs typeface="Segoe UI"/>
              </a:rPr>
              <a:t>Java</a:t>
            </a:r>
            <a:r>
              <a:rPr sz="1200" b="1" spc="-55" dirty="0">
                <a:solidFill>
                  <a:srgbClr val="0366D4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0366D4"/>
                </a:solidFill>
                <a:latin typeface="Segoe UI"/>
                <a:cs typeface="Segoe UI"/>
              </a:rPr>
              <a:t>with</a:t>
            </a:r>
            <a:r>
              <a:rPr sz="1200" b="1" spc="-35" dirty="0">
                <a:solidFill>
                  <a:srgbClr val="0366D4"/>
                </a:solidFill>
                <a:latin typeface="Segoe UI"/>
                <a:cs typeface="Segoe UI"/>
              </a:rPr>
              <a:t> </a:t>
            </a:r>
            <a:r>
              <a:rPr sz="1200" b="1" spc="-10" dirty="0">
                <a:solidFill>
                  <a:srgbClr val="0366D4"/>
                </a:solidFill>
                <a:latin typeface="Segoe UI"/>
                <a:cs typeface="Segoe UI"/>
              </a:rPr>
              <a:t>Example</a:t>
            </a:r>
            <a:endParaRPr sz="1200">
              <a:latin typeface="Segoe UI"/>
              <a:cs typeface="Segoe U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944" y="1771649"/>
            <a:ext cx="6057900" cy="44098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89" y="777875"/>
            <a:ext cx="6720373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6797675"/>
            <a:ext cx="6852752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424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619" y="1360169"/>
            <a:ext cx="5768975" cy="8890"/>
          </a:xfrm>
          <a:custGeom>
            <a:avLst/>
            <a:gdLst/>
            <a:ahLst/>
            <a:cxnLst/>
            <a:rect l="l" t="t" r="r" b="b"/>
            <a:pathLst>
              <a:path w="5768975" h="8890">
                <a:moveTo>
                  <a:pt x="5768975" y="0"/>
                </a:moveTo>
                <a:lnTo>
                  <a:pt x="0" y="0"/>
                </a:lnTo>
                <a:lnTo>
                  <a:pt x="0" y="8890"/>
                </a:lnTo>
                <a:lnTo>
                  <a:pt x="5768975" y="8890"/>
                </a:lnTo>
                <a:lnTo>
                  <a:pt x="5768975" y="0"/>
                </a:lnTo>
                <a:close/>
              </a:path>
            </a:pathLst>
          </a:custGeom>
          <a:solidFill>
            <a:srgbClr val="EAE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0481" y="874521"/>
            <a:ext cx="49424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</a:t>
            </a:r>
            <a:r>
              <a:rPr spc="5" dirty="0"/>
              <a:t> </a:t>
            </a:r>
            <a:r>
              <a:rPr spc="-10" dirty="0"/>
              <a:t>Class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2005" y="1464921"/>
            <a:ext cx="5465445" cy="15426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350">
              <a:lnSpc>
                <a:spcPct val="119500"/>
              </a:lnSpc>
              <a:spcBef>
                <a:spcPts val="105"/>
              </a:spcBef>
            </a:pP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group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of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objects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which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have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common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properties.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It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template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or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blueprint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from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which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objects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are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created.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short,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dirty="0">
                <a:solidFill>
                  <a:srgbClr val="22292C"/>
                </a:solidFill>
                <a:latin typeface="Segoe UI"/>
                <a:cs typeface="Segoe UI"/>
              </a:rPr>
              <a:t>specification</a:t>
            </a:r>
            <a:r>
              <a:rPr sz="1100" b="1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dirty="0">
                <a:solidFill>
                  <a:srgbClr val="22292C"/>
                </a:solidFill>
                <a:latin typeface="Segoe UI"/>
                <a:cs typeface="Segoe UI"/>
              </a:rPr>
              <a:t>or</a:t>
            </a:r>
            <a:r>
              <a:rPr sz="1100" b="1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dirty="0">
                <a:solidFill>
                  <a:srgbClr val="22292C"/>
                </a:solidFill>
                <a:latin typeface="Segoe UI"/>
                <a:cs typeface="Segoe UI"/>
              </a:rPr>
              <a:t>template</a:t>
            </a:r>
            <a:r>
              <a:rPr sz="1100" b="1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dirty="0">
                <a:solidFill>
                  <a:srgbClr val="22292C"/>
                </a:solidFill>
                <a:latin typeface="Segoe UI"/>
                <a:cs typeface="Segoe UI"/>
              </a:rPr>
              <a:t>of</a:t>
            </a:r>
            <a:r>
              <a:rPr sz="1100" b="1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spc="-25" dirty="0">
                <a:solidFill>
                  <a:srgbClr val="22292C"/>
                </a:solidFill>
                <a:latin typeface="Segoe UI"/>
                <a:cs typeface="Segoe UI"/>
              </a:rPr>
              <a:t>an </a:t>
            </a:r>
            <a:r>
              <a:rPr sz="1100" b="1" spc="-10" dirty="0">
                <a:solidFill>
                  <a:srgbClr val="22292C"/>
                </a:solidFill>
                <a:latin typeface="Segoe UI"/>
                <a:cs typeface="Segoe UI"/>
              </a:rPr>
              <a:t>object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.</a:t>
            </a:r>
            <a:endParaRPr sz="1100">
              <a:latin typeface="Segoe UI"/>
              <a:cs typeface="Segoe UI"/>
            </a:endParaRPr>
          </a:p>
          <a:p>
            <a:pPr marL="12700" marR="5080" algn="just">
              <a:lnSpc>
                <a:spcPct val="119500"/>
              </a:lnSpc>
              <a:spcBef>
                <a:spcPts val="800"/>
              </a:spcBef>
            </a:pP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real-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world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example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dirty="0">
                <a:solidFill>
                  <a:srgbClr val="22292C"/>
                </a:solidFill>
                <a:latin typeface="Segoe UI"/>
                <a:cs typeface="Segoe UI"/>
              </a:rPr>
              <a:t>Circle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.</a:t>
            </a:r>
            <a:r>
              <a:rPr sz="1100" spc="-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Let’s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look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at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an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example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of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and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analyze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its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various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parts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below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diagram.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This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example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declares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dirty="0">
                <a:solidFill>
                  <a:srgbClr val="22292C"/>
                </a:solidFill>
                <a:latin typeface="Segoe UI"/>
                <a:cs typeface="Segoe UI"/>
              </a:rPr>
              <a:t>Circle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,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which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has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member-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variables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x,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y,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and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radius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of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type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Integer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and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two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member-</a:t>
            </a:r>
            <a:endParaRPr sz="1100">
              <a:latin typeface="Segoe UI"/>
              <a:cs typeface="Segoe UI"/>
            </a:endParaRPr>
          </a:p>
          <a:p>
            <a:pPr marL="12700" algn="just">
              <a:lnSpc>
                <a:spcPct val="100000"/>
              </a:lnSpc>
              <a:spcBef>
                <a:spcPts val="250"/>
              </a:spcBef>
            </a:pP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methods,</a:t>
            </a:r>
            <a:r>
              <a:rPr sz="1100" spc="-5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D53947"/>
                </a:solidFill>
                <a:latin typeface="Consolas"/>
                <a:cs typeface="Consolas"/>
              </a:rPr>
              <a:t>area()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and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D53947"/>
                </a:solidFill>
                <a:latin typeface="Consolas"/>
                <a:cs typeface="Consolas"/>
              </a:rPr>
              <a:t>fillColor()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.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6122288"/>
            <a:ext cx="4864100" cy="6642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800" b="1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800" b="1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800" b="1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800" b="1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22292C"/>
                </a:solidFill>
                <a:latin typeface="Segoe UI"/>
                <a:cs typeface="Segoe UI"/>
              </a:rPr>
              <a:t>template</a:t>
            </a:r>
            <a:r>
              <a:rPr sz="1800" b="1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22292C"/>
                </a:solidFill>
                <a:latin typeface="Segoe UI"/>
                <a:cs typeface="Segoe UI"/>
              </a:rPr>
              <a:t>for</a:t>
            </a:r>
            <a:r>
              <a:rPr sz="1800" b="1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22292C"/>
                </a:solidFill>
                <a:latin typeface="Segoe UI"/>
                <a:cs typeface="Segoe UI"/>
              </a:rPr>
              <a:t>creating</a:t>
            </a:r>
            <a:r>
              <a:rPr sz="1800" b="1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800" b="1" spc="-10" dirty="0">
                <a:solidFill>
                  <a:srgbClr val="22292C"/>
                </a:solidFill>
                <a:latin typeface="Segoe UI"/>
                <a:cs typeface="Segoe UI"/>
              </a:rPr>
              <a:t>objects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Below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diagram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shows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dirty="0">
                <a:solidFill>
                  <a:srgbClr val="22292C"/>
                </a:solidFill>
                <a:latin typeface="Segoe UI"/>
                <a:cs typeface="Segoe UI"/>
              </a:rPr>
              <a:t>Circle</a:t>
            </a:r>
            <a:r>
              <a:rPr sz="1100" b="1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which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template</a:t>
            </a:r>
            <a:r>
              <a:rPr sz="11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to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create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three</a:t>
            </a:r>
            <a:r>
              <a:rPr sz="11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objects:</a:t>
            </a:r>
            <a:endParaRPr sz="11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0220" y="3250565"/>
            <a:ext cx="4058920" cy="22859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0300" y="7129779"/>
            <a:ext cx="5577840" cy="19715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89610" y="891025"/>
            <a:ext cx="5638190" cy="12022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1285">
              <a:lnSpc>
                <a:spcPct val="111100"/>
              </a:lnSpc>
              <a:spcBef>
                <a:spcPts val="100"/>
              </a:spcBef>
            </a:pPr>
            <a:r>
              <a:rPr sz="1800" b="1" dirty="0">
                <a:solidFill>
                  <a:srgbClr val="22292C"/>
                </a:solidFill>
                <a:latin typeface="Segoe UI"/>
                <a:cs typeface="Segoe UI"/>
              </a:rPr>
              <a:t>Implementation</a:t>
            </a:r>
            <a:r>
              <a:rPr sz="1800" b="1" spc="-5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22292C"/>
                </a:solidFill>
                <a:latin typeface="Segoe UI"/>
                <a:cs typeface="Segoe UI"/>
              </a:rPr>
              <a:t>with</a:t>
            </a:r>
            <a:r>
              <a:rPr sz="1800" b="1" spc="-5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22292C"/>
                </a:solidFill>
                <a:latin typeface="Segoe UI"/>
                <a:cs typeface="Segoe UI"/>
              </a:rPr>
              <a:t>Example</a:t>
            </a:r>
            <a:r>
              <a:rPr sz="1800" b="1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22292C"/>
                </a:solidFill>
                <a:latin typeface="Segoe UI"/>
                <a:cs typeface="Segoe UI"/>
              </a:rPr>
              <a:t>-</a:t>
            </a:r>
            <a:r>
              <a:rPr sz="1800" b="1" spc="-5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22292C"/>
                </a:solidFill>
                <a:latin typeface="Segoe UI"/>
                <a:cs typeface="Segoe UI"/>
              </a:rPr>
              <a:t>Creating</a:t>
            </a:r>
            <a:r>
              <a:rPr sz="1800" b="1" spc="-6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lang="en-US" sz="1800" b="1" spc="-10" dirty="0" smtClean="0">
                <a:solidFill>
                  <a:srgbClr val="22292C"/>
                </a:solidFill>
                <a:latin typeface="Segoe UI"/>
                <a:cs typeface="Segoe UI"/>
              </a:rPr>
              <a:t>Circle </a:t>
            </a:r>
            <a:r>
              <a:rPr sz="1800" b="1" spc="-10" dirty="0" smtClean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endParaRPr sz="18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Let's</a:t>
            </a:r>
            <a:r>
              <a:rPr sz="12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demonstrate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how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to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create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i="1" dirty="0">
                <a:solidFill>
                  <a:srgbClr val="D53947"/>
                </a:solidFill>
                <a:latin typeface="Consolas"/>
                <a:cs typeface="Consolas"/>
              </a:rPr>
              <a:t>Class</a:t>
            </a:r>
            <a:r>
              <a:rPr sz="1200" i="1" spc="-30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in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 smtClean="0">
                <a:solidFill>
                  <a:srgbClr val="22292C"/>
                </a:solidFill>
                <a:latin typeface="Segoe UI"/>
                <a:cs typeface="Segoe UI"/>
              </a:rPr>
              <a:t>Jav</a:t>
            </a:r>
            <a:r>
              <a:rPr lang="en-US" sz="1200" dirty="0" smtClean="0">
                <a:solidFill>
                  <a:srgbClr val="22292C"/>
                </a:solidFill>
                <a:latin typeface="Segoe UI"/>
                <a:cs typeface="Segoe UI"/>
              </a:rPr>
              <a:t>a with </a:t>
            </a:r>
            <a:r>
              <a:rPr sz="1200" dirty="0" smtClean="0">
                <a:solidFill>
                  <a:srgbClr val="22292C"/>
                </a:solidFill>
                <a:latin typeface="Segoe UI"/>
                <a:cs typeface="Segoe UI"/>
              </a:rPr>
              <a:t>an</a:t>
            </a:r>
            <a:r>
              <a:rPr sz="1200" spc="-15" dirty="0" smtClean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example.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Here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is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2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lang="en-US" sz="1200" b="1" dirty="0" smtClean="0">
                <a:solidFill>
                  <a:srgbClr val="22292C"/>
                </a:solidFill>
                <a:latin typeface="Segoe UI"/>
                <a:cs typeface="Segoe UI"/>
              </a:rPr>
              <a:t>Circle </a:t>
            </a:r>
            <a:r>
              <a:rPr sz="1200" spc="-10" dirty="0" smtClean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:</a:t>
            </a:r>
            <a:endParaRPr sz="1200" dirty="0">
              <a:latin typeface="Segoe UI"/>
              <a:cs typeface="Segoe U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21" y="2759075"/>
            <a:ext cx="60864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21" y="6873875"/>
            <a:ext cx="60864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619" y="1360169"/>
            <a:ext cx="5768975" cy="8890"/>
          </a:xfrm>
          <a:custGeom>
            <a:avLst/>
            <a:gdLst/>
            <a:ahLst/>
            <a:cxnLst/>
            <a:rect l="l" t="t" r="r" b="b"/>
            <a:pathLst>
              <a:path w="5768975" h="8890">
                <a:moveTo>
                  <a:pt x="5768975" y="0"/>
                </a:moveTo>
                <a:lnTo>
                  <a:pt x="0" y="0"/>
                </a:lnTo>
                <a:lnTo>
                  <a:pt x="0" y="8890"/>
                </a:lnTo>
                <a:lnTo>
                  <a:pt x="5768975" y="8890"/>
                </a:lnTo>
                <a:lnTo>
                  <a:pt x="5768975" y="0"/>
                </a:lnTo>
                <a:close/>
              </a:path>
            </a:pathLst>
          </a:custGeom>
          <a:solidFill>
            <a:srgbClr val="EAE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0481" y="874521"/>
            <a:ext cx="49424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</a:t>
            </a:r>
            <a:r>
              <a:rPr spc="5" dirty="0"/>
              <a:t> </a:t>
            </a:r>
            <a:r>
              <a:rPr spc="-10" dirty="0"/>
              <a:t>Abstraction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2005" y="1481075"/>
            <a:ext cx="5682615" cy="1678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6065">
              <a:lnSpc>
                <a:spcPct val="110800"/>
              </a:lnSpc>
              <a:spcBef>
                <a:spcPts val="100"/>
              </a:spcBef>
            </a:pPr>
            <a:r>
              <a:rPr sz="1200" i="1" dirty="0">
                <a:solidFill>
                  <a:srgbClr val="22292C"/>
                </a:solidFill>
                <a:latin typeface="Segoe UI"/>
                <a:cs typeface="Segoe UI"/>
              </a:rPr>
              <a:t>Abstraction</a:t>
            </a:r>
            <a:r>
              <a:rPr sz="1200" i="1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means</a:t>
            </a:r>
            <a:r>
              <a:rPr sz="12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hiding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lower-level</a:t>
            </a:r>
            <a:r>
              <a:rPr sz="12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details</a:t>
            </a:r>
            <a:r>
              <a:rPr sz="12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and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exposing</a:t>
            </a:r>
            <a:r>
              <a:rPr sz="12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only</a:t>
            </a:r>
            <a:r>
              <a:rPr sz="12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2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essential</a:t>
            </a:r>
            <a:r>
              <a:rPr sz="12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and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relevant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details</a:t>
            </a:r>
            <a:r>
              <a:rPr sz="12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to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200" spc="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users.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Segoe UI"/>
                <a:cs typeface="Segoe UI"/>
              </a:rPr>
              <a:t>Real-</a:t>
            </a:r>
            <a:r>
              <a:rPr sz="1800" b="1" dirty="0">
                <a:latin typeface="Segoe UI"/>
                <a:cs typeface="Segoe UI"/>
              </a:rPr>
              <a:t>world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examples</a:t>
            </a:r>
            <a:endParaRPr sz="1800">
              <a:latin typeface="Segoe UI"/>
              <a:cs typeface="Segoe UI"/>
            </a:endParaRPr>
          </a:p>
          <a:p>
            <a:pPr marL="469265" marR="5080" indent="-228600">
              <a:lnSpc>
                <a:spcPct val="110800"/>
              </a:lnSpc>
              <a:spcBef>
                <a:spcPts val="1425"/>
              </a:spcBef>
            </a:pP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1.</a:t>
            </a:r>
            <a:r>
              <a:rPr sz="1200" spc="85" dirty="0">
                <a:solidFill>
                  <a:srgbClr val="22292C"/>
                </a:solidFill>
                <a:latin typeface="Segoe UI"/>
                <a:cs typeface="Segoe UI"/>
              </a:rPr>
              <a:t> 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first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example,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let's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consider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22292C"/>
                </a:solidFill>
                <a:latin typeface="Segoe UI"/>
                <a:cs typeface="Segoe UI"/>
              </a:rPr>
              <a:t>Car,</a:t>
            </a:r>
            <a:r>
              <a:rPr sz="1200" b="1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which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abstracts</a:t>
            </a:r>
            <a:r>
              <a:rPr sz="12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2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internal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details</a:t>
            </a:r>
            <a:r>
              <a:rPr sz="12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and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exposes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to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driver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only</a:t>
            </a:r>
            <a:r>
              <a:rPr sz="12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those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details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that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are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relevant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to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interaction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of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2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driver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with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b="1" spc="-20" dirty="0">
                <a:solidFill>
                  <a:srgbClr val="22292C"/>
                </a:solidFill>
                <a:latin typeface="Segoe UI"/>
                <a:cs typeface="Segoe UI"/>
              </a:rPr>
              <a:t>Car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605" y="5663565"/>
            <a:ext cx="5452745" cy="6278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10800"/>
              </a:lnSpc>
              <a:spcBef>
                <a:spcPts val="100"/>
              </a:spcBef>
            </a:pP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2.</a:t>
            </a:r>
            <a:r>
              <a:rPr sz="1200" spc="95" dirty="0">
                <a:solidFill>
                  <a:srgbClr val="22292C"/>
                </a:solidFill>
                <a:latin typeface="Segoe UI"/>
                <a:cs typeface="Segoe UI"/>
              </a:rPr>
              <a:t> 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second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example,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consider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an </a:t>
            </a:r>
            <a:r>
              <a:rPr sz="1200" b="1" dirty="0">
                <a:solidFill>
                  <a:srgbClr val="22292C"/>
                </a:solidFill>
                <a:latin typeface="Segoe UI"/>
                <a:cs typeface="Segoe UI"/>
              </a:rPr>
              <a:t>ATM</a:t>
            </a:r>
            <a:r>
              <a:rPr sz="1200" b="1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Machine;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All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are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performing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operations</a:t>
            </a:r>
            <a:r>
              <a:rPr sz="1200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on</a:t>
            </a:r>
            <a:r>
              <a:rPr sz="12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2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ATM</a:t>
            </a:r>
            <a:r>
              <a:rPr sz="1200" spc="-5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machine</a:t>
            </a:r>
            <a:r>
              <a:rPr sz="12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like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cash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withdrawal,</a:t>
            </a:r>
            <a:r>
              <a:rPr sz="12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money</a:t>
            </a:r>
            <a:r>
              <a:rPr sz="12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transfer,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retrieve mini-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statement…etc.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but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we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can't</a:t>
            </a:r>
            <a:r>
              <a:rPr sz="12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know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internal</a:t>
            </a:r>
            <a:r>
              <a:rPr sz="12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details</a:t>
            </a:r>
            <a:r>
              <a:rPr sz="12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2292C"/>
                </a:solidFill>
                <a:latin typeface="Segoe UI"/>
                <a:cs typeface="Segoe UI"/>
              </a:rPr>
              <a:t>about</a:t>
            </a:r>
            <a:r>
              <a:rPr sz="12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200" spc="-20" dirty="0">
                <a:solidFill>
                  <a:srgbClr val="22292C"/>
                </a:solidFill>
                <a:latin typeface="Segoe UI"/>
                <a:cs typeface="Segoe UI"/>
              </a:rPr>
              <a:t>ATM.</a:t>
            </a:r>
            <a:endParaRPr sz="12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1" y="6326250"/>
            <a:ext cx="2934335" cy="260553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4120" y="3352165"/>
            <a:ext cx="3028314" cy="21485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5" y="906528"/>
            <a:ext cx="5681345" cy="22502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Segoe UI"/>
                <a:cs typeface="Segoe UI"/>
              </a:rPr>
              <a:t>Implementation</a:t>
            </a:r>
            <a:r>
              <a:rPr sz="1800" b="1" spc="-9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with</a:t>
            </a:r>
            <a:r>
              <a:rPr sz="1800" b="1" spc="-114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Example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1500" dirty="0">
                <a:solidFill>
                  <a:srgbClr val="22292C"/>
                </a:solidFill>
                <a:latin typeface="Segoe UI"/>
                <a:cs typeface="Segoe UI"/>
              </a:rPr>
              <a:t>Example</a:t>
            </a:r>
            <a:r>
              <a:rPr sz="1500" spc="-7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22292C"/>
                </a:solidFill>
                <a:latin typeface="Segoe UI"/>
                <a:cs typeface="Segoe UI"/>
              </a:rPr>
              <a:t>-</a:t>
            </a:r>
            <a:r>
              <a:rPr sz="1500" spc="-5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22292C"/>
                </a:solidFill>
                <a:latin typeface="Segoe UI"/>
                <a:cs typeface="Segoe UI"/>
              </a:rPr>
              <a:t>Employee,</a:t>
            </a:r>
            <a:r>
              <a:rPr sz="1500" spc="-5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22292C"/>
                </a:solidFill>
                <a:latin typeface="Segoe UI"/>
                <a:cs typeface="Segoe UI"/>
              </a:rPr>
              <a:t>Contractor,</a:t>
            </a:r>
            <a:r>
              <a:rPr sz="1500" spc="-5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22292C"/>
                </a:solidFill>
                <a:latin typeface="Segoe UI"/>
                <a:cs typeface="Segoe UI"/>
              </a:rPr>
              <a:t>and</a:t>
            </a:r>
            <a:r>
              <a:rPr sz="1500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500" spc="-10" dirty="0">
                <a:solidFill>
                  <a:srgbClr val="22292C"/>
                </a:solidFill>
                <a:latin typeface="Segoe UI"/>
                <a:cs typeface="Segoe UI"/>
              </a:rPr>
              <a:t>FullTimeEmployee</a:t>
            </a:r>
            <a:r>
              <a:rPr sz="1500" spc="-6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500" spc="-10" dirty="0">
                <a:solidFill>
                  <a:srgbClr val="22292C"/>
                </a:solidFill>
                <a:latin typeface="Segoe UI"/>
                <a:cs typeface="Segoe UI"/>
              </a:rPr>
              <a:t>Example</a:t>
            </a:r>
            <a:endParaRPr sz="15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1100" dirty="0">
                <a:latin typeface="Segoe UI"/>
                <a:cs typeface="Segoe UI"/>
              </a:rPr>
              <a:t>In</a:t>
            </a:r>
            <a:r>
              <a:rPr sz="1100" spc="-35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this</a:t>
            </a:r>
            <a:r>
              <a:rPr sz="1100" spc="-25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example,</a:t>
            </a:r>
            <a:r>
              <a:rPr sz="1100" spc="-35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we</a:t>
            </a:r>
            <a:r>
              <a:rPr sz="1100" spc="-35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create</a:t>
            </a:r>
            <a:r>
              <a:rPr sz="1100" spc="-35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an</a:t>
            </a:r>
            <a:r>
              <a:rPr sz="1100" spc="-25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abstract</a:t>
            </a:r>
            <a:r>
              <a:rPr sz="1100" spc="-40" dirty="0">
                <a:latin typeface="Segoe UI"/>
                <a:cs typeface="Segoe UI"/>
              </a:rPr>
              <a:t> </a:t>
            </a:r>
            <a:r>
              <a:rPr sz="1100" b="1" spc="-10" dirty="0">
                <a:latin typeface="Segoe UI"/>
                <a:cs typeface="Segoe UI"/>
              </a:rPr>
              <a:t>Employee</a:t>
            </a:r>
            <a:r>
              <a:rPr sz="1100" b="1" spc="-30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class</a:t>
            </a:r>
            <a:r>
              <a:rPr sz="1100" spc="-30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and</a:t>
            </a:r>
            <a:r>
              <a:rPr sz="1100" spc="-50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which</a:t>
            </a:r>
            <a:r>
              <a:rPr sz="1100" spc="-45" dirty="0">
                <a:latin typeface="Segoe UI"/>
                <a:cs typeface="Segoe UI"/>
              </a:rPr>
              <a:t> </a:t>
            </a:r>
            <a:r>
              <a:rPr sz="1100" spc="-10" dirty="0">
                <a:latin typeface="Segoe UI"/>
                <a:cs typeface="Segoe UI"/>
              </a:rPr>
              <a:t>contains</a:t>
            </a:r>
            <a:endParaRPr sz="1100">
              <a:latin typeface="Segoe UI"/>
              <a:cs typeface="Segoe UI"/>
            </a:endParaRPr>
          </a:p>
          <a:p>
            <a:pPr marL="12700" marR="410845">
              <a:lnSpc>
                <a:spcPct val="118200"/>
              </a:lnSpc>
              <a:spcBef>
                <a:spcPts val="20"/>
              </a:spcBef>
            </a:pPr>
            <a:r>
              <a:rPr sz="1100" spc="-10" dirty="0">
                <a:latin typeface="Segoe UI"/>
                <a:cs typeface="Segoe UI"/>
              </a:rPr>
              <a:t>abstract</a:t>
            </a:r>
            <a:r>
              <a:rPr sz="1100" spc="-45" dirty="0">
                <a:latin typeface="Segoe UI"/>
                <a:cs typeface="Segoe UI"/>
              </a:rPr>
              <a:t> </a:t>
            </a:r>
            <a:r>
              <a:rPr sz="1100" i="1" spc="-10" dirty="0">
                <a:solidFill>
                  <a:srgbClr val="D53947"/>
                </a:solidFill>
                <a:latin typeface="Consolas"/>
                <a:cs typeface="Consolas"/>
              </a:rPr>
              <a:t>calculateSalary()</a:t>
            </a:r>
            <a:r>
              <a:rPr sz="1100" i="1" spc="-27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latin typeface="Segoe UI"/>
                <a:cs typeface="Segoe UI"/>
              </a:rPr>
              <a:t>method.</a:t>
            </a:r>
            <a:r>
              <a:rPr sz="1100" spc="-15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Let</a:t>
            </a:r>
            <a:r>
              <a:rPr sz="1100" spc="-10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the</a:t>
            </a:r>
            <a:r>
              <a:rPr sz="1100" spc="-10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subclasses</a:t>
            </a:r>
            <a:r>
              <a:rPr sz="1100" spc="-20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extend</a:t>
            </a:r>
            <a:r>
              <a:rPr sz="1100" spc="-20" dirty="0">
                <a:latin typeface="Segoe UI"/>
                <a:cs typeface="Segoe UI"/>
              </a:rPr>
              <a:t> </a:t>
            </a:r>
            <a:r>
              <a:rPr sz="1100" b="1" dirty="0">
                <a:latin typeface="Segoe UI"/>
                <a:cs typeface="Segoe UI"/>
              </a:rPr>
              <a:t>Employee</a:t>
            </a:r>
            <a:r>
              <a:rPr sz="1100" b="1" spc="10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class</a:t>
            </a:r>
            <a:r>
              <a:rPr sz="1100" spc="-10" dirty="0">
                <a:latin typeface="Segoe UI"/>
                <a:cs typeface="Segoe UI"/>
              </a:rPr>
              <a:t> </a:t>
            </a:r>
            <a:r>
              <a:rPr sz="1100" spc="-25" dirty="0">
                <a:latin typeface="Segoe UI"/>
                <a:cs typeface="Segoe UI"/>
              </a:rPr>
              <a:t>and </a:t>
            </a:r>
            <a:r>
              <a:rPr sz="1100" spc="-10" dirty="0">
                <a:latin typeface="Segoe UI"/>
                <a:cs typeface="Segoe UI"/>
              </a:rPr>
              <a:t>implement</a:t>
            </a:r>
            <a:r>
              <a:rPr sz="1100" spc="15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a</a:t>
            </a:r>
            <a:r>
              <a:rPr sz="1100" spc="20" dirty="0">
                <a:latin typeface="Segoe UI"/>
                <a:cs typeface="Segoe UI"/>
              </a:rPr>
              <a:t> </a:t>
            </a:r>
            <a:r>
              <a:rPr sz="1100" i="1" spc="-10" dirty="0">
                <a:solidFill>
                  <a:srgbClr val="D53947"/>
                </a:solidFill>
                <a:latin typeface="Consolas"/>
                <a:cs typeface="Consolas"/>
              </a:rPr>
              <a:t>calculateSalary()</a:t>
            </a:r>
            <a:r>
              <a:rPr sz="1100" i="1" spc="-24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latin typeface="Segoe UI"/>
                <a:cs typeface="Segoe UI"/>
              </a:rPr>
              <a:t>method.</a:t>
            </a:r>
            <a:endParaRPr sz="1100">
              <a:latin typeface="Segoe UI"/>
              <a:cs typeface="Segoe UI"/>
            </a:endParaRPr>
          </a:p>
          <a:p>
            <a:pPr marL="12700" marR="5080">
              <a:lnSpc>
                <a:spcPct val="119500"/>
              </a:lnSpc>
              <a:spcBef>
                <a:spcPts val="815"/>
              </a:spcBef>
            </a:pP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Let's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create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dirty="0">
                <a:solidFill>
                  <a:srgbClr val="22292C"/>
                </a:solidFill>
                <a:latin typeface="Segoe UI"/>
                <a:cs typeface="Segoe UI"/>
              </a:rPr>
              <a:t>Contractor</a:t>
            </a:r>
            <a:r>
              <a:rPr sz="1100" b="1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and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b="1" spc="-10" dirty="0">
                <a:solidFill>
                  <a:srgbClr val="22292C"/>
                </a:solidFill>
                <a:latin typeface="Segoe UI"/>
                <a:cs typeface="Segoe UI"/>
              </a:rPr>
              <a:t>FullTimeEmployee</a:t>
            </a:r>
            <a:r>
              <a:rPr sz="1100" b="1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classes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as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we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know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that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salary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 structure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for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contractor</a:t>
            </a:r>
            <a:r>
              <a:rPr sz="11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and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full-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time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employees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are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different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so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let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these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classes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to</a:t>
            </a:r>
            <a:r>
              <a:rPr sz="11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override</a:t>
            </a:r>
            <a:r>
              <a:rPr sz="11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spc="-25" dirty="0">
                <a:solidFill>
                  <a:srgbClr val="22292C"/>
                </a:solidFill>
                <a:latin typeface="Segoe UI"/>
                <a:cs typeface="Segoe UI"/>
              </a:rPr>
              <a:t>and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implement</a:t>
            </a:r>
            <a:r>
              <a:rPr sz="1100" spc="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100" spc="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100" i="1" spc="-10" dirty="0">
                <a:solidFill>
                  <a:srgbClr val="D53947"/>
                </a:solidFill>
                <a:latin typeface="Consolas"/>
                <a:cs typeface="Consolas"/>
              </a:rPr>
              <a:t>calculateSalary()</a:t>
            </a:r>
            <a:r>
              <a:rPr sz="1100" i="1" spc="-24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method.</a:t>
            </a:r>
            <a:endParaRPr sz="110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985" y="3567431"/>
            <a:ext cx="5225415" cy="3906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572" y="2911475"/>
            <a:ext cx="6083935" cy="3776034"/>
          </a:xfrm>
          <a:prstGeom prst="rect">
            <a:avLst/>
          </a:prstGeom>
          <a:solidFill>
            <a:srgbClr val="F6F8F8"/>
          </a:solidFill>
          <a:ln w="9144">
            <a:solidFill>
              <a:srgbClr val="3B85C5"/>
            </a:solidFill>
          </a:ln>
        </p:spPr>
        <p:txBody>
          <a:bodyPr vert="horz" wrap="square" lIns="0" tIns="14541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145"/>
              </a:spcBef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public</a:t>
            </a:r>
            <a:r>
              <a:rPr sz="1000" spc="-4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abstract</a:t>
            </a:r>
            <a:r>
              <a:rPr sz="1000" spc="-4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class</a:t>
            </a:r>
            <a:r>
              <a:rPr sz="1000" spc="-4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Employee</a:t>
            </a:r>
            <a:r>
              <a:rPr sz="1000" spc="-55" dirty="0">
                <a:solidFill>
                  <a:srgbClr val="6D42C1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</a:t>
            </a:r>
            <a:endParaRPr sz="1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 dirty="0">
              <a:latin typeface="Consolas"/>
              <a:cs typeface="Consolas"/>
            </a:endParaRPr>
          </a:p>
          <a:p>
            <a:pPr marL="455930" marR="3744595">
              <a:lnSpc>
                <a:spcPts val="1190"/>
              </a:lnSpc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private</a:t>
            </a:r>
            <a:r>
              <a:rPr sz="1000" spc="-5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String</a:t>
            </a:r>
            <a:r>
              <a:rPr sz="1000" spc="-4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name;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private</a:t>
            </a:r>
            <a:r>
              <a:rPr sz="1000" spc="-7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int</a:t>
            </a:r>
            <a:r>
              <a:rPr sz="1000" spc="-5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paymentPerHour;</a:t>
            </a:r>
            <a:endParaRPr sz="1000" dirty="0">
              <a:latin typeface="Consolas"/>
              <a:cs typeface="Consolas"/>
            </a:endParaRPr>
          </a:p>
          <a:p>
            <a:pPr marL="734695" marR="2127250" indent="-279400">
              <a:lnSpc>
                <a:spcPts val="1180"/>
              </a:lnSpc>
              <a:spcBef>
                <a:spcPts val="1130"/>
              </a:spcBef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public</a:t>
            </a:r>
            <a:r>
              <a:rPr sz="1000" spc="-5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Employee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(String</a:t>
            </a:r>
            <a:r>
              <a:rPr sz="1000" spc="-5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E16009"/>
                </a:solidFill>
                <a:latin typeface="Consolas"/>
                <a:cs typeface="Consolas"/>
              </a:rPr>
              <a:t>name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,</a:t>
            </a:r>
            <a:r>
              <a:rPr sz="1000" spc="-5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int</a:t>
            </a:r>
            <a:r>
              <a:rPr sz="1000" spc="-5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E16009"/>
                </a:solidFill>
                <a:latin typeface="Consolas"/>
                <a:cs typeface="Consolas"/>
              </a:rPr>
              <a:t>paymentPerHour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)</a:t>
            </a:r>
            <a:r>
              <a:rPr sz="1000" spc="-5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 </a:t>
            </a:r>
            <a:r>
              <a:rPr sz="1000" dirty="0">
                <a:solidFill>
                  <a:srgbClr val="005CC5"/>
                </a:solidFill>
                <a:latin typeface="Consolas"/>
                <a:cs typeface="Consolas"/>
              </a:rPr>
              <a:t>this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name</a:t>
            </a:r>
            <a:r>
              <a:rPr sz="1000" spc="-2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=</a:t>
            </a:r>
            <a:r>
              <a:rPr sz="1000" spc="-4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20" dirty="0">
                <a:solidFill>
                  <a:srgbClr val="22292C"/>
                </a:solidFill>
                <a:latin typeface="Consolas"/>
                <a:cs typeface="Consolas"/>
              </a:rPr>
              <a:t>name;</a:t>
            </a:r>
            <a:endParaRPr sz="1000" dirty="0">
              <a:latin typeface="Consolas"/>
              <a:cs typeface="Consolas"/>
            </a:endParaRPr>
          </a:p>
          <a:p>
            <a:pPr marL="734695">
              <a:lnSpc>
                <a:spcPts val="1125"/>
              </a:lnSpc>
            </a:pPr>
            <a:r>
              <a:rPr sz="1000" spc="-10" dirty="0">
                <a:solidFill>
                  <a:srgbClr val="005CC5"/>
                </a:solidFill>
                <a:latin typeface="Consolas"/>
                <a:cs typeface="Consolas"/>
              </a:rPr>
              <a:t>this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paymentPerHour</a:t>
            </a:r>
            <a:r>
              <a:rPr sz="1000" spc="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=</a:t>
            </a:r>
            <a:r>
              <a:rPr sz="1000" spc="-4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paymentPerHour;</a:t>
            </a:r>
            <a:endParaRPr sz="1000" dirty="0">
              <a:latin typeface="Consolas"/>
              <a:cs typeface="Consolas"/>
            </a:endParaRPr>
          </a:p>
          <a:p>
            <a:pPr marL="455930">
              <a:lnSpc>
                <a:spcPts val="1175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 dirty="0">
              <a:latin typeface="Consolas"/>
              <a:cs typeface="Consolas"/>
            </a:endParaRPr>
          </a:p>
          <a:p>
            <a:pPr marL="455930" marR="2964815">
              <a:lnSpc>
                <a:spcPts val="1180"/>
              </a:lnSpc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public</a:t>
            </a:r>
            <a:r>
              <a:rPr sz="1000" spc="-3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abstract</a:t>
            </a:r>
            <a:r>
              <a:rPr sz="1000" spc="-3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int</a:t>
            </a:r>
            <a:r>
              <a:rPr sz="1000" spc="-4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6D42C1"/>
                </a:solidFill>
                <a:latin typeface="Consolas"/>
                <a:cs typeface="Consolas"/>
              </a:rPr>
              <a:t>calculateSalary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();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public</a:t>
            </a:r>
            <a:r>
              <a:rPr sz="1000" spc="-4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String</a:t>
            </a:r>
            <a:r>
              <a:rPr sz="1000" spc="-3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getName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()</a:t>
            </a:r>
            <a:r>
              <a:rPr sz="1000" spc="-4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</a:t>
            </a:r>
            <a:endParaRPr sz="1000" dirty="0">
              <a:latin typeface="Consolas"/>
              <a:cs typeface="Consolas"/>
            </a:endParaRPr>
          </a:p>
          <a:p>
            <a:pPr marL="734695">
              <a:lnSpc>
                <a:spcPts val="1125"/>
              </a:lnSpc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return</a:t>
            </a:r>
            <a:r>
              <a:rPr sz="1000" spc="-5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name;</a:t>
            </a:r>
            <a:endParaRPr sz="1000" dirty="0">
              <a:latin typeface="Consolas"/>
              <a:cs typeface="Consolas"/>
            </a:endParaRPr>
          </a:p>
          <a:p>
            <a:pPr marL="455930">
              <a:lnSpc>
                <a:spcPts val="1165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 dirty="0">
              <a:latin typeface="Consolas"/>
              <a:cs typeface="Consolas"/>
            </a:endParaRPr>
          </a:p>
          <a:p>
            <a:pPr marL="734695" marR="3244215" indent="-279400">
              <a:lnSpc>
                <a:spcPts val="1180"/>
              </a:lnSpc>
              <a:spcBef>
                <a:spcPts val="45"/>
              </a:spcBef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public</a:t>
            </a:r>
            <a:r>
              <a:rPr sz="1000" spc="-4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void</a:t>
            </a:r>
            <a:r>
              <a:rPr sz="1000" spc="-4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setName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(String</a:t>
            </a:r>
            <a:r>
              <a:rPr sz="1000" spc="-4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E16009"/>
                </a:solidFill>
                <a:latin typeface="Consolas"/>
                <a:cs typeface="Consolas"/>
              </a:rPr>
              <a:t>name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)</a:t>
            </a:r>
            <a:r>
              <a:rPr sz="1000" spc="-4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 </a:t>
            </a:r>
            <a:r>
              <a:rPr sz="1000" dirty="0">
                <a:solidFill>
                  <a:srgbClr val="005CC5"/>
                </a:solidFill>
                <a:latin typeface="Consolas"/>
                <a:cs typeface="Consolas"/>
              </a:rPr>
              <a:t>this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name</a:t>
            </a:r>
            <a:r>
              <a:rPr sz="1000" spc="-3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=</a:t>
            </a:r>
            <a:r>
              <a:rPr sz="1000" spc="-5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name;</a:t>
            </a:r>
            <a:endParaRPr sz="1000" dirty="0">
              <a:latin typeface="Consolas"/>
              <a:cs typeface="Consolas"/>
            </a:endParaRPr>
          </a:p>
          <a:p>
            <a:pPr marL="455930">
              <a:lnSpc>
                <a:spcPts val="1125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 dirty="0">
              <a:latin typeface="Consolas"/>
              <a:cs typeface="Consolas"/>
            </a:endParaRPr>
          </a:p>
          <a:p>
            <a:pPr marL="734695" marR="3385820" indent="-279400">
              <a:lnSpc>
                <a:spcPts val="1160"/>
              </a:lnSpc>
              <a:spcBef>
                <a:spcPts val="50"/>
              </a:spcBef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public</a:t>
            </a:r>
            <a:r>
              <a:rPr sz="1000" spc="-5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int</a:t>
            </a:r>
            <a:r>
              <a:rPr sz="1000" spc="-5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getPaymentPerHour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()</a:t>
            </a:r>
            <a:r>
              <a:rPr sz="1000" spc="-6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return</a:t>
            </a:r>
            <a:r>
              <a:rPr sz="1000" spc="-4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paymentPerHour;</a:t>
            </a:r>
            <a:endParaRPr sz="1000" dirty="0">
              <a:latin typeface="Consolas"/>
              <a:cs typeface="Consolas"/>
            </a:endParaRPr>
          </a:p>
          <a:p>
            <a:pPr marL="455930">
              <a:lnSpc>
                <a:spcPts val="1130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 dirty="0">
              <a:latin typeface="Consolas"/>
              <a:cs typeface="Consolas"/>
            </a:endParaRPr>
          </a:p>
          <a:p>
            <a:pPr marL="734695" marR="2056764" indent="-279400">
              <a:lnSpc>
                <a:spcPts val="1180"/>
              </a:lnSpc>
              <a:spcBef>
                <a:spcPts val="40"/>
              </a:spcBef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public</a:t>
            </a:r>
            <a:r>
              <a:rPr sz="1000" spc="-7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void</a:t>
            </a:r>
            <a:r>
              <a:rPr sz="1000" spc="-7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setPaymentPerHour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(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int</a:t>
            </a:r>
            <a:r>
              <a:rPr sz="1000" spc="-7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E16009"/>
                </a:solidFill>
                <a:latin typeface="Consolas"/>
                <a:cs typeface="Consolas"/>
              </a:rPr>
              <a:t>paymentPerHour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)</a:t>
            </a:r>
            <a:r>
              <a:rPr sz="1000" spc="-7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 </a:t>
            </a:r>
            <a:r>
              <a:rPr sz="1000" dirty="0">
                <a:solidFill>
                  <a:srgbClr val="005CC5"/>
                </a:solidFill>
                <a:latin typeface="Consolas"/>
                <a:cs typeface="Consolas"/>
              </a:rPr>
              <a:t>this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paymentPerHour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=</a:t>
            </a:r>
            <a:r>
              <a:rPr sz="1000" spc="-9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paymentPerHour;</a:t>
            </a:r>
            <a:endParaRPr sz="1000" dirty="0">
              <a:latin typeface="Consolas"/>
              <a:cs typeface="Consolas"/>
            </a:endParaRPr>
          </a:p>
          <a:p>
            <a:pPr marL="455930">
              <a:lnSpc>
                <a:spcPts val="1125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 dirty="0">
              <a:latin typeface="Consolas"/>
              <a:cs typeface="Consolas"/>
            </a:endParaRPr>
          </a:p>
          <a:p>
            <a:pPr marL="175260">
              <a:lnSpc>
                <a:spcPts val="1175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140" y="8245475"/>
            <a:ext cx="6083935" cy="1975413"/>
          </a:xfrm>
          <a:prstGeom prst="rect">
            <a:avLst/>
          </a:prstGeom>
          <a:solidFill>
            <a:srgbClr val="F6F8F8"/>
          </a:solidFill>
          <a:ln w="9144">
            <a:solidFill>
              <a:srgbClr val="3B85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5930" marR="2966720" indent="-280670">
              <a:lnSpc>
                <a:spcPct val="196000"/>
              </a:lnSpc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public</a:t>
            </a:r>
            <a:r>
              <a:rPr sz="1000" spc="-4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class</a:t>
            </a:r>
            <a:r>
              <a:rPr sz="1000" spc="-6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Contractor</a:t>
            </a:r>
            <a:r>
              <a:rPr sz="1000" spc="-35" dirty="0">
                <a:solidFill>
                  <a:srgbClr val="6D42C1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extends</a:t>
            </a:r>
            <a:r>
              <a:rPr sz="1000" spc="-4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Employee</a:t>
            </a:r>
            <a:r>
              <a:rPr sz="1000" spc="-50" dirty="0">
                <a:solidFill>
                  <a:srgbClr val="6D42C1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private</a:t>
            </a:r>
            <a:r>
              <a:rPr sz="1000" spc="-4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int</a:t>
            </a:r>
            <a:r>
              <a:rPr sz="1000" spc="-2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workingHours;</a:t>
            </a:r>
            <a:endParaRPr sz="1000" dirty="0">
              <a:latin typeface="Consolas"/>
              <a:cs typeface="Consolas"/>
            </a:endParaRPr>
          </a:p>
          <a:p>
            <a:pPr marL="734695" marR="730885" indent="-279400">
              <a:lnSpc>
                <a:spcPts val="1180"/>
              </a:lnSpc>
              <a:spcBef>
                <a:spcPts val="20"/>
              </a:spcBef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public</a:t>
            </a:r>
            <a:r>
              <a:rPr sz="1000" spc="-5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Contractor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(String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E16009"/>
                </a:solidFill>
                <a:latin typeface="Consolas"/>
                <a:cs typeface="Consolas"/>
              </a:rPr>
              <a:t>name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,</a:t>
            </a:r>
            <a:r>
              <a:rPr sz="1000" spc="-6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int</a:t>
            </a:r>
            <a:r>
              <a:rPr sz="1000" spc="-6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E16009"/>
                </a:solidFill>
                <a:latin typeface="Consolas"/>
                <a:cs typeface="Consolas"/>
              </a:rPr>
              <a:t>paymentPerHour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,</a:t>
            </a:r>
            <a:r>
              <a:rPr sz="1000" spc="-5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int</a:t>
            </a:r>
            <a:r>
              <a:rPr sz="1000" spc="-4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E16009"/>
                </a:solidFill>
                <a:latin typeface="Consolas"/>
                <a:cs typeface="Consolas"/>
              </a:rPr>
              <a:t>workingHours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)</a:t>
            </a:r>
            <a:r>
              <a:rPr sz="1000" spc="-5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 </a:t>
            </a:r>
            <a:r>
              <a:rPr sz="1000" dirty="0">
                <a:solidFill>
                  <a:srgbClr val="005CC5"/>
                </a:solidFill>
                <a:latin typeface="Consolas"/>
                <a:cs typeface="Consolas"/>
              </a:rPr>
              <a:t>super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(name,</a:t>
            </a:r>
            <a:r>
              <a:rPr sz="1000" spc="-8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paymentPerHour);</a:t>
            </a:r>
            <a:endParaRPr sz="1000" dirty="0">
              <a:latin typeface="Consolas"/>
              <a:cs typeface="Consolas"/>
            </a:endParaRPr>
          </a:p>
          <a:p>
            <a:pPr marL="734695">
              <a:lnSpc>
                <a:spcPts val="1135"/>
              </a:lnSpc>
            </a:pPr>
            <a:r>
              <a:rPr sz="1000" dirty="0">
                <a:solidFill>
                  <a:srgbClr val="005CC5"/>
                </a:solidFill>
                <a:latin typeface="Consolas"/>
                <a:cs typeface="Consolas"/>
              </a:rPr>
              <a:t>this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workingHours</a:t>
            </a:r>
            <a:r>
              <a:rPr sz="1000" spc="-8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=</a:t>
            </a:r>
            <a:r>
              <a:rPr sz="1000" spc="-10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workingHours;</a:t>
            </a:r>
            <a:endParaRPr sz="1000" dirty="0">
              <a:latin typeface="Consolas"/>
              <a:cs typeface="Consolas"/>
            </a:endParaRPr>
          </a:p>
          <a:p>
            <a:pPr marL="455930">
              <a:lnSpc>
                <a:spcPts val="1170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 dirty="0">
              <a:latin typeface="Consolas"/>
              <a:cs typeface="Consolas"/>
            </a:endParaRPr>
          </a:p>
          <a:p>
            <a:pPr marL="455930">
              <a:lnSpc>
                <a:spcPts val="1170"/>
              </a:lnSpc>
            </a:pP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@Override</a:t>
            </a:r>
            <a:endParaRPr sz="1000" dirty="0">
              <a:latin typeface="Consolas"/>
              <a:cs typeface="Consolas"/>
            </a:endParaRPr>
          </a:p>
          <a:p>
            <a:pPr marL="455930">
              <a:lnSpc>
                <a:spcPts val="1165"/>
              </a:lnSpc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public</a:t>
            </a:r>
            <a:r>
              <a:rPr sz="1000" spc="-7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int</a:t>
            </a:r>
            <a:r>
              <a:rPr sz="1000" spc="-7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calculateSalary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()</a:t>
            </a:r>
            <a:r>
              <a:rPr sz="1000" spc="-7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</a:t>
            </a:r>
            <a:endParaRPr sz="1000" dirty="0">
              <a:latin typeface="Consolas"/>
              <a:cs typeface="Consolas"/>
            </a:endParaRPr>
          </a:p>
          <a:p>
            <a:pPr marL="734695">
              <a:lnSpc>
                <a:spcPts val="1165"/>
              </a:lnSpc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return</a:t>
            </a:r>
            <a:r>
              <a:rPr sz="1000" spc="-3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getPaymentPerHour()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*</a:t>
            </a:r>
            <a:r>
              <a:rPr sz="1000" spc="-2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workingHours;</a:t>
            </a:r>
            <a:endParaRPr sz="1000" dirty="0">
              <a:latin typeface="Consolas"/>
              <a:cs typeface="Consolas"/>
            </a:endParaRPr>
          </a:p>
          <a:p>
            <a:pPr marL="455930">
              <a:lnSpc>
                <a:spcPts val="1170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 dirty="0">
              <a:latin typeface="Consolas"/>
              <a:cs typeface="Consolas"/>
            </a:endParaRPr>
          </a:p>
          <a:p>
            <a:pPr marL="175260">
              <a:lnSpc>
                <a:spcPts val="1190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5" y="897382"/>
            <a:ext cx="5921070" cy="1623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Let's</a:t>
            </a:r>
            <a:r>
              <a:rPr sz="14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write</a:t>
            </a:r>
            <a:r>
              <a:rPr sz="14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source</a:t>
            </a:r>
            <a:r>
              <a:rPr sz="1400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code</a:t>
            </a:r>
            <a:r>
              <a:rPr sz="14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by</a:t>
            </a:r>
            <a:r>
              <a:rPr sz="14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looking</a:t>
            </a:r>
            <a:r>
              <a:rPr sz="1400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into</a:t>
            </a:r>
            <a:r>
              <a:rPr sz="14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an</a:t>
            </a:r>
            <a:r>
              <a:rPr sz="14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above</a:t>
            </a:r>
            <a:r>
              <a:rPr sz="1400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4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22292C"/>
                </a:solidFill>
                <a:latin typeface="Segoe UI"/>
                <a:cs typeface="Segoe UI"/>
              </a:rPr>
              <a:t>diagram.</a:t>
            </a:r>
            <a:endParaRPr sz="1400" dirty="0">
              <a:latin typeface="Segoe UI"/>
              <a:cs typeface="Segoe UI"/>
            </a:endParaRPr>
          </a:p>
          <a:p>
            <a:pPr marL="12700" marR="5080">
              <a:lnSpc>
                <a:spcPct val="119700"/>
              </a:lnSpc>
              <a:spcBef>
                <a:spcPts val="800"/>
              </a:spcBef>
            </a:pPr>
            <a:r>
              <a:rPr sz="1400" b="1" dirty="0">
                <a:solidFill>
                  <a:srgbClr val="22292C"/>
                </a:solidFill>
                <a:latin typeface="Segoe UI"/>
                <a:cs typeface="Segoe UI"/>
              </a:rPr>
              <a:t>Step</a:t>
            </a:r>
            <a:r>
              <a:rPr sz="1400" b="1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22292C"/>
                </a:solidFill>
                <a:latin typeface="Segoe UI"/>
                <a:cs typeface="Segoe UI"/>
              </a:rPr>
              <a:t>1:</a:t>
            </a:r>
            <a:r>
              <a:rPr sz="1400" b="1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Let's</a:t>
            </a:r>
            <a:r>
              <a:rPr sz="14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first</a:t>
            </a:r>
            <a:r>
              <a:rPr sz="14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create</a:t>
            </a:r>
            <a:r>
              <a:rPr sz="14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4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superclass</a:t>
            </a:r>
            <a:r>
              <a:rPr sz="14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b="1" spc="-10" dirty="0">
                <a:solidFill>
                  <a:srgbClr val="22292C"/>
                </a:solidFill>
                <a:latin typeface="Segoe UI"/>
                <a:cs typeface="Segoe UI"/>
              </a:rPr>
              <a:t>Employee</a:t>
            </a:r>
            <a:r>
              <a:rPr sz="1400" spc="-10" dirty="0">
                <a:solidFill>
                  <a:srgbClr val="22292C"/>
                </a:solidFill>
                <a:latin typeface="Segoe UI"/>
                <a:cs typeface="Segoe UI"/>
              </a:rPr>
              <a:t>.</a:t>
            </a:r>
            <a:r>
              <a:rPr sz="14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Note</a:t>
            </a:r>
            <a:r>
              <a:rPr sz="14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4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usage</a:t>
            </a:r>
            <a:r>
              <a:rPr sz="14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of</a:t>
            </a:r>
            <a:r>
              <a:rPr sz="14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abstract</a:t>
            </a:r>
            <a:r>
              <a:rPr sz="14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keyword</a:t>
            </a:r>
            <a:r>
              <a:rPr sz="14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in</a:t>
            </a:r>
            <a:r>
              <a:rPr sz="1400" spc="-20" dirty="0">
                <a:solidFill>
                  <a:srgbClr val="22292C"/>
                </a:solidFill>
                <a:latin typeface="Segoe UI"/>
                <a:cs typeface="Segoe UI"/>
              </a:rPr>
              <a:t> this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4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definition.</a:t>
            </a:r>
            <a:r>
              <a:rPr sz="14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This</a:t>
            </a:r>
            <a:r>
              <a:rPr sz="14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marks</a:t>
            </a:r>
            <a:r>
              <a:rPr sz="14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4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4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to</a:t>
            </a:r>
            <a:r>
              <a:rPr sz="14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be</a:t>
            </a:r>
            <a:r>
              <a:rPr sz="14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abstract,</a:t>
            </a:r>
            <a:r>
              <a:rPr sz="14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which</a:t>
            </a:r>
            <a:r>
              <a:rPr sz="14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means</a:t>
            </a:r>
            <a:r>
              <a:rPr sz="14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it</a:t>
            </a:r>
            <a:r>
              <a:rPr sz="14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can</a:t>
            </a:r>
            <a:r>
              <a:rPr sz="14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not</a:t>
            </a:r>
            <a:r>
              <a:rPr sz="14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be</a:t>
            </a:r>
            <a:r>
              <a:rPr sz="14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22292C"/>
                </a:solidFill>
                <a:latin typeface="Segoe UI"/>
                <a:cs typeface="Segoe UI"/>
              </a:rPr>
              <a:t>instantiated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directly.</a:t>
            </a:r>
            <a:r>
              <a:rPr sz="14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We</a:t>
            </a:r>
            <a:r>
              <a:rPr sz="14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define</a:t>
            </a:r>
            <a:r>
              <a:rPr sz="14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4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method</a:t>
            </a:r>
            <a:r>
              <a:rPr sz="14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called</a:t>
            </a:r>
            <a:r>
              <a:rPr sz="14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i="1" spc="-10" dirty="0">
                <a:solidFill>
                  <a:srgbClr val="22292C"/>
                </a:solidFill>
                <a:latin typeface="Segoe UI"/>
                <a:cs typeface="Segoe UI"/>
              </a:rPr>
              <a:t>calculateSalary()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as</a:t>
            </a:r>
            <a:r>
              <a:rPr sz="14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an</a:t>
            </a:r>
            <a:r>
              <a:rPr sz="14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abstract</a:t>
            </a:r>
            <a:r>
              <a:rPr sz="14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method.</a:t>
            </a:r>
            <a:r>
              <a:rPr sz="14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This</a:t>
            </a:r>
            <a:r>
              <a:rPr sz="14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way</a:t>
            </a:r>
            <a:r>
              <a:rPr sz="14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spc="-25" dirty="0">
                <a:solidFill>
                  <a:srgbClr val="22292C"/>
                </a:solidFill>
                <a:latin typeface="Segoe UI"/>
                <a:cs typeface="Segoe UI"/>
              </a:rPr>
              <a:t>you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leave</a:t>
            </a:r>
            <a:r>
              <a:rPr sz="14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4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22292C"/>
                </a:solidFill>
                <a:latin typeface="Segoe UI"/>
                <a:cs typeface="Segoe UI"/>
              </a:rPr>
              <a:t>implementation</a:t>
            </a:r>
            <a:r>
              <a:rPr sz="1400" spc="-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of</a:t>
            </a:r>
            <a:r>
              <a:rPr sz="1400" spc="-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this</a:t>
            </a:r>
            <a:r>
              <a:rPr sz="1400" spc="-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method</a:t>
            </a:r>
            <a:r>
              <a:rPr sz="14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to</a:t>
            </a:r>
            <a:r>
              <a:rPr sz="1400" spc="-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4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22292C"/>
                </a:solidFill>
                <a:latin typeface="Segoe UI"/>
                <a:cs typeface="Segoe UI"/>
              </a:rPr>
              <a:t>inheritors</a:t>
            </a:r>
            <a:r>
              <a:rPr sz="1400" spc="-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of</a:t>
            </a:r>
            <a:r>
              <a:rPr sz="1400" spc="-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4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b="1" spc="-10" dirty="0">
                <a:solidFill>
                  <a:srgbClr val="22292C"/>
                </a:solidFill>
                <a:latin typeface="Segoe UI"/>
                <a:cs typeface="Segoe UI"/>
              </a:rPr>
              <a:t>Employee</a:t>
            </a:r>
            <a:r>
              <a:rPr sz="1400" b="1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22292C"/>
                </a:solidFill>
                <a:latin typeface="Segoe UI"/>
                <a:cs typeface="Segoe UI"/>
              </a:rPr>
              <a:t>class.</a:t>
            </a:r>
            <a:endParaRPr sz="1400" dirty="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2483" y="6950075"/>
            <a:ext cx="6051961" cy="1035668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18600"/>
              </a:lnSpc>
              <a:spcBef>
                <a:spcPts val="80"/>
              </a:spcBef>
            </a:pPr>
            <a:r>
              <a:rPr sz="1400" b="1" dirty="0">
                <a:solidFill>
                  <a:srgbClr val="22292C"/>
                </a:solidFill>
                <a:latin typeface="Segoe UI"/>
                <a:cs typeface="Segoe UI"/>
              </a:rPr>
              <a:t>Step</a:t>
            </a:r>
            <a:r>
              <a:rPr sz="1400" b="1" spc="-5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22292C"/>
                </a:solidFill>
                <a:latin typeface="Segoe UI"/>
                <a:cs typeface="Segoe UI"/>
              </a:rPr>
              <a:t>2:</a:t>
            </a:r>
            <a:r>
              <a:rPr sz="1400" b="1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4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22292C"/>
                </a:solidFill>
                <a:latin typeface="Segoe UI"/>
                <a:cs typeface="Segoe UI"/>
              </a:rPr>
              <a:t>Contractor</a:t>
            </a:r>
            <a:r>
              <a:rPr sz="1400" b="1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4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inherits</a:t>
            </a:r>
            <a:r>
              <a:rPr sz="14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all</a:t>
            </a:r>
            <a:r>
              <a:rPr sz="14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properties</a:t>
            </a:r>
            <a:r>
              <a:rPr sz="14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from</a:t>
            </a:r>
            <a:r>
              <a:rPr sz="14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its</a:t>
            </a:r>
            <a:r>
              <a:rPr sz="14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parent</a:t>
            </a:r>
            <a:r>
              <a:rPr sz="1400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22292C"/>
                </a:solidFill>
                <a:latin typeface="Segoe UI"/>
                <a:cs typeface="Segoe UI"/>
              </a:rPr>
              <a:t>abstract</a:t>
            </a:r>
            <a:r>
              <a:rPr sz="1400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b="1" spc="-10" dirty="0">
                <a:solidFill>
                  <a:srgbClr val="22292C"/>
                </a:solidFill>
                <a:latin typeface="Segoe UI"/>
                <a:cs typeface="Segoe UI"/>
              </a:rPr>
              <a:t>Employee</a:t>
            </a:r>
            <a:r>
              <a:rPr sz="1400" b="1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22292C"/>
                </a:solidFill>
                <a:latin typeface="Segoe UI"/>
                <a:cs typeface="Segoe UI"/>
              </a:rPr>
              <a:t>class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but</a:t>
            </a:r>
            <a:r>
              <a:rPr sz="14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have</a:t>
            </a:r>
            <a:r>
              <a:rPr sz="14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to</a:t>
            </a:r>
            <a:r>
              <a:rPr sz="14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provide</a:t>
            </a:r>
            <a:r>
              <a:rPr sz="14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its</a:t>
            </a:r>
            <a:r>
              <a:rPr sz="14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own</a:t>
            </a:r>
            <a:r>
              <a:rPr sz="14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implementation</a:t>
            </a:r>
            <a:r>
              <a:rPr sz="14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to</a:t>
            </a:r>
            <a:r>
              <a:rPr sz="14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i="1" spc="-10" dirty="0">
                <a:solidFill>
                  <a:srgbClr val="22292C"/>
                </a:solidFill>
                <a:latin typeface="Segoe UI"/>
                <a:cs typeface="Segoe UI"/>
              </a:rPr>
              <a:t>calculateSalary()</a:t>
            </a:r>
            <a:r>
              <a:rPr sz="1400" i="1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method.</a:t>
            </a:r>
            <a:r>
              <a:rPr sz="14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In</a:t>
            </a:r>
            <a:r>
              <a:rPr sz="14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this</a:t>
            </a:r>
            <a:r>
              <a:rPr sz="14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case,</a:t>
            </a:r>
            <a:r>
              <a:rPr sz="14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spc="-25" dirty="0">
                <a:solidFill>
                  <a:srgbClr val="22292C"/>
                </a:solidFill>
                <a:latin typeface="Segoe UI"/>
                <a:cs typeface="Segoe UI"/>
              </a:rPr>
              <a:t>we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multiply</a:t>
            </a:r>
            <a:r>
              <a:rPr sz="14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4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value</a:t>
            </a:r>
            <a:r>
              <a:rPr sz="1400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of</a:t>
            </a:r>
            <a:r>
              <a:rPr sz="14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payment</a:t>
            </a:r>
            <a:r>
              <a:rPr sz="14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per</a:t>
            </a:r>
            <a:r>
              <a:rPr sz="14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hour</a:t>
            </a:r>
            <a:r>
              <a:rPr sz="14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with</a:t>
            </a:r>
            <a:r>
              <a:rPr sz="14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given</a:t>
            </a:r>
            <a:r>
              <a:rPr sz="14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working</a:t>
            </a:r>
            <a:r>
              <a:rPr sz="14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22292C"/>
                </a:solidFill>
                <a:latin typeface="Segoe UI"/>
                <a:cs typeface="Segoe UI"/>
              </a:rPr>
              <a:t>hours.</a:t>
            </a:r>
            <a:endParaRPr sz="14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9139" y="1768475"/>
            <a:ext cx="6083935" cy="1519006"/>
          </a:xfrm>
          <a:prstGeom prst="rect">
            <a:avLst/>
          </a:prstGeom>
          <a:solidFill>
            <a:srgbClr val="F6F8F8"/>
          </a:solidFill>
          <a:ln w="9144">
            <a:solidFill>
              <a:srgbClr val="3B85C5"/>
            </a:solidFill>
          </a:ln>
        </p:spPr>
        <p:txBody>
          <a:bodyPr vert="horz" wrap="square" lIns="0" tIns="145415" rIns="0" bIns="0" rtlCol="0">
            <a:spAutoFit/>
          </a:bodyPr>
          <a:lstStyle/>
          <a:p>
            <a:pPr marL="175260">
              <a:lnSpc>
                <a:spcPts val="1190"/>
              </a:lnSpc>
              <a:spcBef>
                <a:spcPts val="1145"/>
              </a:spcBef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public</a:t>
            </a:r>
            <a:r>
              <a:rPr sz="1000" spc="-9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class</a:t>
            </a:r>
            <a:r>
              <a:rPr sz="1000" spc="-8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FullTimeEmployee</a:t>
            </a:r>
            <a:r>
              <a:rPr sz="1000" spc="-60" dirty="0">
                <a:solidFill>
                  <a:srgbClr val="6D42C1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extends</a:t>
            </a:r>
            <a:r>
              <a:rPr sz="1000" spc="-7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Employee</a:t>
            </a:r>
            <a:r>
              <a:rPr sz="1000" spc="-60" dirty="0">
                <a:solidFill>
                  <a:srgbClr val="6D42C1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</a:t>
            </a:r>
            <a:endParaRPr sz="1000" dirty="0">
              <a:latin typeface="Consolas"/>
              <a:cs typeface="Consolas"/>
            </a:endParaRPr>
          </a:p>
          <a:p>
            <a:pPr marL="734695" marR="1569085" indent="-279400">
              <a:lnSpc>
                <a:spcPts val="1180"/>
              </a:lnSpc>
              <a:spcBef>
                <a:spcPts val="40"/>
              </a:spcBef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public</a:t>
            </a:r>
            <a:r>
              <a:rPr sz="1000" spc="-1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6D42C1"/>
                </a:solidFill>
                <a:latin typeface="Consolas"/>
                <a:cs typeface="Consolas"/>
              </a:rPr>
              <a:t>FullTimeEmployee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(String</a:t>
            </a:r>
            <a:r>
              <a:rPr sz="1000" spc="-1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E16009"/>
                </a:solidFill>
                <a:latin typeface="Consolas"/>
                <a:cs typeface="Consolas"/>
              </a:rPr>
              <a:t>name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,</a:t>
            </a:r>
            <a:r>
              <a:rPr sz="1000" spc="-1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int</a:t>
            </a:r>
            <a:r>
              <a:rPr sz="1000" spc="-2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E16009"/>
                </a:solidFill>
                <a:latin typeface="Consolas"/>
                <a:cs typeface="Consolas"/>
              </a:rPr>
              <a:t>paymentPerHour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)</a:t>
            </a:r>
            <a:r>
              <a:rPr sz="1000" spc="-3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 </a:t>
            </a:r>
            <a:r>
              <a:rPr sz="1000" dirty="0">
                <a:solidFill>
                  <a:srgbClr val="005CC5"/>
                </a:solidFill>
                <a:latin typeface="Consolas"/>
                <a:cs typeface="Consolas"/>
              </a:rPr>
              <a:t>super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(name,</a:t>
            </a:r>
            <a:r>
              <a:rPr sz="1000" spc="-8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paymentPerHour);</a:t>
            </a:r>
            <a:endParaRPr sz="1000" dirty="0">
              <a:latin typeface="Consolas"/>
              <a:cs typeface="Consolas"/>
            </a:endParaRPr>
          </a:p>
          <a:p>
            <a:pPr marL="455930">
              <a:lnSpc>
                <a:spcPts val="1130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 dirty="0">
              <a:latin typeface="Consolas"/>
              <a:cs typeface="Consolas"/>
            </a:endParaRPr>
          </a:p>
          <a:p>
            <a:pPr marL="455930">
              <a:lnSpc>
                <a:spcPts val="1160"/>
              </a:lnSpc>
            </a:pP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@Override</a:t>
            </a:r>
            <a:endParaRPr sz="1000" dirty="0">
              <a:latin typeface="Consolas"/>
              <a:cs typeface="Consolas"/>
            </a:endParaRPr>
          </a:p>
          <a:p>
            <a:pPr marL="734695" marR="3183255" indent="-279400">
              <a:lnSpc>
                <a:spcPts val="1160"/>
              </a:lnSpc>
              <a:spcBef>
                <a:spcPts val="50"/>
              </a:spcBef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public</a:t>
            </a:r>
            <a:r>
              <a:rPr sz="1000" spc="-5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int</a:t>
            </a:r>
            <a:r>
              <a:rPr sz="1000" spc="-5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calculateSalary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()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 {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return</a:t>
            </a:r>
            <a:r>
              <a:rPr sz="1000" spc="-9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getPaymentPerHour()</a:t>
            </a:r>
            <a:r>
              <a:rPr sz="1000" spc="-4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*</a:t>
            </a:r>
            <a:r>
              <a:rPr sz="1000" spc="-8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25" dirty="0">
                <a:solidFill>
                  <a:srgbClr val="005CC5"/>
                </a:solidFill>
                <a:latin typeface="Consolas"/>
                <a:cs typeface="Consolas"/>
              </a:rPr>
              <a:t>8</a:t>
            </a:r>
            <a:r>
              <a:rPr sz="1000" spc="-25" dirty="0">
                <a:solidFill>
                  <a:srgbClr val="22292C"/>
                </a:solidFill>
                <a:latin typeface="Consolas"/>
                <a:cs typeface="Consolas"/>
              </a:rPr>
              <a:t>;</a:t>
            </a:r>
            <a:endParaRPr sz="1000" dirty="0">
              <a:latin typeface="Consolas"/>
              <a:cs typeface="Consolas"/>
            </a:endParaRPr>
          </a:p>
          <a:p>
            <a:pPr marL="455930">
              <a:lnSpc>
                <a:spcPts val="1140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 dirty="0">
              <a:latin typeface="Consolas"/>
              <a:cs typeface="Consolas"/>
            </a:endParaRPr>
          </a:p>
          <a:p>
            <a:pPr marL="175260">
              <a:lnSpc>
                <a:spcPts val="1180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140" y="4394593"/>
            <a:ext cx="6083935" cy="1683538"/>
          </a:xfrm>
          <a:prstGeom prst="rect">
            <a:avLst/>
          </a:prstGeom>
          <a:solidFill>
            <a:srgbClr val="F6F8F8"/>
          </a:solidFill>
          <a:ln w="9144">
            <a:solidFill>
              <a:srgbClr val="3B85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 marL="175260">
              <a:lnSpc>
                <a:spcPct val="100000"/>
              </a:lnSpc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public</a:t>
            </a:r>
            <a:r>
              <a:rPr sz="1000" spc="-8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class</a:t>
            </a:r>
            <a:r>
              <a:rPr sz="1000" spc="-8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AbstractionDemo</a:t>
            </a:r>
            <a:r>
              <a:rPr sz="1000" spc="-50" dirty="0">
                <a:solidFill>
                  <a:srgbClr val="6D42C1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</a:t>
            </a:r>
            <a:endParaRPr sz="1000" dirty="0">
              <a:latin typeface="Consolas"/>
              <a:cs typeface="Consolas"/>
            </a:endParaRPr>
          </a:p>
          <a:p>
            <a:pPr marL="455930">
              <a:lnSpc>
                <a:spcPct val="100000"/>
              </a:lnSpc>
              <a:spcBef>
                <a:spcPts val="1150"/>
              </a:spcBef>
            </a:pP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public</a:t>
            </a:r>
            <a:r>
              <a:rPr sz="1000" spc="-7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static</a:t>
            </a:r>
            <a:r>
              <a:rPr sz="1000" spc="-5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void</a:t>
            </a:r>
            <a:r>
              <a:rPr sz="1000" spc="-6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D42C1"/>
                </a:solidFill>
                <a:latin typeface="Consolas"/>
                <a:cs typeface="Consolas"/>
              </a:rPr>
              <a:t>main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(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String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[]</a:t>
            </a:r>
            <a:r>
              <a:rPr sz="1000" spc="-6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E16009"/>
                </a:solidFill>
                <a:latin typeface="Consolas"/>
                <a:cs typeface="Consolas"/>
              </a:rPr>
              <a:t>args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)</a:t>
            </a:r>
            <a:r>
              <a:rPr sz="1000" spc="-6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{</a:t>
            </a:r>
            <a:endParaRPr sz="1000" dirty="0">
              <a:latin typeface="Consolas"/>
              <a:cs typeface="Consolas"/>
            </a:endParaRPr>
          </a:p>
          <a:p>
            <a:pPr marL="734695">
              <a:lnSpc>
                <a:spcPts val="1175"/>
              </a:lnSpc>
              <a:spcBef>
                <a:spcPts val="1155"/>
              </a:spcBef>
            </a:pP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Employee</a:t>
            </a:r>
            <a:r>
              <a:rPr sz="1000" spc="-4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contractor</a:t>
            </a:r>
            <a:r>
              <a:rPr sz="1000" spc="-1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=</a:t>
            </a:r>
            <a:r>
              <a:rPr sz="1000" spc="-5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new</a:t>
            </a:r>
            <a:r>
              <a:rPr sz="1000" spc="-3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Contractor(</a:t>
            </a:r>
            <a:r>
              <a:rPr sz="1000" spc="-10" dirty="0">
                <a:solidFill>
                  <a:srgbClr val="032D60"/>
                </a:solidFill>
                <a:latin typeface="Consolas"/>
                <a:cs typeface="Consolas"/>
              </a:rPr>
              <a:t>"contractor"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,</a:t>
            </a:r>
            <a:r>
              <a:rPr sz="1000" spc="-4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005CC5"/>
                </a:solidFill>
                <a:latin typeface="Consolas"/>
                <a:cs typeface="Consolas"/>
              </a:rPr>
              <a:t>10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,</a:t>
            </a: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20" dirty="0">
                <a:solidFill>
                  <a:srgbClr val="005CC5"/>
                </a:solidFill>
                <a:latin typeface="Consolas"/>
                <a:cs typeface="Consolas"/>
              </a:rPr>
              <a:t>10</a:t>
            </a:r>
            <a:r>
              <a:rPr sz="1000" spc="-20" dirty="0">
                <a:solidFill>
                  <a:srgbClr val="22292C"/>
                </a:solidFill>
                <a:latin typeface="Consolas"/>
                <a:cs typeface="Consolas"/>
              </a:rPr>
              <a:t>);</a:t>
            </a:r>
            <a:endParaRPr sz="1000" dirty="0">
              <a:latin typeface="Consolas"/>
              <a:cs typeface="Consolas"/>
            </a:endParaRPr>
          </a:p>
          <a:p>
            <a:pPr marL="734695" marR="171450">
              <a:lnSpc>
                <a:spcPct val="97500"/>
              </a:lnSpc>
              <a:spcBef>
                <a:spcPts val="5"/>
              </a:spcBef>
            </a:pP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Employee</a:t>
            </a:r>
            <a:r>
              <a:rPr sz="1000" spc="-40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fullTimeEmployee</a:t>
            </a:r>
            <a:r>
              <a:rPr sz="1000" spc="-2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=</a:t>
            </a:r>
            <a:r>
              <a:rPr sz="1000" spc="-25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53947"/>
                </a:solidFill>
                <a:latin typeface="Consolas"/>
                <a:cs typeface="Consolas"/>
              </a:rPr>
              <a:t>new</a:t>
            </a:r>
            <a:r>
              <a:rPr sz="1000" spc="-20" dirty="0">
                <a:solidFill>
                  <a:srgbClr val="D53947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FullTimeEmployee(</a:t>
            </a:r>
            <a:r>
              <a:rPr sz="1000" spc="-10" dirty="0">
                <a:solidFill>
                  <a:srgbClr val="032D60"/>
                </a:solidFill>
                <a:latin typeface="Consolas"/>
                <a:cs typeface="Consolas"/>
              </a:rPr>
              <a:t>"full</a:t>
            </a:r>
            <a:r>
              <a:rPr sz="1000" spc="-30" dirty="0">
                <a:solidFill>
                  <a:srgbClr val="032D60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032D60"/>
                </a:solidFill>
                <a:latin typeface="Consolas"/>
                <a:cs typeface="Consolas"/>
              </a:rPr>
              <a:t>time</a:t>
            </a:r>
            <a:r>
              <a:rPr sz="1000" spc="-25" dirty="0">
                <a:solidFill>
                  <a:srgbClr val="032D60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032D60"/>
                </a:solidFill>
                <a:latin typeface="Consolas"/>
                <a:cs typeface="Consolas"/>
              </a:rPr>
              <a:t>employee"</a:t>
            </a:r>
            <a:r>
              <a:rPr sz="1000" dirty="0">
                <a:solidFill>
                  <a:srgbClr val="22292C"/>
                </a:solidFill>
                <a:latin typeface="Consolas"/>
                <a:cs typeface="Consolas"/>
              </a:rPr>
              <a:t>,</a:t>
            </a:r>
            <a:r>
              <a:rPr sz="1000" spc="-25" dirty="0">
                <a:solidFill>
                  <a:srgbClr val="22292C"/>
                </a:solidFill>
                <a:latin typeface="Consolas"/>
                <a:cs typeface="Consolas"/>
              </a:rPr>
              <a:t> </a:t>
            </a:r>
            <a:r>
              <a:rPr sz="1000" spc="-25" dirty="0">
                <a:solidFill>
                  <a:srgbClr val="005CC5"/>
                </a:solidFill>
                <a:latin typeface="Consolas"/>
                <a:cs typeface="Consolas"/>
              </a:rPr>
              <a:t>8</a:t>
            </a:r>
            <a:r>
              <a:rPr sz="1000" spc="-25" dirty="0">
                <a:solidFill>
                  <a:srgbClr val="22292C"/>
                </a:solidFill>
                <a:latin typeface="Consolas"/>
                <a:cs typeface="Consolas"/>
              </a:rPr>
              <a:t>); 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System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out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println(contractor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calculateSalary()); System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out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println(fullTimeEmployee</a:t>
            </a:r>
            <a:r>
              <a:rPr sz="1000" spc="-10" dirty="0">
                <a:solidFill>
                  <a:srgbClr val="D53947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solidFill>
                  <a:srgbClr val="22292C"/>
                </a:solidFill>
                <a:latin typeface="Consolas"/>
                <a:cs typeface="Consolas"/>
              </a:rPr>
              <a:t>calculateSalary());</a:t>
            </a:r>
            <a:endParaRPr sz="1000" dirty="0">
              <a:latin typeface="Consolas"/>
              <a:cs typeface="Consolas"/>
            </a:endParaRPr>
          </a:p>
          <a:p>
            <a:pPr marL="455930">
              <a:lnSpc>
                <a:spcPts val="1170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 dirty="0">
              <a:latin typeface="Consolas"/>
              <a:cs typeface="Consolas"/>
            </a:endParaRPr>
          </a:p>
          <a:p>
            <a:pPr marL="175260">
              <a:lnSpc>
                <a:spcPts val="1195"/>
              </a:lnSpc>
            </a:pPr>
            <a:r>
              <a:rPr sz="1000" spc="-50" dirty="0">
                <a:solidFill>
                  <a:srgbClr val="22292C"/>
                </a:solidFill>
                <a:latin typeface="Consolas"/>
                <a:cs typeface="Consolas"/>
              </a:rPr>
              <a:t>}</a:t>
            </a:r>
            <a:endParaRPr sz="10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5" y="864464"/>
            <a:ext cx="5760085" cy="7884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b="1" dirty="0">
                <a:solidFill>
                  <a:srgbClr val="22292C"/>
                </a:solidFill>
                <a:latin typeface="Segoe UI"/>
                <a:cs typeface="Segoe UI"/>
              </a:rPr>
              <a:t>Step</a:t>
            </a:r>
            <a:r>
              <a:rPr sz="1400" b="1" spc="-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22292C"/>
                </a:solidFill>
                <a:latin typeface="Segoe UI"/>
                <a:cs typeface="Segoe UI"/>
              </a:rPr>
              <a:t>3: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The</a:t>
            </a:r>
            <a:r>
              <a:rPr sz="1400" spc="-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b="1" spc="-10" dirty="0">
                <a:solidFill>
                  <a:srgbClr val="22292C"/>
                </a:solidFill>
                <a:latin typeface="Segoe UI"/>
                <a:cs typeface="Segoe UI"/>
              </a:rPr>
              <a:t>FullTimeEmployee</a:t>
            </a:r>
            <a:r>
              <a:rPr sz="1400" b="1" spc="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also has</a:t>
            </a:r>
            <a:r>
              <a:rPr sz="1400" spc="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its</a:t>
            </a:r>
            <a:r>
              <a:rPr sz="1400" spc="-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own </a:t>
            </a:r>
            <a:r>
              <a:rPr sz="1400" spc="-10" dirty="0">
                <a:solidFill>
                  <a:srgbClr val="22292C"/>
                </a:solidFill>
                <a:latin typeface="Segoe UI"/>
                <a:cs typeface="Segoe UI"/>
              </a:rPr>
              <a:t>implementation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 of</a:t>
            </a:r>
            <a:r>
              <a:rPr sz="1400" spc="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i="1" spc="-10" dirty="0">
                <a:solidFill>
                  <a:srgbClr val="22292C"/>
                </a:solidFill>
                <a:latin typeface="Segoe UI"/>
                <a:cs typeface="Segoe UI"/>
              </a:rPr>
              <a:t>calculateSalary()</a:t>
            </a:r>
            <a:r>
              <a:rPr sz="1400" i="1" spc="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22292C"/>
                </a:solidFill>
                <a:latin typeface="Segoe UI"/>
                <a:cs typeface="Segoe UI"/>
              </a:rPr>
              <a:t>method.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In</a:t>
            </a:r>
            <a:r>
              <a:rPr sz="1400" spc="-3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this</a:t>
            </a:r>
            <a:r>
              <a:rPr sz="14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case,</a:t>
            </a:r>
            <a:r>
              <a:rPr sz="14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we</a:t>
            </a:r>
            <a:r>
              <a:rPr sz="1400" spc="-3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just</a:t>
            </a:r>
            <a:r>
              <a:rPr sz="14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multiply</a:t>
            </a:r>
            <a:r>
              <a:rPr sz="14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by</a:t>
            </a:r>
            <a:r>
              <a:rPr sz="14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4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constant</a:t>
            </a:r>
            <a:r>
              <a:rPr sz="14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value</a:t>
            </a:r>
            <a:r>
              <a:rPr sz="14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2292C"/>
                </a:solidFill>
                <a:latin typeface="Segoe UI"/>
                <a:cs typeface="Segoe UI"/>
              </a:rPr>
              <a:t>of</a:t>
            </a:r>
            <a:r>
              <a:rPr sz="14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22292C"/>
                </a:solidFill>
                <a:latin typeface="Segoe UI"/>
                <a:cs typeface="Segoe UI"/>
              </a:rPr>
              <a:t>8</a:t>
            </a:r>
            <a:r>
              <a:rPr sz="1400" b="1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22292C"/>
                </a:solidFill>
                <a:latin typeface="Segoe UI"/>
                <a:cs typeface="Segoe UI"/>
              </a:rPr>
              <a:t>hours</a:t>
            </a:r>
            <a:r>
              <a:rPr sz="1100" spc="-10" dirty="0">
                <a:solidFill>
                  <a:srgbClr val="22292C"/>
                </a:solidFill>
                <a:latin typeface="Segoe UI"/>
                <a:cs typeface="Segoe UI"/>
              </a:rPr>
              <a:t>.</a:t>
            </a:r>
            <a:endParaRPr sz="1100" dirty="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140" y="3673475"/>
            <a:ext cx="6083935" cy="5988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100"/>
              </a:lnSpc>
              <a:spcBef>
                <a:spcPts val="100"/>
              </a:spcBef>
            </a:pPr>
            <a:r>
              <a:rPr sz="1600" b="1" dirty="0">
                <a:solidFill>
                  <a:srgbClr val="22292C"/>
                </a:solidFill>
                <a:latin typeface="Segoe UI"/>
                <a:cs typeface="Segoe UI"/>
              </a:rPr>
              <a:t>Step</a:t>
            </a:r>
            <a:r>
              <a:rPr sz="1600" b="1" spc="-4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600" b="1" dirty="0">
                <a:solidFill>
                  <a:srgbClr val="22292C"/>
                </a:solidFill>
                <a:latin typeface="Segoe UI"/>
                <a:cs typeface="Segoe UI"/>
              </a:rPr>
              <a:t>4:</a:t>
            </a:r>
            <a:r>
              <a:rPr sz="1600" b="1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2292C"/>
                </a:solidFill>
                <a:latin typeface="Segoe UI"/>
                <a:cs typeface="Segoe UI"/>
              </a:rPr>
              <a:t>Let's</a:t>
            </a:r>
            <a:r>
              <a:rPr sz="16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2292C"/>
                </a:solidFill>
                <a:latin typeface="Segoe UI"/>
                <a:cs typeface="Segoe UI"/>
              </a:rPr>
              <a:t>create</a:t>
            </a:r>
            <a:r>
              <a:rPr sz="16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2292C"/>
                </a:solidFill>
                <a:latin typeface="Segoe UI"/>
                <a:cs typeface="Segoe UI"/>
              </a:rPr>
              <a:t>a</a:t>
            </a:r>
            <a:r>
              <a:rPr sz="1600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600" b="1" spc="-10" dirty="0">
                <a:solidFill>
                  <a:srgbClr val="22292C"/>
                </a:solidFill>
                <a:latin typeface="Segoe UI"/>
                <a:cs typeface="Segoe UI"/>
              </a:rPr>
              <a:t>AbstractionDemo</a:t>
            </a:r>
            <a:r>
              <a:rPr sz="1600" b="1" spc="-2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2292C"/>
                </a:solidFill>
                <a:latin typeface="Segoe UI"/>
                <a:cs typeface="Segoe UI"/>
              </a:rPr>
              <a:t>class</a:t>
            </a:r>
            <a:r>
              <a:rPr sz="16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2292C"/>
                </a:solidFill>
                <a:latin typeface="Segoe UI"/>
                <a:cs typeface="Segoe UI"/>
              </a:rPr>
              <a:t>to</a:t>
            </a:r>
            <a:r>
              <a:rPr sz="16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2292C"/>
                </a:solidFill>
                <a:latin typeface="Segoe UI"/>
                <a:cs typeface="Segoe UI"/>
              </a:rPr>
              <a:t>test</a:t>
            </a:r>
            <a:r>
              <a:rPr sz="1600" spc="-2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22292C"/>
                </a:solidFill>
                <a:latin typeface="Segoe UI"/>
                <a:cs typeface="Segoe UI"/>
              </a:rPr>
              <a:t>implementation</a:t>
            </a:r>
            <a:r>
              <a:rPr sz="1600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2292C"/>
                </a:solidFill>
                <a:latin typeface="Segoe UI"/>
                <a:cs typeface="Segoe UI"/>
              </a:rPr>
              <a:t>of</a:t>
            </a:r>
            <a:r>
              <a:rPr sz="1600" spc="-10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600" i="1" dirty="0">
                <a:solidFill>
                  <a:srgbClr val="22292C"/>
                </a:solidFill>
                <a:latin typeface="Segoe UI"/>
                <a:cs typeface="Segoe UI"/>
              </a:rPr>
              <a:t>Abstraction</a:t>
            </a:r>
            <a:r>
              <a:rPr sz="1600" i="1" spc="-1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600" spc="-20" dirty="0">
                <a:solidFill>
                  <a:srgbClr val="22292C"/>
                </a:solidFill>
                <a:latin typeface="Segoe UI"/>
                <a:cs typeface="Segoe UI"/>
              </a:rPr>
              <a:t>with </a:t>
            </a:r>
            <a:r>
              <a:rPr sz="1600" dirty="0">
                <a:solidFill>
                  <a:srgbClr val="22292C"/>
                </a:solidFill>
                <a:latin typeface="Segoe UI"/>
                <a:cs typeface="Segoe UI"/>
              </a:rPr>
              <a:t>below</a:t>
            </a:r>
            <a:r>
              <a:rPr sz="1600" spc="-45" dirty="0">
                <a:solidFill>
                  <a:srgbClr val="22292C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22292C"/>
                </a:solidFill>
                <a:latin typeface="Segoe UI"/>
                <a:cs typeface="Segoe UI"/>
              </a:rPr>
              <a:t>code:</a:t>
            </a:r>
            <a:endParaRPr sz="16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3720</Words>
  <Application>Microsoft Office PowerPoint</Application>
  <PresentationFormat>Custom</PresentationFormat>
  <Paragraphs>435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OOPS Concepts in Java</vt:lpstr>
      <vt:lpstr>PowerPoint Presentation</vt:lpstr>
      <vt:lpstr>PowerPoint Presentation</vt:lpstr>
      <vt:lpstr>2. Class</vt:lpstr>
      <vt:lpstr>PowerPoint Presentation</vt:lpstr>
      <vt:lpstr>3. Abstraction</vt:lpstr>
      <vt:lpstr>PowerPoint Presentation</vt:lpstr>
      <vt:lpstr>PowerPoint Presentation</vt:lpstr>
      <vt:lpstr>PowerPoint Presentation</vt:lpstr>
      <vt:lpstr>4. Encapsulation</vt:lpstr>
      <vt:lpstr>PowerPoint Presentation</vt:lpstr>
      <vt:lpstr>PowerPoint Presentation</vt:lpstr>
      <vt:lpstr>5. 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6. Polymorphism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Concepts in Java</dc:title>
  <cp:lastModifiedBy>My-Moon</cp:lastModifiedBy>
  <cp:revision>4</cp:revision>
  <dcterms:created xsi:type="dcterms:W3CDTF">2024-08-27T12:38:36Z</dcterms:created>
  <dcterms:modified xsi:type="dcterms:W3CDTF">2024-08-28T10:28:24Z</dcterms:modified>
</cp:coreProperties>
</file>