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4" r:id="rId12"/>
    <p:sldId id="335" r:id="rId13"/>
    <p:sldId id="336" r:id="rId14"/>
    <p:sldId id="337" r:id="rId15"/>
    <p:sldId id="266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267" r:id="rId26"/>
    <p:sldId id="268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303" r:id="rId54"/>
    <p:sldId id="312" r:id="rId55"/>
    <p:sldId id="313" r:id="rId56"/>
    <p:sldId id="314" r:id="rId57"/>
    <p:sldId id="315" r:id="rId58"/>
    <p:sldId id="316" r:id="rId59"/>
    <p:sldId id="317" r:id="rId6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14" y="2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33AD-816E-4065-8326-5569DFE7BF42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801688"/>
            <a:ext cx="28352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2178-5411-4D61-BDC4-90D4D9E8B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9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2178-5411-4D61-BDC4-90D4D9E8B5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2178-5411-4D61-BDC4-90D4D9E8B5A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6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7512" y="9884359"/>
            <a:ext cx="6226810" cy="6350"/>
          </a:xfrm>
          <a:custGeom>
            <a:avLst/>
            <a:gdLst/>
            <a:ahLst/>
            <a:cxnLst/>
            <a:rect l="l" t="t" r="r" b="b"/>
            <a:pathLst>
              <a:path w="6226809" h="6350">
                <a:moveTo>
                  <a:pt x="6226810" y="0"/>
                </a:moveTo>
                <a:lnTo>
                  <a:pt x="0" y="0"/>
                </a:lnTo>
                <a:lnTo>
                  <a:pt x="0" y="6095"/>
                </a:lnTo>
                <a:lnTo>
                  <a:pt x="6226810" y="6095"/>
                </a:lnTo>
                <a:lnTo>
                  <a:pt x="622681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879094"/>
            <a:ext cx="621665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4163695"/>
            <a:ext cx="6213475" cy="548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41465" y="9917379"/>
            <a:ext cx="70992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266" y="3421557"/>
            <a:ext cx="845185" cy="184785"/>
          </a:xfrm>
          <a:custGeom>
            <a:avLst/>
            <a:gdLst/>
            <a:ahLst/>
            <a:cxnLst/>
            <a:rect l="l" t="t" r="r" b="b"/>
            <a:pathLst>
              <a:path w="845185" h="184785">
                <a:moveTo>
                  <a:pt x="837472" y="0"/>
                </a:moveTo>
                <a:lnTo>
                  <a:pt x="7432" y="0"/>
                </a:lnTo>
                <a:lnTo>
                  <a:pt x="0" y="7429"/>
                </a:lnTo>
                <a:lnTo>
                  <a:pt x="0" y="16598"/>
                </a:lnTo>
                <a:lnTo>
                  <a:pt x="0" y="177012"/>
                </a:lnTo>
                <a:lnTo>
                  <a:pt x="7432" y="184442"/>
                </a:lnTo>
                <a:lnTo>
                  <a:pt x="837472" y="184442"/>
                </a:lnTo>
                <a:lnTo>
                  <a:pt x="844914" y="177012"/>
                </a:lnTo>
                <a:lnTo>
                  <a:pt x="844914" y="7429"/>
                </a:lnTo>
                <a:lnTo>
                  <a:pt x="8374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9572" y="2131872"/>
            <a:ext cx="2094230" cy="184785"/>
          </a:xfrm>
          <a:custGeom>
            <a:avLst/>
            <a:gdLst/>
            <a:ahLst/>
            <a:cxnLst/>
            <a:rect l="l" t="t" r="r" b="b"/>
            <a:pathLst>
              <a:path w="2094229" h="184785">
                <a:moveTo>
                  <a:pt x="2086495" y="0"/>
                </a:moveTo>
                <a:lnTo>
                  <a:pt x="7442" y="0"/>
                </a:lnTo>
                <a:lnTo>
                  <a:pt x="0" y="7429"/>
                </a:lnTo>
                <a:lnTo>
                  <a:pt x="0" y="16598"/>
                </a:lnTo>
                <a:lnTo>
                  <a:pt x="0" y="177012"/>
                </a:lnTo>
                <a:lnTo>
                  <a:pt x="7442" y="184442"/>
                </a:lnTo>
                <a:lnTo>
                  <a:pt x="2086495" y="184442"/>
                </a:lnTo>
                <a:lnTo>
                  <a:pt x="2093937" y="177012"/>
                </a:lnTo>
                <a:lnTo>
                  <a:pt x="2093937" y="7429"/>
                </a:lnTo>
                <a:lnTo>
                  <a:pt x="20864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7512" y="2131872"/>
            <a:ext cx="6226810" cy="7759065"/>
            <a:chOff x="667512" y="2131872"/>
            <a:chExt cx="6226810" cy="7759065"/>
          </a:xfrm>
        </p:grpSpPr>
        <p:sp>
          <p:nvSpPr>
            <p:cNvPr id="5" name="object 5"/>
            <p:cNvSpPr/>
            <p:nvPr/>
          </p:nvSpPr>
          <p:spPr>
            <a:xfrm>
              <a:off x="4175683" y="2131872"/>
              <a:ext cx="777240" cy="184785"/>
            </a:xfrm>
            <a:custGeom>
              <a:avLst/>
              <a:gdLst/>
              <a:ahLst/>
              <a:cxnLst/>
              <a:rect l="l" t="t" r="r" b="b"/>
              <a:pathLst>
                <a:path w="777239" h="184785">
                  <a:moveTo>
                    <a:pt x="769607" y="0"/>
                  </a:moveTo>
                  <a:lnTo>
                    <a:pt x="7442" y="0"/>
                  </a:lnTo>
                  <a:lnTo>
                    <a:pt x="0" y="7429"/>
                  </a:lnTo>
                  <a:lnTo>
                    <a:pt x="0" y="16598"/>
                  </a:lnTo>
                  <a:lnTo>
                    <a:pt x="0" y="177012"/>
                  </a:lnTo>
                  <a:lnTo>
                    <a:pt x="7442" y="184442"/>
                  </a:lnTo>
                  <a:lnTo>
                    <a:pt x="769607" y="184442"/>
                  </a:lnTo>
                  <a:lnTo>
                    <a:pt x="777049" y="177012"/>
                  </a:lnTo>
                  <a:lnTo>
                    <a:pt x="777049" y="7429"/>
                  </a:lnTo>
                  <a:lnTo>
                    <a:pt x="7696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2" y="9884359"/>
              <a:ext cx="6226810" cy="6350"/>
            </a:xfrm>
            <a:custGeom>
              <a:avLst/>
              <a:gdLst/>
              <a:ahLst/>
              <a:cxnLst/>
              <a:rect l="l" t="t" r="r" b="b"/>
              <a:pathLst>
                <a:path w="6226809" h="6350">
                  <a:moveTo>
                    <a:pt x="622681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226810" y="6095"/>
                  </a:lnTo>
                  <a:lnTo>
                    <a:pt x="62268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4077" y="871473"/>
            <a:ext cx="377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Java </a:t>
            </a:r>
            <a:r>
              <a:rPr sz="3600" spc="-10" dirty="0">
                <a:solidFill>
                  <a:srgbClr val="000000"/>
                </a:solidFill>
              </a:rPr>
              <a:t>programming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1906777" y="1391665"/>
            <a:ext cx="3747135" cy="44450"/>
          </a:xfrm>
          <a:custGeom>
            <a:avLst/>
            <a:gdLst/>
            <a:ahLst/>
            <a:cxnLst/>
            <a:rect l="l" t="t" r="r" b="b"/>
            <a:pathLst>
              <a:path w="3747135" h="44450">
                <a:moveTo>
                  <a:pt x="3746880" y="0"/>
                </a:moveTo>
                <a:lnTo>
                  <a:pt x="0" y="0"/>
                </a:lnTo>
                <a:lnTo>
                  <a:pt x="0" y="44196"/>
                </a:lnTo>
                <a:lnTo>
                  <a:pt x="3746880" y="44196"/>
                </a:lnTo>
                <a:lnTo>
                  <a:pt x="3746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100" y="1552701"/>
            <a:ext cx="6212840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What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is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Java?</a:t>
            </a:r>
            <a:endParaRPr sz="2200">
              <a:latin typeface="Times New Roman"/>
              <a:cs typeface="Times New Roman"/>
            </a:endParaRPr>
          </a:p>
          <a:p>
            <a:pPr marL="12700" marR="5715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sz="1600" b="1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language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platform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high</a:t>
            </a:r>
            <a:r>
              <a:rPr sz="1600" u="heavy" spc="32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robust,</a:t>
            </a:r>
            <a:r>
              <a:rPr sz="1600" u="heavy" spc="-3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object-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oriented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secure</a:t>
            </a:r>
            <a:r>
              <a:rPr sz="1600" u="heavy" spc="-3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600" u="heavy" spc="-2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language.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3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developed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Sun</a:t>
            </a:r>
            <a:r>
              <a:rPr sz="1600" u="heavy" spc="9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Microsystems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(which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now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subsidiary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Oracle)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year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1995.</a:t>
            </a:r>
            <a:r>
              <a:rPr sz="1600" u="heavy" spc="-3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James</a:t>
            </a:r>
            <a:r>
              <a:rPr sz="1600" u="heavy" spc="-3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Gosling</a:t>
            </a:r>
            <a:r>
              <a:rPr sz="1600" u="heavy" spc="-2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600" u="heavy" spc="-3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known</a:t>
            </a:r>
            <a:r>
              <a:rPr sz="1600" u="heavy" spc="-3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as</a:t>
            </a:r>
            <a:r>
              <a:rPr sz="1600" u="heavy" spc="-3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u="heavy" spc="-3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father</a:t>
            </a:r>
            <a:r>
              <a:rPr sz="1600" u="heavy" spc="-2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u="heavy" spc="-3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Java.</a:t>
            </a:r>
            <a:endParaRPr sz="1600">
              <a:latin typeface="Times New Roman"/>
              <a:cs typeface="Times New Roman"/>
            </a:endParaRPr>
          </a:p>
          <a:p>
            <a:pPr marL="12700" marR="17145">
              <a:lnSpc>
                <a:spcPct val="103400"/>
              </a:lnSpc>
              <a:spcBef>
                <a:spcPts val="120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Platform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hardware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runs,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platform.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(JRE)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API,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platform.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687" y="4563465"/>
            <a:ext cx="6247130" cy="2508250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31114" rIns="0" bIns="0" rtlCol="0">
            <a:spAutoFit/>
          </a:bodyPr>
          <a:lstStyle/>
          <a:p>
            <a:pPr marL="456565" marR="57150" indent="-228600">
              <a:lnSpc>
                <a:spcPts val="1870"/>
              </a:lnSpc>
              <a:spcBef>
                <a:spcPts val="244"/>
              </a:spcBef>
              <a:buAutoNum type="arabicPeriod"/>
              <a:tabLst>
                <a:tab pos="456565" algn="l"/>
              </a:tabLst>
            </a:pPr>
            <a:r>
              <a:rPr sz="1600" dirty="0">
                <a:latin typeface="Times New Roman"/>
                <a:cs typeface="Times New Roman"/>
              </a:rPr>
              <a:t>Desktop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acrobat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reader,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player,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antivirus,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55930" algn="l"/>
              </a:tabLst>
            </a:pPr>
            <a:r>
              <a:rPr sz="1600" dirty="0">
                <a:latin typeface="Times New Roman"/>
                <a:cs typeface="Times New Roman"/>
              </a:rPr>
              <a:t>Web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irctc.co.in,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javatpoint.com,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455930" algn="l"/>
              </a:tabLst>
            </a:pPr>
            <a:r>
              <a:rPr sz="1600" dirty="0">
                <a:latin typeface="Times New Roman"/>
                <a:cs typeface="Times New Roman"/>
              </a:rPr>
              <a:t>Enterprise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banking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applications.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55930" algn="l"/>
              </a:tabLst>
            </a:pPr>
            <a:r>
              <a:rPr sz="1600" spc="-10" dirty="0">
                <a:latin typeface="Times New Roman"/>
                <a:cs typeface="Times New Roman"/>
              </a:rPr>
              <a:t>Mobile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55930" algn="l"/>
              </a:tabLst>
            </a:pPr>
            <a:r>
              <a:rPr sz="1600" dirty="0">
                <a:latin typeface="Times New Roman"/>
                <a:cs typeface="Times New Roman"/>
              </a:rPr>
              <a:t>Embedded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55930" algn="l"/>
              </a:tabLst>
            </a:pPr>
            <a:r>
              <a:rPr sz="1600" dirty="0">
                <a:latin typeface="Times New Roman"/>
                <a:cs typeface="Times New Roman"/>
              </a:rPr>
              <a:t>Smart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Card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55930" algn="l"/>
              </a:tabLst>
            </a:pPr>
            <a:r>
              <a:rPr sz="1600" spc="-10" dirty="0">
                <a:latin typeface="Times New Roman"/>
                <a:cs typeface="Times New Roman"/>
              </a:rPr>
              <a:t>Robotics</a:t>
            </a:r>
            <a:endParaRPr sz="1600">
              <a:latin typeface="Times New Roman"/>
              <a:cs typeface="Times New Roman"/>
            </a:endParaRPr>
          </a:p>
          <a:p>
            <a:pPr marL="455930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55930" algn="l"/>
              </a:tabLst>
            </a:pPr>
            <a:r>
              <a:rPr sz="1600" dirty="0">
                <a:latin typeface="Times New Roman"/>
                <a:cs typeface="Times New Roman"/>
              </a:rPr>
              <a:t>Games,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7147940"/>
            <a:ext cx="6210300" cy="230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Features</a:t>
            </a:r>
            <a:r>
              <a:rPr sz="2200" b="1" spc="-8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2200" b="1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Simple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easy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learn,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syntax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simple,</a:t>
            </a:r>
            <a:r>
              <a:rPr sz="1600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clean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easy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understand.</a:t>
            </a:r>
            <a:r>
              <a:rPr sz="16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According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Sun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Microsystem,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simple programming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because: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870"/>
              </a:lnSpc>
              <a:spcBef>
                <a:spcPts val="140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u="heavy" spc="-75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syntax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based</a:t>
            </a:r>
            <a:r>
              <a:rPr sz="1600" u="heavy" spc="-65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C++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(so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easier</a:t>
            </a:r>
            <a:r>
              <a:rPr sz="1600" u="heavy" spc="-75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600" u="heavy" spc="-65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programmers</a:t>
            </a:r>
            <a:r>
              <a:rPr sz="1600" u="heavy" spc="-65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learn</a:t>
            </a:r>
            <a:r>
              <a:rPr sz="1600" u="heavy" spc="-7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it</a:t>
            </a:r>
            <a:r>
              <a:rPr sz="1600" u="heavy" spc="-6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91E8E8"/>
                  </a:solidFill>
                </a:uFill>
                <a:latin typeface="Times New Roman"/>
                <a:cs typeface="Times New Roman"/>
              </a:rPr>
              <a:t>C++).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13" name="object 13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826" y="408622"/>
              <a:ext cx="6725284" cy="965835"/>
            </a:xfrm>
            <a:custGeom>
              <a:avLst/>
              <a:gdLst/>
              <a:ahLst/>
              <a:cxnLst/>
              <a:rect l="l" t="t" r="r" b="b"/>
              <a:pathLst>
                <a:path w="6725284" h="965835">
                  <a:moveTo>
                    <a:pt x="0" y="965758"/>
                  </a:moveTo>
                  <a:lnTo>
                    <a:pt x="6724916" y="965758"/>
                  </a:lnTo>
                  <a:lnTo>
                    <a:pt x="6724916" y="0"/>
                  </a:lnTo>
                  <a:lnTo>
                    <a:pt x="0" y="0"/>
                  </a:lnTo>
                  <a:lnTo>
                    <a:pt x="0" y="965758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512" y="728231"/>
              <a:ext cx="6530536" cy="5601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0819" y="389600"/>
              <a:ext cx="6732270" cy="9906000"/>
            </a:xfrm>
            <a:custGeom>
              <a:avLst/>
              <a:gdLst/>
              <a:ahLst/>
              <a:cxnLst/>
              <a:rect l="l" t="t" r="r" b="b"/>
              <a:pathLst>
                <a:path w="6732270" h="9906000">
                  <a:moveTo>
                    <a:pt x="0" y="9905631"/>
                  </a:moveTo>
                  <a:lnTo>
                    <a:pt x="6731914" y="9905631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905631"/>
                  </a:lnTo>
                  <a:close/>
                </a:path>
              </a:pathLst>
            </a:custGeom>
            <a:ln w="191007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141465" y="9917379"/>
            <a:ext cx="7099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50" dirty="0" smtClean="0"/>
              <a:t>e</a:t>
            </a:r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5380" cy="8577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5240" algn="just">
              <a:lnSpc>
                <a:spcPts val="1839"/>
              </a:lnSpc>
              <a:spcBef>
                <a:spcPts val="22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decision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tree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enter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true.</a:t>
            </a:r>
            <a:endParaRPr sz="16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1265"/>
              </a:spcBef>
              <a:buAutoNum type="arabicPeriod" startAt="4"/>
              <a:tabLst>
                <a:tab pos="213995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Nested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if-statement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nested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if-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if-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else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inside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another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else-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Switch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57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Switch</a:t>
            </a:r>
            <a:r>
              <a:rPr sz="1600" u="sng" spc="21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statements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if-else-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statements.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switch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being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switched.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Loop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 Statements</a:t>
            </a:r>
            <a:endParaRPr sz="16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programming,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sometimes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repeatedly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evaluates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true.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However,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repeated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order.</a:t>
            </a:r>
            <a:endParaRPr sz="1600">
              <a:latin typeface="Times New Roman"/>
              <a:cs typeface="Times New Roman"/>
            </a:endParaRPr>
          </a:p>
          <a:p>
            <a:pPr marL="393700" lvl="1" indent="-1651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93700" algn="l"/>
              </a:tabLst>
            </a:pPr>
            <a:r>
              <a:rPr sz="1600" u="heavy" spc="18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600" u="heavy" spc="-1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393700" lvl="1" indent="-1651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393700" algn="l"/>
              </a:tabLst>
            </a:pPr>
            <a:r>
              <a:rPr sz="1600" u="heavy" spc="17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1600" u="heavy" spc="-1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393700" lvl="1" indent="-1651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393700" algn="l"/>
              </a:tabLst>
            </a:pPr>
            <a:r>
              <a:rPr sz="1600" u="heavy" spc="18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do-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for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600" u="sng" spc="3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C++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enables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initialize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loop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variable,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condition,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increment/decrement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exactly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times,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want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for-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each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loop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 enhanced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traverse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structures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array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don't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update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variable.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syntax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for-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  <a:spcBef>
                <a:spcPts val="1355"/>
              </a:spcBef>
            </a:pP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(data_type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array_name/collection_name){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</a:pP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//statements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566" y="410603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10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879094"/>
            <a:ext cx="6216650" cy="430887"/>
          </a:xfrm>
        </p:spPr>
        <p:txBody>
          <a:bodyPr/>
          <a:lstStyle/>
          <a:p>
            <a:r>
              <a:rPr lang="en-IN" dirty="0" err="1" smtClean="0"/>
              <a:t>ForLoopExample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07854" y="2495127"/>
            <a:ext cx="3927436" cy="705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ForLoopExample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for (</a:t>
            </a:r>
            <a:r>
              <a:rPr lang="en-IN" dirty="0" err="1" smtClean="0"/>
              <a:t>int</a:t>
            </a:r>
            <a:r>
              <a:rPr lang="en-IN" dirty="0" smtClean="0"/>
              <a:t> i = 1; i &lt;= 5; i++)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(i);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5783" y="2495127"/>
            <a:ext cx="3102892" cy="73427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i = 1; i &lt;= 5; i++)</a:t>
            </a:r>
            <a:r>
              <a:rPr lang="en-US" dirty="0" smtClean="0"/>
              <a:t>: This is the for loop statement.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int</a:t>
            </a:r>
            <a:r>
              <a:rPr lang="en-US" dirty="0" smtClean="0"/>
              <a:t> i = 1: Initializes a variable i with the value 1. This is executed only once, before the loop starts.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 &lt;= 5: This is the condition. The loop continues as long as i is less than or equal to 5.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i++: Increments the value of i by 1 after each iteration.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(i);</a:t>
            </a:r>
            <a:r>
              <a:rPr lang="en-US" dirty="0" smtClean="0"/>
              <a:t>: This line prints the current value of i to the console.</a:t>
            </a:r>
          </a:p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8" y="7030887"/>
            <a:ext cx="779264" cy="26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6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879094"/>
            <a:ext cx="6216650" cy="430887"/>
          </a:xfrm>
        </p:spPr>
        <p:txBody>
          <a:bodyPr/>
          <a:lstStyle/>
          <a:p>
            <a:r>
              <a:rPr lang="en-IN" dirty="0" err="1" smtClean="0"/>
              <a:t>DoWhile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77825" y="2495127"/>
            <a:ext cx="3519438" cy="705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DoWhileExample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i = 1;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r>
              <a:rPr lang="en-IN" dirty="0" smtClean="0"/>
              <a:t>        do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(i);</a:t>
            </a:r>
          </a:p>
          <a:p>
            <a:pPr marL="0" indent="0">
              <a:buNone/>
            </a:pPr>
            <a:r>
              <a:rPr lang="en-IN" dirty="0" smtClean="0"/>
              <a:t>            i++;</a:t>
            </a:r>
          </a:p>
          <a:p>
            <a:pPr marL="0" indent="0">
              <a:buNone/>
            </a:pPr>
            <a:r>
              <a:rPr lang="en-IN" dirty="0" smtClean="0"/>
              <a:t>        } while (i &lt;= 5);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6770" y="2495127"/>
            <a:ext cx="3221905" cy="705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i variable is initialized to 1.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do block starts, and the value of i is printed.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value of i is incremented by 1.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condition i &lt;= 5 is checked. Since i is currently 2, the condition is true, and the loop repeats.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process continues until i becomes 6.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When i is 6, the condition i &lt;= 5 becomes false, and the loop ends.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12" y="6806329"/>
            <a:ext cx="779264" cy="26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51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879094"/>
            <a:ext cx="6216650" cy="430887"/>
          </a:xfrm>
        </p:spPr>
        <p:txBody>
          <a:bodyPr/>
          <a:lstStyle/>
          <a:p>
            <a:r>
              <a:rPr lang="en-US" dirty="0" smtClean="0"/>
              <a:t>While Loop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77825" y="2495127"/>
            <a:ext cx="3519438" cy="705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WhileLoopExample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count = 1;</a:t>
            </a:r>
          </a:p>
          <a:p>
            <a:pPr marL="0" indent="0">
              <a:buNone/>
            </a:pPr>
            <a:r>
              <a:rPr lang="en-US" dirty="0" smtClean="0"/>
              <a:t>        while (count &lt;= 5)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("Count: " + count);</a:t>
            </a:r>
          </a:p>
          <a:p>
            <a:pPr marL="0" indent="0">
              <a:buNone/>
            </a:pPr>
            <a:r>
              <a:rPr lang="en-US" dirty="0" smtClean="0"/>
              <a:t>            count++;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6850" y="1993900"/>
            <a:ext cx="3289839" cy="705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Initialization:</a:t>
            </a:r>
            <a:r>
              <a:rPr lang="en-US" dirty="0" smtClean="0"/>
              <a:t> An integer variable count is declared and initialized to 1.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Condition Check:</a:t>
            </a:r>
            <a:r>
              <a:rPr lang="en-US" dirty="0" smtClean="0"/>
              <a:t> The while loop checks if the value of count is less than or equal to 5. If true, the loop body executes.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Loop Body:</a:t>
            </a:r>
            <a:r>
              <a:rPr lang="en-US" dirty="0" smtClean="0"/>
              <a:t> The current value of count is printed to the console.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Increment:</a:t>
            </a:r>
            <a:r>
              <a:rPr lang="en-US" dirty="0" smtClean="0"/>
              <a:t> The value of count is increased by 1.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Iteration:</a:t>
            </a:r>
            <a:r>
              <a:rPr lang="en-US" dirty="0" smtClean="0"/>
              <a:t> The loop repeats from step 2 until the condition becomes false (i.e., count is greater than 5).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80" y="6918608"/>
            <a:ext cx="1361744" cy="25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879094"/>
            <a:ext cx="6216650" cy="430887"/>
          </a:xfrm>
        </p:spPr>
        <p:txBody>
          <a:bodyPr/>
          <a:lstStyle/>
          <a:p>
            <a:r>
              <a:rPr lang="en-IN" dirty="0" smtClean="0"/>
              <a:t>For Each Loop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77825" y="2495127"/>
            <a:ext cx="3459932" cy="705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ForEachLoopExample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    // Create an array of integers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[] numbers = {1, 2, 3, 4, 5};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// Iterate over the array using for-each loop</a:t>
            </a:r>
          </a:p>
          <a:p>
            <a:pPr marL="0" indent="0">
              <a:buNone/>
            </a:pPr>
            <a:r>
              <a:rPr lang="en-IN" dirty="0" smtClean="0"/>
              <a:t>        for (</a:t>
            </a:r>
            <a:r>
              <a:rPr lang="en-IN" dirty="0" err="1" smtClean="0"/>
              <a:t>int</a:t>
            </a:r>
            <a:r>
              <a:rPr lang="en-IN" dirty="0" smtClean="0"/>
              <a:t> number : numbers)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(number);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6850" y="2374900"/>
            <a:ext cx="3289839" cy="705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Array creation:</a:t>
            </a:r>
            <a:r>
              <a:rPr lang="en-US" dirty="0" smtClean="0"/>
              <a:t> An integer array named numbers is created with values 1, 2, 3, 4, and 5.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For-each loop: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number : numbers): This line declares a loop variable number of type int. The colon (:) indicates that number will take on the value of each element in the numbers array.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System.out.println</a:t>
            </a:r>
            <a:r>
              <a:rPr lang="en-US" dirty="0" smtClean="0"/>
              <a:t>(number): This line prints the current value of number to the console.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31" y="7143167"/>
            <a:ext cx="1094118" cy="262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4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92810"/>
            <a:ext cx="6214110" cy="848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while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1600" u="sng" spc="-6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16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iterate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multiple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times.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However,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don't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iterations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advance,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recommended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do-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while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700"/>
              </a:lnSpc>
              <a:spcBef>
                <a:spcPts val="14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do-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1600" u="sng" spc="-7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16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executing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statements.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iteration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least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once,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 can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do-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850"/>
              </a:lnSpc>
              <a:spcBef>
                <a:spcPts val="144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exit-controlled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checked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advance.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syntax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do-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  <a:spcBef>
                <a:spcPts val="1300"/>
              </a:spcBef>
            </a:pPr>
            <a:r>
              <a:rPr sz="1600" b="1" spc="-25" dirty="0">
                <a:solidFill>
                  <a:srgbClr val="006699"/>
                </a:solidFill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70"/>
              </a:lnSpc>
            </a:pPr>
            <a:r>
              <a:rPr sz="1600" spc="-5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70"/>
              </a:lnSpc>
            </a:pP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//statements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</a:pPr>
            <a:r>
              <a:rPr sz="1600" dirty="0">
                <a:latin typeface="Times New Roman"/>
                <a:cs typeface="Times New Roman"/>
              </a:rPr>
              <a:t>}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while</a:t>
            </a:r>
            <a:r>
              <a:rPr sz="1600" b="1" spc="-2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(condition);</a:t>
            </a:r>
            <a:endParaRPr sz="16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Jump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Statements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839"/>
              </a:lnSpc>
              <a:spcBef>
                <a:spcPts val="1450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Jump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transfer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specific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statements.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words,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jump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transfer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execution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break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5700"/>
              </a:lnSpc>
              <a:spcBef>
                <a:spcPts val="141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suggests,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sz="1600" u="sng" spc="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sz="16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flow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transfer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next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outside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loop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switch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5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continue</a:t>
            </a:r>
            <a:r>
              <a:rPr sz="1600" b="1" spc="-5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3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Unlike</a:t>
            </a:r>
            <a:r>
              <a:rPr sz="16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continue</a:t>
            </a:r>
            <a:r>
              <a:rPr sz="1600" u="sng" spc="5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doesn't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loop,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whereas,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skips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jumps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next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iteration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immediately.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4" name="object 4"/>
            <p:cNvSpPr/>
            <p:nvPr/>
          </p:nvSpPr>
          <p:spPr>
            <a:xfrm>
              <a:off x="667511" y="9542983"/>
              <a:ext cx="6226810" cy="411480"/>
            </a:xfrm>
            <a:custGeom>
              <a:avLst/>
              <a:gdLst/>
              <a:ahLst/>
              <a:cxnLst/>
              <a:rect l="l" t="t" r="r" b="b"/>
              <a:pathLst>
                <a:path w="6226809" h="411479">
                  <a:moveTo>
                    <a:pt x="622681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6226810" y="411480"/>
                  </a:lnTo>
                  <a:lnTo>
                    <a:pt x="6226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819" y="403436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0" y="502493"/>
            <a:ext cx="6069674" cy="880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9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7" y="1689100"/>
            <a:ext cx="5989943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0" y="591862"/>
            <a:ext cx="6367207" cy="898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0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7" y="509955"/>
            <a:ext cx="6545728" cy="976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2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7874" y="8288718"/>
            <a:ext cx="1624330" cy="181610"/>
          </a:xfrm>
          <a:custGeom>
            <a:avLst/>
            <a:gdLst/>
            <a:ahLst/>
            <a:cxnLst/>
            <a:rect l="l" t="t" r="r" b="b"/>
            <a:pathLst>
              <a:path w="1624330" h="181609">
                <a:moveTo>
                  <a:pt x="1616590" y="0"/>
                </a:moveTo>
                <a:lnTo>
                  <a:pt x="7293" y="0"/>
                </a:lnTo>
                <a:lnTo>
                  <a:pt x="0" y="7289"/>
                </a:lnTo>
                <a:lnTo>
                  <a:pt x="0" y="16294"/>
                </a:lnTo>
                <a:lnTo>
                  <a:pt x="0" y="173710"/>
                </a:lnTo>
                <a:lnTo>
                  <a:pt x="7293" y="181000"/>
                </a:lnTo>
                <a:lnTo>
                  <a:pt x="1616590" y="181000"/>
                </a:lnTo>
                <a:lnTo>
                  <a:pt x="1623880" y="173710"/>
                </a:lnTo>
                <a:lnTo>
                  <a:pt x="1623880" y="7289"/>
                </a:lnTo>
                <a:lnTo>
                  <a:pt x="16165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7512" y="8564562"/>
            <a:ext cx="6226810" cy="1326515"/>
            <a:chOff x="667512" y="8564562"/>
            <a:chExt cx="6226810" cy="1326515"/>
          </a:xfrm>
        </p:grpSpPr>
        <p:sp>
          <p:nvSpPr>
            <p:cNvPr id="4" name="object 4"/>
            <p:cNvSpPr/>
            <p:nvPr/>
          </p:nvSpPr>
          <p:spPr>
            <a:xfrm>
              <a:off x="1137874" y="8564562"/>
              <a:ext cx="4598035" cy="181610"/>
            </a:xfrm>
            <a:custGeom>
              <a:avLst/>
              <a:gdLst/>
              <a:ahLst/>
              <a:cxnLst/>
              <a:rect l="l" t="t" r="r" b="b"/>
              <a:pathLst>
                <a:path w="4598035" h="181609">
                  <a:moveTo>
                    <a:pt x="4590282" y="0"/>
                  </a:moveTo>
                  <a:lnTo>
                    <a:pt x="7293" y="0"/>
                  </a:lnTo>
                  <a:lnTo>
                    <a:pt x="0" y="7289"/>
                  </a:lnTo>
                  <a:lnTo>
                    <a:pt x="0" y="16294"/>
                  </a:lnTo>
                  <a:lnTo>
                    <a:pt x="0" y="173710"/>
                  </a:lnTo>
                  <a:lnTo>
                    <a:pt x="7293" y="181000"/>
                  </a:lnTo>
                  <a:lnTo>
                    <a:pt x="4590282" y="181000"/>
                  </a:lnTo>
                  <a:lnTo>
                    <a:pt x="4597572" y="173710"/>
                  </a:lnTo>
                  <a:lnTo>
                    <a:pt x="4597572" y="7289"/>
                  </a:lnTo>
                  <a:lnTo>
                    <a:pt x="459028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512" y="9884359"/>
              <a:ext cx="6226810" cy="6350"/>
            </a:xfrm>
            <a:custGeom>
              <a:avLst/>
              <a:gdLst/>
              <a:ahLst/>
              <a:cxnLst/>
              <a:rect l="l" t="t" r="r" b="b"/>
              <a:pathLst>
                <a:path w="6226809" h="6350">
                  <a:moveTo>
                    <a:pt x="622681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226810" y="6095"/>
                  </a:lnTo>
                  <a:lnTo>
                    <a:pt x="62268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3100" y="892810"/>
            <a:ext cx="6212840" cy="14331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900" marR="5080" indent="-228600">
              <a:lnSpc>
                <a:spcPts val="1870"/>
              </a:lnSpc>
              <a:spcBef>
                <a:spcPts val="20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u="heavy" spc="35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has</a:t>
            </a:r>
            <a:r>
              <a:rPr sz="1600" u="heavy" spc="35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removed</a:t>
            </a:r>
            <a:r>
              <a:rPr sz="1600" u="heavy" spc="35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many</a:t>
            </a:r>
            <a:r>
              <a:rPr sz="1600" u="heavy" spc="35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complicated</a:t>
            </a:r>
            <a:r>
              <a:rPr sz="1600" u="heavy" spc="35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u="heavy" spc="35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rarely-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sz="1600" u="heavy" spc="36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features,</a:t>
            </a:r>
            <a:r>
              <a:rPr sz="1600" u="heavy" spc="35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example,</a:t>
            </a:r>
            <a:r>
              <a:rPr sz="1600" u="heavy" spc="-6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explicit</a:t>
            </a:r>
            <a:r>
              <a:rPr sz="1600" u="heavy" spc="-7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pointers,</a:t>
            </a:r>
            <a:r>
              <a:rPr sz="1600" u="heavy" spc="-7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operator</a:t>
            </a:r>
            <a:r>
              <a:rPr sz="1600" u="heavy" spc="-7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overloading,</a:t>
            </a:r>
            <a:r>
              <a:rPr sz="1600" u="heavy" spc="-7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469900" marR="9525" indent="-228600">
              <a:lnSpc>
                <a:spcPts val="1870"/>
              </a:lnSpc>
              <a:spcBef>
                <a:spcPts val="31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remove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unreferenced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because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Automatic</a:t>
            </a:r>
            <a:r>
              <a:rPr sz="1600" u="heavy" spc="-4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Garbage</a:t>
            </a:r>
            <a:r>
              <a:rPr sz="1600" u="heavy" spc="-4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600" u="heavy" spc="-4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u="heavy" spc="-5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Java.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Object-oriented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054" y="2431595"/>
            <a:ext cx="6251575" cy="886460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65405" rIns="0" bIns="0" rtlCol="0">
            <a:spAutoFit/>
          </a:bodyPr>
          <a:lstStyle/>
          <a:p>
            <a:pPr marL="27305" marR="29845" algn="just">
              <a:lnSpc>
                <a:spcPts val="1839"/>
              </a:lnSpc>
              <a:spcBef>
                <a:spcPts val="51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object-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oriented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language.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Everything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oriented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means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organize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our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combination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incorporate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both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behaviour.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3346830"/>
            <a:ext cx="19488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Platform</a:t>
            </a:r>
            <a:r>
              <a:rPr sz="16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Independent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048" y="5659447"/>
            <a:ext cx="6251575" cy="1036319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just">
              <a:lnSpc>
                <a:spcPts val="1705"/>
              </a:lnSpc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platform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independent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languages</a:t>
            </a:r>
            <a:endParaRPr sz="1600">
              <a:latin typeface="Times New Roman"/>
              <a:cs typeface="Times New Roman"/>
            </a:endParaRPr>
          </a:p>
          <a:p>
            <a:pPr marL="34290" marR="25400" algn="just">
              <a:lnSpc>
                <a:spcPct val="95900"/>
              </a:lnSpc>
              <a:spcBef>
                <a:spcPts val="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C++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compiled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platform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machines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while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once,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anywhere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language.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platform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hardware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6737984"/>
            <a:ext cx="6216015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Secured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security.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virus-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free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systems.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secured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because: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No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explicit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pointer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Java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Programs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run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inside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virtual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machine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sandbox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Robust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English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mining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Robust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strong.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robust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because: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887" y="3607307"/>
              <a:ext cx="1740407" cy="18465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869" y="438612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3" y="1"/>
            <a:ext cx="6843260" cy="257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3" y="2456631"/>
            <a:ext cx="6486221" cy="818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7" y="1106472"/>
            <a:ext cx="6426714" cy="84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1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003300"/>
            <a:ext cx="5867400" cy="89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3" y="2"/>
            <a:ext cx="6486221" cy="253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0" y="2220367"/>
            <a:ext cx="6307701" cy="625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6" y="1641489"/>
            <a:ext cx="6307701" cy="606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0" y="7255445"/>
            <a:ext cx="5950661" cy="185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12" y="914348"/>
            <a:ext cx="6226810" cy="38036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45"/>
              </a:lnSpc>
            </a:pPr>
            <a:r>
              <a:rPr sz="2600" dirty="0">
                <a:solidFill>
                  <a:srgbClr val="DF3900"/>
                </a:solidFill>
              </a:rPr>
              <a:t>Java</a:t>
            </a:r>
            <a:r>
              <a:rPr sz="2600" spc="-15" dirty="0">
                <a:solidFill>
                  <a:srgbClr val="DF3900"/>
                </a:solidFill>
              </a:rPr>
              <a:t> </a:t>
            </a:r>
            <a:r>
              <a:rPr sz="2600" dirty="0">
                <a:solidFill>
                  <a:srgbClr val="DF3900"/>
                </a:solidFill>
              </a:rPr>
              <a:t>Object</a:t>
            </a:r>
            <a:r>
              <a:rPr sz="2600" spc="-15" dirty="0">
                <a:solidFill>
                  <a:srgbClr val="DF3900"/>
                </a:solidFill>
              </a:rPr>
              <a:t> </a:t>
            </a:r>
            <a:r>
              <a:rPr sz="2600" spc="-10" dirty="0">
                <a:solidFill>
                  <a:srgbClr val="DF3900"/>
                </a:solidFill>
              </a:rPr>
              <a:t>Class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73100" y="1837690"/>
            <a:ext cx="6216015" cy="4511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4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OOPs</a:t>
            </a:r>
            <a:r>
              <a:rPr sz="2400" b="1" spc="-1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Concepts</a:t>
            </a:r>
            <a:endParaRPr sz="2400" dirty="0">
              <a:latin typeface="Times New Roman"/>
              <a:cs typeface="Times New Roman"/>
            </a:endParaRPr>
          </a:p>
          <a:p>
            <a:pPr marL="241300" marR="12700">
              <a:lnSpc>
                <a:spcPts val="1870"/>
              </a:lnSpc>
              <a:spcBef>
                <a:spcPts val="1465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Object-Oriented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paradigm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concepts,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inheritance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binding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polymorphism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Object</a:t>
            </a:r>
            <a:endParaRPr sz="1600" dirty="0">
              <a:latin typeface="Times New Roman"/>
              <a:cs typeface="Times New Roman"/>
            </a:endParaRPr>
          </a:p>
          <a:p>
            <a:pPr marL="241300" marR="8890" algn="just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entity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behaviour</a:t>
            </a:r>
            <a:r>
              <a:rPr sz="16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chair,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pen,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table,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keyboard,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bike,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physical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logical.</a:t>
            </a:r>
            <a:endParaRPr sz="1600" dirty="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Class</a:t>
            </a:r>
            <a:endParaRPr sz="16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13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logical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entity.</a:t>
            </a:r>
            <a:endParaRPr sz="16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1310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Inheritance</a:t>
            </a:r>
            <a:endParaRPr sz="1600" dirty="0">
              <a:latin typeface="Times New Roman"/>
              <a:cs typeface="Times New Roman"/>
            </a:endParaRPr>
          </a:p>
          <a:p>
            <a:pPr marL="12700" marR="6350" indent="15113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acquires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properties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behaviours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parent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inheritance.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reusability.</a:t>
            </a:r>
            <a:endParaRPr sz="1600" dirty="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270"/>
              </a:spcBef>
            </a:pPr>
            <a:r>
              <a:rPr sz="1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xample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capsule,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wrapped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 medicines.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819" y="403355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8237"/>
            <a:ext cx="6214745" cy="63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270"/>
              </a:spcBef>
            </a:pPr>
            <a:r>
              <a:rPr lang="en-IN" sz="2000" b="1" spc="-10" dirty="0" smtClean="0">
                <a:solidFill>
                  <a:srgbClr val="600A4A"/>
                </a:solidFill>
                <a:latin typeface="Times New Roman"/>
                <a:cs typeface="Times New Roman"/>
              </a:rPr>
              <a:t>Polymorphism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45"/>
              </a:spcBef>
            </a:pP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lang="en-IN" sz="2000" spc="-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task</a:t>
            </a:r>
            <a:r>
              <a:rPr lang="en-IN" sz="2000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performed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lang="en-IN" sz="2000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ways,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IN" sz="2000" spc="-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polymorphism.</a:t>
            </a:r>
            <a:r>
              <a:rPr lang="en-IN" sz="2000" spc="-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r>
              <a:rPr lang="en-IN" sz="2000" spc="3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IN" sz="2000" spc="39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convince</a:t>
            </a:r>
            <a:r>
              <a:rPr lang="en-IN" sz="2000" spc="3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IN" sz="2000" spc="3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customer</a:t>
            </a:r>
            <a:r>
              <a:rPr lang="en-IN" sz="2000" spc="38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differently,</a:t>
            </a:r>
            <a:r>
              <a:rPr lang="en-IN" sz="2000" spc="3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IN" sz="2000" spc="38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draw</a:t>
            </a:r>
            <a:r>
              <a:rPr lang="en-IN" sz="2000" spc="3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something,</a:t>
            </a:r>
            <a:r>
              <a:rPr lang="en-IN" sz="2000" spc="38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shape,</a:t>
            </a:r>
            <a:r>
              <a:rPr lang="en-IN" sz="2000" spc="-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triangle,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rectangle,</a:t>
            </a:r>
            <a:r>
              <a:rPr lang="en-IN" sz="2000" spc="-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lang="en-IN" sz="2000" b="1" spc="-10" dirty="0" smtClean="0">
                <a:solidFill>
                  <a:srgbClr val="600A4A"/>
                </a:solidFill>
                <a:latin typeface="Times New Roman"/>
                <a:cs typeface="Times New Roman"/>
              </a:rPr>
              <a:t>Abstraction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839"/>
              </a:lnSpc>
              <a:spcBef>
                <a:spcPts val="1610"/>
              </a:spcBef>
            </a:pP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Hiding</a:t>
            </a:r>
            <a:r>
              <a:rPr lang="en-IN" sz="2000" spc="1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internal</a:t>
            </a:r>
            <a:r>
              <a:rPr lang="en-IN" sz="2000" spc="1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details</a:t>
            </a:r>
            <a:r>
              <a:rPr lang="en-IN" sz="2000" spc="1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IN" sz="2000" spc="1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showing</a:t>
            </a:r>
            <a:r>
              <a:rPr lang="en-IN" sz="2000" spc="1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functionality</a:t>
            </a:r>
            <a:r>
              <a:rPr lang="en-IN" sz="2000" spc="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IN" sz="2000" spc="15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lang="en-IN" sz="2000" spc="1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IN" sz="2000" spc="1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abstraction.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lang="en-IN" sz="2000" spc="-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phone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call,</a:t>
            </a:r>
            <a:r>
              <a:rPr lang="en-IN" sz="2000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lang="en-IN" sz="2000" spc="-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don't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know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internal</a:t>
            </a:r>
            <a:r>
              <a:rPr lang="en-IN" sz="2000" spc="-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processing.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lang="en-IN" sz="2000" b="1" spc="-10" dirty="0" smtClean="0">
                <a:solidFill>
                  <a:srgbClr val="600A4A"/>
                </a:solidFill>
                <a:latin typeface="Times New Roman"/>
                <a:cs typeface="Times New Roman"/>
              </a:rPr>
              <a:t>Encapsulation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 marR="6985" algn="just">
              <a:lnSpc>
                <a:spcPts val="1839"/>
              </a:lnSpc>
              <a:spcBef>
                <a:spcPts val="1450"/>
              </a:spcBef>
            </a:pP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Binding</a:t>
            </a:r>
            <a:r>
              <a:rPr lang="en-IN" sz="2000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(or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wrapping)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lang="en-IN" sz="2000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IN" sz="2000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together</a:t>
            </a:r>
            <a:r>
              <a:rPr lang="en-IN" sz="2000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lang="en-IN" sz="2000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IN" sz="2000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lang="en-IN" sz="2000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unit</a:t>
            </a:r>
            <a:r>
              <a:rPr lang="en-IN" sz="2000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lang="en-IN" sz="2000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lang="en-IN" sz="2000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0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encapsulation.</a:t>
            </a:r>
            <a:r>
              <a:rPr lang="en-IN" sz="2000" spc="1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lang="en-IN" sz="2000" spc="1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lang="en-IN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lang="en-US" sz="2000" b="1" dirty="0" smtClean="0">
              <a:solidFill>
                <a:srgbClr val="600A38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2000" b="1" dirty="0" smtClean="0">
                <a:solidFill>
                  <a:srgbClr val="600A38"/>
                </a:solidFill>
                <a:latin typeface="Times New Roman"/>
                <a:cs typeface="Times New Roman"/>
              </a:rPr>
              <a:t>Constructors</a:t>
            </a:r>
            <a:r>
              <a:rPr sz="2000" b="1" spc="-20" dirty="0" smtClean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0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Java</a:t>
            </a:r>
            <a:endParaRPr sz="20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5900"/>
              </a:lnSpc>
              <a:spcBef>
                <a:spcPts val="139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codes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called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created.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calling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constructor,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allocated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memory.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Constructor</a:t>
            </a:r>
            <a:r>
              <a:rPr sz="16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Overloading</a:t>
            </a:r>
            <a:r>
              <a:rPr sz="16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16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16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overloading</a:t>
            </a:r>
            <a:r>
              <a:rPr sz="1600" u="sng" spc="30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u="sng" spc="29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technique</a:t>
            </a:r>
            <a:r>
              <a:rPr sz="16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having</a:t>
            </a:r>
            <a:r>
              <a:rPr sz="16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parameter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lists.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26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8237"/>
            <a:ext cx="621474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5"/>
              </a:spcBef>
            </a:pPr>
            <a:r>
              <a:rPr sz="2200" b="1" dirty="0" smtClean="0">
                <a:solidFill>
                  <a:srgbClr val="600A38"/>
                </a:solidFill>
                <a:latin typeface="Times New Roman"/>
                <a:cs typeface="Times New Roman"/>
              </a:rPr>
              <a:t>Different</a:t>
            </a:r>
            <a:r>
              <a:rPr sz="2200" b="1" spc="-55" dirty="0" smtClean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b/w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Constructor</a:t>
            </a:r>
            <a:r>
              <a:rPr sz="2200" b="1" spc="-8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385" y="6108700"/>
            <a:ext cx="5991860" cy="102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static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699"/>
              </a:lnSpc>
              <a:spcBef>
                <a:spcPts val="12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management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mainly.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variables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nested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08" y="1660841"/>
            <a:ext cx="4804410" cy="36861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27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2840" cy="77711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55930">
              <a:lnSpc>
                <a:spcPct val="103099"/>
              </a:lnSpc>
              <a:spcBef>
                <a:spcPts val="35"/>
              </a:spcBef>
            </a:pP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belongs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875"/>
              </a:spcBef>
              <a:buAutoNum type="arabicParenR"/>
              <a:tabLst>
                <a:tab pos="230504" algn="l"/>
              </a:tabLst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static</a:t>
            </a:r>
            <a:r>
              <a:rPr sz="16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variable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variable.</a:t>
            </a:r>
            <a:endParaRPr sz="16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870"/>
              </a:lnSpc>
              <a:spcBef>
                <a:spcPts val="146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property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all </a:t>
            </a:r>
            <a:r>
              <a:rPr sz="1600" spc="-10" dirty="0">
                <a:latin typeface="Times New Roman"/>
                <a:cs typeface="Times New Roman"/>
              </a:rPr>
              <a:t>objects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(which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unique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object),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example,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company </a:t>
            </a: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employees,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students,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10"/>
              </a:spcBef>
              <a:buFont typeface="Courier New"/>
              <a:buChar char="o"/>
            </a:pPr>
            <a:endParaRPr sz="1600">
              <a:latin typeface="Times New Roman"/>
              <a:cs typeface="Times New Roman"/>
            </a:endParaRPr>
          </a:p>
          <a:p>
            <a:pPr marL="469900" marR="11430" lvl="1" indent="-228600" algn="just">
              <a:lnSpc>
                <a:spcPts val="1870"/>
              </a:lnSpc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variable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memory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once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time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loading.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70"/>
              </a:spcBef>
              <a:buAutoNum type="arabicParenR" startAt="2"/>
              <a:tabLst>
                <a:tab pos="230504" algn="l"/>
              </a:tabLst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static</a:t>
            </a:r>
            <a:r>
              <a:rPr sz="16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 static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35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belongs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rather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469900" marR="10795" lvl="1" indent="-228600">
              <a:lnSpc>
                <a:spcPts val="188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invoked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without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creating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870"/>
              </a:lnSpc>
              <a:spcBef>
                <a:spcPts val="30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static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access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static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member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change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Why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the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main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static?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Ans)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required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were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non-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JVM</a:t>
            </a:r>
            <a:r>
              <a:rPr sz="16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first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then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main()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lead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problem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extra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allocation.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3)</a:t>
            </a:r>
            <a:r>
              <a:rPr sz="16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static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initialize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member.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before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classloading.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28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601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we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execute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program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without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main()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method?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Ans)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block,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till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JDK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8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1.6.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JDK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1.7,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main</a:t>
            </a:r>
            <a:r>
              <a:rPr sz="16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this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892175">
              <a:lnSpc>
                <a:spcPct val="103800"/>
              </a:lnSpc>
              <a:spcBef>
                <a:spcPts val="12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lot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usage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reference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refers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512" y="6432168"/>
            <a:ext cx="6226810" cy="379730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45"/>
              </a:lnSpc>
            </a:pPr>
            <a:r>
              <a:rPr sz="2600" b="1" dirty="0">
                <a:solidFill>
                  <a:srgbClr val="DF3900"/>
                </a:solidFill>
                <a:latin typeface="Times New Roman"/>
                <a:cs typeface="Times New Roman"/>
              </a:rPr>
              <a:t>Java </a:t>
            </a:r>
            <a:r>
              <a:rPr sz="26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Inheritance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7355204"/>
            <a:ext cx="621474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Inheritance in</a:t>
            </a:r>
            <a:r>
              <a:rPr sz="2400" b="1" spc="-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889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Inheritance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b="1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mechanism</a:t>
            </a:r>
            <a:r>
              <a:rPr sz="1600" b="1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b="1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acquires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b="1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properties</a:t>
            </a:r>
            <a:r>
              <a:rPr sz="16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behaviours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parent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395"/>
              </a:spcBef>
              <a:tabLst>
                <a:tab pos="1062990" algn="l"/>
                <a:tab pos="2026920" algn="l"/>
                <a:tab pos="2873375" algn="l"/>
                <a:tab pos="4598670" algn="l"/>
                <a:tab pos="4873625" algn="l"/>
                <a:tab pos="5339715" algn="l"/>
                <a:tab pos="6032500" algn="l"/>
              </a:tabLst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Inheritance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represents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IS-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	relationship</a:t>
            </a:r>
            <a:r>
              <a:rPr sz="1600" b="1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parent-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child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relationship.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Why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use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inheritance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in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1600" u="sng" spc="-4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Overriding</a:t>
            </a:r>
            <a:r>
              <a:rPr sz="1600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(so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runtime</a:t>
            </a:r>
            <a:r>
              <a:rPr sz="1600" u="sng" spc="-5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polymorphism</a:t>
            </a:r>
            <a:r>
              <a:rPr sz="1600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achieved).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527" y="3310127"/>
            <a:ext cx="5469128" cy="26417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29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0196"/>
            <a:ext cx="5985510" cy="13303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strong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memory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lack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pointers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avoids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problems.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870"/>
              </a:lnSpc>
              <a:spcBef>
                <a:spcPts val="365"/>
              </a:spcBef>
              <a:buSzPct val="62500"/>
              <a:buFont typeface="Courier New"/>
              <a:buChar char="o"/>
              <a:tabLst>
                <a:tab pos="241300" algn="l"/>
              </a:tabLst>
            </a:pP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provides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automatic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garbage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runs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Java </a:t>
            </a:r>
            <a:r>
              <a:rPr sz="1600" spc="-10" dirty="0">
                <a:latin typeface="Times New Roman"/>
                <a:cs typeface="Times New Roman"/>
              </a:rPr>
              <a:t>Virtual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Machine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rid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objects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being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Java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anymore.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369" y="2305550"/>
            <a:ext cx="6251575" cy="1036955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Architecture-natural</a:t>
            </a:r>
            <a:endParaRPr sz="1600">
              <a:latin typeface="Times New Roman"/>
              <a:cs typeface="Times New Roman"/>
            </a:endParaRPr>
          </a:p>
          <a:p>
            <a:pPr marL="27305" marR="31750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architecture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natural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dependent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features,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primitive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fixed.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389502"/>
            <a:ext cx="6212840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Portable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portable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facilitates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carry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bytecode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platform.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doesn't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require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High-performance</a:t>
            </a:r>
            <a:endParaRPr sz="1600">
              <a:latin typeface="Times New Roman"/>
              <a:cs typeface="Times New Roman"/>
            </a:endParaRPr>
          </a:p>
          <a:p>
            <a:pPr marL="12700" marR="8255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faster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16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traditional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interpreted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sz="16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languages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bytecode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"close"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native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548" y="5575054"/>
            <a:ext cx="6251575" cy="931544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55"/>
              </a:lnSpc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Distributed</a:t>
            </a:r>
            <a:endParaRPr sz="1600">
              <a:latin typeface="Times New Roman"/>
              <a:cs typeface="Times New Roman"/>
            </a:endParaRPr>
          </a:p>
          <a:p>
            <a:pPr marL="38100" marR="21590">
              <a:lnSpc>
                <a:spcPts val="1839"/>
              </a:lnSpc>
              <a:spcBef>
                <a:spcPts val="1445"/>
              </a:spcBef>
              <a:tabLst>
                <a:tab pos="548005" algn="l"/>
                <a:tab pos="833755" algn="l"/>
                <a:tab pos="1852295" algn="l"/>
                <a:tab pos="2644140" algn="l"/>
                <a:tab pos="2905760" algn="l"/>
                <a:tab pos="3844290" algn="l"/>
                <a:tab pos="4410710" algn="l"/>
                <a:tab pos="4719320" algn="l"/>
                <a:tab pos="5353050" algn="l"/>
              </a:tabLst>
            </a:pP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distributed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facilitates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users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distributed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applications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Java.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6559676"/>
            <a:ext cx="6209665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Multi-threaded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separate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program,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executing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concurrently.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write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programs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deal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once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defining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multiple threads.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348" y="7889126"/>
            <a:ext cx="6251575" cy="1180465"/>
          </a:xfrm>
          <a:prstGeom prst="rect">
            <a:avLst/>
          </a:prstGeom>
          <a:solidFill>
            <a:srgbClr val="FFCD44">
              <a:alpha val="14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714"/>
              </a:lnSpc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Dynamic</a:t>
            </a:r>
            <a:endParaRPr sz="1600">
              <a:latin typeface="Times New Roman"/>
              <a:cs typeface="Times New Roman"/>
            </a:endParaRPr>
          </a:p>
          <a:p>
            <a:pPr marL="41910" marR="17145" algn="just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dynamic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language.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supports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dynamic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loading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classes.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means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loaded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demand.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supports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functions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native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i.e.,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C++.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9" name="object 9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819" y="403495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040" y="3475621"/>
              <a:ext cx="6251575" cy="4262120"/>
            </a:xfrm>
            <a:custGeom>
              <a:avLst/>
              <a:gdLst/>
              <a:ahLst/>
              <a:cxnLst/>
              <a:rect l="l" t="t" r="r" b="b"/>
              <a:pathLst>
                <a:path w="6251575" h="4262120">
                  <a:moveTo>
                    <a:pt x="6251460" y="3201632"/>
                  </a:moveTo>
                  <a:lnTo>
                    <a:pt x="0" y="3201632"/>
                  </a:lnTo>
                  <a:lnTo>
                    <a:pt x="0" y="4261764"/>
                  </a:lnTo>
                  <a:lnTo>
                    <a:pt x="6251460" y="4261764"/>
                  </a:lnTo>
                  <a:lnTo>
                    <a:pt x="6251460" y="3201632"/>
                  </a:lnTo>
                  <a:close/>
                </a:path>
                <a:path w="6251575" h="4262120">
                  <a:moveTo>
                    <a:pt x="6251460" y="1056157"/>
                  </a:moveTo>
                  <a:lnTo>
                    <a:pt x="0" y="1056157"/>
                  </a:lnTo>
                  <a:lnTo>
                    <a:pt x="0" y="1987448"/>
                  </a:lnTo>
                  <a:lnTo>
                    <a:pt x="6251460" y="1987448"/>
                  </a:lnTo>
                  <a:lnTo>
                    <a:pt x="6251460" y="1056157"/>
                  </a:lnTo>
                  <a:close/>
                </a:path>
                <a:path w="6251575" h="4262120">
                  <a:moveTo>
                    <a:pt x="6251460" y="0"/>
                  </a:moveTo>
                  <a:lnTo>
                    <a:pt x="0" y="0"/>
                  </a:lnTo>
                  <a:lnTo>
                    <a:pt x="0" y="928497"/>
                  </a:lnTo>
                  <a:lnTo>
                    <a:pt x="6251460" y="928497"/>
                  </a:lnTo>
                  <a:lnTo>
                    <a:pt x="6251460" y="0"/>
                  </a:lnTo>
                  <a:close/>
                </a:path>
              </a:pathLst>
            </a:custGeom>
            <a:solidFill>
              <a:srgbClr val="FFCD44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773853"/>
            <a:ext cx="6216650" cy="82924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3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Reusability.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Types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inheritance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11430">
              <a:lnSpc>
                <a:spcPts val="1839"/>
              </a:lnSpc>
              <a:spcBef>
                <a:spcPts val="430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b="1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b="1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basis</a:t>
            </a:r>
            <a:r>
              <a:rPr sz="1600" b="1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b="1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0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b="1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b="1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60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b="1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inheritance</a:t>
            </a:r>
            <a:r>
              <a:rPr sz="1600" b="1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java: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single,</a:t>
            </a:r>
            <a:r>
              <a:rPr sz="16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multilevel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hierarchical.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AutoNum type="arabicParenR"/>
              <a:tabLst>
                <a:tab pos="469265" algn="l"/>
              </a:tabLst>
            </a:pP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Single</a:t>
            </a:r>
            <a:r>
              <a:rPr sz="18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Inheritance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another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inheritance.</a:t>
            </a:r>
            <a:endParaRPr sz="1600">
              <a:latin typeface="Times New Roman"/>
              <a:cs typeface="Times New Roman"/>
            </a:endParaRPr>
          </a:p>
          <a:p>
            <a:pPr marL="461009" indent="-203200">
              <a:lnSpc>
                <a:spcPct val="100000"/>
              </a:lnSpc>
              <a:spcBef>
                <a:spcPts val="1305"/>
              </a:spcBef>
              <a:buAutoNum type="arabicParenR" startAt="2"/>
              <a:tabLst>
                <a:tab pos="461009" algn="l"/>
              </a:tabLst>
            </a:pP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Multilevel</a:t>
            </a:r>
            <a:r>
              <a:rPr sz="1800" b="1" spc="-9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Inheritance</a:t>
            </a:r>
            <a:r>
              <a:rPr sz="18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inheritance,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multilevel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inheritance.</a:t>
            </a:r>
            <a:endParaRPr sz="1600">
              <a:latin typeface="Times New Roman"/>
              <a:cs typeface="Times New Roman"/>
            </a:endParaRPr>
          </a:p>
          <a:p>
            <a:pPr marL="432434" indent="-203200">
              <a:lnSpc>
                <a:spcPct val="100000"/>
              </a:lnSpc>
              <a:spcBef>
                <a:spcPts val="1315"/>
              </a:spcBef>
              <a:buAutoNum type="arabicParenR" startAt="3"/>
              <a:tabLst>
                <a:tab pos="432434" algn="l"/>
              </a:tabLst>
            </a:pP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Hierarchical</a:t>
            </a:r>
            <a:r>
              <a:rPr sz="1800" b="1" spc="-7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Inheritance</a:t>
            </a:r>
            <a:r>
              <a:rPr sz="1800" b="1" spc="-9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8100"/>
              </a:lnSpc>
              <a:spcBef>
                <a:spcPts val="11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hierarchical inheritance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Q)</a:t>
            </a:r>
            <a:r>
              <a:rPr sz="19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Why</a:t>
            </a:r>
            <a:r>
              <a:rPr sz="19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multiple</a:t>
            </a:r>
            <a:r>
              <a:rPr sz="19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inheritance</a:t>
            </a:r>
            <a:r>
              <a:rPr sz="19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is</a:t>
            </a:r>
            <a:r>
              <a:rPr sz="19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not</a:t>
            </a:r>
            <a:r>
              <a:rPr sz="19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supported</a:t>
            </a:r>
            <a:r>
              <a:rPr sz="19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19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java?</a:t>
            </a:r>
            <a:endParaRPr sz="1900">
              <a:latin typeface="Times New Roman"/>
              <a:cs typeface="Times New Roman"/>
            </a:endParaRPr>
          </a:p>
          <a:p>
            <a:pPr marL="12700" marR="14604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reduce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complexity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simplify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language,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inheritance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supported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Aggregation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8255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 have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entity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reference,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 known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Aggregation.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Aggregation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represents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HAS-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relationship.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r>
              <a:rPr sz="24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Overloading</a:t>
            </a:r>
            <a:r>
              <a:rPr sz="24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12700">
              <a:lnSpc>
                <a:spcPts val="1839"/>
              </a:lnSpc>
              <a:spcBef>
                <a:spcPts val="1460"/>
              </a:spcBef>
              <a:tabLst>
                <a:tab pos="290830" algn="l"/>
                <a:tab pos="1294130" algn="l"/>
                <a:tab pos="2115820" algn="l"/>
                <a:tab pos="2948940" algn="l"/>
                <a:tab pos="3645535" algn="l"/>
                <a:tab pos="4206240" algn="l"/>
                <a:tab pos="4791075" algn="l"/>
                <a:tab pos="5195570" algn="l"/>
                <a:tab pos="6038215" algn="l"/>
              </a:tabLst>
            </a:pP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a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having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parameters,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Overloading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12065">
              <a:lnSpc>
                <a:spcPts val="1839"/>
              </a:lnSpc>
              <a:spcBef>
                <a:spcPts val="13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operation,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increases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readability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30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6714"/>
            <a:ext cx="6214110" cy="25279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800" b="1" spc="2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Why</a:t>
            </a:r>
            <a:r>
              <a:rPr sz="1800" b="1" spc="2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r>
              <a:rPr sz="1800" b="1" spc="2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Overloading</a:t>
            </a:r>
            <a:r>
              <a:rPr sz="1800" b="1" spc="2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1800" b="1" spc="2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not</a:t>
            </a:r>
            <a:r>
              <a:rPr sz="1800" b="1" spc="2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possible</a:t>
            </a:r>
            <a:r>
              <a:rPr sz="1800" b="1" spc="2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by</a:t>
            </a:r>
            <a:r>
              <a:rPr sz="1800" b="1" spc="2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changing</a:t>
            </a:r>
            <a:r>
              <a:rPr sz="1800" b="1" spc="2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return</a:t>
            </a:r>
            <a:r>
              <a:rPr sz="18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type</a:t>
            </a:r>
            <a:r>
              <a:rPr sz="18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r>
              <a:rPr sz="18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only?</a:t>
            </a:r>
            <a:endParaRPr sz="180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839"/>
              </a:lnSpc>
              <a:spcBef>
                <a:spcPts val="141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overloading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changing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ambiguity.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8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8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we</a:t>
            </a:r>
            <a:r>
              <a:rPr sz="18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overload</a:t>
            </a:r>
            <a:r>
              <a:rPr sz="18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8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4A"/>
                </a:solidFill>
                <a:latin typeface="Times New Roman"/>
                <a:cs typeface="Times New Roman"/>
              </a:rPr>
              <a:t>main()</a:t>
            </a:r>
            <a:r>
              <a:rPr sz="18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method?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000"/>
              </a:lnSpc>
              <a:spcBef>
                <a:spcPts val="139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overloading.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overloading.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JVM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main()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receives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arguments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only.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512" y="3583558"/>
            <a:ext cx="6226810" cy="379730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45"/>
              </a:lnSpc>
            </a:pPr>
            <a:r>
              <a:rPr sz="2600" b="1" dirty="0">
                <a:solidFill>
                  <a:srgbClr val="DF3900"/>
                </a:solidFill>
                <a:latin typeface="Times New Roman"/>
                <a:cs typeface="Times New Roman"/>
              </a:rPr>
              <a:t>Java </a:t>
            </a:r>
            <a:r>
              <a:rPr sz="26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Polymorphism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4215510"/>
            <a:ext cx="6208395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Overriding</a:t>
            </a:r>
            <a:r>
              <a:rPr sz="24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subclass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(child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class)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parent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overriding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3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words,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subclass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been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parent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overriding.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105" y="6711683"/>
            <a:ext cx="4602480" cy="278206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3665"/>
            <a:ext cx="6209665" cy="217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Covariant</a:t>
            </a:r>
            <a:r>
              <a:rPr sz="2200" b="1" spc="-9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Return</a:t>
            </a:r>
            <a:r>
              <a:rPr sz="2200" b="1" spc="-1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Type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144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covariant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specifies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same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direction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subclass.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Super</a:t>
            </a:r>
            <a:r>
              <a:rPr sz="2400" b="1" spc="-8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r>
              <a:rPr sz="24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ts val="1850"/>
              </a:lnSpc>
              <a:spcBef>
                <a:spcPts val="14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super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reference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refer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immediate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parent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6750177"/>
            <a:ext cx="6211570" cy="286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Instance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initializer</a:t>
            </a:r>
            <a:r>
              <a:rPr sz="24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12700" marR="98425">
              <a:lnSpc>
                <a:spcPct val="103699"/>
              </a:lnSpc>
              <a:spcBef>
                <a:spcPts val="124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Initializer</a:t>
            </a:r>
            <a:r>
              <a:rPr sz="16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initialize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member.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created.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Final</a:t>
            </a:r>
            <a:r>
              <a:rPr sz="24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14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restrict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user.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keyword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context.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be: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variable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525" y="3232403"/>
            <a:ext cx="3223260" cy="34269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32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92810"/>
            <a:ext cx="6215380" cy="132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3.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1)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final</a:t>
            </a:r>
            <a:r>
              <a:rPr sz="16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variable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final,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change</a:t>
            </a:r>
            <a:r>
              <a:rPr sz="16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value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final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variable(It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constant).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267326"/>
            <a:ext cx="6209030" cy="503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indent="-217804">
              <a:lnSpc>
                <a:spcPct val="100000"/>
              </a:lnSpc>
              <a:spcBef>
                <a:spcPts val="95"/>
              </a:spcBef>
              <a:buAutoNum type="arabicParenR" startAt="2"/>
              <a:tabLst>
                <a:tab pos="230504" algn="l"/>
              </a:tabLst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final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override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320"/>
              </a:spcBef>
              <a:buAutoNum type="arabicParenR" startAt="3"/>
              <a:tabLst>
                <a:tab pos="230504" algn="l"/>
              </a:tabLst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final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extend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16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final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inherited?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Ans)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override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What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blank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or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uninitialized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final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variable?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initialized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declaration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blank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variable.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we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initialize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blank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final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variable?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constructor.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What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final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parameter?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parameter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change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value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325" y="2386964"/>
            <a:ext cx="2364475" cy="17913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33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8237"/>
            <a:ext cx="6216015" cy="4158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AutoNum type="alphaUcParenR" startAt="17"/>
              <a:tabLst>
                <a:tab pos="287020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we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declare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constructor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final?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constructor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never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inherited.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Polymorphism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55"/>
              </a:spcBef>
            </a:pP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Polymorphism</a:t>
            </a:r>
            <a:r>
              <a:rPr sz="1600" b="1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concept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action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ways.</a:t>
            </a:r>
            <a:endParaRPr sz="16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6000"/>
              </a:lnSpc>
              <a:spcBef>
                <a:spcPts val="13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polymorphism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Java: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compile-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polymorphism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polymorphism.</a:t>
            </a:r>
            <a:r>
              <a:rPr sz="1600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polymorphism</a:t>
            </a:r>
            <a:r>
              <a:rPr sz="1600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overloading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overriding.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Runtime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Polymorphism</a:t>
            </a:r>
            <a:r>
              <a:rPr sz="24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839"/>
              </a:lnSpc>
              <a:spcBef>
                <a:spcPts val="1460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b="1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polymorphism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Dynamic</a:t>
            </a:r>
            <a:r>
              <a:rPr sz="1600" b="1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b="1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Dispatch</a:t>
            </a:r>
            <a:r>
              <a:rPr sz="16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overridden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resolved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rather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than compile-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34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7512" y="7752029"/>
            <a:ext cx="6226810" cy="38163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45"/>
              </a:lnSpc>
            </a:pPr>
            <a:r>
              <a:rPr sz="2600" b="1" dirty="0">
                <a:solidFill>
                  <a:srgbClr val="DF3900"/>
                </a:solidFill>
                <a:latin typeface="Times New Roman"/>
                <a:cs typeface="Times New Roman"/>
              </a:rPr>
              <a:t>Java </a:t>
            </a:r>
            <a:r>
              <a:rPr sz="26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Abstraction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8458200"/>
            <a:ext cx="617982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Abstract</a:t>
            </a:r>
            <a:r>
              <a:rPr sz="24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r>
              <a:rPr sz="24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12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abstract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non-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(method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body).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Abstraction</a:t>
            </a:r>
            <a:r>
              <a:rPr sz="2400" spc="-40" dirty="0"/>
              <a:t> </a:t>
            </a:r>
            <a:r>
              <a:rPr sz="2400" dirty="0"/>
              <a:t>in</a:t>
            </a:r>
            <a:r>
              <a:rPr sz="2400" spc="-25" dirty="0"/>
              <a:t> </a:t>
            </a:r>
            <a:r>
              <a:rPr sz="2400" spc="-20" dirty="0"/>
              <a:t>Java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73100" y="1523746"/>
            <a:ext cx="6123305" cy="2067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Abstraction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hiding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details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showing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functionality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Ways</a:t>
            </a:r>
            <a:r>
              <a:rPr sz="2200" b="1" spc="-5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to</a:t>
            </a:r>
            <a:r>
              <a:rPr sz="22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achieve</a:t>
            </a:r>
            <a:r>
              <a:rPr sz="2200" b="1" spc="-5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Abstraction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abstraction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Abstract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(0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100%)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Interface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(100%)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990968"/>
            <a:ext cx="621411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Abstract</a:t>
            </a:r>
            <a:r>
              <a:rPr sz="24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r>
              <a:rPr sz="24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implementation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Interface</a:t>
            </a:r>
            <a:r>
              <a:rPr sz="24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8255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1600" b="1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blueprint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class.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constants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7554" y="3759707"/>
            <a:ext cx="3959225" cy="30780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36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4745" cy="736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7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mechanism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abstraction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interface,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body.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abstraction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inheritance</a:t>
            </a:r>
            <a:r>
              <a:rPr sz="1600" u="sng" spc="-5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u="sng" spc="-5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761490"/>
            <a:ext cx="321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Why</a:t>
            </a:r>
            <a:r>
              <a:rPr sz="2400" spc="-30" dirty="0"/>
              <a:t> </a:t>
            </a:r>
            <a:r>
              <a:rPr sz="2400" dirty="0"/>
              <a:t>use</a:t>
            </a:r>
            <a:r>
              <a:rPr sz="2400" spc="-30" dirty="0"/>
              <a:t> </a:t>
            </a:r>
            <a:r>
              <a:rPr sz="2400" dirty="0"/>
              <a:t>Java</a:t>
            </a:r>
            <a:r>
              <a:rPr sz="2400" spc="-25" dirty="0"/>
              <a:t> </a:t>
            </a:r>
            <a:r>
              <a:rPr sz="2400" spc="-10" dirty="0"/>
              <a:t>interface?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73100" y="2296413"/>
            <a:ext cx="6212840" cy="531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mainly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reasons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4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abstraction.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interface,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functionality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inheritance.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loose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coupling.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650" b="1" spc="-10" dirty="0">
                <a:solidFill>
                  <a:srgbClr val="600A4A"/>
                </a:solidFill>
                <a:latin typeface="Tahoma"/>
                <a:cs typeface="Tahoma"/>
              </a:rPr>
              <a:t>Syntax: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b="1" dirty="0">
                <a:solidFill>
                  <a:srgbClr val="006699"/>
                </a:solidFill>
                <a:latin typeface="Segoe UI"/>
                <a:cs typeface="Segoe UI"/>
              </a:rPr>
              <a:t>interface</a:t>
            </a:r>
            <a:r>
              <a:rPr sz="1100" b="1" spc="-50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&lt;interface_name&gt;{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100">
              <a:latin typeface="Segoe UI"/>
              <a:cs typeface="Segoe UI"/>
            </a:endParaRPr>
          </a:p>
          <a:p>
            <a:pPr marL="165100">
              <a:lnSpc>
                <a:spcPct val="100000"/>
              </a:lnSpc>
            </a:pP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//</a:t>
            </a:r>
            <a:r>
              <a:rPr sz="1100" spc="-15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declare</a:t>
            </a:r>
            <a:r>
              <a:rPr sz="1100" spc="-25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constant</a:t>
            </a:r>
            <a:r>
              <a:rPr sz="1100" spc="-15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Segoe UI"/>
                <a:cs typeface="Segoe UI"/>
              </a:rPr>
              <a:t>fields</a:t>
            </a:r>
            <a:endParaRPr sz="1100">
              <a:latin typeface="Segoe UI"/>
              <a:cs typeface="Segoe UI"/>
            </a:endParaRPr>
          </a:p>
          <a:p>
            <a:pPr marL="16510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//</a:t>
            </a:r>
            <a:r>
              <a:rPr sz="1100" spc="-20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declare</a:t>
            </a:r>
            <a:r>
              <a:rPr sz="1100" spc="-20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methods</a:t>
            </a:r>
            <a:r>
              <a:rPr sz="1100" spc="-20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that</a:t>
            </a:r>
            <a:r>
              <a:rPr sz="1100" spc="-20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Segoe UI"/>
                <a:cs typeface="Segoe UI"/>
              </a:rPr>
              <a:t>abstract</a:t>
            </a:r>
            <a:endParaRPr sz="1100">
              <a:latin typeface="Segoe UI"/>
              <a:cs typeface="Segoe UI"/>
            </a:endParaRPr>
          </a:p>
          <a:p>
            <a:pPr marL="16510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//</a:t>
            </a:r>
            <a:r>
              <a:rPr sz="1100" spc="-5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008200"/>
                </a:solidFill>
                <a:latin typeface="Segoe UI"/>
                <a:cs typeface="Segoe UI"/>
              </a:rPr>
              <a:t>by</a:t>
            </a:r>
            <a:r>
              <a:rPr sz="1100" spc="-5" dirty="0">
                <a:solidFill>
                  <a:srgbClr val="008200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Segoe UI"/>
                <a:cs typeface="Segoe UI"/>
              </a:rPr>
              <a:t>default.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spc="-50" dirty="0">
                <a:latin typeface="Segoe UI"/>
                <a:cs typeface="Segoe UI"/>
              </a:rPr>
              <a:t>}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Q)</a:t>
            </a:r>
            <a:r>
              <a:rPr sz="19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What</a:t>
            </a:r>
            <a:r>
              <a:rPr sz="19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is</a:t>
            </a:r>
            <a:r>
              <a:rPr sz="19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marker</a:t>
            </a:r>
            <a:r>
              <a:rPr sz="19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or</a:t>
            </a:r>
            <a:r>
              <a:rPr sz="19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00A38"/>
                </a:solidFill>
                <a:latin typeface="Times New Roman"/>
                <a:cs typeface="Times New Roman"/>
              </a:rPr>
              <a:t>tagged</a:t>
            </a:r>
            <a:r>
              <a:rPr sz="19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interface?</a:t>
            </a: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member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marker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tagged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Serializable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Cloneable, Remote,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They are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provide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essential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JVM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JVM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useful operation.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600A38"/>
                </a:solidFill>
                <a:latin typeface="Arial MT"/>
                <a:cs typeface="Arial MT"/>
              </a:rPr>
              <a:t>Difference</a:t>
            </a:r>
            <a:r>
              <a:rPr sz="2200" spc="-95" dirty="0">
                <a:solidFill>
                  <a:srgbClr val="600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00A38"/>
                </a:solidFill>
                <a:latin typeface="Arial MT"/>
                <a:cs typeface="Arial MT"/>
              </a:rPr>
              <a:t>between</a:t>
            </a:r>
            <a:r>
              <a:rPr sz="2200" spc="-85" dirty="0">
                <a:solidFill>
                  <a:srgbClr val="600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00A38"/>
                </a:solidFill>
                <a:latin typeface="Arial MT"/>
                <a:cs typeface="Arial MT"/>
              </a:rPr>
              <a:t>abstract</a:t>
            </a:r>
            <a:r>
              <a:rPr sz="2200" spc="-95" dirty="0">
                <a:solidFill>
                  <a:srgbClr val="600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00A38"/>
                </a:solidFill>
                <a:latin typeface="Arial MT"/>
                <a:cs typeface="Arial MT"/>
              </a:rPr>
              <a:t>class</a:t>
            </a:r>
            <a:r>
              <a:rPr sz="2200" spc="-90" dirty="0">
                <a:solidFill>
                  <a:srgbClr val="600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600A38"/>
                </a:solidFill>
                <a:latin typeface="Arial MT"/>
                <a:cs typeface="Arial MT"/>
              </a:rPr>
              <a:t>and</a:t>
            </a:r>
            <a:r>
              <a:rPr sz="2200" spc="-85" dirty="0">
                <a:solidFill>
                  <a:srgbClr val="600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00A38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1227" y="7777860"/>
          <a:ext cx="6210934" cy="1769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5605"/>
                <a:gridCol w="3275329"/>
              </a:tblGrid>
              <a:tr h="4362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3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C6CCBD"/>
                      </a:solidFill>
                      <a:prstDash val="solid"/>
                    </a:lnL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Interface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C6CCBD"/>
                      </a:solidFill>
                      <a:prstDash val="solid"/>
                    </a:lnR>
                    <a:solidFill>
                      <a:srgbClr val="C6CCBD"/>
                    </a:solidFill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marL="76200" marR="67945">
                        <a:lnSpc>
                          <a:spcPct val="1108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1)</a:t>
                      </a:r>
                      <a:r>
                        <a:rPr sz="1200" spc="1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spc="1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spc="1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1200" b="1" spc="1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1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non-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methods.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7310" algn="just">
                        <a:lnSpc>
                          <a:spcPct val="1108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1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16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only</a:t>
                      </a:r>
                      <a:r>
                        <a:rPr sz="1200" b="1" spc="16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methods.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Since</a:t>
                      </a:r>
                      <a:r>
                        <a:rPr sz="1200" spc="2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</a:t>
                      </a:r>
                      <a:r>
                        <a:rPr sz="1200" spc="2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8,</a:t>
                      </a:r>
                      <a:r>
                        <a:rPr sz="1200" spc="2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1200" spc="2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2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have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default</a:t>
                      </a:r>
                      <a:r>
                        <a:rPr sz="1200" b="1" spc="2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b="1" spc="2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static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methods</a:t>
                      </a:r>
                      <a:r>
                        <a:rPr sz="1200" b="1" spc="-6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also.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76200" marR="67945">
                        <a:lnSpc>
                          <a:spcPct val="110800"/>
                        </a:lnSpc>
                        <a:spcBef>
                          <a:spcPts val="575"/>
                        </a:spcBef>
                        <a:tabLst>
                          <a:tab pos="419100" algn="l"/>
                          <a:tab pos="1191260" algn="l"/>
                          <a:tab pos="2298065" algn="l"/>
                        </a:tabLst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2)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class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doesn't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support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multiple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inheritance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-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supports</a:t>
                      </a:r>
                      <a:r>
                        <a:rPr sz="1200" b="1" spc="-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multiple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inheritance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37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1227" y="914399"/>
          <a:ext cx="6210934" cy="457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5605"/>
                <a:gridCol w="3275329"/>
              </a:tblGrid>
              <a:tr h="567055">
                <a:tc>
                  <a:txBody>
                    <a:bodyPr/>
                    <a:lstStyle/>
                    <a:p>
                      <a:pPr marL="76200" marR="67310">
                        <a:lnSpc>
                          <a:spcPct val="1108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3)</a:t>
                      </a:r>
                      <a:r>
                        <a:rPr sz="1200" spc="3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spc="3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b="1" spc="37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1200" b="1" spc="3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final,</a:t>
                      </a:r>
                      <a:r>
                        <a:rPr sz="1200" b="1" spc="3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non-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final,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static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non-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static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variables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only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static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final</a:t>
                      </a:r>
                      <a:r>
                        <a:rPr sz="1200" b="1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variables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33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76200" marR="68580">
                        <a:lnSpc>
                          <a:spcPct val="110800"/>
                        </a:lnSpc>
                        <a:spcBef>
                          <a:spcPts val="585"/>
                        </a:spcBef>
                        <a:tabLst>
                          <a:tab pos="381000" algn="l"/>
                          <a:tab pos="1115060" algn="l"/>
                          <a:tab pos="1896745" algn="l"/>
                          <a:tab pos="2625090" algn="l"/>
                        </a:tabLst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4)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class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provide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b="1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implementation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ct val="1108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can't</a:t>
                      </a:r>
                      <a:r>
                        <a:rPr sz="1200" b="1" spc="1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provide</a:t>
                      </a:r>
                      <a:r>
                        <a:rPr sz="1200" b="1" spc="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b="1" spc="1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implementation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76200" marR="71120">
                        <a:lnSpc>
                          <a:spcPct val="110800"/>
                        </a:lnSpc>
                        <a:spcBef>
                          <a:spcPts val="575"/>
                        </a:spcBef>
                        <a:tabLst>
                          <a:tab pos="344170" algn="l"/>
                          <a:tab pos="1351280" algn="l"/>
                          <a:tab pos="2254250" algn="l"/>
                          <a:tab pos="2715260" algn="l"/>
                        </a:tabLst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5)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The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keyword</a:t>
                      </a:r>
                      <a:r>
                        <a:rPr sz="1200" b="1" spc="-5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used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declare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ct val="1108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b="1" spc="1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keyword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200" spc="1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used</a:t>
                      </a:r>
                      <a:r>
                        <a:rPr sz="1200" spc="1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200" spc="1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declare interface.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76200" marR="69850" algn="just">
                        <a:lnSpc>
                          <a:spcPct val="1108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6)</a:t>
                      </a:r>
                      <a:r>
                        <a:rPr sz="1200" spc="1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1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1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extend</a:t>
                      </a:r>
                      <a:r>
                        <a:rPr sz="1200" spc="1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another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</a:t>
                      </a:r>
                      <a:r>
                        <a:rPr sz="1200" spc="229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spc="24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2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implement</a:t>
                      </a:r>
                      <a:r>
                        <a:rPr sz="1200" spc="2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multiple</a:t>
                      </a:r>
                      <a:r>
                        <a:rPr sz="1200" spc="229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7310">
                        <a:lnSpc>
                          <a:spcPct val="1108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extend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another</a:t>
                      </a:r>
                      <a:r>
                        <a:rPr sz="1200" spc="-5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 only.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76200" marR="68580">
                        <a:lnSpc>
                          <a:spcPct val="1108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7)</a:t>
                      </a:r>
                      <a:r>
                        <a:rPr sz="1200" spc="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b="1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1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be</a:t>
                      </a:r>
                      <a:r>
                        <a:rPr sz="1200" spc="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extended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using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keyword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"extends".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8580">
                        <a:lnSpc>
                          <a:spcPct val="110800"/>
                        </a:lnSpc>
                        <a:spcBef>
                          <a:spcPts val="575"/>
                        </a:spcBef>
                        <a:tabLst>
                          <a:tab pos="1398270" algn="l"/>
                          <a:tab pos="1755139" algn="l"/>
                          <a:tab pos="28333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b="1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implemented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using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keyword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"implements".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76200" marR="71120">
                        <a:lnSpc>
                          <a:spcPct val="1108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8)</a:t>
                      </a:r>
                      <a:r>
                        <a:rPr sz="1200" spc="29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2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b="1" spc="3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200" spc="2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1200" spc="29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private,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protected,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etc.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ct val="1108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r>
                        <a:rPr sz="1200" spc="3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200" spc="3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3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Java</a:t>
                      </a:r>
                      <a:r>
                        <a:rPr sz="1200" spc="37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spc="35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1200" spc="36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r>
                        <a:rPr sz="1200" spc="3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by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default.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9721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9)</a:t>
                      </a: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Example: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6200" marR="68580">
                        <a:lnSpc>
                          <a:spcPct val="110800"/>
                        </a:lnSpc>
                        <a:tabLst>
                          <a:tab pos="839469" algn="l"/>
                          <a:tab pos="1729105" algn="l"/>
                          <a:tab pos="1750060" algn="l"/>
                          <a:tab pos="2396490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Shape{ public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4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abstract		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void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27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draw();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}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Example: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1212215" algn="l"/>
                          <a:tab pos="2521585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interface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Drawable{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744470" algn="l"/>
                        </a:tabLst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void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draw();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}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100" y="5479160"/>
            <a:ext cx="5734050" cy="460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Simply,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achieves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partial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abstraction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(0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100%)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whereas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achieves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fully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abstraction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(100%).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512" y="6400164"/>
            <a:ext cx="6226810" cy="381000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45"/>
              </a:lnSpc>
            </a:pPr>
            <a:r>
              <a:rPr sz="2600" b="1" dirty="0">
                <a:solidFill>
                  <a:srgbClr val="DF3900"/>
                </a:solidFill>
                <a:latin typeface="Times New Roman"/>
                <a:cs typeface="Times New Roman"/>
              </a:rPr>
              <a:t>Java </a:t>
            </a:r>
            <a:r>
              <a:rPr sz="26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Encapsulation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7035164"/>
            <a:ext cx="6214745" cy="233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Package</a:t>
            </a:r>
            <a:endParaRPr sz="2200">
              <a:latin typeface="Times New Roman"/>
              <a:cs typeface="Times New Roman"/>
            </a:endParaRPr>
          </a:p>
          <a:p>
            <a:pPr marL="12700" marR="222885">
              <a:lnSpc>
                <a:spcPct val="103299"/>
              </a:lnSpc>
              <a:spcBef>
                <a:spcPts val="127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sub-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packages.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59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categorized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form,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built-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user-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defined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package.</a:t>
            </a:r>
            <a:endParaRPr sz="1600">
              <a:latin typeface="Times New Roman"/>
              <a:cs typeface="Times New Roman"/>
            </a:endParaRPr>
          </a:p>
          <a:p>
            <a:pPr marL="12700" marR="10795">
              <a:lnSpc>
                <a:spcPts val="1850"/>
              </a:lnSpc>
              <a:spcBef>
                <a:spcPts val="139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built-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packages such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 java, lang,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awt,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javax,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swing,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net,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io,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util,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SQL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38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3665"/>
            <a:ext cx="6216015" cy="554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Sub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package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5715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inside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sub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should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categorize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further.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Access</a:t>
            </a:r>
            <a:r>
              <a:rPr sz="24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Modifiers</a:t>
            </a:r>
            <a:r>
              <a:rPr sz="24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4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 marR="84455">
              <a:lnSpc>
                <a:spcPct val="103699"/>
              </a:lnSpc>
              <a:spcBef>
                <a:spcPts val="12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modifiers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Java: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modifiers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non-access modifiers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four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modifiers:</a:t>
            </a:r>
            <a:endParaRPr sz="1600">
              <a:latin typeface="Times New Roman"/>
              <a:cs typeface="Times New Roman"/>
            </a:endParaRPr>
          </a:p>
          <a:p>
            <a:pPr marL="469900" marR="10795" indent="-228600" algn="just">
              <a:lnSpc>
                <a:spcPts val="1870"/>
              </a:lnSpc>
              <a:spcBef>
                <a:spcPts val="146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Private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private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modifier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class.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469900" marR="10160" indent="-228600" algn="just">
              <a:lnSpc>
                <a:spcPts val="1870"/>
              </a:lnSpc>
              <a:spcBef>
                <a:spcPts val="31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Default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modifier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package.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specify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default.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97900"/>
              </a:lnSpc>
              <a:spcBef>
                <a:spcPts val="2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Protected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protected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modifier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through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make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package.</a:t>
            </a:r>
            <a:endParaRPr sz="16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97800"/>
              </a:lnSpc>
              <a:spcBef>
                <a:spcPts val="29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Public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modifier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everywhere.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accessed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outside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39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1227" y="6587617"/>
          <a:ext cx="6217919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/>
                <a:gridCol w="1017269"/>
                <a:gridCol w="1163320"/>
                <a:gridCol w="2072005"/>
                <a:gridCol w="1083945"/>
              </a:tblGrid>
              <a:tr h="840740">
                <a:tc>
                  <a:txBody>
                    <a:bodyPr/>
                    <a:lstStyle/>
                    <a:p>
                      <a:pPr marL="114300" marR="137160">
                        <a:lnSpc>
                          <a:spcPts val="1500"/>
                        </a:lnSpc>
                        <a:spcBef>
                          <a:spcPts val="994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Access Modifier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9525">
                      <a:solidFill>
                        <a:srgbClr val="C6CCBD"/>
                      </a:solidFill>
                      <a:prstDash val="solid"/>
                    </a:lnL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371475">
                        <a:lnSpc>
                          <a:spcPts val="1500"/>
                        </a:lnSpc>
                        <a:spcBef>
                          <a:spcPts val="994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within class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solidFill>
                      <a:srgbClr val="C6CC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82395" marR="727075" indent="-1268730">
                        <a:lnSpc>
                          <a:spcPct val="101499"/>
                        </a:lnSpc>
                        <a:spcBef>
                          <a:spcPts val="894"/>
                        </a:spcBef>
                        <a:tabLst>
                          <a:tab pos="1388110" algn="l"/>
                        </a:tabLst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outside</a:t>
                      </a:r>
                      <a:r>
                        <a:rPr sz="13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latin typeface="Calibri"/>
                          <a:cs typeface="Calibri"/>
                        </a:rPr>
                        <a:t>package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3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subclass</a:t>
                      </a:r>
                      <a:r>
                        <a:rPr sz="13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latin typeface="Calibri"/>
                          <a:cs typeface="Calibri"/>
                        </a:rPr>
                        <a:t>only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package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3664" marB="0">
                    <a:solidFill>
                      <a:srgbClr val="C6CC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0" marR="124460">
                        <a:lnSpc>
                          <a:spcPts val="1500"/>
                        </a:lnSpc>
                        <a:spcBef>
                          <a:spcPts val="994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outside package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R w="9525">
                      <a:solidFill>
                        <a:srgbClr val="C6CCBD"/>
                      </a:solidFill>
                      <a:prstDash val="solid"/>
                    </a:lnR>
                    <a:solidFill>
                      <a:srgbClr val="C6CCBD"/>
                    </a:solidFill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Private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Default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Protected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3100" y="9399219"/>
            <a:ext cx="2664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Encapsulation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Java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First</a:t>
            </a:r>
            <a:r>
              <a:rPr sz="2400" spc="-15" dirty="0"/>
              <a:t> </a:t>
            </a:r>
            <a:r>
              <a:rPr sz="2400" dirty="0"/>
              <a:t>Java</a:t>
            </a:r>
            <a:r>
              <a:rPr sz="2400" spc="-20" dirty="0"/>
              <a:t> </a:t>
            </a:r>
            <a:r>
              <a:rPr sz="2400" spc="-10" dirty="0"/>
              <a:t>Program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1389023"/>
            <a:ext cx="6000750" cy="840153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265" indent="-227965" algn="just">
              <a:lnSpc>
                <a:spcPct val="10000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469265" algn="l"/>
              </a:tabLst>
            </a:pPr>
            <a:endParaRPr lang="en-US" sz="2000" b="1" dirty="0" smtClean="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350"/>
              </a:spcBef>
              <a:buSzPct val="62500"/>
              <a:tabLst>
                <a:tab pos="469265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public class ClassName{</a:t>
            </a:r>
          </a:p>
          <a:p>
            <a:pPr marL="241300" algn="just">
              <a:lnSpc>
                <a:spcPct val="100000"/>
              </a:lnSpc>
              <a:spcBef>
                <a:spcPts val="350"/>
              </a:spcBef>
              <a:buSzPct val="62500"/>
              <a:tabLst>
                <a:tab pos="469265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  public static void main(String args[]) {</a:t>
            </a:r>
          </a:p>
          <a:p>
            <a:pPr marL="241300" algn="just">
              <a:lnSpc>
                <a:spcPct val="100000"/>
              </a:lnSpc>
              <a:spcBef>
                <a:spcPts val="350"/>
              </a:spcBef>
              <a:buSzPct val="62500"/>
              <a:tabLst>
                <a:tab pos="46926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System.out.println(“ Hi Hello Welcome To Our Class”);</a:t>
            </a:r>
          </a:p>
          <a:p>
            <a:pPr marL="241300" algn="just">
              <a:lnSpc>
                <a:spcPct val="100000"/>
              </a:lnSpc>
              <a:spcBef>
                <a:spcPts val="350"/>
              </a:spcBef>
              <a:buSzPct val="62500"/>
              <a:tabLst>
                <a:tab pos="46926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}</a:t>
            </a:r>
          </a:p>
          <a:p>
            <a:pPr marL="241300" algn="just">
              <a:lnSpc>
                <a:spcPct val="100000"/>
              </a:lnSpc>
              <a:spcBef>
                <a:spcPts val="350"/>
              </a:spcBef>
              <a:buSzPct val="62500"/>
              <a:tabLst>
                <a:tab pos="469265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}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469265" algn="l"/>
              </a:tabLst>
            </a:pPr>
            <a:endParaRPr lang="en-US" sz="2000" b="1" dirty="0" smtClean="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469265" algn="l"/>
              </a:tabLst>
            </a:pPr>
            <a:r>
              <a:rPr sz="2000" b="1" dirty="0" smtClean="0">
                <a:latin typeface="Times New Roman"/>
                <a:cs typeface="Times New Roman"/>
              </a:rPr>
              <a:t>class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Java.</a:t>
            </a:r>
            <a:endParaRPr sz="2000" dirty="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ts val="1870"/>
              </a:lnSpc>
              <a:spcBef>
                <a:spcPts val="35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public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modifier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visibility.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all.</a:t>
            </a:r>
            <a:endParaRPr sz="2000" dirty="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97700"/>
              </a:lnSpc>
              <a:spcBef>
                <a:spcPts val="24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static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advantage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main()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JVM,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doesn't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main()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  <a:p>
            <a:pPr marL="469900" marR="11430" indent="-228600" algn="just">
              <a:lnSpc>
                <a:spcPts val="1870"/>
              </a:lnSpc>
              <a:spcBef>
                <a:spcPts val="37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doesn't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any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200"/>
              </a:spcBef>
              <a:buSzPct val="62500"/>
              <a:buFont typeface="Courier New"/>
              <a:buChar char="o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main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String[]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args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args[]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command</a:t>
            </a:r>
            <a:r>
              <a:rPr sz="2000" u="sng" spc="-3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sz="2000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argument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ts val="1870"/>
              </a:lnSpc>
              <a:spcBef>
                <a:spcPts val="370"/>
              </a:spcBef>
              <a:buClr>
                <a:srgbClr val="333333"/>
              </a:buClr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System.out.println()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statement.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Here,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PrintStream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println()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PrintStream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819" y="403600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6650" cy="34029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365760">
              <a:lnSpc>
                <a:spcPct val="103400"/>
              </a:lnSpc>
              <a:spcBef>
                <a:spcPts val="30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Encapsulation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wrapping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together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unit,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capsule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mixed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several medicines.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Advantage</a:t>
            </a:r>
            <a:r>
              <a:rPr sz="22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22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Encapsulation</a:t>
            </a:r>
            <a:r>
              <a:rPr sz="2200" b="1" spc="-6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in</a:t>
            </a:r>
            <a:r>
              <a:rPr sz="22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providing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setter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getter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method,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read-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write-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words,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skip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getter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setter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methods.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ct val="95700"/>
              </a:lnSpc>
              <a:spcBef>
                <a:spcPts val="13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over</a:t>
            </a:r>
            <a:r>
              <a:rPr sz="16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Suppose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want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value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id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should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greater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100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logic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inside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setter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12700" marR="288925">
              <a:lnSpc>
                <a:spcPct val="103800"/>
              </a:lnSpc>
              <a:spcBef>
                <a:spcPts val="12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hiding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private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members.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512" y="4401946"/>
            <a:ext cx="6226810" cy="32194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490"/>
              </a:lnSpc>
            </a:pPr>
            <a:r>
              <a:rPr sz="2200" b="1" dirty="0">
                <a:solidFill>
                  <a:srgbClr val="DF3900"/>
                </a:solidFill>
                <a:latin typeface="Times New Roman"/>
                <a:cs typeface="Times New Roman"/>
              </a:rPr>
              <a:t>Java</a:t>
            </a:r>
            <a:r>
              <a:rPr sz="2200" b="1" spc="-35" dirty="0">
                <a:solidFill>
                  <a:srgbClr val="DF39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Array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4977510"/>
            <a:ext cx="6214110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spc="-1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00A38"/>
                </a:solidFill>
                <a:latin typeface="Times New Roman"/>
                <a:cs typeface="Times New Roman"/>
              </a:rPr>
              <a:t>Arrays</a:t>
            </a:r>
            <a:endParaRPr sz="2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5800"/>
              </a:lnSpc>
              <a:spcBef>
                <a:spcPts val="141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array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type.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Additionally,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contiguous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memory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location.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structure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store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fixed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array.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index-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based,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first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element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0th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index,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2nd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1st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index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Advantages</a:t>
            </a:r>
            <a:endParaRPr sz="220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ts val="1880"/>
              </a:lnSpc>
              <a:spcBef>
                <a:spcPts val="36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Code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Optimization: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optimized,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retrieve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sort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efficiently.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Random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access: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position.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Disadvantages</a:t>
            </a:r>
            <a:endParaRPr sz="2200">
              <a:latin typeface="Times New Roman"/>
              <a:cs typeface="Times New Roman"/>
            </a:endParaRPr>
          </a:p>
          <a:p>
            <a:pPr marL="469900" marR="10795" indent="-228600" algn="just">
              <a:lnSpc>
                <a:spcPct val="97800"/>
              </a:lnSpc>
              <a:spcBef>
                <a:spcPts val="30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Size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Limit: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fixed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array.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doesn't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grow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runtime.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solve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problem,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collection framework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grows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automatically.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40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3665"/>
            <a:ext cx="2725420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Types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Array</a:t>
            </a:r>
            <a:r>
              <a:rPr sz="22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array.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4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Dimensional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Array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spc="-10" dirty="0">
                <a:latin typeface="Times New Roman"/>
                <a:cs typeface="Times New Roman"/>
              </a:rPr>
              <a:t>Multidimensional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Array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11294"/>
            <a:ext cx="6215380" cy="197554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dirty="0" smtClean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50" dirty="0" smtClean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Math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 dirty="0">
              <a:latin typeface="Times New Roman"/>
              <a:cs typeface="Times New Roman"/>
            </a:endParaRPr>
          </a:p>
          <a:p>
            <a:pPr marL="12700" marR="12065" algn="just">
              <a:lnSpc>
                <a:spcPts val="1850"/>
              </a:lnSpc>
              <a:spcBef>
                <a:spcPts val="144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Math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several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math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calculations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like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min(),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max(),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avg(),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cos(),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tan(),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round(),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ceil(),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floor(),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abs()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1870"/>
              </a:lnSpc>
              <a:spcBef>
                <a:spcPts val="141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Unlike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 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Strict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Math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numeric methods,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equivalent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function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Math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can't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define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bit-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for-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results</a:t>
            </a:r>
            <a:r>
              <a:rPr sz="16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42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136900"/>
            <a:ext cx="65722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203700"/>
            <a:ext cx="28098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727700"/>
            <a:ext cx="638048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30" y="8928100"/>
            <a:ext cx="29146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07760" cy="36740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spc="-10" dirty="0" smtClean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65" dirty="0" smtClean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object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22746"/>
              </p:ext>
            </p:extLst>
          </p:nvPr>
        </p:nvGraphicFramePr>
        <p:xfrm>
          <a:off x="681227" y="1841500"/>
          <a:ext cx="6297423" cy="521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70"/>
                <a:gridCol w="3231515"/>
                <a:gridCol w="2018030"/>
                <a:gridCol w="767208"/>
              </a:tblGrid>
              <a:tr h="609600"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1307465" algn="l"/>
                        </a:tabLst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C6CCBD"/>
                      </a:solidFill>
                      <a:prstDash val="solid"/>
                    </a:lnL>
                    <a:solidFill>
                      <a:srgbClr val="C6CC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65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solidFill>
                      <a:srgbClr val="C6CCBD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1)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82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66675">
                        <a:lnSpc>
                          <a:spcPts val="161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blueprint</a:t>
                      </a:r>
                      <a:r>
                        <a:rPr sz="1400" b="1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b="1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5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2)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9215" algn="just">
                        <a:lnSpc>
                          <a:spcPts val="1610"/>
                        </a:lnSpc>
                        <a:spcBef>
                          <a:spcPts val="67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spc="1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1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400" b="1" spc="1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sz="1400" b="1" spc="1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400" spc="1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pen,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laptop,</a:t>
                      </a:r>
                      <a:r>
                        <a:rPr sz="14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mobile,</a:t>
                      </a:r>
                      <a:r>
                        <a:rPr sz="14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bed,</a:t>
                      </a:r>
                      <a:r>
                        <a:rPr sz="14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keyboard,</a:t>
                      </a:r>
                      <a:r>
                        <a:rPr sz="14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mouse,</a:t>
                      </a:r>
                      <a:r>
                        <a:rPr sz="14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chair etc.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3)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entity.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entity.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53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4)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39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6040">
                        <a:lnSpc>
                          <a:spcPts val="1610"/>
                        </a:lnSpc>
                        <a:spcBef>
                          <a:spcPts val="665"/>
                        </a:spcBef>
                        <a:tabLst>
                          <a:tab pos="905510" algn="l"/>
                          <a:tab pos="1380490" algn="l"/>
                          <a:tab pos="2248535" algn="l"/>
                          <a:tab pos="2898140" algn="l"/>
                        </a:tabLst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through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mainly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e.g.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ts val="156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4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s1=new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Student();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45"/>
                        </a:lnSpc>
                        <a:spcBef>
                          <a:spcPts val="555"/>
                        </a:spcBef>
                        <a:tabLst>
                          <a:tab pos="755015" algn="l"/>
                          <a:tab pos="1165860" algn="l"/>
                        </a:tabLst>
                      </a:pP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declared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6200" marR="829310">
                        <a:lnSpc>
                          <a:spcPts val="1610"/>
                        </a:lnSpc>
                        <a:spcBef>
                          <a:spcPts val="7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e.g.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Student{}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ts val="1620"/>
                        </a:lnSpc>
                        <a:spcBef>
                          <a:spcPts val="645"/>
                        </a:spcBef>
                        <a:tabLst>
                          <a:tab pos="719455" algn="l"/>
                          <a:tab pos="1007110" algn="l"/>
                          <a:tab pos="2159000" algn="l"/>
                          <a:tab pos="2927350" algn="l"/>
                        </a:tabLst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created</a:t>
                      </a:r>
                      <a:r>
                        <a:rPr sz="14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times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declared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once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95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27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1120">
                        <a:lnSpc>
                          <a:spcPts val="1610"/>
                        </a:lnSpc>
                        <a:spcBef>
                          <a:spcPts val="655"/>
                        </a:spcBef>
                        <a:tabLst>
                          <a:tab pos="1407160" algn="l"/>
                          <a:tab pos="2197735" algn="l"/>
                          <a:tab pos="2762885" algn="l"/>
                          <a:tab pos="3032125" algn="l"/>
                        </a:tabLst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allocates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35560">
                        <a:lnSpc>
                          <a:spcPts val="1610"/>
                        </a:lnSpc>
                        <a:spcBef>
                          <a:spcPts val="655"/>
                        </a:spcBef>
                        <a:tabLst>
                          <a:tab pos="1291590" algn="l"/>
                        </a:tabLst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doesn't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allocated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C6CCBD"/>
                      </a:solidFill>
                      <a:prstDash val="solid"/>
                    </a:lnL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9798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39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9215" algn="just">
                        <a:lnSpc>
                          <a:spcPts val="1610"/>
                        </a:lnSpc>
                        <a:spcBef>
                          <a:spcPts val="66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400" spc="1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400" b="1" spc="1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ways</a:t>
                      </a:r>
                      <a:r>
                        <a:rPr sz="1400" b="1" spc="1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1400" b="1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400" spc="1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400" spc="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400" spc="1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keyword,</a:t>
                      </a:r>
                      <a:r>
                        <a:rPr sz="1400" spc="1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newInstance()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sz="1400" spc="3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clone()</a:t>
                      </a:r>
                      <a:r>
                        <a:rPr sz="1400" spc="3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sz="1400" spc="3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factory</a:t>
                      </a:r>
                      <a:r>
                        <a:rPr sz="1400" spc="3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deserialization.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68580">
                        <a:lnSpc>
                          <a:spcPts val="1610"/>
                        </a:lnSpc>
                        <a:spcBef>
                          <a:spcPts val="665"/>
                        </a:spcBef>
                        <a:tabLst>
                          <a:tab pos="628650" algn="l"/>
                          <a:tab pos="885190" algn="l"/>
                          <a:tab pos="1651000" algn="l"/>
                          <a:tab pos="2096135" algn="l"/>
                          <a:tab pos="2383790" algn="l"/>
                        </a:tabLst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only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way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define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4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keyword.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43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3665"/>
            <a:ext cx="6212205" cy="6819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270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10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9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r>
              <a:rPr sz="2200" b="1" spc="-9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overloading</a:t>
            </a:r>
            <a:r>
              <a:rPr sz="2200" b="1" spc="-9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9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method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overriding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395" y="1729993"/>
          <a:ext cx="6403974" cy="595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/>
                <a:gridCol w="2794000"/>
                <a:gridCol w="3132454"/>
              </a:tblGrid>
              <a:tr h="48133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9525">
                      <a:solidFill>
                        <a:srgbClr val="C6CCBD"/>
                      </a:solidFill>
                      <a:prstDash val="solid"/>
                    </a:lnL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Overloading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Overriding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C6CCBD"/>
                    </a:solidFill>
                  </a:tcPr>
                </a:tc>
              </a:tr>
              <a:tr h="10909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7310" algn="just">
                        <a:lnSpc>
                          <a:spcPct val="95900"/>
                        </a:lnSpc>
                        <a:spcBef>
                          <a:spcPts val="56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increase</a:t>
                      </a:r>
                      <a:r>
                        <a:rPr sz="1600" spc="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readability of</a:t>
                      </a:r>
                      <a:r>
                        <a:rPr sz="1600" spc="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program.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6040" algn="just">
                        <a:lnSpc>
                          <a:spcPct val="958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overriding</a:t>
                      </a:r>
                      <a:r>
                        <a:rPr sz="1600" spc="-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20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sz="1600" spc="20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provided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super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86423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2)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ts val="1839"/>
                        </a:lnSpc>
                        <a:spcBef>
                          <a:spcPts val="665"/>
                        </a:spcBef>
                        <a:tabLst>
                          <a:tab pos="1158875" algn="l"/>
                          <a:tab pos="2581275" algn="l"/>
                        </a:tabLst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6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7945" algn="just">
                        <a:lnSpc>
                          <a:spcPts val="1839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1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overriding</a:t>
                      </a:r>
                      <a:r>
                        <a:rPr sz="1600" spc="1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occurs in</a:t>
                      </a:r>
                      <a:r>
                        <a:rPr sz="1600" spc="1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20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2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IS-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(inheritance) relationship.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71120" algn="just">
                        <a:lnSpc>
                          <a:spcPct val="959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4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overloading,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sz="1600" spc="1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1600" spc="1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different.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8580">
                        <a:lnSpc>
                          <a:spcPts val="1839"/>
                        </a:lnSpc>
                        <a:spcBef>
                          <a:spcPts val="650"/>
                        </a:spcBef>
                        <a:tabLst>
                          <a:tab pos="805815" algn="l"/>
                          <a:tab pos="1716405" algn="l"/>
                          <a:tab pos="2446020" algn="l"/>
                        </a:tabLst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overriding,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same.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4)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9215" algn="just">
                        <a:lnSpc>
                          <a:spcPct val="96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43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</a:t>
                      </a:r>
                      <a:r>
                        <a:rPr sz="1600" spc="43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43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600" spc="2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compile</a:t>
                      </a:r>
                      <a:r>
                        <a:rPr sz="1600" spc="2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polymorphism.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2390">
                        <a:lnSpc>
                          <a:spcPts val="1839"/>
                        </a:lnSpc>
                        <a:spcBef>
                          <a:spcPts val="65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overriding</a:t>
                      </a:r>
                      <a:r>
                        <a:rPr sz="1600" spc="4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4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example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polymorphism.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17976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5)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8580" algn="just">
                        <a:lnSpc>
                          <a:spcPct val="958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2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java,</a:t>
                      </a:r>
                      <a:r>
                        <a:rPr sz="1600" spc="2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2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can't</a:t>
                      </a:r>
                      <a:r>
                        <a:rPr sz="1600" spc="1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1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sz="1600" spc="1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11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changing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600" spc="3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600" spc="3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only.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6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600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600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overloading.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6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6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parameter.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72390">
                        <a:lnSpc>
                          <a:spcPts val="1850"/>
                        </a:lnSpc>
                        <a:spcBef>
                          <a:spcPts val="645"/>
                        </a:spcBef>
                        <a:tabLst>
                          <a:tab pos="808355" algn="l"/>
                          <a:tab pos="1339850" algn="l"/>
                          <a:tab pos="1913889" algn="l"/>
                          <a:tab pos="2285365" algn="l"/>
                          <a:tab pos="2883535" algn="l"/>
                        </a:tabLst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covariant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overriding.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7512" y="8054085"/>
            <a:ext cx="6226810" cy="32194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490"/>
              </a:lnSpc>
            </a:pPr>
            <a:r>
              <a:rPr sz="2200" b="1" dirty="0">
                <a:solidFill>
                  <a:srgbClr val="DF3900"/>
                </a:solidFill>
                <a:latin typeface="Times New Roman"/>
                <a:cs typeface="Times New Roman"/>
              </a:rPr>
              <a:t>Java</a:t>
            </a:r>
            <a:r>
              <a:rPr sz="2200" b="1" spc="-20" dirty="0">
                <a:solidFill>
                  <a:srgbClr val="DF39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8698229"/>
            <a:ext cx="6184900" cy="102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3699"/>
              </a:lnSpc>
              <a:spcBef>
                <a:spcPts val="12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basically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represents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sequence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values.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sz="16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characters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works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44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92810"/>
            <a:ext cx="6440805" cy="80695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3048000">
              <a:lnSpc>
                <a:spcPts val="1870"/>
              </a:lnSpc>
              <a:spcBef>
                <a:spcPts val="200"/>
              </a:spcBef>
            </a:pP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char</a:t>
            </a:r>
            <a:r>
              <a:rPr sz="1600" dirty="0">
                <a:latin typeface="Times New Roman"/>
                <a:cs typeface="Times New Roman"/>
              </a:rPr>
              <a:t>[]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ch={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'j'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'a'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'v'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'a'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't'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'p'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'o'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'i'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'n'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't'</a:t>
            </a:r>
            <a:r>
              <a:rPr sz="1600" spc="-10" dirty="0">
                <a:latin typeface="Times New Roman"/>
                <a:cs typeface="Times New Roman"/>
              </a:rPr>
              <a:t>};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s=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6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String(ch);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How</a:t>
            </a:r>
            <a:r>
              <a:rPr sz="22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to</a:t>
            </a:r>
            <a:r>
              <a:rPr sz="22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create</a:t>
            </a:r>
            <a:r>
              <a:rPr sz="22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22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string</a:t>
            </a:r>
            <a:r>
              <a:rPr sz="22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object?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object:</a:t>
            </a:r>
            <a:endParaRPr sz="1600">
              <a:latin typeface="Times New Roman"/>
              <a:cs typeface="Times New Roman"/>
            </a:endParaRPr>
          </a:p>
          <a:p>
            <a:pPr marL="697865" indent="-22796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697865" algn="l"/>
              </a:tabLst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literal</a:t>
            </a:r>
            <a:endParaRPr sz="1600">
              <a:latin typeface="Times New Roman"/>
              <a:cs typeface="Times New Roman"/>
            </a:endParaRPr>
          </a:p>
          <a:p>
            <a:pPr marL="697865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697865" algn="l"/>
              </a:tabLst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keyword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1)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Literal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literal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double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quotes.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s=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"welcome"</a:t>
            </a:r>
            <a:r>
              <a:rPr sz="1600" spc="-10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2)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By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new</a:t>
            </a:r>
            <a:r>
              <a:rPr sz="16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endParaRPr sz="1600">
              <a:latin typeface="Times New Roman"/>
              <a:cs typeface="Times New Roman"/>
            </a:endParaRPr>
          </a:p>
          <a:p>
            <a:pPr marL="241300" marR="18415" indent="-228600">
              <a:lnSpc>
                <a:spcPts val="1870"/>
              </a:lnSpc>
              <a:spcBef>
                <a:spcPts val="8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s=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String(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"Welcome"</a:t>
            </a:r>
            <a:r>
              <a:rPr sz="1600" spc="-10" dirty="0">
                <a:latin typeface="Times New Roman"/>
                <a:cs typeface="Times New Roman"/>
              </a:rPr>
              <a:t>);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//creates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two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objects</a:t>
            </a:r>
            <a:r>
              <a:rPr sz="1600" spc="-1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one</a:t>
            </a:r>
            <a:r>
              <a:rPr sz="1600" spc="-2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reference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08200"/>
                </a:solidFill>
                <a:latin typeface="Times New Roman"/>
                <a:cs typeface="Times New Roman"/>
              </a:rPr>
              <a:t>va 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riable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Immutable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241300" marR="260350">
              <a:lnSpc>
                <a:spcPct val="103400"/>
              </a:lnSpc>
              <a:spcBef>
                <a:spcPts val="12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unavoidable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writing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application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references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attributes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like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username,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password,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objects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immutable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Immutable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simply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means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unmodifiable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unchangeable.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3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Buffer</a:t>
            </a:r>
            <a:r>
              <a:rPr sz="2200" b="1" spc="-9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  <a:p>
            <a:pPr marL="241300" marR="5080">
              <a:lnSpc>
                <a:spcPts val="1839"/>
              </a:lnSpc>
              <a:spcBef>
                <a:spcPts val="1465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Buffer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mutable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(modifiable)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objects.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Buffer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mutable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785"/>
              </a:lnSpc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i.e.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changed.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8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StringBuilder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8237"/>
            <a:ext cx="6217920" cy="12350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7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StringBuilder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mutable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(modifiable)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String.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StringBuilder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StringBuffer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non-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synchronized.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available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JDK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1.5.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String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Buffer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6196964"/>
            <a:ext cx="6128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StringBuffer</a:t>
            </a:r>
            <a:r>
              <a:rPr sz="2200" b="1" spc="-8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StringBuilder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5800" y="6726301"/>
          <a:ext cx="6150610" cy="247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0"/>
                <a:gridCol w="3045460"/>
              </a:tblGrid>
              <a:tr h="4629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4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Java.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307975">
                        <a:lnSpc>
                          <a:spcPts val="1839"/>
                        </a:lnSpc>
                        <a:spcBef>
                          <a:spcPts val="121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introduced</a:t>
                      </a:r>
                      <a:r>
                        <a:rPr sz="1600" spc="3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5.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0155">
                <a:tc>
                  <a:txBody>
                    <a:bodyPr/>
                    <a:lstStyle/>
                    <a:p>
                      <a:pPr marL="95250" marR="131445">
                        <a:lnSpc>
                          <a:spcPct val="95800"/>
                        </a:lnSpc>
                        <a:spcBef>
                          <a:spcPts val="1175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synchronized.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cannot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call the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 simultaneously.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255270">
                        <a:lnSpc>
                          <a:spcPct val="95800"/>
                        </a:lnSpc>
                        <a:spcBef>
                          <a:spcPts val="1175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6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asynchronized.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threads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4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simultaneously.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722" y="2417444"/>
            <a:ext cx="4992080" cy="356465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46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800" y="914399"/>
          <a:ext cx="6150610" cy="27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0"/>
                <a:gridCol w="3045460"/>
              </a:tblGrid>
              <a:tr h="4616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4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L="95250" marR="136525">
                        <a:lnSpc>
                          <a:spcPts val="1839"/>
                        </a:lnSpc>
                        <a:spcBef>
                          <a:spcPts val="122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synchronization,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called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safe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225425">
                        <a:lnSpc>
                          <a:spcPts val="1839"/>
                        </a:lnSpc>
                        <a:spcBef>
                          <a:spcPts val="122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asynchronous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nature,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safe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0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0" marR="496570">
                        <a:lnSpc>
                          <a:spcPct val="96000"/>
                        </a:lnSpc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synchronization,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lot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slower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304165">
                        <a:lnSpc>
                          <a:spcPct val="95900"/>
                        </a:lnSpc>
                        <a:spcBef>
                          <a:spcPts val="1170"/>
                        </a:spcBef>
                      </a:pP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preliminary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for multiple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threads,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StringBuilder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lot</a:t>
                      </a:r>
                      <a:r>
                        <a:rPr sz="1600" spc="15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faster</a:t>
                      </a:r>
                      <a:r>
                        <a:rPr sz="1600" spc="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600" spc="-10" dirty="0">
                          <a:solidFill>
                            <a:srgbClr val="273139"/>
                          </a:solidFill>
                          <a:latin typeface="Times New Roman"/>
                          <a:cs typeface="Times New Roman"/>
                        </a:rPr>
                        <a:t>StringBuffer.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100" y="3983863"/>
            <a:ext cx="6216015" cy="564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How</a:t>
            </a:r>
            <a:r>
              <a:rPr sz="2200" b="1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to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create</a:t>
            </a:r>
            <a:r>
              <a:rPr sz="2200" b="1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Immutable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class?</a:t>
            </a:r>
            <a:endParaRPr sz="2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immutable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Boolean,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Byte,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Short,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Integer,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Long,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Float,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Double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 short,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wrapper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 and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immutable.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toString()</a:t>
            </a:r>
            <a:r>
              <a:rPr sz="2200" b="1" spc="-7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Method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1440"/>
              </a:spcBef>
            </a:pP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want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represent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string,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toString()</a:t>
            </a:r>
            <a:r>
              <a:rPr sz="1600" b="1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comes</a:t>
            </a:r>
            <a:r>
              <a:rPr sz="1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existence.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toString()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representation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  <a:p>
            <a:pPr marL="12700" marR="13335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print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object,</a:t>
            </a:r>
            <a:r>
              <a:rPr sz="1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compiler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internally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invokes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toString()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Advantage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toString()</a:t>
            </a:r>
            <a:r>
              <a:rPr sz="1600" b="1" spc="-5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2700" marR="5715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overriding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toString()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values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don't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much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StringTokenizer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1016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java.util.StringTokenizer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tokens.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simple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String.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legacy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47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512" y="914348"/>
            <a:ext cx="6226810" cy="32194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495"/>
              </a:lnSpc>
            </a:pPr>
            <a:r>
              <a:rPr sz="2200" b="1" dirty="0">
                <a:solidFill>
                  <a:srgbClr val="DF3900"/>
                </a:solidFill>
                <a:latin typeface="Times New Roman"/>
                <a:cs typeface="Times New Roman"/>
              </a:rPr>
              <a:t>Exception</a:t>
            </a:r>
            <a:r>
              <a:rPr sz="2200" b="1" spc="-75" dirty="0">
                <a:solidFill>
                  <a:srgbClr val="DF39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Handling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490217"/>
            <a:ext cx="6216015" cy="804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Exception</a:t>
            </a:r>
            <a:r>
              <a:rPr sz="2200" b="1" spc="-7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Handling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7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b="1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Handling</a:t>
            </a:r>
            <a:r>
              <a:rPr sz="1600" b="1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powerful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mechanism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handle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errors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normal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flow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maintained.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What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is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Exception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Java?</a:t>
            </a:r>
            <a:endParaRPr sz="2200">
              <a:latin typeface="Times New Roman"/>
              <a:cs typeface="Times New Roman"/>
            </a:endParaRPr>
          </a:p>
          <a:p>
            <a:pPr marL="12700" marR="178435">
              <a:lnSpc>
                <a:spcPct val="103099"/>
              </a:lnSpc>
              <a:spcBef>
                <a:spcPts val="21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event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disrupts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normal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flow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runtime.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Types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Exceptions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mainly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exceptions: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unchecked.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considered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unchecked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However,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according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Oracle,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namely: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Checked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Unchecked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12700" marR="8255">
              <a:lnSpc>
                <a:spcPts val="2520"/>
              </a:lnSpc>
              <a:spcBef>
                <a:spcPts val="1470"/>
              </a:spcBef>
              <a:tabLst>
                <a:tab pos="1543050" algn="l"/>
                <a:tab pos="2810510" algn="l"/>
                <a:tab pos="4139565" algn="l"/>
                <a:tab pos="4880610" algn="l"/>
              </a:tabLst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Checked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	</a:t>
            </a:r>
            <a:r>
              <a:rPr sz="22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Unchecked Exceptions</a:t>
            </a:r>
            <a:endParaRPr sz="22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65"/>
              </a:spcBef>
              <a:buAutoNum type="arabicParenR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Checked</a:t>
            </a:r>
            <a:r>
              <a:rPr sz="1600" b="1" spc="-6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directly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Throwable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Runtime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Error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exceptions.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IO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SQL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compile- time.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320"/>
              </a:spcBef>
              <a:buAutoNum type="arabicParenR" startAt="2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Unchecked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unchecked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exceptions.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Arithmetic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Exception,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NullPointerException,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48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888237"/>
            <a:ext cx="6216015" cy="86760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2065">
              <a:lnSpc>
                <a:spcPts val="1839"/>
              </a:lnSpc>
              <a:spcBef>
                <a:spcPts val="225"/>
              </a:spcBef>
              <a:tabLst>
                <a:tab pos="3091180" algn="l"/>
                <a:tab pos="3509645" algn="l"/>
                <a:tab pos="4554220" algn="l"/>
                <a:tab pos="5554345" algn="l"/>
                <a:tab pos="5935345" algn="l"/>
              </a:tabLst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ArrayIndexOutOfBoundsException,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Unchecked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compile-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runtime.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3)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12700" marR="12065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Error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irrecoverable.</a:t>
            </a:r>
            <a:r>
              <a:rPr sz="16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16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r>
              <a:rPr sz="16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errors</a:t>
            </a:r>
            <a:r>
              <a:rPr sz="16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OutOfMemoryError, VirtualMachineError,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AssertionError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try-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catch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try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1600">
              <a:latin typeface="Times New Roman"/>
              <a:cs typeface="Times New Roman"/>
            </a:endParaRPr>
          </a:p>
          <a:p>
            <a:pPr marL="12700" marR="14604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enclose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might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must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12700" marR="4079240">
              <a:lnSpc>
                <a:spcPts val="1880"/>
              </a:lnSpc>
              <a:spcBef>
                <a:spcPts val="13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Syntax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try-catch </a:t>
            </a:r>
            <a:r>
              <a:rPr sz="1600" b="1" spc="-20" dirty="0">
                <a:solidFill>
                  <a:srgbClr val="006699"/>
                </a:solidFill>
                <a:latin typeface="Times New Roman"/>
                <a:cs typeface="Times New Roman"/>
              </a:rPr>
              <a:t>try</a:t>
            </a:r>
            <a:r>
              <a:rPr sz="1600" spc="-2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95"/>
              </a:lnSpc>
            </a:pP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//code</a:t>
            </a:r>
            <a:r>
              <a:rPr sz="1600" spc="-3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may</a:t>
            </a:r>
            <a:r>
              <a:rPr sz="1600" spc="-3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throw</a:t>
            </a:r>
            <a:r>
              <a:rPr sz="1600" spc="-3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spc="-10" dirty="0">
                <a:latin typeface="Times New Roman"/>
                <a:cs typeface="Times New Roman"/>
              </a:rPr>
              <a:t>}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catch</a:t>
            </a:r>
            <a:r>
              <a:rPr sz="1600" spc="-10" dirty="0">
                <a:latin typeface="Times New Roman"/>
                <a:cs typeface="Times New Roman"/>
              </a:rPr>
              <a:t>(Exception_class_Name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ref){}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800" b="1" spc="-1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00A38"/>
                </a:solidFill>
                <a:latin typeface="Times New Roman"/>
                <a:cs typeface="Times New Roman"/>
              </a:rPr>
              <a:t>catch</a:t>
            </a:r>
            <a:r>
              <a:rPr sz="18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1800">
              <a:latin typeface="Times New Roman"/>
              <a:cs typeface="Times New Roman"/>
            </a:endParaRPr>
          </a:p>
          <a:p>
            <a:pPr marL="12700" marR="14604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catch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handle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declaring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within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parameter.</a:t>
            </a:r>
            <a:endParaRPr sz="1600">
              <a:latin typeface="Times New Roman"/>
              <a:cs typeface="Times New Roman"/>
            </a:endParaRPr>
          </a:p>
          <a:p>
            <a:pPr marL="12700" marR="11430">
              <a:lnSpc>
                <a:spcPts val="1870"/>
              </a:lnSpc>
              <a:spcBef>
                <a:spcPts val="141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catch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 must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only.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multiple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catch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block.</a:t>
            </a:r>
            <a:endParaRPr sz="1600">
              <a:latin typeface="Times New Roman"/>
              <a:cs typeface="Times New Roman"/>
            </a:endParaRPr>
          </a:p>
          <a:p>
            <a:pPr marL="12700" marR="3426460">
              <a:lnSpc>
                <a:spcPct val="168900"/>
              </a:lnSpc>
              <a:spcBef>
                <a:spcPts val="1325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Catch</a:t>
            </a:r>
            <a:r>
              <a:rPr sz="16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Multiple</a:t>
            </a:r>
            <a:r>
              <a:rPr sz="16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Exceptions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Multi-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catch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followed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catch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blocks.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catch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block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must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handler.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So,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perform different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occurrence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multi-catch block.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Nested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try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49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512" y="8250224"/>
            <a:ext cx="6226810" cy="1640839"/>
            <a:chOff x="667512" y="8250224"/>
            <a:chExt cx="6226810" cy="1640839"/>
          </a:xfrm>
        </p:grpSpPr>
        <p:sp>
          <p:nvSpPr>
            <p:cNvPr id="3" name="object 3"/>
            <p:cNvSpPr/>
            <p:nvPr/>
          </p:nvSpPr>
          <p:spPr>
            <a:xfrm>
              <a:off x="1230575" y="8250224"/>
              <a:ext cx="1814830" cy="184785"/>
            </a:xfrm>
            <a:custGeom>
              <a:avLst/>
              <a:gdLst/>
              <a:ahLst/>
              <a:cxnLst/>
              <a:rect l="l" t="t" r="r" b="b"/>
              <a:pathLst>
                <a:path w="1814830" h="184784">
                  <a:moveTo>
                    <a:pt x="1806782" y="0"/>
                  </a:moveTo>
                  <a:lnTo>
                    <a:pt x="7432" y="0"/>
                  </a:lnTo>
                  <a:lnTo>
                    <a:pt x="0" y="7429"/>
                  </a:lnTo>
                  <a:lnTo>
                    <a:pt x="0" y="16598"/>
                  </a:lnTo>
                  <a:lnTo>
                    <a:pt x="0" y="177012"/>
                  </a:lnTo>
                  <a:lnTo>
                    <a:pt x="7432" y="184442"/>
                  </a:lnTo>
                  <a:lnTo>
                    <a:pt x="1806782" y="184442"/>
                  </a:lnTo>
                  <a:lnTo>
                    <a:pt x="1814211" y="177012"/>
                  </a:lnTo>
                  <a:lnTo>
                    <a:pt x="1814211" y="7429"/>
                  </a:lnTo>
                  <a:lnTo>
                    <a:pt x="180678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7512" y="9884359"/>
              <a:ext cx="6226810" cy="6350"/>
            </a:xfrm>
            <a:custGeom>
              <a:avLst/>
              <a:gdLst/>
              <a:ahLst/>
              <a:cxnLst/>
              <a:rect l="l" t="t" r="r" b="b"/>
              <a:pathLst>
                <a:path w="6226809" h="6350">
                  <a:moveTo>
                    <a:pt x="622681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226810" y="6095"/>
                  </a:lnTo>
                  <a:lnTo>
                    <a:pt x="62268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3100" y="888237"/>
            <a:ext cx="6214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8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you</a:t>
            </a:r>
            <a:r>
              <a:rPr sz="16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save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16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source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file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by</a:t>
            </a:r>
            <a:r>
              <a:rPr sz="16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another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name</a:t>
            </a:r>
            <a:r>
              <a:rPr sz="1600" b="1" spc="-8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than</a:t>
            </a:r>
            <a:r>
              <a:rPr sz="16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the</a:t>
            </a:r>
            <a:r>
              <a:rPr sz="1600" b="1" spc="-8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class</a:t>
            </a:r>
            <a:r>
              <a:rPr sz="16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name?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public.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explained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figure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4407534"/>
            <a:ext cx="47193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Q)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Can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you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have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multiple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classes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in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source</a:t>
            </a:r>
            <a:r>
              <a:rPr sz="16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file?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Yes,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figure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below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illustrates: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7259192"/>
            <a:ext cx="6208395" cy="165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JDK,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JRE,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JVM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JVM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4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JVM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(Java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Virtual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Machine)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machine.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virtual machine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doesn't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physically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exist.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specification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provides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330" y="2261843"/>
              <a:ext cx="5318659" cy="1258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179" y="5438782"/>
              <a:ext cx="5061110" cy="15895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936" y="410603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6650" cy="87541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2065" algn="just">
              <a:lnSpc>
                <a:spcPts val="1839"/>
              </a:lnSpc>
              <a:spcBef>
                <a:spcPts val="22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inside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another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permitted.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nested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block.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Why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use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nested try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 block</a:t>
            </a:r>
            <a:endParaRPr sz="20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839"/>
              </a:lnSpc>
              <a:spcBef>
                <a:spcPts val="1450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Sometimes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situation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arise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part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cause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entire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itself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cause another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error. In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cases,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handlers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nested.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finally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block</a:t>
            </a:r>
            <a:endParaRPr sz="2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839"/>
              </a:lnSpc>
              <a:spcBef>
                <a:spcPts val="146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finally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closing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connection,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finally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always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executed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whether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handled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not.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Why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use</a:t>
            </a:r>
            <a:r>
              <a:rPr sz="16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finally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block?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880"/>
              </a:lnSpc>
              <a:spcBef>
                <a:spcPts val="3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finally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</a:t>
            </a:r>
            <a:r>
              <a:rPr sz="1600" b="1" dirty="0">
                <a:latin typeface="Times New Roman"/>
                <a:cs typeface="Times New Roman"/>
              </a:rPr>
              <a:t>cleanup</a:t>
            </a:r>
            <a:r>
              <a:rPr sz="1600" dirty="0">
                <a:latin typeface="Times New Roman"/>
                <a:cs typeface="Times New Roman"/>
              </a:rPr>
              <a:t>"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closing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connection,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469900" marR="15240" indent="-228600">
              <a:lnSpc>
                <a:spcPts val="1870"/>
              </a:lnSpc>
              <a:spcBef>
                <a:spcPts val="30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important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statements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printed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placed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finally block.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Usage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1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1600" b="1" spc="-2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finally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Let's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finally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throw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explicitly.</a:t>
            </a:r>
            <a:endParaRPr sz="1600">
              <a:latin typeface="Times New Roman"/>
              <a:cs typeface="Times New Roman"/>
            </a:endParaRPr>
          </a:p>
          <a:p>
            <a:pPr marL="12700" marR="370840">
              <a:lnSpc>
                <a:spcPct val="103699"/>
              </a:lnSpc>
              <a:spcBef>
                <a:spcPts val="7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unchecked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throw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keyword.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mainly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Exception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Propagation</a:t>
            </a:r>
            <a:endParaRPr sz="2200">
              <a:latin typeface="Times New Roman"/>
              <a:cs typeface="Times New Roman"/>
            </a:endParaRPr>
          </a:p>
          <a:p>
            <a:pPr marL="12700" marR="300990">
              <a:lnSpc>
                <a:spcPct val="103099"/>
              </a:lnSpc>
              <a:spcBef>
                <a:spcPts val="1275"/>
              </a:spcBef>
            </a:pPr>
            <a:r>
              <a:rPr sz="1600" dirty="0">
                <a:solidFill>
                  <a:srgbClr val="4D5155"/>
                </a:solidFill>
                <a:latin typeface="Times New Roman"/>
                <a:cs typeface="Times New Roman"/>
              </a:rPr>
              <a:t>Exception</a:t>
            </a:r>
            <a:r>
              <a:rPr sz="1600" spc="-4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D5155"/>
                </a:solidFill>
                <a:latin typeface="Times New Roman"/>
                <a:cs typeface="Times New Roman"/>
              </a:rPr>
              <a:t>propagation</a:t>
            </a:r>
            <a:r>
              <a:rPr sz="1600" spc="-4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D5155"/>
                </a:solidFill>
                <a:latin typeface="Times New Roman"/>
                <a:cs typeface="Times New Roman"/>
              </a:rPr>
              <a:t>in</a:t>
            </a:r>
            <a:r>
              <a:rPr sz="1600" spc="-5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D5155"/>
                </a:solidFill>
                <a:latin typeface="Times New Roman"/>
                <a:cs typeface="Times New Roman"/>
              </a:rPr>
              <a:t>Java</a:t>
            </a:r>
            <a:r>
              <a:rPr sz="16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occurs</a:t>
            </a:r>
            <a:r>
              <a:rPr sz="1600" b="1" spc="-50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when</a:t>
            </a:r>
            <a:r>
              <a:rPr sz="1600" b="1" spc="-4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an</a:t>
            </a:r>
            <a:r>
              <a:rPr sz="1600" b="1" spc="-3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exception</a:t>
            </a:r>
            <a:r>
              <a:rPr sz="1600" b="1" spc="-40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thrown</a:t>
            </a:r>
            <a:r>
              <a:rPr sz="1600" b="1" spc="-3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5F6268"/>
                </a:solidFill>
                <a:latin typeface="Times New Roman"/>
                <a:cs typeface="Times New Roman"/>
              </a:rPr>
              <a:t>from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the</a:t>
            </a:r>
            <a:r>
              <a:rPr sz="1600" b="1" spc="-3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top</a:t>
            </a:r>
            <a:r>
              <a:rPr sz="1600" b="1" spc="-10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of</a:t>
            </a:r>
            <a:r>
              <a:rPr sz="1600" b="1" spc="-2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F6268"/>
                </a:solidFill>
                <a:latin typeface="Times New Roman"/>
                <a:cs typeface="Times New Roman"/>
              </a:rPr>
              <a:t>the</a:t>
            </a:r>
            <a:r>
              <a:rPr sz="1600" b="1" spc="-25" dirty="0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5F6268"/>
                </a:solidFill>
                <a:latin typeface="Times New Roman"/>
                <a:cs typeface="Times New Roman"/>
              </a:rPr>
              <a:t>stack</a:t>
            </a:r>
            <a:r>
              <a:rPr sz="1600" spc="-10" dirty="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50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237234"/>
            <a:ext cx="6211570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throws</a:t>
            </a:r>
            <a:r>
              <a:rPr sz="2200" b="1" spc="-7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keyword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throws</a:t>
            </a:r>
            <a:r>
              <a:rPr sz="1600" b="1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keyword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</a:t>
            </a:r>
            <a:r>
              <a:rPr sz="1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r>
              <a:rPr sz="16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gives</a:t>
            </a:r>
            <a:r>
              <a:rPr sz="1600" spc="3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programmer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occur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  <a:spcBef>
                <a:spcPts val="1265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Syntax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throws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00" dirty="0">
                <a:latin typeface="Times New Roman"/>
                <a:cs typeface="Times New Roman"/>
              </a:rPr>
              <a:t>return_type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method_name()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throws</a:t>
            </a:r>
            <a:r>
              <a:rPr sz="1600" b="1" spc="-2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exception_class_name{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//method</a:t>
            </a:r>
            <a:r>
              <a:rPr sz="1600" spc="-8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sz="1600" spc="-5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throw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throws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567427"/>
            <a:ext cx="6275070" cy="41913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84430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1237234"/>
            <a:ext cx="5279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final,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finally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finalize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6015608"/>
            <a:ext cx="6208395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Custom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Exception</a:t>
            </a:r>
            <a:endParaRPr sz="2200">
              <a:latin typeface="Times New Roman"/>
              <a:cs typeface="Times New Roman"/>
            </a:endParaRPr>
          </a:p>
          <a:p>
            <a:pPr marL="12700" marR="114300">
              <a:lnSpc>
                <a:spcPct val="103400"/>
              </a:lnSpc>
              <a:spcBef>
                <a:spcPts val="12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our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own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user-defined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Basically,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customize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according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need.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Why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use</a:t>
            </a:r>
            <a:r>
              <a:rPr sz="1600" b="1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38"/>
                </a:solidFill>
                <a:latin typeface="Times New Roman"/>
                <a:cs typeface="Times New Roman"/>
              </a:rPr>
              <a:t>custom</a:t>
            </a:r>
            <a:r>
              <a:rPr sz="16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exceptions?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cover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almost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general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exceptions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occur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programming.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However,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sometimes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413" y="1774806"/>
            <a:ext cx="6080552" cy="37965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52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6015" cy="496315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62865" algn="just">
              <a:lnSpc>
                <a:spcPct val="100000"/>
              </a:lnSpc>
              <a:spcBef>
                <a:spcPts val="1280"/>
              </a:spcBef>
            </a:pPr>
            <a:r>
              <a:rPr sz="2200" b="1" dirty="0" smtClean="0">
                <a:solidFill>
                  <a:srgbClr val="600A38"/>
                </a:solidFill>
                <a:latin typeface="Times New Roman"/>
                <a:cs typeface="Times New Roman"/>
              </a:rPr>
              <a:t>Thread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.</a:t>
            </a:r>
            <a:r>
              <a:rPr sz="2200" b="1" spc="-6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Sleep()</a:t>
            </a:r>
            <a:r>
              <a:rPr sz="2200" b="1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200" b="1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variant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sleep()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accepts</a:t>
            </a:r>
            <a:r>
              <a:rPr sz="1600" spc="3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arguments,</a:t>
            </a:r>
            <a:r>
              <a:rPr sz="16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whereas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variant</a:t>
            </a:r>
            <a:r>
              <a:rPr sz="16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accepts</a:t>
            </a:r>
            <a:r>
              <a:rPr sz="16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arguments.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 method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sleep()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being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halt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working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amount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time.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remains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sleeping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sleeping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sleeping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over,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starts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left.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The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sleep()</a:t>
            </a:r>
            <a:r>
              <a:rPr sz="16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Method</a:t>
            </a:r>
            <a:r>
              <a:rPr sz="1600" b="1" spc="-4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Syntax: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Following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syntax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sleep()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method.</a:t>
            </a:r>
            <a:endParaRPr sz="1600" dirty="0">
              <a:latin typeface="Times New Roman"/>
              <a:cs typeface="Times New Roman"/>
            </a:endParaRPr>
          </a:p>
          <a:p>
            <a:pPr marL="469265" indent="-227965">
              <a:lnSpc>
                <a:spcPts val="1895"/>
              </a:lnSpc>
              <a:spcBef>
                <a:spcPts val="1355"/>
              </a:spcBef>
              <a:buClr>
                <a:srgbClr val="000000"/>
              </a:buClr>
              <a:buFont typeface="Times New Roman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600" b="1" spc="-6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static</a:t>
            </a:r>
            <a:r>
              <a:rPr sz="1600" b="1" spc="-5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600" b="1" spc="-3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sleep(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long</a:t>
            </a:r>
            <a:r>
              <a:rPr sz="1600" b="1" spc="-5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mls)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throws</a:t>
            </a:r>
            <a:r>
              <a:rPr sz="16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InterruptedException</a:t>
            </a:r>
            <a:endParaRPr sz="1600" dirty="0">
              <a:latin typeface="Times New Roman"/>
              <a:cs typeface="Times New Roman"/>
            </a:endParaRPr>
          </a:p>
          <a:p>
            <a:pPr marL="469265" indent="-227965">
              <a:lnSpc>
                <a:spcPts val="1895"/>
              </a:lnSpc>
              <a:buClr>
                <a:srgbClr val="000000"/>
              </a:buClr>
              <a:buFont typeface="Times New Roman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600" b="1" spc="-5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static</a:t>
            </a:r>
            <a:r>
              <a:rPr sz="16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600" b="1" spc="-2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sleep(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long</a:t>
            </a:r>
            <a:r>
              <a:rPr sz="16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mls,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int</a:t>
            </a:r>
            <a:r>
              <a:rPr sz="16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n)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throws</a:t>
            </a:r>
            <a:r>
              <a:rPr sz="1600" b="1" spc="-2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InterruptedException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Can</a:t>
            </a:r>
            <a:r>
              <a:rPr sz="22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we</a:t>
            </a:r>
            <a:r>
              <a:rPr sz="2200" b="1" spc="-5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start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a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thread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twice</a:t>
            </a:r>
            <a:endParaRPr sz="2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No.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starting</a:t>
            </a:r>
            <a:r>
              <a:rPr sz="16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thread,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never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started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again.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does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so,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IllegalThreadStateException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thrown.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once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second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time,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throw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exception.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53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512" y="914348"/>
            <a:ext cx="6226810" cy="321945"/>
          </a:xfrm>
          <a:prstGeom prst="rect">
            <a:avLst/>
          </a:prstGeom>
          <a:solidFill>
            <a:srgbClr val="F8F4F4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495"/>
              </a:lnSpc>
            </a:pPr>
            <a:r>
              <a:rPr sz="2200" b="1" dirty="0">
                <a:solidFill>
                  <a:srgbClr val="DF3900"/>
                </a:solidFill>
                <a:latin typeface="Times New Roman"/>
                <a:cs typeface="Times New Roman"/>
              </a:rPr>
              <a:t>Java</a:t>
            </a:r>
            <a:r>
              <a:rPr sz="2200" b="1" spc="-35" dirty="0">
                <a:solidFill>
                  <a:srgbClr val="DF39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DF3900"/>
                </a:solidFill>
                <a:latin typeface="Times New Roman"/>
                <a:cs typeface="Times New Roman"/>
              </a:rPr>
              <a:t>Collections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491741"/>
            <a:ext cx="6213475" cy="795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00A38"/>
                </a:solidFill>
                <a:latin typeface="Times New Roman"/>
                <a:cs typeface="Times New Roman"/>
              </a:rPr>
              <a:t>Collections</a:t>
            </a:r>
            <a:r>
              <a:rPr sz="20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0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framework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architecture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store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manipulate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objects.</a:t>
            </a:r>
            <a:endParaRPr sz="1600">
              <a:latin typeface="Times New Roman"/>
              <a:cs typeface="Times New Roman"/>
            </a:endParaRPr>
          </a:p>
          <a:p>
            <a:pPr marL="12700" marR="8255">
              <a:lnSpc>
                <a:spcPts val="1839"/>
              </a:lnSpc>
              <a:spcBef>
                <a:spcPts val="13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Collections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searching,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sorting,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insertion,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manipulation,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deletion.</a:t>
            </a:r>
            <a:endParaRPr sz="1600">
              <a:latin typeface="Times New Roman"/>
              <a:cs typeface="Times New Roman"/>
            </a:endParaRPr>
          </a:p>
          <a:p>
            <a:pPr marL="12700" marR="104139">
              <a:lnSpc>
                <a:spcPct val="103400"/>
              </a:lnSpc>
              <a:spcBef>
                <a:spcPts val="12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means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objects.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framework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(Set,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Queue,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Deque)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 classes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ArrayList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Vector,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LinkedList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PriorityQueue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HashSet,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LinkedHashSet,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TreeSet).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What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Collection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in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Java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represents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objects,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i.e.,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group.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What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20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framework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in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Java</a:t>
            </a:r>
            <a:endParaRPr sz="20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4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readymade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architecture.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interfaces.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optional.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What</a:t>
            </a:r>
            <a:r>
              <a:rPr sz="20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is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Collection</a:t>
            </a:r>
            <a:r>
              <a:rPr sz="20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framework</a:t>
            </a:r>
            <a:endParaRPr sz="2000">
              <a:latin typeface="Times New Roman"/>
              <a:cs typeface="Times New Roman"/>
            </a:endParaRPr>
          </a:p>
          <a:p>
            <a:pPr marL="12700" marR="9525">
              <a:lnSpc>
                <a:spcPts val="1839"/>
              </a:lnSpc>
              <a:spcBef>
                <a:spcPts val="16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framework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represents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unified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architecture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storing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manipulating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objects.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has: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Interfaces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implementations,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i.e.,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classes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85"/>
              </a:spcBef>
              <a:tabLst>
                <a:tab pos="698500" algn="l"/>
              </a:tabLst>
            </a:pPr>
            <a:r>
              <a:rPr sz="2200" spc="-25" dirty="0">
                <a:solidFill>
                  <a:srgbClr val="600A38"/>
                </a:solidFill>
                <a:latin typeface="Times New Roman"/>
                <a:cs typeface="Times New Roman"/>
              </a:rPr>
              <a:t>1)</a:t>
            </a:r>
            <a:r>
              <a:rPr sz="2200" dirty="0">
                <a:solidFill>
                  <a:srgbClr val="600A38"/>
                </a:solidFill>
                <a:latin typeface="Times New Roman"/>
                <a:cs typeface="Times New Roman"/>
              </a:rPr>
              <a:t>	Java</a:t>
            </a:r>
            <a:r>
              <a:rPr sz="2200" spc="-12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00A38"/>
                </a:solidFill>
                <a:latin typeface="Times New Roman"/>
                <a:cs typeface="Times New Roman"/>
              </a:rPr>
              <a:t>ArrayList</a:t>
            </a:r>
            <a:endParaRPr sz="2200">
              <a:latin typeface="Times New Roman"/>
              <a:cs typeface="Times New Roman"/>
            </a:endParaRPr>
          </a:p>
          <a:p>
            <a:pPr marL="698500" marR="144145">
              <a:lnSpc>
                <a:spcPct val="103400"/>
              </a:lnSpc>
              <a:spcBef>
                <a:spcPts val="12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ArrayList</a:t>
            </a:r>
            <a:r>
              <a:rPr sz="16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dynamic</a:t>
            </a:r>
            <a:r>
              <a:rPr sz="160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sz="1600" i="1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elements.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sz="160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sz="1600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limit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add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remove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anytime.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much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flexible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54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4110" cy="7480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98500" marR="255904">
              <a:lnSpc>
                <a:spcPct val="103099"/>
              </a:lnSpc>
              <a:spcBef>
                <a:spcPts val="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traditional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found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java.util</a:t>
            </a:r>
            <a:r>
              <a:rPr sz="1600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package.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Vector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C++.</a:t>
            </a:r>
            <a:endParaRPr sz="1600">
              <a:latin typeface="Times New Roman"/>
              <a:cs typeface="Times New Roman"/>
            </a:endParaRPr>
          </a:p>
          <a:p>
            <a:pPr marL="698500" marR="10795" indent="-228600" algn="just">
              <a:lnSpc>
                <a:spcPts val="1870"/>
              </a:lnSpc>
              <a:spcBef>
                <a:spcPts val="1015"/>
              </a:spcBef>
              <a:buSzPct val="62500"/>
              <a:buFont typeface="Courier New"/>
              <a:buChar char="o"/>
              <a:tabLst>
                <a:tab pos="698500" algn="l"/>
              </a:tabLst>
            </a:pP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primitive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types,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int, </a:t>
            </a:r>
            <a:r>
              <a:rPr sz="1600" dirty="0">
                <a:latin typeface="Times New Roman"/>
                <a:cs typeface="Times New Roman"/>
              </a:rPr>
              <a:t>float,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char,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etc.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required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required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wrapper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cases.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  <a:p>
            <a:pPr marL="926465" lvl="1" indent="-227965">
              <a:lnSpc>
                <a:spcPts val="1895"/>
              </a:lnSpc>
              <a:spcBef>
                <a:spcPts val="1305"/>
              </a:spcBef>
              <a:buAutoNum type="arabicPeriod"/>
              <a:tabLst>
                <a:tab pos="926465" algn="l"/>
              </a:tabLst>
            </a:pPr>
            <a:r>
              <a:rPr sz="1600" dirty="0">
                <a:latin typeface="Times New Roman"/>
                <a:cs typeface="Times New Roman"/>
              </a:rPr>
              <a:t>ArrayList&lt;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int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ArrayList&lt;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int</a:t>
            </a:r>
            <a:r>
              <a:rPr sz="1600" spc="-10" dirty="0">
                <a:latin typeface="Times New Roman"/>
                <a:cs typeface="Times New Roman"/>
              </a:rPr>
              <a:t>&gt;();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//</a:t>
            </a:r>
            <a:r>
              <a:rPr sz="1600" spc="-1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does</a:t>
            </a:r>
            <a:r>
              <a:rPr sz="1600" spc="-1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not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 work</a:t>
            </a:r>
            <a:endParaRPr sz="1600">
              <a:latin typeface="Times New Roman"/>
              <a:cs typeface="Times New Roman"/>
            </a:endParaRPr>
          </a:p>
          <a:p>
            <a:pPr marL="926465" lvl="1" indent="-227965">
              <a:lnSpc>
                <a:spcPts val="1895"/>
              </a:lnSpc>
              <a:buAutoNum type="arabicPeriod"/>
              <a:tabLst>
                <a:tab pos="926465" algn="l"/>
              </a:tabLst>
            </a:pPr>
            <a:r>
              <a:rPr sz="1600" spc="-10" dirty="0">
                <a:latin typeface="Times New Roman"/>
                <a:cs typeface="Times New Roman"/>
              </a:rPr>
              <a:t>ArrayList&lt;Integer&gt;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600" b="1" spc="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ArrayList&lt;Integer&gt;();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//</a:t>
            </a:r>
            <a:r>
              <a:rPr sz="1600" spc="1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works</a:t>
            </a:r>
            <a:r>
              <a:rPr sz="1600" spc="1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fine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ArrayList</a:t>
            </a:r>
            <a:r>
              <a:rPr sz="2200" b="1" spc="-6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class</a:t>
            </a:r>
            <a:r>
              <a:rPr sz="2200" b="1" spc="-5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declaration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Let's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declaration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java.util.ArrayList class.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95"/>
              </a:lnSpc>
              <a:spcBef>
                <a:spcPts val="1345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600" b="1" spc="-6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class</a:t>
            </a:r>
            <a:r>
              <a:rPr sz="16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ArrayList&lt;E&gt;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extends</a:t>
            </a:r>
            <a:r>
              <a:rPr sz="1600" b="1" spc="-3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AbstractList&lt;E&gt;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implements</a:t>
            </a:r>
            <a:r>
              <a:rPr sz="16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List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895"/>
              </a:lnSpc>
            </a:pPr>
            <a:r>
              <a:rPr sz="1600" dirty="0">
                <a:latin typeface="Times New Roman"/>
                <a:cs typeface="Times New Roman"/>
              </a:rPr>
              <a:t>&lt;E&gt;,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RandomAccess,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Cloneable,</a:t>
            </a:r>
            <a:r>
              <a:rPr sz="1600" spc="-25" dirty="0">
                <a:latin typeface="Times New Roman"/>
                <a:cs typeface="Times New Roman"/>
              </a:rPr>
              <a:t> Ser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Non-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generic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Vs.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Generic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Collection</a:t>
            </a:r>
            <a:endParaRPr sz="2200">
              <a:latin typeface="Times New Roman"/>
              <a:cs typeface="Times New Roman"/>
            </a:endParaRPr>
          </a:p>
          <a:p>
            <a:pPr marL="12700" marR="889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framework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non-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generic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before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JDK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1.5.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1.5,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generic.</a:t>
            </a:r>
            <a:endParaRPr sz="1600">
              <a:latin typeface="Times New Roman"/>
              <a:cs typeface="Times New Roman"/>
            </a:endParaRPr>
          </a:p>
          <a:p>
            <a:pPr marL="12700" marR="12065">
              <a:lnSpc>
                <a:spcPts val="1850"/>
              </a:lnSpc>
              <a:spcBef>
                <a:spcPts val="139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new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generic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Now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type-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safe,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typecasting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required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runtime.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Let's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old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non-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generic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collection.</a:t>
            </a:r>
            <a:endParaRPr sz="1600">
              <a:latin typeface="Times New Roman"/>
              <a:cs typeface="Times New Roman"/>
            </a:endParaRPr>
          </a:p>
          <a:p>
            <a:pPr marL="12700" marR="332740" indent="228600">
              <a:lnSpc>
                <a:spcPct val="1688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ArrayList list=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600" b="1" spc="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ArrayList();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//creating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 old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non-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generic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 arraylist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Let's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new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generic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creating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collection.</a:t>
            </a:r>
            <a:endParaRPr sz="1600">
              <a:latin typeface="Times New Roman"/>
              <a:cs typeface="Times New Roman"/>
            </a:endParaRPr>
          </a:p>
          <a:p>
            <a:pPr marL="469900" marR="38100" indent="-228600">
              <a:lnSpc>
                <a:spcPts val="1870"/>
              </a:lnSpc>
              <a:spcBef>
                <a:spcPts val="146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ArrayList&lt;String&gt; list=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new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ArrayList&lt;String&gt;();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//creating</a:t>
            </a:r>
            <a:r>
              <a:rPr sz="1600" spc="-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new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gener </a:t>
            </a:r>
            <a:r>
              <a:rPr sz="1600" dirty="0">
                <a:solidFill>
                  <a:srgbClr val="008200"/>
                </a:solidFill>
                <a:latin typeface="Times New Roman"/>
                <a:cs typeface="Times New Roman"/>
              </a:rPr>
              <a:t>ic</a:t>
            </a:r>
            <a:r>
              <a:rPr sz="1600" spc="-2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Times New Roman"/>
                <a:cs typeface="Times New Roman"/>
              </a:rPr>
              <a:t>arraylist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55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3665"/>
            <a:ext cx="6216015" cy="452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2)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00A38"/>
                </a:solidFill>
                <a:latin typeface="Times New Roman"/>
                <a:cs typeface="Times New Roman"/>
              </a:rPr>
              <a:t>LinkedList</a:t>
            </a:r>
            <a:r>
              <a:rPr sz="2200" spc="-3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LinkedList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doubly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elements.</a:t>
            </a:r>
            <a:r>
              <a:rPr sz="16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linked-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structure.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inherits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implements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Deque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LinkedList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5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LinkedList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duplicate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LinkedList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maintains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order.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7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LinkedList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synchronized.</a:t>
            </a:r>
            <a:endParaRPr sz="16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870"/>
              </a:lnSpc>
              <a:spcBef>
                <a:spcPts val="35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LinkedList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manipulation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fast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because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shifting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needs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occur.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Java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LinkedList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Hierarchy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00A4A"/>
                </a:solidFill>
                <a:latin typeface="Times New Roman"/>
                <a:cs typeface="Times New Roman"/>
              </a:rPr>
              <a:t>LinkedList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shown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26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above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diagram,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LinkedList</a:t>
            </a:r>
            <a:r>
              <a:rPr sz="1600" spc="2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extends AbstractSequentialList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implements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Deque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379" y="5587364"/>
            <a:ext cx="2714624" cy="37241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56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3665"/>
            <a:ext cx="6209030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Doubly</a:t>
            </a:r>
            <a:r>
              <a:rPr sz="2200" b="1" spc="-6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Linked</a:t>
            </a:r>
            <a:r>
              <a:rPr sz="2200" b="1" spc="-7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List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case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doubly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list,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add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remove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both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sides.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947161"/>
            <a:ext cx="6195695" cy="201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LinkedList</a:t>
            </a:r>
            <a:r>
              <a:rPr sz="22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00A4A"/>
                </a:solidFill>
                <a:latin typeface="Times New Roman"/>
                <a:cs typeface="Times New Roman"/>
              </a:rPr>
              <a:t>class</a:t>
            </a:r>
            <a:r>
              <a:rPr sz="2200" b="1" spc="-7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declaration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Let's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declaration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java.util.LinkedList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870"/>
              </a:lnSpc>
              <a:spcBef>
                <a:spcPts val="146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16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class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LinkedList&lt;E&gt;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extends</a:t>
            </a:r>
            <a:r>
              <a:rPr sz="16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AbstractSequentialList&lt;E&gt;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6699"/>
                </a:solidFill>
                <a:latin typeface="Times New Roman"/>
                <a:cs typeface="Times New Roman"/>
              </a:rPr>
              <a:t>impl </a:t>
            </a:r>
            <a:r>
              <a:rPr sz="1600" b="1" dirty="0">
                <a:solidFill>
                  <a:srgbClr val="006699"/>
                </a:solidFill>
                <a:latin typeface="Times New Roman"/>
                <a:cs typeface="Times New Roman"/>
              </a:rPr>
              <a:t>ements</a:t>
            </a:r>
            <a:r>
              <a:rPr sz="1600" b="1" spc="-5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List&lt;E&gt;,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Deque&lt;E&gt;,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Clonea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600A38"/>
                </a:solidFill>
                <a:latin typeface="Times New Roman"/>
                <a:cs typeface="Times New Roman"/>
              </a:rPr>
              <a:t>Difference</a:t>
            </a:r>
            <a:r>
              <a:rPr sz="1600" spc="-6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00A38"/>
                </a:solidFill>
                <a:latin typeface="Times New Roman"/>
                <a:cs typeface="Times New Roman"/>
              </a:rPr>
              <a:t>Between</a:t>
            </a:r>
            <a:r>
              <a:rPr sz="1600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00A38"/>
                </a:solidFill>
                <a:latin typeface="Times New Roman"/>
                <a:cs typeface="Times New Roman"/>
              </a:rPr>
              <a:t>ArrayList</a:t>
            </a:r>
            <a:r>
              <a:rPr sz="1600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00A38"/>
                </a:solidFill>
                <a:latin typeface="Times New Roman"/>
                <a:cs typeface="Times New Roman"/>
              </a:rPr>
              <a:t>and</a:t>
            </a:r>
            <a:r>
              <a:rPr sz="1600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600A38"/>
                </a:solidFill>
                <a:latin typeface="Times New Roman"/>
                <a:cs typeface="Times New Roman"/>
              </a:rPr>
              <a:t>LinkedList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5127371"/>
          <a:ext cx="5937250" cy="439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255"/>
                <a:gridCol w="2880995"/>
              </a:tblGrid>
              <a:tr h="480059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ArrayList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C6CCBD"/>
                      </a:solidFill>
                      <a:prstDash val="solid"/>
                    </a:lnL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LinkedList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R w="9525">
                      <a:solidFill>
                        <a:srgbClr val="C6CCBD"/>
                      </a:solidFill>
                      <a:prstDash val="solid"/>
                    </a:lnR>
                    <a:solidFill>
                      <a:srgbClr val="C6CCBD"/>
                    </a:solidFill>
                  </a:tcPr>
                </a:tc>
              </a:tr>
              <a:tr h="857885">
                <a:tc>
                  <a:txBody>
                    <a:bodyPr/>
                    <a:lstStyle/>
                    <a:p>
                      <a:pPr marL="76200" marR="71120" algn="just">
                        <a:lnSpc>
                          <a:spcPct val="95900"/>
                        </a:lnSpc>
                        <a:spcBef>
                          <a:spcPts val="56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1600" spc="2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2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internally</a:t>
                      </a:r>
                      <a:r>
                        <a:rPr sz="1600" spc="3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600" b="1" spc="4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4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4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8580" algn="just">
                        <a:lnSpc>
                          <a:spcPct val="95900"/>
                        </a:lnSpc>
                        <a:spcBef>
                          <a:spcPts val="56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</a:t>
                      </a:r>
                      <a:r>
                        <a:rPr sz="1600" spc="2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internally</a:t>
                      </a:r>
                      <a:r>
                        <a:rPr sz="1600" spc="2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doubly</a:t>
                      </a:r>
                      <a:r>
                        <a:rPr sz="1600" b="1" spc="22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b="1" spc="22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2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2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76200" marR="70485" algn="just">
                        <a:lnSpc>
                          <a:spcPct val="958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00" spc="2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Manipulation</a:t>
                      </a:r>
                      <a:r>
                        <a:rPr sz="1600" spc="20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2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600" b="1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internally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array.</a:t>
                      </a:r>
                      <a:r>
                        <a:rPr sz="1600" spc="3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3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3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1600" spc="3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removed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600" spc="3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array,</a:t>
                      </a:r>
                      <a:r>
                        <a:rPr sz="1600" spc="3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600" spc="3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shifted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0485" algn="just">
                        <a:lnSpc>
                          <a:spcPct val="958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Manipulation</a:t>
                      </a:r>
                      <a:r>
                        <a:rPr sz="1600" spc="3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3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faster</a:t>
                      </a:r>
                      <a:r>
                        <a:rPr sz="1600" b="1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3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because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6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doubly</a:t>
                      </a:r>
                      <a:r>
                        <a:rPr sz="16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list,</a:t>
                      </a:r>
                      <a:r>
                        <a:rPr sz="16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6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600" spc="-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shifting</a:t>
                      </a:r>
                      <a:r>
                        <a:rPr sz="1600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600" spc="-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76200" marR="71120" algn="just">
                        <a:lnSpc>
                          <a:spcPts val="1839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3)</a:t>
                      </a:r>
                      <a:r>
                        <a:rPr sz="1600" spc="1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1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1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1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sz="1600" b="1" spc="1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b="1" spc="1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69850" algn="just">
                        <a:lnSpc>
                          <a:spcPct val="958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</a:t>
                      </a:r>
                      <a:r>
                        <a:rPr sz="16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sz="1600" b="1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b="1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2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queue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1600" spc="2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600" spc="2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implements</a:t>
                      </a:r>
                      <a:r>
                        <a:rPr sz="1600" spc="4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4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4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Deque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interfaces.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76200" marR="71755">
                        <a:lnSpc>
                          <a:spcPts val="1839"/>
                        </a:lnSpc>
                        <a:spcBef>
                          <a:spcPts val="65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4)</a:t>
                      </a:r>
                      <a:r>
                        <a:rPr sz="1600" spc="2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2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1600" b="1" spc="2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b="1" spc="2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storing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accessing</a:t>
                      </a:r>
                      <a:r>
                        <a:rPr sz="1600" b="1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1120">
                        <a:lnSpc>
                          <a:spcPts val="1839"/>
                        </a:lnSpc>
                        <a:spcBef>
                          <a:spcPts val="650"/>
                        </a:spcBef>
                        <a:tabLst>
                          <a:tab pos="1402715" algn="l"/>
                          <a:tab pos="2543175" algn="l"/>
                        </a:tabLst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is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manipulating</a:t>
                      </a:r>
                      <a:r>
                        <a:rPr sz="1600" b="1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140" y="2068404"/>
            <a:ext cx="5202537" cy="7635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57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800" y="914399"/>
          <a:ext cx="5937250" cy="305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255"/>
                <a:gridCol w="2880995"/>
              </a:tblGrid>
              <a:tr h="862330">
                <a:tc>
                  <a:txBody>
                    <a:bodyPr/>
                    <a:lstStyle/>
                    <a:p>
                      <a:pPr marL="76200" marR="71755" algn="just">
                        <a:lnSpc>
                          <a:spcPct val="959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5)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1600" spc="45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45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4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459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contiguous.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73025">
                        <a:lnSpc>
                          <a:spcPts val="185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16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contagious.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76200" marR="72390" algn="just">
                        <a:lnSpc>
                          <a:spcPct val="959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6)</a:t>
                      </a:r>
                      <a:r>
                        <a:rPr sz="1600" spc="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Generally,</a:t>
                      </a:r>
                      <a:r>
                        <a:rPr sz="1600" spc="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spc="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initialized,</a:t>
                      </a:r>
                      <a:r>
                        <a:rPr sz="1600" spc="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spc="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capacity</a:t>
                      </a:r>
                      <a:r>
                        <a:rPr sz="1600" spc="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10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assigned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1755" algn="just">
                        <a:lnSpc>
                          <a:spcPct val="959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2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2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2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spc="2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default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capacity</a:t>
                      </a:r>
                      <a:r>
                        <a:rPr sz="1600" spc="2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2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LinkedList.</a:t>
                      </a:r>
                      <a:r>
                        <a:rPr sz="1600" spc="25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LinkedList,</a:t>
                      </a:r>
                      <a:r>
                        <a:rPr sz="1600" spc="2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2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sz="1600" spc="2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600" spc="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spc="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</a:t>
                      </a:r>
                      <a:r>
                        <a:rPr sz="1600" spc="1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initialized.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864235">
                <a:tc>
                  <a:txBody>
                    <a:bodyPr/>
                    <a:lstStyle/>
                    <a:p>
                      <a:pPr marL="76200" marR="70485">
                        <a:lnSpc>
                          <a:spcPts val="185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7)</a:t>
                      </a:r>
                      <a:r>
                        <a:rPr sz="1600" spc="1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1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precise,</a:t>
                      </a:r>
                      <a:r>
                        <a:rPr sz="1600" spc="1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1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ArrayList</a:t>
                      </a:r>
                      <a:r>
                        <a:rPr sz="1600" spc="1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1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resizable</a:t>
                      </a:r>
                      <a:r>
                        <a:rPr sz="16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array.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71120" algn="just">
                        <a:lnSpc>
                          <a:spcPct val="959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LinkedList</a:t>
                      </a:r>
                      <a:r>
                        <a:rPr sz="1600" spc="4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implements</a:t>
                      </a:r>
                      <a:r>
                        <a:rPr sz="1600" spc="4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doubly</a:t>
                      </a:r>
                      <a:r>
                        <a:rPr sz="1600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spc="1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interface.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04800" y="367665"/>
            <a:ext cx="6952615" cy="10084435"/>
            <a:chOff x="304800" y="304799"/>
            <a:chExt cx="6952615" cy="10084435"/>
          </a:xfrm>
        </p:grpSpPr>
        <p:sp>
          <p:nvSpPr>
            <p:cNvPr id="4" name="object 4"/>
            <p:cNvSpPr/>
            <p:nvPr/>
          </p:nvSpPr>
          <p:spPr>
            <a:xfrm>
              <a:off x="667511" y="9884359"/>
              <a:ext cx="6226810" cy="6350"/>
            </a:xfrm>
            <a:custGeom>
              <a:avLst/>
              <a:gdLst/>
              <a:ahLst/>
              <a:cxnLst/>
              <a:rect l="l" t="t" r="r" b="b"/>
              <a:pathLst>
                <a:path w="6226809" h="6350">
                  <a:moveTo>
                    <a:pt x="622681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226810" y="6095"/>
                  </a:lnTo>
                  <a:lnTo>
                    <a:pt x="62268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4652898"/>
            <a:ext cx="13201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Java</a:t>
            </a:r>
            <a:r>
              <a:rPr sz="2600" spc="-10" dirty="0"/>
              <a:t> </a:t>
            </a:r>
            <a:r>
              <a:rPr sz="2600" spc="-20" dirty="0"/>
              <a:t>List</a:t>
            </a:r>
            <a:endParaRPr sz="2600"/>
          </a:p>
        </p:txBody>
      </p:sp>
      <p:sp>
        <p:nvSpPr>
          <p:cNvPr id="8" name="object 8"/>
          <p:cNvSpPr txBox="1"/>
          <p:nvPr/>
        </p:nvSpPr>
        <p:spPr>
          <a:xfrm>
            <a:off x="673100" y="5219826"/>
            <a:ext cx="6214745" cy="970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7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facility</a:t>
            </a:r>
            <a:r>
              <a:rPr sz="16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maintain</a:t>
            </a:r>
            <a:r>
              <a:rPr sz="1600" spc="4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ordered</a:t>
            </a:r>
            <a:r>
              <a:rPr sz="1600" i="1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4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index-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insert,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update,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delete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search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elements.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duplicate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also.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null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elements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list.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8195" y="6359016"/>
            <a:ext cx="662305" cy="233679"/>
          </a:xfrm>
          <a:prstGeom prst="rect">
            <a:avLst/>
          </a:prstGeom>
          <a:solidFill>
            <a:srgbClr val="E3E2E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java.util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6332601"/>
            <a:ext cx="621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6929" algn="l"/>
              </a:tabLst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found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package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inherits</a:t>
            </a:r>
            <a:r>
              <a:rPr sz="1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0826" y="7058532"/>
            <a:ext cx="791210" cy="234950"/>
          </a:xfrm>
          <a:custGeom>
            <a:avLst/>
            <a:gdLst/>
            <a:ahLst/>
            <a:cxnLst/>
            <a:rect l="l" t="t" r="r" b="b"/>
            <a:pathLst>
              <a:path w="791210" h="234950">
                <a:moveTo>
                  <a:pt x="790955" y="0"/>
                </a:moveTo>
                <a:lnTo>
                  <a:pt x="0" y="0"/>
                </a:lnTo>
                <a:lnTo>
                  <a:pt x="0" y="234696"/>
                </a:lnTo>
                <a:lnTo>
                  <a:pt x="790955" y="234696"/>
                </a:lnTo>
                <a:lnTo>
                  <a:pt x="790955" y="0"/>
                </a:lnTo>
                <a:close/>
              </a:path>
            </a:pathLst>
          </a:custGeom>
          <a:solidFill>
            <a:srgbClr val="E3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2621" y="7058532"/>
            <a:ext cx="891540" cy="234950"/>
          </a:xfrm>
          <a:custGeom>
            <a:avLst/>
            <a:gdLst/>
            <a:ahLst/>
            <a:cxnLst/>
            <a:rect l="l" t="t" r="r" b="b"/>
            <a:pathLst>
              <a:path w="891539" h="234950">
                <a:moveTo>
                  <a:pt x="891539" y="0"/>
                </a:moveTo>
                <a:lnTo>
                  <a:pt x="0" y="0"/>
                </a:lnTo>
                <a:lnTo>
                  <a:pt x="0" y="234696"/>
                </a:lnTo>
                <a:lnTo>
                  <a:pt x="891539" y="234696"/>
                </a:lnTo>
                <a:lnTo>
                  <a:pt x="891539" y="0"/>
                </a:lnTo>
                <a:close/>
              </a:path>
            </a:pathLst>
          </a:custGeom>
          <a:solidFill>
            <a:srgbClr val="E3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100" y="6565772"/>
            <a:ext cx="6212205" cy="24060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75"/>
              </a:spcBef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factory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ListIterator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interface.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ListIterator,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iterate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forward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backward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directions.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16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ArrayList,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LinkedList,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Stack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Vector.</a:t>
            </a:r>
            <a:r>
              <a:rPr sz="16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ArrayList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LinkedList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widely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programming.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Vector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deprecated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5.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60"/>
              </a:spcBef>
            </a:pPr>
            <a:r>
              <a:rPr sz="2600" b="1" dirty="0">
                <a:solidFill>
                  <a:srgbClr val="600A38"/>
                </a:solidFill>
                <a:latin typeface="Times New Roman"/>
                <a:cs typeface="Times New Roman"/>
              </a:rPr>
              <a:t>Java </a:t>
            </a:r>
            <a:r>
              <a:rPr sz="26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HashSet</a:t>
            </a:r>
            <a:endParaRPr sz="26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839"/>
              </a:lnSpc>
              <a:spcBef>
                <a:spcPts val="14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HashSet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collection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hash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storage.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inherits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AbstractSet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implements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interface.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58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3848226"/>
            <a:ext cx="6214745" cy="307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points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HashSet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55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mechanism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hashing.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only.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synchronized.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870"/>
              </a:lnSpc>
              <a:spcBef>
                <a:spcPts val="37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doesn't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maintain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insertion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order.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Here,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inserted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hashcode.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0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HashSet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search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operations.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initial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capacity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HashSet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16,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factor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0.75.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200" b="1" spc="-4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LinkedHashSet</a:t>
            </a:r>
            <a:r>
              <a:rPr sz="2200" b="1" spc="-45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233" y="922051"/>
            <a:ext cx="1521223" cy="27621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6611" y="7101708"/>
            <a:ext cx="1616724" cy="26471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0"/>
                </a:moveTo>
                <a:lnTo>
                  <a:pt x="6914388" y="0"/>
                </a:lnTo>
                <a:lnTo>
                  <a:pt x="6914388" y="38100"/>
                </a:lnTo>
                <a:lnTo>
                  <a:pt x="6914388" y="10046208"/>
                </a:lnTo>
                <a:lnTo>
                  <a:pt x="38100" y="10046208"/>
                </a:lnTo>
                <a:lnTo>
                  <a:pt x="38100" y="38100"/>
                </a:lnTo>
                <a:lnTo>
                  <a:pt x="6914388" y="38100"/>
                </a:lnTo>
                <a:lnTo>
                  <a:pt x="6914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10046208"/>
                </a:lnTo>
                <a:lnTo>
                  <a:pt x="0" y="10084308"/>
                </a:lnTo>
                <a:lnTo>
                  <a:pt x="38100" y="10084308"/>
                </a:lnTo>
                <a:lnTo>
                  <a:pt x="6914388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3810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59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8237"/>
            <a:ext cx="6215380" cy="882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JRE</a:t>
            </a: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JRE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 acronym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Environment.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 also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written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Java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RTE.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Runtime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tools</a:t>
            </a:r>
            <a:r>
              <a:rPr sz="16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developing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applications.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runtime environment.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JDK</a:t>
            </a:r>
            <a:endParaRPr sz="16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5900"/>
              </a:lnSpc>
              <a:spcBef>
                <a:spcPts val="14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JDK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acronym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Development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Kit.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Development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Kit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(JDK)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development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develop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Java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applications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applets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physically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exists.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development tools.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r>
              <a:rPr sz="2400" b="1" spc="-5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600A38"/>
                </a:solidFill>
                <a:latin typeface="Times New Roman"/>
                <a:cs typeface="Times New Roman"/>
              </a:rPr>
              <a:t>Variables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5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container</a:t>
            </a:r>
            <a:r>
              <a:rPr sz="1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holds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value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u="sng" spc="13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executed.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assigned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type.</a:t>
            </a:r>
            <a:endParaRPr sz="16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839"/>
              </a:lnSpc>
              <a:spcBef>
                <a:spcPts val="13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location.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java: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local,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static.</a:t>
            </a:r>
            <a:endParaRPr sz="1600" dirty="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70"/>
              </a:spcBef>
              <a:buAutoNum type="arabicParenR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Local</a:t>
            </a:r>
            <a:r>
              <a:rPr sz="16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Variable</a:t>
            </a:r>
            <a:endParaRPr sz="1600" dirty="0">
              <a:latin typeface="Times New Roman"/>
              <a:cs typeface="Times New Roman"/>
            </a:endParaRPr>
          </a:p>
          <a:p>
            <a:pPr marL="12700" marR="13970" algn="just">
              <a:lnSpc>
                <a:spcPts val="1839"/>
              </a:lnSpc>
              <a:spcBef>
                <a:spcPts val="16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inside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body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local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variable.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within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 methods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aren't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even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aware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exists.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defined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"static"</a:t>
            </a:r>
            <a:r>
              <a:rPr sz="1600" u="heavy" spc="-25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333333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keyword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320"/>
              </a:spcBef>
              <a:buAutoNum type="arabicParenR" startAt="2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Instance</a:t>
            </a:r>
            <a:r>
              <a:rPr sz="1600" b="1" spc="-5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Variable</a:t>
            </a:r>
            <a:endParaRPr sz="1600" dirty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839"/>
              </a:lnSpc>
              <a:spcBef>
                <a:spcPts val="15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inside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outside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body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method,</a:t>
            </a:r>
            <a:r>
              <a:rPr sz="16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static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70"/>
              </a:spcBef>
              <a:buAutoNum type="arabicParenR" startAt="3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Static</a:t>
            </a:r>
            <a:r>
              <a:rPr sz="1600" b="1" spc="-3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variable</a:t>
            </a:r>
            <a:endParaRPr sz="16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839"/>
              </a:lnSpc>
              <a:spcBef>
                <a:spcPts val="160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declared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variable.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local. You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 single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copy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 the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static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share it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among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instances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class.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67665"/>
            <a:ext cx="6952615" cy="10084435"/>
            <a:chOff x="304800" y="304799"/>
            <a:chExt cx="6952615" cy="10084435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768" y="418309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142" y="3882377"/>
              <a:ext cx="6338570" cy="6003925"/>
            </a:xfrm>
            <a:custGeom>
              <a:avLst/>
              <a:gdLst/>
              <a:ahLst/>
              <a:cxnLst/>
              <a:rect l="l" t="t" r="r" b="b"/>
              <a:pathLst>
                <a:path w="6338570" h="6003925">
                  <a:moveTo>
                    <a:pt x="0" y="6003442"/>
                  </a:moveTo>
                  <a:lnTo>
                    <a:pt x="6338366" y="6003442"/>
                  </a:lnTo>
                  <a:lnTo>
                    <a:pt x="6338366" y="0"/>
                  </a:lnTo>
                  <a:lnTo>
                    <a:pt x="0" y="0"/>
                  </a:lnTo>
                  <a:lnTo>
                    <a:pt x="0" y="6003442"/>
                  </a:lnTo>
                  <a:close/>
                </a:path>
              </a:pathLst>
            </a:custGeom>
            <a:ln w="42418">
              <a:solidFill>
                <a:srgbClr val="00CC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253" y="681240"/>
              <a:ext cx="6335395" cy="3157855"/>
            </a:xfrm>
            <a:custGeom>
              <a:avLst/>
              <a:gdLst/>
              <a:ahLst/>
              <a:cxnLst/>
              <a:rect l="l" t="t" r="r" b="b"/>
              <a:pathLst>
                <a:path w="6335395" h="3157854">
                  <a:moveTo>
                    <a:pt x="0" y="3157601"/>
                  </a:moveTo>
                  <a:lnTo>
                    <a:pt x="6335052" y="3157601"/>
                  </a:lnTo>
                  <a:lnTo>
                    <a:pt x="6335052" y="0"/>
                  </a:lnTo>
                  <a:lnTo>
                    <a:pt x="0" y="0"/>
                  </a:lnTo>
                  <a:lnTo>
                    <a:pt x="0" y="3157601"/>
                  </a:lnTo>
                  <a:close/>
                </a:path>
              </a:pathLst>
            </a:custGeom>
            <a:ln w="42418">
              <a:solidFill>
                <a:srgbClr val="00CC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6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Data</a:t>
            </a:r>
            <a:r>
              <a:rPr sz="2400" spc="-105" dirty="0"/>
              <a:t> </a:t>
            </a:r>
            <a:r>
              <a:rPr sz="2400" spc="-25" dirty="0"/>
              <a:t>Types</a:t>
            </a:r>
            <a:r>
              <a:rPr sz="2400" spc="-65" dirty="0"/>
              <a:t> </a:t>
            </a:r>
            <a:r>
              <a:rPr sz="2400" dirty="0"/>
              <a:t>in</a:t>
            </a:r>
            <a:r>
              <a:rPr sz="2400" spc="-60" dirty="0"/>
              <a:t> </a:t>
            </a:r>
            <a:r>
              <a:rPr sz="2400" spc="-20" dirty="0"/>
              <a:t>Java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2337" y="1417064"/>
            <a:ext cx="6212840" cy="168315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9525">
              <a:lnSpc>
                <a:spcPts val="1839"/>
              </a:lnSpc>
              <a:spcBef>
                <a:spcPts val="22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specify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sizes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variable.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Java:</a:t>
            </a:r>
            <a:endParaRPr sz="1600" dirty="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870"/>
              </a:lnSpc>
              <a:spcBef>
                <a:spcPts val="140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600" b="1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Primitive</a:t>
            </a:r>
            <a:r>
              <a:rPr sz="1600" b="1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600" b="1" spc="-1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types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primitive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boolean,</a:t>
            </a:r>
            <a:r>
              <a:rPr sz="16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char,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byte,</a:t>
            </a:r>
            <a:r>
              <a:rPr sz="1600" spc="-4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short,</a:t>
            </a:r>
            <a:r>
              <a:rPr sz="1600" spc="-4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int,</a:t>
            </a:r>
            <a:r>
              <a:rPr sz="1600" spc="-35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long,</a:t>
            </a:r>
            <a:r>
              <a:rPr sz="1600" spc="-4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float</a:t>
            </a:r>
            <a:r>
              <a:rPr sz="1600" spc="-35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double.</a:t>
            </a:r>
            <a:endParaRPr sz="1600" dirty="0">
              <a:solidFill>
                <a:srgbClr val="008000"/>
              </a:solidFill>
              <a:latin typeface="Times New Roman"/>
              <a:cs typeface="Times New Roman"/>
            </a:endParaRPr>
          </a:p>
          <a:p>
            <a:pPr marL="393700" marR="5080" indent="-165100">
              <a:lnSpc>
                <a:spcPts val="1880"/>
              </a:lnSpc>
              <a:spcBef>
                <a:spcPts val="295"/>
              </a:spcBef>
              <a:buAutoNum type="arabicPeriod"/>
              <a:tabLst>
                <a:tab pos="469900" algn="l"/>
                <a:tab pos="1968500" algn="l"/>
                <a:tab pos="2620645" algn="l"/>
                <a:tab pos="3776979" algn="l"/>
                <a:tab pos="5163185" algn="l"/>
                <a:tab pos="5770245" algn="l"/>
              </a:tabLst>
            </a:pPr>
            <a:r>
              <a:rPr sz="1600" spc="21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Non-primitive</a:t>
            </a:r>
            <a:r>
              <a:rPr sz="1600" b="1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b="1" spc="-2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600" b="1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	types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non-primitive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types 	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u="sng" dirty="0" smtClean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1600" dirty="0" smtClean="0">
                <a:latin typeface="Times New Roman"/>
                <a:cs typeface="Times New Roman"/>
              </a:rPr>
              <a:t>,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u="sng" dirty="0" smtClean="0">
                <a:solidFill>
                  <a:srgbClr val="008000"/>
                </a:solidFill>
                <a:latin typeface="Times New Roman"/>
                <a:cs typeface="Times New Roman"/>
              </a:rPr>
              <a:t>Strings</a:t>
            </a:r>
            <a:r>
              <a:rPr lang="en-US" sz="1600" dirty="0" smtClean="0">
                <a:latin typeface="Times New Roman"/>
                <a:cs typeface="Times New Roman"/>
              </a:rPr>
              <a:t>,</a:t>
            </a:r>
            <a:r>
              <a:rPr sz="1600" spc="-60" dirty="0" smtClean="0"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Interfaces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Arrays</a:t>
            </a:r>
            <a:r>
              <a:rPr sz="1600" spc="-10" dirty="0" smtClean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7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476277" y="3441700"/>
            <a:ext cx="6438900" cy="3860800"/>
          </a:xfrm>
          <a:prstGeom prst="rect">
            <a:avLst/>
          </a:prstGeom>
          <a:ln w="42417">
            <a:solidFill>
              <a:srgbClr val="00CC6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2845"/>
              </a:lnSpc>
            </a:pPr>
            <a:r>
              <a:rPr sz="2600" b="1" dirty="0">
                <a:solidFill>
                  <a:srgbClr val="600A38"/>
                </a:solidFill>
                <a:latin typeface="Times New Roman"/>
                <a:cs typeface="Times New Roman"/>
              </a:rPr>
              <a:t>Operators</a:t>
            </a:r>
            <a:r>
              <a:rPr sz="2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00A38"/>
                </a:solidFill>
                <a:latin typeface="Times New Roman"/>
                <a:cs typeface="Times New Roman"/>
              </a:rPr>
              <a:t>in</a:t>
            </a:r>
            <a:r>
              <a:rPr sz="2600" b="1" spc="-3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600A38"/>
                </a:solidFill>
                <a:latin typeface="Times New Roman"/>
                <a:cs typeface="Times New Roman"/>
              </a:rPr>
              <a:t>Java</a:t>
            </a:r>
            <a:endParaRPr sz="2600" dirty="0">
              <a:latin typeface="Times New Roman"/>
              <a:cs typeface="Times New Roman"/>
            </a:endParaRPr>
          </a:p>
          <a:p>
            <a:pPr marL="138430" marR="109220">
              <a:lnSpc>
                <a:spcPts val="1839"/>
              </a:lnSpc>
              <a:spcBef>
                <a:spcPts val="1475"/>
              </a:spcBef>
            </a:pP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Operator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6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symbol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1600" spc="4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operations.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+,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*,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operators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given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below: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136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Unary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Arithmetic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Shift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7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Relational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Bitwise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Logical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Operator,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Ternary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endParaRPr sz="1600" dirty="0">
              <a:latin typeface="Times New Roman"/>
              <a:cs typeface="Times New Roman"/>
            </a:endParaRPr>
          </a:p>
          <a:p>
            <a:pPr marL="596265" indent="-228600">
              <a:lnSpc>
                <a:spcPct val="100000"/>
              </a:lnSpc>
              <a:spcBef>
                <a:spcPts val="265"/>
              </a:spcBef>
              <a:buSzPct val="62500"/>
              <a:buFont typeface="Courier New"/>
              <a:buChar char="o"/>
              <a:tabLst>
                <a:tab pos="596265" algn="l"/>
              </a:tabLst>
            </a:pPr>
            <a:r>
              <a:rPr sz="1600" dirty="0">
                <a:latin typeface="Times New Roman"/>
                <a:cs typeface="Times New Roman"/>
              </a:rPr>
              <a:t>Assignment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Operator.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277" y="7632700"/>
            <a:ext cx="6438899" cy="17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 smtClean="0">
                <a:solidFill>
                  <a:srgbClr val="600A38"/>
                </a:solidFill>
                <a:latin typeface="Times New Roman"/>
                <a:cs typeface="Times New Roman"/>
              </a:rPr>
              <a:t>Java </a:t>
            </a:r>
            <a:r>
              <a:rPr lang="en-IN" sz="2800" b="1" spc="-10" dirty="0" smtClean="0">
                <a:solidFill>
                  <a:srgbClr val="600A38"/>
                </a:solidFill>
                <a:latin typeface="Times New Roman"/>
                <a:cs typeface="Times New Roman"/>
              </a:rPr>
              <a:t>Keywords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000"/>
              </a:lnSpc>
              <a:spcBef>
                <a:spcPts val="1405"/>
              </a:spcBef>
            </a:pP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lang="en-IN" spc="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keywords</a:t>
            </a:r>
            <a:r>
              <a:rPr lang="en-IN" spc="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lang="en-IN" spc="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lang="en-IN" spc="8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lang="en-IN" spc="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IN" spc="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reserved</a:t>
            </a:r>
            <a:r>
              <a:rPr lang="en-IN" spc="8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words.</a:t>
            </a:r>
            <a:r>
              <a:rPr lang="en-IN" spc="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Keywords</a:t>
            </a:r>
            <a:r>
              <a:rPr lang="en-IN" spc="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lang="en-IN" spc="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particular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words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lang="en-IN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act</a:t>
            </a:r>
            <a:r>
              <a:rPr lang="en-IN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IN" spc="-5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IN" spc="-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IN" spc="-5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lang="en-IN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lang="en-IN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predefined</a:t>
            </a:r>
            <a:r>
              <a:rPr lang="en-IN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words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lang="en-IN" spc="-6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lang="en-IN" spc="-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lang="en-IN" spc="-6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lang="en-IN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lang="en-IN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lang="en-IN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IN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IN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lang="en-IN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lang="en-IN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lang="en-IN" spc="-3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lang="en-IN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lang="en-IN" spc="-3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lang="en-IN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100" y="7067168"/>
            <a:ext cx="62128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7" name="object 7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11" y="401933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8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  <p:graphicFrame>
        <p:nvGraphicFramePr>
          <p:cNvPr id="11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99375"/>
              </p:ext>
            </p:extLst>
          </p:nvPr>
        </p:nvGraphicFramePr>
        <p:xfrm>
          <a:off x="683005" y="393700"/>
          <a:ext cx="6436360" cy="767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6360"/>
              </a:tblGrid>
              <a:tr h="76200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11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</a:tr>
              <a:tr h="391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int:</a:t>
                      </a:r>
                      <a:r>
                        <a:rPr lang="en-IN" sz="1600" dirty="0" smtClean="0"/>
                        <a:t> Primitive data type representing 32-bit signed integers.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interface:</a:t>
                      </a:r>
                      <a:r>
                        <a:rPr lang="en-IN" sz="1600" dirty="0" smtClean="0"/>
                        <a:t> Used to declare an interface.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long:</a:t>
                      </a:r>
                      <a:r>
                        <a:rPr lang="en-IN" sz="1600" dirty="0" smtClean="0"/>
                        <a:t> Primitive data type representing 64-bit signed integers.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native:</a:t>
                      </a:r>
                      <a:r>
                        <a:rPr lang="en-IN" sz="1600" dirty="0" smtClean="0"/>
                        <a:t> Used to declare native methods.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new:</a:t>
                      </a:r>
                      <a:r>
                        <a:rPr lang="en-IN" sz="1600" dirty="0" smtClean="0"/>
                        <a:t> Used to create new objects.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null:</a:t>
                      </a:r>
                      <a:r>
                        <a:rPr lang="en-IN" sz="1600" dirty="0" smtClean="0"/>
                        <a:t> Represents the absence of a reference.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package:</a:t>
                      </a:r>
                      <a:r>
                        <a:rPr lang="en-IN" sz="1600" dirty="0" smtClean="0"/>
                        <a:t> Used to define a package.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private:</a:t>
                      </a:r>
                      <a:r>
                        <a:rPr lang="en-IN" sz="1600" dirty="0" smtClean="0"/>
                        <a:t> Access modifier for private members.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protected:</a:t>
                      </a:r>
                      <a:r>
                        <a:rPr lang="en-IN" sz="1600" dirty="0" smtClean="0"/>
                        <a:t> Access modifier for protected members.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public:</a:t>
                      </a:r>
                      <a:r>
                        <a:rPr lang="en-IN" sz="1600" dirty="0" smtClean="0"/>
                        <a:t> Access modifier for public members.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return:</a:t>
                      </a:r>
                      <a:r>
                        <a:rPr lang="en-IN" sz="1600" dirty="0" smtClean="0"/>
                        <a:t> Used to return a value from a method.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short:</a:t>
                      </a:r>
                      <a:r>
                        <a:rPr lang="en-IN" sz="1600" dirty="0" smtClean="0"/>
                        <a:t> Primitive data type representing 16-bit signed integers.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static:</a:t>
                      </a:r>
                      <a:r>
                        <a:rPr lang="en-IN" sz="1600" dirty="0" smtClean="0"/>
                        <a:t> Used to declare static members.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strictfp:</a:t>
                      </a:r>
                      <a:r>
                        <a:rPr lang="en-IN" sz="1600" dirty="0" smtClean="0"/>
                        <a:t> Used to enforce strict floating-point precision.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super:</a:t>
                      </a:r>
                      <a:r>
                        <a:rPr lang="en-IN" sz="1600" dirty="0" smtClean="0"/>
                        <a:t> Used to refer to the parent class.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switch:</a:t>
                      </a:r>
                      <a:r>
                        <a:rPr lang="en-IN" sz="1600" dirty="0" smtClean="0"/>
                        <a:t> Used to create a switch statement.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synchronized:</a:t>
                      </a:r>
                      <a:r>
                        <a:rPr lang="en-IN" sz="1600" dirty="0" smtClean="0"/>
                        <a:t> Used to synchronize access to shared resources.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this:</a:t>
                      </a:r>
                      <a:r>
                        <a:rPr lang="en-IN" sz="1600" dirty="0" smtClean="0"/>
                        <a:t> Used to refer to the current object.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throw:</a:t>
                      </a:r>
                      <a:r>
                        <a:rPr lang="en-IN" sz="1600" dirty="0" smtClean="0"/>
                        <a:t> Used to throw an exception.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throws:</a:t>
                      </a:r>
                      <a:r>
                        <a:rPr lang="en-IN" sz="1600" dirty="0" smtClean="0"/>
                        <a:t> Used to declare exceptions that a method may.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try:</a:t>
                      </a:r>
                      <a:r>
                        <a:rPr lang="en-IN" sz="1600" dirty="0" smtClean="0"/>
                        <a:t> Used to start a try-catch block.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IN" sz="1600" b="1" dirty="0" smtClean="0"/>
                        <a:t>void:</a:t>
                      </a:r>
                      <a:r>
                        <a:rPr lang="en-IN" sz="1600" dirty="0" smtClean="0"/>
                        <a:t> Used to indicate that a method does not return a value.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</a:tr>
              <a:tr h="308610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  <a:spcBef>
                          <a:spcPts val="48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Java</a:t>
            </a:r>
            <a:r>
              <a:rPr sz="2400" spc="-50" dirty="0"/>
              <a:t> </a:t>
            </a:r>
            <a:r>
              <a:rPr sz="2400" dirty="0"/>
              <a:t>Control</a:t>
            </a:r>
            <a:r>
              <a:rPr sz="2400" spc="-50" dirty="0"/>
              <a:t> </a:t>
            </a:r>
            <a:r>
              <a:rPr sz="2400" dirty="0"/>
              <a:t>Statements</a:t>
            </a:r>
            <a:r>
              <a:rPr sz="2400" spc="-50" dirty="0"/>
              <a:t> </a:t>
            </a:r>
            <a:r>
              <a:rPr sz="2400" dirty="0"/>
              <a:t>|</a:t>
            </a:r>
            <a:r>
              <a:rPr sz="2400" spc="-50" dirty="0"/>
              <a:t> </a:t>
            </a:r>
            <a:r>
              <a:rPr sz="2400" dirty="0"/>
              <a:t>Control</a:t>
            </a:r>
            <a:r>
              <a:rPr sz="2400" spc="-50" dirty="0"/>
              <a:t> </a:t>
            </a:r>
            <a:r>
              <a:rPr sz="2400" dirty="0"/>
              <a:t>Flow</a:t>
            </a:r>
            <a:r>
              <a:rPr sz="2400" spc="-50" dirty="0"/>
              <a:t> </a:t>
            </a:r>
            <a:r>
              <a:rPr sz="2400" dirty="0"/>
              <a:t>in</a:t>
            </a:r>
            <a:r>
              <a:rPr sz="2400" spc="-55" dirty="0"/>
              <a:t> </a:t>
            </a:r>
            <a:r>
              <a:rPr sz="2400" spc="-20" dirty="0"/>
              <a:t>Java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73100" y="1417065"/>
            <a:ext cx="6214745" cy="790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flow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statements.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69265" algn="l"/>
              </a:tabLst>
            </a:pP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Decision</a:t>
            </a:r>
            <a:r>
              <a:rPr sz="1600" u="heavy" spc="-6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Making</a:t>
            </a:r>
            <a:r>
              <a:rPr sz="1600" u="heavy" spc="-55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statements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statements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switch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</a:tabLst>
            </a:pP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1600" u="heavy" spc="-3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statements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6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while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spc="-10" dirty="0">
                <a:latin typeface="Times New Roman"/>
                <a:cs typeface="Times New Roman"/>
              </a:rPr>
              <a:t>for-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265" algn="l"/>
              </a:tabLst>
            </a:pPr>
            <a:r>
              <a:rPr sz="1600" u="heavy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Jump</a:t>
            </a:r>
            <a:r>
              <a:rPr sz="1600" u="heavy" spc="-4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E44234"/>
                  </a:solidFill>
                </a:uFill>
                <a:latin typeface="Times New Roman"/>
                <a:cs typeface="Times New Roman"/>
              </a:rPr>
              <a:t>statements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break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4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sz="1600" dirty="0">
                <a:latin typeface="Times New Roman"/>
                <a:cs typeface="Times New Roman"/>
              </a:rPr>
              <a:t>continue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Decision-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Making</a:t>
            </a:r>
            <a:r>
              <a:rPr sz="16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statements:</a:t>
            </a:r>
            <a:endParaRPr sz="16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suggests,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decision-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decide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when.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65"/>
              </a:spcBef>
              <a:buAutoNum type="arabicParenR"/>
              <a:tabLst>
                <a:tab pos="230504" algn="l"/>
              </a:tabLst>
            </a:pP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If</a:t>
            </a: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"if"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evaluate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condition.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diverted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depending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upon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condition.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gives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Boolean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value,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true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false.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65"/>
              </a:spcBef>
              <a:buAutoNum type="arabicParenR" startAt="2"/>
              <a:tabLst>
                <a:tab pos="230504" algn="l"/>
              </a:tabLst>
            </a:pP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if-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else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839"/>
              </a:lnSpc>
              <a:spcBef>
                <a:spcPts val="145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if-</a:t>
            </a:r>
            <a:r>
              <a:rPr sz="1600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Times New Roman"/>
                <a:cs typeface="Times New Roman"/>
              </a:rPr>
              <a:t>else statement</a:t>
            </a:r>
            <a:r>
              <a:rPr sz="16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 an extension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if-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statement,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another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code,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i.e.,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else</a:t>
            </a: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block.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270"/>
              </a:spcBef>
              <a:buAutoNum type="arabicParenR" startAt="3"/>
              <a:tabLst>
                <a:tab pos="230504" algn="l"/>
              </a:tabLst>
            </a:pPr>
            <a:r>
              <a:rPr sz="16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if-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else-</a:t>
            </a:r>
            <a:r>
              <a:rPr sz="1600" b="1" dirty="0">
                <a:solidFill>
                  <a:srgbClr val="600A4A"/>
                </a:solidFill>
                <a:latin typeface="Times New Roman"/>
                <a:cs typeface="Times New Roman"/>
              </a:rPr>
              <a:t>if</a:t>
            </a:r>
            <a:r>
              <a:rPr sz="1600" b="1" spc="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ladder: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1460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if-else-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 contains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if-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followed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else-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16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statements.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words,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say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chain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if-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0"/>
                  </a:moveTo>
                  <a:lnTo>
                    <a:pt x="6914388" y="0"/>
                  </a:lnTo>
                  <a:lnTo>
                    <a:pt x="6914388" y="38100"/>
                  </a:lnTo>
                  <a:lnTo>
                    <a:pt x="6914388" y="10046208"/>
                  </a:lnTo>
                  <a:lnTo>
                    <a:pt x="38100" y="10046208"/>
                  </a:lnTo>
                  <a:lnTo>
                    <a:pt x="38100" y="38100"/>
                  </a:lnTo>
                  <a:lnTo>
                    <a:pt x="6914388" y="38100"/>
                  </a:lnTo>
                  <a:lnTo>
                    <a:pt x="6914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38100" y="10084308"/>
                  </a:lnTo>
                  <a:lnTo>
                    <a:pt x="6914388" y="10084308"/>
                  </a:lnTo>
                  <a:lnTo>
                    <a:pt x="6952488" y="10084308"/>
                  </a:lnTo>
                  <a:lnTo>
                    <a:pt x="6952488" y="10046208"/>
                  </a:lnTo>
                  <a:lnTo>
                    <a:pt x="6952488" y="3810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484" y="406404"/>
              <a:ext cx="6732270" cy="9871710"/>
            </a:xfrm>
            <a:custGeom>
              <a:avLst/>
              <a:gdLst/>
              <a:ahLst/>
              <a:cxnLst/>
              <a:rect l="l" t="t" r="r" b="b"/>
              <a:pathLst>
                <a:path w="6732270" h="9871710">
                  <a:moveTo>
                    <a:pt x="0" y="9871176"/>
                  </a:moveTo>
                  <a:lnTo>
                    <a:pt x="6731914" y="9871176"/>
                  </a:lnTo>
                  <a:lnTo>
                    <a:pt x="6731914" y="0"/>
                  </a:lnTo>
                  <a:lnTo>
                    <a:pt x="0" y="0"/>
                  </a:lnTo>
                  <a:lnTo>
                    <a:pt x="0" y="9871176"/>
                  </a:lnTo>
                  <a:close/>
                </a:path>
              </a:pathLst>
            </a:custGeom>
            <a:ln w="191008">
              <a:solidFill>
                <a:srgbClr val="02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9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/>
              <a:t>P</a:t>
            </a:r>
            <a:r>
              <a:rPr spc="5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g</a:t>
            </a:r>
            <a:r>
              <a:rPr spc="40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7787</Words>
  <Application>Microsoft Office PowerPoint</Application>
  <PresentationFormat>Custom</PresentationFormat>
  <Paragraphs>774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Java programming</vt:lpstr>
      <vt:lpstr>PowerPoint Presentation</vt:lpstr>
      <vt:lpstr>PowerPoint Presentation</vt:lpstr>
      <vt:lpstr>First Java Program</vt:lpstr>
      <vt:lpstr>PowerPoint Presentation</vt:lpstr>
      <vt:lpstr>PowerPoint Presentation</vt:lpstr>
      <vt:lpstr>Data Types in Java</vt:lpstr>
      <vt:lpstr>PowerPoint Presentation</vt:lpstr>
      <vt:lpstr>Java Control Statements | Control Flow in Java</vt:lpstr>
      <vt:lpstr>PowerPoint Presentation</vt:lpstr>
      <vt:lpstr>ForLoopExample</vt:lpstr>
      <vt:lpstr>DoWhile Example</vt:lpstr>
      <vt:lpstr>While Loop Example</vt:lpstr>
      <vt:lpstr>For Each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Object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Abstraction in Java</vt:lpstr>
      <vt:lpstr>Why use Java interface?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List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cp:lastModifiedBy>My-Moon</cp:lastModifiedBy>
  <cp:revision>11</cp:revision>
  <dcterms:created xsi:type="dcterms:W3CDTF">2024-08-28T07:10:02Z</dcterms:created>
  <dcterms:modified xsi:type="dcterms:W3CDTF">2024-08-28T11:35:30Z</dcterms:modified>
</cp:coreProperties>
</file>