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</p:sldIdLst>
  <p:sldSz cx="12192000" cy="10699750"/>
  <p:notesSz cx="121920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68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8010" y="610362"/>
            <a:ext cx="63868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3059" y="3181730"/>
            <a:ext cx="5232400" cy="293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7440" y="0"/>
            <a:ext cx="5745480" cy="5747385"/>
            <a:chOff x="1817440" y="0"/>
            <a:chExt cx="5745480" cy="5747385"/>
          </a:xfrm>
        </p:grpSpPr>
        <p:sp>
          <p:nvSpPr>
            <p:cNvPr id="3" name="object 3"/>
            <p:cNvSpPr/>
            <p:nvPr/>
          </p:nvSpPr>
          <p:spPr>
            <a:xfrm>
              <a:off x="4671669" y="3631"/>
              <a:ext cx="2891790" cy="2882900"/>
            </a:xfrm>
            <a:custGeom>
              <a:avLst/>
              <a:gdLst/>
              <a:ahLst/>
              <a:cxnLst/>
              <a:rect l="l" t="t" r="r" b="b"/>
              <a:pathLst>
                <a:path w="2891790" h="2882900">
                  <a:moveTo>
                    <a:pt x="2891167" y="0"/>
                  </a:moveTo>
                  <a:lnTo>
                    <a:pt x="0" y="0"/>
                  </a:lnTo>
                  <a:lnTo>
                    <a:pt x="2891167" y="2882646"/>
                  </a:lnTo>
                  <a:lnTo>
                    <a:pt x="2891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7433" y="11"/>
              <a:ext cx="5745480" cy="5747385"/>
            </a:xfrm>
            <a:custGeom>
              <a:avLst/>
              <a:gdLst/>
              <a:ahLst/>
              <a:cxnLst/>
              <a:rect l="l" t="t" r="r" b="b"/>
              <a:pathLst>
                <a:path w="5745480" h="5747385">
                  <a:moveTo>
                    <a:pt x="5745404" y="2872587"/>
                  </a:moveTo>
                  <a:lnTo>
                    <a:pt x="2873832" y="0"/>
                  </a:lnTo>
                  <a:lnTo>
                    <a:pt x="0" y="0"/>
                  </a:lnTo>
                  <a:lnTo>
                    <a:pt x="5745404" y="5747270"/>
                  </a:lnTo>
                  <a:lnTo>
                    <a:pt x="5745404" y="2872587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7127" y="4855416"/>
            <a:ext cx="6805930" cy="5841365"/>
            <a:chOff x="757127" y="4855416"/>
            <a:chExt cx="6805930" cy="5841365"/>
          </a:xfrm>
        </p:grpSpPr>
        <p:sp>
          <p:nvSpPr>
            <p:cNvPr id="6" name="object 6"/>
            <p:cNvSpPr/>
            <p:nvPr/>
          </p:nvSpPr>
          <p:spPr>
            <a:xfrm>
              <a:off x="3959682" y="7989467"/>
              <a:ext cx="2713990" cy="2707640"/>
            </a:xfrm>
            <a:custGeom>
              <a:avLst/>
              <a:gdLst/>
              <a:ahLst/>
              <a:cxnLst/>
              <a:rect l="l" t="t" r="r" b="b"/>
              <a:pathLst>
                <a:path w="2713990" h="2707640">
                  <a:moveTo>
                    <a:pt x="2713583" y="2707119"/>
                  </a:moveTo>
                  <a:lnTo>
                    <a:pt x="0" y="0"/>
                  </a:lnTo>
                  <a:lnTo>
                    <a:pt x="0" y="2707119"/>
                  </a:lnTo>
                  <a:lnTo>
                    <a:pt x="2713583" y="2707119"/>
                  </a:lnTo>
                  <a:close/>
                </a:path>
              </a:pathLst>
            </a:custGeom>
            <a:solidFill>
              <a:srgbClr val="B0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2403" y="4855425"/>
              <a:ext cx="6470650" cy="5841365"/>
            </a:xfrm>
            <a:custGeom>
              <a:avLst/>
              <a:gdLst/>
              <a:ahLst/>
              <a:cxnLst/>
              <a:rect l="l" t="t" r="r" b="b"/>
              <a:pathLst>
                <a:path w="6470650" h="5841365">
                  <a:moveTo>
                    <a:pt x="6470434" y="0"/>
                  </a:moveTo>
                  <a:lnTo>
                    <a:pt x="0" y="5841162"/>
                  </a:lnTo>
                  <a:lnTo>
                    <a:pt x="3161169" y="5841162"/>
                  </a:lnTo>
                  <a:lnTo>
                    <a:pt x="6470434" y="2853728"/>
                  </a:lnTo>
                  <a:lnTo>
                    <a:pt x="6470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0188" y="7581607"/>
              <a:ext cx="4072890" cy="3115310"/>
            </a:xfrm>
            <a:custGeom>
              <a:avLst/>
              <a:gdLst/>
              <a:ahLst/>
              <a:cxnLst/>
              <a:rect l="l" t="t" r="r" b="b"/>
              <a:pathLst>
                <a:path w="4072890" h="3115309">
                  <a:moveTo>
                    <a:pt x="4072648" y="0"/>
                  </a:moveTo>
                  <a:lnTo>
                    <a:pt x="0" y="0"/>
                  </a:lnTo>
                  <a:lnTo>
                    <a:pt x="3118193" y="3114979"/>
                  </a:lnTo>
                  <a:lnTo>
                    <a:pt x="4072648" y="3114979"/>
                  </a:lnTo>
                  <a:lnTo>
                    <a:pt x="4072648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123" y="5555969"/>
              <a:ext cx="3921760" cy="29209"/>
            </a:xfrm>
            <a:custGeom>
              <a:avLst/>
              <a:gdLst/>
              <a:ahLst/>
              <a:cxnLst/>
              <a:rect l="l" t="t" r="r" b="b"/>
              <a:pathLst>
                <a:path w="3921760" h="29210">
                  <a:moveTo>
                    <a:pt x="3921150" y="0"/>
                  </a:moveTo>
                  <a:lnTo>
                    <a:pt x="0" y="0"/>
                  </a:lnTo>
                  <a:lnTo>
                    <a:pt x="0" y="28600"/>
                  </a:lnTo>
                  <a:lnTo>
                    <a:pt x="3921150" y="28600"/>
                  </a:lnTo>
                  <a:lnTo>
                    <a:pt x="3921150" y="0"/>
                  </a:lnTo>
                  <a:close/>
                </a:path>
              </a:pathLst>
            </a:custGeom>
            <a:solidFill>
              <a:srgbClr val="BC1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4572" y="3595912"/>
            <a:ext cx="3791585" cy="18211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 marR="5080">
              <a:lnSpc>
                <a:spcPts val="6530"/>
              </a:lnSpc>
              <a:spcBef>
                <a:spcPts val="1215"/>
              </a:spcBef>
            </a:pPr>
            <a:r>
              <a:rPr sz="6300" b="1" spc="155" dirty="0">
                <a:latin typeface="Tahoma"/>
                <a:cs typeface="Tahoma"/>
              </a:rPr>
              <a:t>MANUAL </a:t>
            </a:r>
            <a:r>
              <a:rPr sz="6300" b="1" spc="-1835" dirty="0">
                <a:latin typeface="Tahoma"/>
                <a:cs typeface="Tahoma"/>
              </a:rPr>
              <a:t> </a:t>
            </a:r>
            <a:r>
              <a:rPr sz="6300" b="1" spc="295" dirty="0">
                <a:latin typeface="Tahoma"/>
                <a:cs typeface="Tahoma"/>
              </a:rPr>
              <a:t>T</a:t>
            </a:r>
            <a:r>
              <a:rPr sz="6300" b="1" spc="130" dirty="0">
                <a:latin typeface="Tahoma"/>
                <a:cs typeface="Tahoma"/>
              </a:rPr>
              <a:t>E</a:t>
            </a:r>
            <a:r>
              <a:rPr sz="6300" b="1" spc="235" dirty="0">
                <a:latin typeface="Tahoma"/>
                <a:cs typeface="Tahoma"/>
              </a:rPr>
              <a:t>S</a:t>
            </a:r>
            <a:r>
              <a:rPr sz="6300" b="1" spc="295" dirty="0">
                <a:latin typeface="Tahoma"/>
                <a:cs typeface="Tahoma"/>
              </a:rPr>
              <a:t>T</a:t>
            </a:r>
            <a:r>
              <a:rPr sz="6300" b="1" spc="204" dirty="0">
                <a:latin typeface="Tahoma"/>
                <a:cs typeface="Tahoma"/>
              </a:rPr>
              <a:t>I</a:t>
            </a:r>
            <a:r>
              <a:rPr sz="6300" b="1" spc="-45" dirty="0">
                <a:latin typeface="Tahoma"/>
                <a:cs typeface="Tahoma"/>
              </a:rPr>
              <a:t>N</a:t>
            </a:r>
            <a:r>
              <a:rPr sz="6300" b="1" spc="320" dirty="0">
                <a:latin typeface="Tahoma"/>
                <a:cs typeface="Tahoma"/>
              </a:rPr>
              <a:t>G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72" y="6438736"/>
            <a:ext cx="46488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10" dirty="0">
                <a:latin typeface="Tahoma"/>
                <a:cs typeface="Tahoma"/>
              </a:rPr>
              <a:t>BROUGHT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75" dirty="0">
                <a:latin typeface="Tahoma"/>
                <a:cs typeface="Tahoma"/>
              </a:rPr>
              <a:t>OT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30" dirty="0">
                <a:latin typeface="Tahoma"/>
                <a:cs typeface="Tahoma"/>
              </a:rPr>
              <a:t>YOU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35" dirty="0">
                <a:latin typeface="Tahoma"/>
                <a:cs typeface="Tahoma"/>
              </a:rPr>
              <a:t>BY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LOGICAL.TESTER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1676" y="1295400"/>
            <a:ext cx="7467600" cy="4572000"/>
            <a:chOff x="2741676" y="1295400"/>
            <a:chExt cx="7467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1676" y="1295400"/>
              <a:ext cx="7467600" cy="4572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99504" y="1584959"/>
              <a:ext cx="1979930" cy="436245"/>
            </a:xfrm>
            <a:custGeom>
              <a:avLst/>
              <a:gdLst/>
              <a:ahLst/>
              <a:cxnLst/>
              <a:rect l="l" t="t" r="r" b="b"/>
              <a:pathLst>
                <a:path w="1979929" h="436244">
                  <a:moveTo>
                    <a:pt x="1979676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1979676" y="435863"/>
                  </a:lnTo>
                  <a:lnTo>
                    <a:pt x="1979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5416" y="240029"/>
            <a:ext cx="38182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4800" spc="-125" dirty="0">
                <a:solidFill>
                  <a:srgbClr val="404040"/>
                </a:solidFill>
                <a:latin typeface="Calibri Light"/>
                <a:cs typeface="Calibri Light"/>
              </a:rPr>
              <a:t>at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190" dirty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ode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6404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Sates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25" dirty="0"/>
              <a:t>Defects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337688"/>
            <a:ext cx="10046335" cy="44411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New: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reported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Open: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approves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Assigned: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developer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progress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Need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info: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reproduce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fix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Fixed: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waiting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validation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Closed: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Rejected: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genuine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Calibri"/>
                <a:cs typeface="Calibri"/>
              </a:rPr>
              <a:t>Deferred: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Fix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Duplicate: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mention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concept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Invalid: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 </a:t>
            </a:r>
            <a:r>
              <a:rPr sz="2000" spc="-5" dirty="0">
                <a:latin typeface="Calibri"/>
                <a:cs typeface="Calibri"/>
              </a:rPr>
              <a:t>bug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Reopened: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10" dirty="0">
                <a:latin typeface="Calibri"/>
                <a:cs typeface="Calibri"/>
              </a:rPr>
              <a:t> still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exists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bug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developer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4067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Test</a:t>
            </a:r>
            <a:r>
              <a:rPr spc="-40" dirty="0"/>
              <a:t> </a:t>
            </a:r>
            <a:r>
              <a:rPr spc="-15" dirty="0"/>
              <a:t>Cycle</a:t>
            </a:r>
            <a:r>
              <a:rPr spc="-35" dirty="0"/>
              <a:t> </a:t>
            </a:r>
            <a:r>
              <a:rPr spc="-10"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138" y="1076499"/>
            <a:ext cx="10655300" cy="38728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Activities</a:t>
            </a:r>
            <a:endParaRPr sz="2400">
              <a:latin typeface="Calibri"/>
              <a:cs typeface="Calibri"/>
            </a:endParaRPr>
          </a:p>
          <a:p>
            <a:pPr marL="698500" lvl="1" indent="-229870">
              <a:lnSpc>
                <a:spcPts val="228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Evaluate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completion criteria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coverage,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Software,</a:t>
            </a:r>
            <a:r>
              <a:rPr sz="2000" spc="-5" dirty="0">
                <a:latin typeface="Calibri"/>
                <a:cs typeface="Calibri"/>
              </a:rPr>
              <a:t> Critical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Objectives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Prepare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Qualitative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quantitative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quality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customer.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severity.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Deliverables</a:t>
            </a:r>
            <a:endParaRPr sz="24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</a:t>
            </a:r>
            <a:endParaRPr sz="20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823" y="397509"/>
            <a:ext cx="4723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QA/Testing</a:t>
            </a:r>
            <a:r>
              <a:rPr spc="-40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823" y="1114323"/>
            <a:ext cx="10866755" cy="50380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Understanding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requirements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functional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specifications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Identifying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Scenario’s.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Designing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validate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Execute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valid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results</a:t>
            </a:r>
            <a:r>
              <a:rPr sz="2200" spc="-5" dirty="0">
                <a:latin typeface="Calibri"/>
                <a:cs typeface="Calibri"/>
              </a:rPr>
              <a:t> (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pass/fail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Defect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reporting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tracking.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Retest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defects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8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Perform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testing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assigned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(Functionality,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Usability,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compatibility) </a:t>
            </a:r>
            <a:r>
              <a:rPr sz="2200" spc="-15" dirty="0">
                <a:latin typeface="Calibri"/>
                <a:cs typeface="Calibri"/>
              </a:rPr>
              <a:t>etc.,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Reports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status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assigned </a:t>
            </a:r>
            <a:r>
              <a:rPr sz="2200" spc="-15" dirty="0">
                <a:latin typeface="Calibri"/>
                <a:cs typeface="Calibri"/>
              </a:rPr>
              <a:t>tasks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Participated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regular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team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meetings.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Creating automation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scripts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Regression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Testing.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Provides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recommendation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773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70" dirty="0"/>
              <a:t> </a:t>
            </a:r>
            <a:r>
              <a:rPr spc="-5" dirty="0"/>
              <a:t>Metrics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575" y="1289050"/>
          <a:ext cx="10259060" cy="5288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560"/>
                <a:gridCol w="8699500"/>
              </a:tblGrid>
              <a:tr h="520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Avg.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No.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No.Of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cases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Executed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Passed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Failed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Blocked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Executed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Identified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Critical Defects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Medium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 Defects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No.of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defects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found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UAT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038" y="995415"/>
            <a:ext cx="7108825" cy="447929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%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Executed: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No.of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</a:t>
            </a: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No.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%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test</a:t>
            </a:r>
            <a:r>
              <a:rPr sz="1800" b="1" spc="-5" dirty="0">
                <a:latin typeface="Calibri"/>
                <a:cs typeface="Calibri"/>
              </a:rPr>
              <a:t> cases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NOT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executed: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(No.of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executed/Total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No.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0" dirty="0">
                <a:latin typeface="Calibri"/>
                <a:cs typeface="Calibri"/>
              </a:rPr>
              <a:t>written)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%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Test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passed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(No.of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/Total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Test</a:t>
            </a:r>
            <a:r>
              <a:rPr sz="1800" spc="-5" dirty="0">
                <a:latin typeface="Calibri"/>
                <a:cs typeface="Calibri"/>
              </a:rPr>
              <a:t> cases </a:t>
            </a:r>
            <a:r>
              <a:rPr sz="1800" spc="-10" dirty="0">
                <a:latin typeface="Calibri"/>
                <a:cs typeface="Calibri"/>
              </a:rPr>
              <a:t>executed)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%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Test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failed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(No.of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-5" dirty="0">
                <a:latin typeface="Calibri"/>
                <a:cs typeface="Calibri"/>
              </a:rPr>
              <a:t> cases</a:t>
            </a:r>
            <a:r>
              <a:rPr sz="1800" spc="-10" dirty="0">
                <a:latin typeface="Calibri"/>
                <a:cs typeface="Calibri"/>
              </a:rPr>
              <a:t> executed)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40" dirty="0">
                <a:latin typeface="Calibri"/>
                <a:cs typeface="Calibri"/>
              </a:rPr>
              <a:t>%Test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blocked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(No.of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5" dirty="0">
                <a:latin typeface="Calibri"/>
                <a:cs typeface="Calibri"/>
              </a:rPr>
              <a:t>blocked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41" y="556006"/>
            <a:ext cx="7594600" cy="549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Defect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Density:</a:t>
            </a:r>
            <a:r>
              <a:rPr sz="2000" b="1" spc="43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defects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identified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requirement/s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5" dirty="0">
                <a:latin typeface="Calibri"/>
                <a:cs typeface="Calibri"/>
              </a:rPr>
              <a:t>No.of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found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10" dirty="0">
                <a:latin typeface="Calibri"/>
                <a:cs typeface="Calibri"/>
              </a:rPr>
              <a:t> Size(No.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requirements)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Defect Removal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Efficiency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(DRE):</a:t>
            </a:r>
            <a:endParaRPr sz="20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43585" algn="l"/>
                <a:tab pos="744855" algn="l"/>
              </a:tabLst>
            </a:pP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A+B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 </a:t>
            </a:r>
            <a:r>
              <a:rPr sz="1600" spc="-10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0" dirty="0">
                <a:latin typeface="Calibri"/>
                <a:cs typeface="Calibri"/>
              </a:rPr>
              <a:t>(Fixed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/ </a:t>
            </a:r>
            <a:r>
              <a:rPr sz="1600" spc="-10" dirty="0">
                <a:latin typeface="Calibri"/>
                <a:cs typeface="Calibri"/>
              </a:rPr>
              <a:t>(Fixed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Missed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defects)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1400" dirty="0">
                <a:latin typeface="Calibri"/>
                <a:cs typeface="Calibri"/>
              </a:rPr>
              <a:t>A-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identified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testing/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</a:t>
            </a:r>
            <a:endParaRPr sz="1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1600" spc="-5" dirty="0">
                <a:latin typeface="Calibri"/>
                <a:cs typeface="Calibri"/>
              </a:rPr>
              <a:t>B-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identified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customer/Missed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defects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Defect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Leakage: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(No.of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defects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UAT</a:t>
            </a:r>
            <a:r>
              <a:rPr sz="2000" dirty="0">
                <a:latin typeface="Calibri"/>
                <a:cs typeface="Calibri"/>
              </a:rPr>
              <a:t> / No.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defects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Testing)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Defect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Rejection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Ratio: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(No.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defect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rejected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/Total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defects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raised)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100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Defect Age: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-10" dirty="0">
                <a:latin typeface="Calibri"/>
                <a:cs typeface="Calibri"/>
              </a:rPr>
              <a:t> date-Reported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Customer </a:t>
            </a:r>
            <a:r>
              <a:rPr sz="2000" b="1" spc="-5" dirty="0">
                <a:latin typeface="Calibri"/>
                <a:cs typeface="Calibri"/>
              </a:rPr>
              <a:t>satisfaction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No.of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complaints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 </a:t>
            </a:r>
            <a:r>
              <a:rPr sz="2000" spc="-10" dirty="0">
                <a:latin typeface="Calibri"/>
                <a:cs typeface="Calibri"/>
              </a:rPr>
              <a:t>Period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932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5" dirty="0"/>
              <a:t> </a:t>
            </a:r>
            <a:r>
              <a:rPr spc="-25" dirty="0"/>
              <a:t>Efficiency</a:t>
            </a:r>
            <a:r>
              <a:rPr spc="-20" dirty="0"/>
              <a:t> </a:t>
            </a:r>
            <a:r>
              <a:rPr spc="-100" dirty="0"/>
              <a:t>Vs</a:t>
            </a:r>
            <a:r>
              <a:rPr dirty="0"/>
              <a:t> </a:t>
            </a:r>
            <a:r>
              <a:rPr spc="-110" dirty="0"/>
              <a:t>Test</a:t>
            </a:r>
            <a:r>
              <a:rPr spc="5" dirty="0"/>
              <a:t> </a:t>
            </a:r>
            <a:r>
              <a:rPr spc="-30" dirty="0"/>
              <a:t>Effectiveness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492123"/>
            <a:ext cx="1112075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Effectiveness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(process).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Efficiency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consumed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3249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0" dirty="0"/>
              <a:t> </a:t>
            </a:r>
            <a:r>
              <a:rPr spc="-10" dirty="0"/>
              <a:t>is</a:t>
            </a:r>
            <a:r>
              <a:rPr spc="-45" dirty="0"/>
              <a:t> </a:t>
            </a:r>
            <a:r>
              <a:rPr dirty="0"/>
              <a:t>Agile?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138" y="1077213"/>
            <a:ext cx="11102340" cy="47771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302260" indent="-228600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AGILE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methodology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promotes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continuous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throughout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life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concurrent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unlike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Waterfall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agile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emphasizes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Individual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team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 marL="698500" lvl="1" indent="-229870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Working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comprehensive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698500" lvl="1" indent="-229870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collaboration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contract </a:t>
            </a:r>
            <a:r>
              <a:rPr sz="2400" spc="-10" dirty="0">
                <a:latin typeface="Calibri"/>
                <a:cs typeface="Calibri"/>
              </a:rPr>
              <a:t>negotiation</a:t>
            </a:r>
            <a:endParaRPr sz="2400">
              <a:latin typeface="Calibri"/>
              <a:cs typeface="Calibri"/>
            </a:endParaRPr>
          </a:p>
          <a:p>
            <a:pPr marL="698500" lvl="1" indent="-229870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Responding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851" y="2296744"/>
            <a:ext cx="21374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0" dirty="0">
                <a:latin typeface="Calibri Light"/>
                <a:cs typeface="Calibri Light"/>
              </a:rPr>
              <a:t>A</a:t>
            </a:r>
            <a:r>
              <a:rPr sz="7200" spc="-70" dirty="0">
                <a:latin typeface="Calibri Light"/>
                <a:cs typeface="Calibri Light"/>
              </a:rPr>
              <a:t>G</a:t>
            </a:r>
            <a:r>
              <a:rPr sz="7200" spc="-30" dirty="0">
                <a:latin typeface="Calibri Light"/>
                <a:cs typeface="Calibri Light"/>
              </a:rPr>
              <a:t>I</a:t>
            </a:r>
            <a:r>
              <a:rPr sz="7200" spc="-50" dirty="0">
                <a:latin typeface="Calibri Light"/>
                <a:cs typeface="Calibri Light"/>
              </a:rPr>
              <a:t>L</a:t>
            </a:r>
            <a:r>
              <a:rPr sz="7200" dirty="0">
                <a:latin typeface="Calibri Light"/>
                <a:cs typeface="Calibri Light"/>
              </a:rPr>
              <a:t>E</a:t>
            </a:r>
            <a:endParaRPr sz="7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58" y="837525"/>
            <a:ext cx="11770937" cy="5211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0029"/>
            <a:ext cx="676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7795" algn="l"/>
              </a:tabLst>
            </a:pPr>
            <a:r>
              <a:rPr sz="4800" spc="-6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16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25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4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15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spc="-1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/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125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1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15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5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145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e	</a:t>
            </a:r>
            <a:r>
              <a:rPr sz="4800" spc="-120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od</a:t>
            </a:r>
            <a:r>
              <a:rPr sz="4800" spc="-10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875" y="1600200"/>
            <a:ext cx="8363711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646" y="733013"/>
            <a:ext cx="10214186" cy="5141313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288" y="1311010"/>
            <a:ext cx="7805038" cy="4448968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6971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Exercises</a:t>
            </a:r>
            <a:r>
              <a:rPr spc="-30" dirty="0">
                <a:latin typeface="Calibri Light"/>
                <a:cs typeface="Calibri Light"/>
              </a:rPr>
              <a:t> </a:t>
            </a:r>
            <a:r>
              <a:rPr spc="-65" dirty="0">
                <a:latin typeface="Calibri Light"/>
                <a:cs typeface="Calibri Light"/>
              </a:rPr>
              <a:t>(Train</a:t>
            </a:r>
            <a:r>
              <a:rPr spc="-25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Ticket</a:t>
            </a:r>
            <a:r>
              <a:rPr spc="5"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Booking)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690" y="1985776"/>
            <a:ext cx="2897939" cy="22883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6876" y="1972061"/>
            <a:ext cx="3048000" cy="20323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0029"/>
            <a:ext cx="2973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Sp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18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od</a:t>
            </a:r>
            <a:r>
              <a:rPr sz="4800" spc="-10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3076" y="990600"/>
            <a:ext cx="6304787" cy="4852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0029"/>
            <a:ext cx="2192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V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-</a:t>
            </a:r>
            <a:r>
              <a:rPr sz="480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05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-10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8367" y="1381164"/>
            <a:ext cx="6335710" cy="45066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0029"/>
            <a:ext cx="2835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spc="-204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spc="-10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076" y="1692275"/>
            <a:ext cx="8659368" cy="5020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940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libri Light"/>
                <a:cs typeface="Calibri Light"/>
              </a:rPr>
              <a:t>QA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114" dirty="0">
                <a:latin typeface="Calibri Light"/>
                <a:cs typeface="Calibri Light"/>
              </a:rPr>
              <a:t>Vs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QC/QE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3521075"/>
            <a:ext cx="5411470" cy="395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QA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related.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latin typeface="Calibri"/>
                <a:cs typeface="Calibri"/>
              </a:rPr>
              <a:t>QC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the actual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testing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the</a:t>
            </a:r>
            <a:r>
              <a:rPr sz="2500" spc="-10" dirty="0">
                <a:latin typeface="Calibri"/>
                <a:cs typeface="Calibri"/>
              </a:rPr>
              <a:t> software.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QA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focuses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building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quality.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latin typeface="Calibri"/>
                <a:cs typeface="Calibri"/>
              </a:rPr>
              <a:t>QC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focuses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testing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quality.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QA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preventing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defects.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latin typeface="Calibri"/>
                <a:cs typeface="Calibri"/>
              </a:rPr>
              <a:t>QC is </a:t>
            </a:r>
            <a:r>
              <a:rPr sz="2500" spc="-10" dirty="0">
                <a:latin typeface="Calibri"/>
                <a:cs typeface="Calibri"/>
              </a:rPr>
              <a:t>detecting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defects.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QA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oriented.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latin typeface="Calibri"/>
                <a:cs typeface="Calibri"/>
              </a:rPr>
              <a:t>QC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Product </a:t>
            </a:r>
            <a:r>
              <a:rPr sz="2500" spc="-10" dirty="0">
                <a:latin typeface="Calibri"/>
                <a:cs typeface="Calibri"/>
              </a:rPr>
              <a:t>oriented.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QA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entire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life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cycle.</a:t>
            </a:r>
            <a:endParaRPr sz="2500" dirty="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12420" algn="l"/>
                <a:tab pos="313055" algn="l"/>
              </a:tabLst>
            </a:pPr>
            <a:r>
              <a:rPr sz="2500" spc="-5" dirty="0">
                <a:latin typeface="Calibri"/>
                <a:cs typeface="Calibri"/>
              </a:rPr>
              <a:t>QC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testing </a:t>
            </a:r>
            <a:r>
              <a:rPr sz="2500" spc="-5" dirty="0">
                <a:latin typeface="Calibri"/>
                <a:cs typeface="Calibri"/>
              </a:rPr>
              <a:t>part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0" dirty="0">
                <a:latin typeface="Calibri"/>
                <a:cs typeface="Calibri"/>
              </a:rPr>
              <a:t> SDLC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4283075"/>
            <a:ext cx="2658746" cy="2733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063" y="543001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Calibri Light"/>
                <a:cs typeface="Calibri Light"/>
              </a:rPr>
              <a:t>Verification</a:t>
            </a:r>
            <a:r>
              <a:rPr spc="-130" dirty="0">
                <a:latin typeface="Calibri Light"/>
                <a:cs typeface="Calibri Light"/>
              </a:rPr>
              <a:t> </a:t>
            </a:r>
            <a:r>
              <a:rPr spc="-100" dirty="0">
                <a:latin typeface="Calibri Light"/>
                <a:cs typeface="Calibri Light"/>
              </a:rPr>
              <a:t>V/S</a:t>
            </a:r>
            <a:r>
              <a:rPr spc="-125" dirty="0">
                <a:latin typeface="Calibri Light"/>
                <a:cs typeface="Calibri Light"/>
              </a:rPr>
              <a:t> </a:t>
            </a:r>
            <a:r>
              <a:rPr spc="-60" dirty="0">
                <a:latin typeface="Calibri Light"/>
                <a:cs typeface="Calibri Light"/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86134"/>
            <a:ext cx="8047990" cy="7223131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Verification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right</a:t>
            </a:r>
            <a:r>
              <a:rPr sz="2400" b="1" spc="-15" dirty="0">
                <a:latin typeface="Calibri"/>
                <a:cs typeface="Calibri"/>
              </a:rPr>
              <a:t> system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Verification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involves.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Reviews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Walkthroughs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dirty="0" smtClean="0">
                <a:latin typeface="Calibri"/>
                <a:cs typeface="Calibri"/>
              </a:rPr>
              <a:t>Inspections</a:t>
            </a:r>
            <a:endParaRPr lang="en-US" sz="2400" dirty="0" smtClean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 smtClean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Validation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system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right.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spc="-10" dirty="0">
                <a:latin typeface="Calibri"/>
                <a:cs typeface="Calibri"/>
              </a:rPr>
              <a:t> after verifications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completed.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Validation</a:t>
            </a:r>
            <a:r>
              <a:rPr sz="2400" spc="-5" dirty="0">
                <a:latin typeface="Calibri"/>
                <a:cs typeface="Calibri"/>
              </a:rPr>
              <a:t> typically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System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614" y="3673475"/>
            <a:ext cx="2590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774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Calibri Light"/>
                <a:cs typeface="Calibri Light"/>
              </a:rPr>
              <a:t>Static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100" dirty="0">
                <a:latin typeface="Calibri Light"/>
                <a:cs typeface="Calibri Light"/>
              </a:rPr>
              <a:t>V/S </a:t>
            </a:r>
            <a:r>
              <a:rPr spc="-40" dirty="0">
                <a:latin typeface="Calibri Light"/>
                <a:cs typeface="Calibri Light"/>
              </a:rPr>
              <a:t>Dynamic</a:t>
            </a:r>
            <a:r>
              <a:rPr spc="-90" dirty="0">
                <a:latin typeface="Calibri Light"/>
                <a:cs typeface="Calibri Light"/>
              </a:rPr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9959340" cy="260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</a:t>
            </a:r>
            <a:r>
              <a:rPr sz="3200" spc="-15" dirty="0">
                <a:latin typeface="Calibri"/>
                <a:cs typeface="Calibri"/>
              </a:rPr>
              <a:t> 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</a:t>
            </a:r>
            <a:r>
              <a:rPr sz="3200" spc="-10" dirty="0">
                <a:latin typeface="Calibri"/>
                <a:cs typeface="Calibri"/>
              </a:rPr>
              <a:t> project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Reviews,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3200" spc="-15" dirty="0">
                <a:latin typeface="Calibri"/>
                <a:cs typeface="Calibri"/>
              </a:rPr>
              <a:t>Walkthroughs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Inspections.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Dynamic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</a:t>
            </a:r>
            <a:r>
              <a:rPr sz="3200" spc="-15" dirty="0">
                <a:latin typeface="Calibri"/>
                <a:cs typeface="Calibri"/>
              </a:rPr>
              <a:t> 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actual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giving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241300">
              <a:lnSpc>
                <a:spcPts val="2735"/>
              </a:lnSpc>
            </a:pPr>
            <a:r>
              <a:rPr sz="3200" spc="-5" dirty="0">
                <a:latin typeface="Calibri"/>
                <a:cs typeface="Calibri"/>
              </a:rPr>
              <a:t>observing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5426075"/>
            <a:ext cx="4282439" cy="15057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5476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>
                <a:latin typeface="Calibri Light"/>
                <a:cs typeface="Calibri Light"/>
              </a:rPr>
              <a:t>Review,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60" dirty="0">
                <a:latin typeface="Calibri Light"/>
                <a:cs typeface="Calibri Light"/>
              </a:rPr>
              <a:t>Walkthrough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&amp;</a:t>
            </a:r>
            <a:r>
              <a:rPr spc="-114" dirty="0">
                <a:latin typeface="Calibri Light"/>
                <a:cs typeface="Calibri Light"/>
              </a:rPr>
              <a:t> </a:t>
            </a:r>
            <a:r>
              <a:rPr spc="-30" dirty="0">
                <a:latin typeface="Calibri Light"/>
                <a:cs typeface="Calibri Light"/>
              </a:rPr>
              <a:t>Inspection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836904"/>
            <a:ext cx="8835390" cy="3241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Reviews: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Conducts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correctness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completeness.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Requirement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Design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156335" algn="l"/>
              </a:tabLst>
            </a:pP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1156335" algn="l"/>
              </a:tabLst>
            </a:pP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reviews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6111875"/>
            <a:ext cx="2867890" cy="25164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1836735"/>
            <a:ext cx="9578340" cy="25920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Walkthroughs:</a:t>
            </a:r>
            <a:endParaRPr sz="3200">
              <a:latin typeface="Calibri"/>
              <a:cs typeface="Calibri"/>
            </a:endParaRPr>
          </a:p>
          <a:p>
            <a:pPr marL="698500" marR="438784" lvl="1" indent="-228600">
              <a:lnSpc>
                <a:spcPts val="3030"/>
              </a:lnSpc>
              <a:spcBef>
                <a:spcPts val="560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review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discuss/raise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walkthrough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minutes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 happen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3100"/>
            <a:ext cx="4360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latin typeface="Calibri Light"/>
                <a:cs typeface="Calibri Light"/>
              </a:rPr>
              <a:t>What</a:t>
            </a:r>
            <a:r>
              <a:rPr sz="4800" spc="-114" dirty="0">
                <a:latin typeface="Calibri Light"/>
                <a:cs typeface="Calibri Light"/>
              </a:rPr>
              <a:t> </a:t>
            </a:r>
            <a:r>
              <a:rPr sz="4800" dirty="0">
                <a:latin typeface="Calibri Light"/>
                <a:cs typeface="Calibri Light"/>
              </a:rPr>
              <a:t>is</a:t>
            </a:r>
            <a:r>
              <a:rPr sz="4800" spc="-110" dirty="0">
                <a:latin typeface="Calibri Light"/>
                <a:cs typeface="Calibri Light"/>
              </a:rPr>
              <a:t> </a:t>
            </a:r>
            <a:r>
              <a:rPr sz="4800" spc="-50" dirty="0">
                <a:latin typeface="Calibri Light"/>
                <a:cs typeface="Calibri Light"/>
              </a:rPr>
              <a:t>software?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9424"/>
            <a:ext cx="10196195" cy="370332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19"/>
              </a:spcBef>
              <a:buSzPct val="116666"/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 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25" dirty="0">
                <a:latin typeface="Calibri"/>
                <a:cs typeface="Calibri"/>
              </a:rPr>
              <a:t>Types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Software: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Calibri"/>
                <a:cs typeface="Calibri"/>
              </a:rPr>
              <a:t>Ex: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drivers,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Utilities,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Programming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debuggers,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industrial </a:t>
            </a:r>
            <a:r>
              <a:rPr sz="2400" spc="-10" dirty="0">
                <a:latin typeface="Calibri"/>
                <a:cs typeface="Calibri"/>
              </a:rPr>
              <a:t>automation,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games,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telecoms,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6" y="1760535"/>
            <a:ext cx="9703435" cy="26543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Inspections: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Its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</a:t>
            </a:r>
            <a:r>
              <a:rPr sz="2800" spc="-5" dirty="0">
                <a:latin typeface="Calibri"/>
                <a:cs typeface="Calibri"/>
              </a:rPr>
              <a:t> 3-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2-writer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moderator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plus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concerned.</a:t>
            </a:r>
            <a:endParaRPr sz="2800">
              <a:latin typeface="Calibri"/>
              <a:cs typeface="Calibri"/>
            </a:endParaRPr>
          </a:p>
          <a:p>
            <a:pPr marL="698500" marR="34925" lvl="1" indent="-228600">
              <a:lnSpc>
                <a:spcPts val="3030"/>
              </a:lnSpc>
              <a:spcBef>
                <a:spcPts val="49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Inspection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intimated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via</a:t>
            </a:r>
            <a:r>
              <a:rPr sz="2800" spc="-5" dirty="0">
                <a:latin typeface="Calibri"/>
                <a:cs typeface="Calibri"/>
              </a:rPr>
              <a:t> email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developer/tester.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724865"/>
            <a:ext cx="5694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Calibri Light"/>
                <a:cs typeface="Calibri Light"/>
              </a:rPr>
              <a:t>Levels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of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Software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95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5319" y="3097679"/>
            <a:ext cx="5250180" cy="370678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4400" spc="-5" dirty="0">
                <a:latin typeface="Calibri"/>
                <a:cs typeface="Calibri"/>
              </a:rPr>
              <a:t>Unit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Testing</a:t>
            </a:r>
            <a:endParaRPr sz="4400" dirty="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4400" spc="-15" dirty="0">
                <a:latin typeface="Calibri"/>
                <a:cs typeface="Calibri"/>
              </a:rPr>
              <a:t>Integration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Testing</a:t>
            </a:r>
            <a:endParaRPr sz="4400" dirty="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4400" spc="-25" dirty="0">
                <a:latin typeface="Calibri"/>
                <a:cs typeface="Calibri"/>
              </a:rPr>
              <a:t>System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Testing</a:t>
            </a:r>
            <a:endParaRPr sz="4400" dirty="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4400" spc="-5" dirty="0">
                <a:latin typeface="Calibri"/>
                <a:cs typeface="Calibri"/>
              </a:rPr>
              <a:t>User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Acceptance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Testing(UAT)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572" y="2759075"/>
            <a:ext cx="3426227" cy="4848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299" y="2530475"/>
            <a:ext cx="8865754" cy="47521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628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Unit</a:t>
            </a:r>
            <a:r>
              <a:rPr spc="-155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807591"/>
            <a:ext cx="9646285" cy="56112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00"/>
              </a:spcBef>
              <a:tabLst>
                <a:tab pos="321945" algn="l"/>
                <a:tab pos="322580" algn="l"/>
              </a:tabLst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sz="2800" spc="-5" dirty="0" smtClean="0">
                <a:latin typeface="Calibri"/>
                <a:cs typeface="Calibri"/>
              </a:rPr>
              <a:t>A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smallest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1100"/>
              </a:spcBef>
              <a:tabLst>
                <a:tab pos="321945" algn="l"/>
                <a:tab pos="322580" algn="l"/>
              </a:tabLst>
            </a:pPr>
            <a:endParaRPr sz="2800" dirty="0">
              <a:latin typeface="Calibri"/>
              <a:cs typeface="Calibri"/>
            </a:endParaRPr>
          </a:p>
          <a:p>
            <a:pPr marL="526415" indent="-514350">
              <a:lnSpc>
                <a:spcPts val="3350"/>
              </a:lnSpc>
              <a:buFont typeface="Wingdings" pitchFamily="2" charset="2"/>
              <a:buChar char="v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conducts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module.</a:t>
            </a:r>
            <a:endParaRPr sz="2800" dirty="0">
              <a:latin typeface="Calibri"/>
              <a:cs typeface="Calibri"/>
            </a:endParaRPr>
          </a:p>
          <a:p>
            <a:pPr marL="526415" indent="-514350">
              <a:lnSpc>
                <a:spcPts val="3354"/>
              </a:lnSpc>
              <a:spcBef>
                <a:spcPts val="5"/>
              </a:spcBef>
              <a:buFont typeface="Wingdings" pitchFamily="2" charset="2"/>
              <a:buChar char="v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technique.</a:t>
            </a:r>
            <a:endParaRPr sz="2800" dirty="0">
              <a:latin typeface="Calibri"/>
              <a:cs typeface="Calibri"/>
            </a:endParaRPr>
          </a:p>
          <a:p>
            <a:pPr marL="526415" indent="-514350">
              <a:lnSpc>
                <a:spcPts val="3350"/>
              </a:lnSpc>
              <a:buFont typeface="Wingdings" pitchFamily="2" charset="2"/>
              <a:buChar char="v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conducted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developers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12065">
              <a:lnSpc>
                <a:spcPts val="3350"/>
              </a:lnSpc>
              <a:tabLst>
                <a:tab pos="321945" algn="l"/>
                <a:tab pos="322580" algn="l"/>
              </a:tabLst>
            </a:pPr>
            <a:endParaRPr sz="2800" dirty="0">
              <a:latin typeface="Calibri"/>
              <a:cs typeface="Calibri"/>
            </a:endParaRPr>
          </a:p>
          <a:p>
            <a:pPr marL="12065">
              <a:lnSpc>
                <a:spcPts val="3180"/>
              </a:lnSpc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Unit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techniques:</a:t>
            </a:r>
            <a:endParaRPr sz="2800" dirty="0">
              <a:latin typeface="Calibri"/>
              <a:cs typeface="Calibri"/>
            </a:endParaRPr>
          </a:p>
          <a:p>
            <a:pPr marL="926465" lvl="1" indent="-457200">
              <a:lnSpc>
                <a:spcPts val="2525"/>
              </a:lnSpc>
              <a:buFont typeface="Wingdings" pitchFamily="2" charset="2"/>
              <a:buChar char="ü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Basis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testing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926465" lvl="1" indent="-457200">
              <a:lnSpc>
                <a:spcPts val="2525"/>
              </a:lnSpc>
              <a:buFont typeface="Wingdings" pitchFamily="2" charset="2"/>
              <a:buChar char="ü"/>
              <a:tabLst>
                <a:tab pos="699135" algn="l"/>
              </a:tabLst>
            </a:pPr>
            <a:endParaRPr sz="2800" dirty="0">
              <a:latin typeface="Calibri"/>
              <a:cs typeface="Calibri"/>
            </a:endParaRPr>
          </a:p>
          <a:p>
            <a:pPr marL="926465" lvl="1" indent="-457200">
              <a:lnSpc>
                <a:spcPts val="2515"/>
              </a:lnSpc>
              <a:buFont typeface="Wingdings" pitchFamily="2" charset="2"/>
              <a:buChar char="ü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Control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endParaRPr sz="2800" dirty="0">
              <a:latin typeface="Calibri"/>
              <a:cs typeface="Calibri"/>
            </a:endParaRPr>
          </a:p>
          <a:p>
            <a:pPr marL="1383665" lvl="2" indent="-457200">
              <a:lnSpc>
                <a:spcPts val="2515"/>
              </a:lnSpc>
              <a:buFont typeface="Arial" pitchFamily="34" charset="0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Conditional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coverage</a:t>
            </a:r>
            <a:endParaRPr sz="2800" dirty="0">
              <a:latin typeface="Calibri"/>
              <a:cs typeface="Calibri"/>
            </a:endParaRPr>
          </a:p>
          <a:p>
            <a:pPr marL="1383665" lvl="2" indent="-457200">
              <a:lnSpc>
                <a:spcPts val="2520"/>
              </a:lnSpc>
              <a:buFont typeface="Arial" pitchFamily="34" charset="0"/>
              <a:buChar char="•"/>
              <a:tabLst>
                <a:tab pos="1156335" algn="l"/>
              </a:tabLst>
            </a:pPr>
            <a:r>
              <a:rPr sz="2800" spc="-10" dirty="0">
                <a:latin typeface="Calibri"/>
                <a:cs typeface="Calibri"/>
              </a:rPr>
              <a:t>Loops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Coverage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1383665" lvl="2" indent="-457200">
              <a:lnSpc>
                <a:spcPts val="2520"/>
              </a:lnSpc>
              <a:buFont typeface="Wingdings" pitchFamily="2" charset="2"/>
              <a:buChar char="ü"/>
              <a:tabLst>
                <a:tab pos="1156335" algn="l"/>
              </a:tabLst>
            </a:pPr>
            <a:endParaRPr sz="2800" dirty="0">
              <a:latin typeface="Calibri"/>
              <a:cs typeface="Calibri"/>
            </a:endParaRPr>
          </a:p>
          <a:p>
            <a:pPr marL="926465" lvl="1" indent="-457200">
              <a:lnSpc>
                <a:spcPts val="2700"/>
              </a:lnSpc>
              <a:buFont typeface="Wingdings" pitchFamily="2" charset="2"/>
              <a:buChar char="ü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Mutation</a:t>
            </a:r>
            <a:r>
              <a:rPr sz="2800" spc="-40" dirty="0">
                <a:latin typeface="Calibri"/>
                <a:cs typeface="Calibri"/>
              </a:rPr>
              <a:t> Testing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112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Integration</a:t>
            </a:r>
            <a:r>
              <a:rPr spc="-17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839594"/>
            <a:ext cx="9735185" cy="407860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Integration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Testing,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integrated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group.</a:t>
            </a:r>
            <a:endParaRPr sz="2800">
              <a:latin typeface="Calibri"/>
              <a:cs typeface="Calibri"/>
            </a:endParaRPr>
          </a:p>
          <a:p>
            <a:pPr marL="241300" marR="75184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20" dirty="0">
                <a:latin typeface="Calibri"/>
                <a:cs typeface="Calibri"/>
              </a:rPr>
              <a:t>Integration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amongst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20" dirty="0">
                <a:latin typeface="Calibri"/>
                <a:cs typeface="Calibri"/>
              </a:rPr>
              <a:t>Integrated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20" dirty="0">
                <a:latin typeface="Calibri"/>
                <a:cs typeface="Calibri"/>
              </a:rPr>
              <a:t>Integrated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conducted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Approaches: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80" dirty="0">
                <a:latin typeface="Calibri"/>
                <a:cs typeface="Calibri"/>
              </a:rPr>
              <a:t>Top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Bottom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Sandwich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Approach(Hybrid)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027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Calibri Light"/>
                <a:cs typeface="Calibri Light"/>
              </a:rPr>
              <a:t>Bottom-Up</a:t>
            </a:r>
            <a:r>
              <a:rPr spc="-170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82266"/>
            <a:ext cx="9634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bottom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35" dirty="0">
                <a:latin typeface="Calibri"/>
                <a:cs typeface="Calibri"/>
              </a:rPr>
              <a:t>strategy, </a:t>
            </a:r>
            <a:r>
              <a:rPr sz="2400" dirty="0">
                <a:latin typeface="Calibri"/>
                <a:cs typeface="Calibri"/>
              </a:rPr>
              <a:t>each module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lower levels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tested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modules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tested.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spc="-5" dirty="0">
                <a:latin typeface="Calibri"/>
                <a:cs typeface="Calibri"/>
              </a:rPr>
              <a:t>help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Drivers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347" y="3183147"/>
            <a:ext cx="6271551" cy="230596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721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o</a:t>
            </a:r>
            <a:r>
              <a:rPr dirty="0">
                <a:latin typeface="Calibri Light"/>
                <a:cs typeface="Calibri Light"/>
              </a:rPr>
              <a:t>p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d</a:t>
            </a:r>
            <a:r>
              <a:rPr spc="-65" dirty="0">
                <a:latin typeface="Calibri Light"/>
                <a:cs typeface="Calibri Light"/>
              </a:rPr>
              <a:t>o</a:t>
            </a:r>
            <a:r>
              <a:rPr spc="-5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n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I</a:t>
            </a:r>
            <a:r>
              <a:rPr spc="-90" dirty="0">
                <a:latin typeface="Calibri Light"/>
                <a:cs typeface="Calibri Light"/>
              </a:rPr>
              <a:t>n</a:t>
            </a:r>
            <a:r>
              <a:rPr spc="-70" dirty="0">
                <a:latin typeface="Calibri Light"/>
                <a:cs typeface="Calibri Light"/>
              </a:rPr>
              <a:t>t</a:t>
            </a:r>
            <a:r>
              <a:rPr spc="-45" dirty="0">
                <a:latin typeface="Calibri Light"/>
                <a:cs typeface="Calibri Light"/>
              </a:rPr>
              <a:t>e</a:t>
            </a:r>
            <a:r>
              <a:rPr spc="-40" dirty="0">
                <a:latin typeface="Calibri Light"/>
                <a:cs typeface="Calibri Light"/>
              </a:rPr>
              <a:t>g</a:t>
            </a:r>
            <a:r>
              <a:rPr spc="-114" dirty="0">
                <a:latin typeface="Calibri Light"/>
                <a:cs typeface="Calibri Light"/>
              </a:rPr>
              <a:t>r</a:t>
            </a:r>
            <a:r>
              <a:rPr spc="-85" dirty="0">
                <a:latin typeface="Calibri Light"/>
                <a:cs typeface="Calibri Light"/>
              </a:rPr>
              <a:t>a</a:t>
            </a:r>
            <a:r>
              <a:rPr spc="-25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dirty="0">
                <a:latin typeface="Calibri Light"/>
                <a:cs typeface="Calibri Light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873123"/>
            <a:ext cx="937831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90" dirty="0">
                <a:latin typeface="Calibri"/>
                <a:cs typeface="Calibri"/>
              </a:rPr>
              <a:t>Top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spc="-5" dirty="0">
                <a:latin typeface="Calibri"/>
                <a:cs typeface="Calibri"/>
              </a:rPr>
              <a:t> of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65" dirty="0">
                <a:latin typeface="Calibri"/>
                <a:cs typeface="Calibri"/>
              </a:rPr>
              <a:t>Takes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stubs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5197475"/>
            <a:ext cx="6248736" cy="22949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355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System</a:t>
            </a:r>
            <a:r>
              <a:rPr spc="-85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0451"/>
            <a:ext cx="8792210" cy="4116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78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box</a:t>
            </a:r>
            <a:r>
              <a:rPr sz="2400" spc="-10" dirty="0">
                <a:latin typeface="Calibri"/>
                <a:cs typeface="Calibri"/>
              </a:rPr>
              <a:t> testing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testing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focusses on below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aspects.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spc="-5" dirty="0">
                <a:latin typeface="Calibri"/>
                <a:cs typeface="Calibri"/>
              </a:rPr>
              <a:t> (GUI)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Functional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Non-Functional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Usability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392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User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Acceptance</a:t>
            </a:r>
            <a:r>
              <a:rPr spc="-135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63979"/>
            <a:ext cx="9304655" cy="1851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completion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UAT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team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conducts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acceptance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levels.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Alpha </a:t>
            </a:r>
            <a:r>
              <a:rPr sz="2800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Beta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012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25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e</a:t>
            </a:r>
            <a:r>
              <a:rPr spc="-70" dirty="0">
                <a:latin typeface="Calibri Light"/>
                <a:cs typeface="Calibri Light"/>
              </a:rPr>
              <a:t>s</a:t>
            </a:r>
            <a:r>
              <a:rPr spc="-25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60" dirty="0">
                <a:latin typeface="Calibri Light"/>
                <a:cs typeface="Calibri Light"/>
              </a:rPr>
              <a:t>n</a:t>
            </a:r>
            <a:r>
              <a:rPr dirty="0">
                <a:latin typeface="Calibri Light"/>
                <a:cs typeface="Calibri Light"/>
              </a:rPr>
              <a:t>g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65" dirty="0">
                <a:latin typeface="Calibri Light"/>
                <a:cs typeface="Calibri Light"/>
              </a:rPr>
              <a:t>M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25" dirty="0">
                <a:latin typeface="Calibri Light"/>
                <a:cs typeface="Calibri Light"/>
              </a:rPr>
              <a:t>t</a:t>
            </a:r>
            <a:r>
              <a:rPr spc="-35" dirty="0">
                <a:latin typeface="Calibri Light"/>
                <a:cs typeface="Calibri Light"/>
              </a:rPr>
              <a:t>h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60" dirty="0">
                <a:latin typeface="Calibri Light"/>
                <a:cs typeface="Calibri Light"/>
              </a:rPr>
              <a:t>d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30" dirty="0">
                <a:latin typeface="Calibri Light"/>
                <a:cs typeface="Calibri Light"/>
              </a:rPr>
              <a:t>l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40" dirty="0">
                <a:latin typeface="Calibri Light"/>
                <a:cs typeface="Calibri Light"/>
              </a:rPr>
              <a:t>g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45" dirty="0">
                <a:latin typeface="Calibri Light"/>
                <a:cs typeface="Calibri Light"/>
              </a:rPr>
              <a:t>e</a:t>
            </a:r>
            <a:r>
              <a:rPr dirty="0">
                <a:latin typeface="Calibri Light"/>
                <a:cs typeface="Calibri Ligh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83558"/>
            <a:ext cx="3657600" cy="18865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45440" algn="l"/>
              </a:tabLst>
            </a:pPr>
            <a:r>
              <a:rPr sz="3600" spc="-10" dirty="0">
                <a:latin typeface="Calibri"/>
                <a:cs typeface="Calibri"/>
              </a:rPr>
              <a:t>White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box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45440" algn="l"/>
              </a:tabLst>
            </a:pPr>
            <a:r>
              <a:rPr sz="3600" dirty="0">
                <a:latin typeface="Calibri"/>
                <a:cs typeface="Calibri"/>
              </a:rPr>
              <a:t>Black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box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  <a:p>
            <a:pPr marL="344805" indent="-33274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45440" algn="l"/>
              </a:tabLst>
            </a:pPr>
            <a:r>
              <a:rPr sz="3600" spc="-20" dirty="0">
                <a:latin typeface="Calibri"/>
                <a:cs typeface="Calibri"/>
              </a:rPr>
              <a:t>Grey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box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039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Calibri Light"/>
                <a:cs typeface="Calibri Light"/>
              </a:rPr>
              <a:t>Product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114" dirty="0">
                <a:latin typeface="Calibri Light"/>
                <a:cs typeface="Calibri Light"/>
              </a:rPr>
              <a:t>Vs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5861"/>
            <a:ext cx="8797925" cy="17449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250190" indent="-228600">
              <a:lnSpc>
                <a:spcPts val="3120"/>
              </a:lnSpc>
              <a:spcBef>
                <a:spcPts val="400"/>
              </a:spcBef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951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Calibri Light"/>
                <a:cs typeface="Calibri Light"/>
              </a:rPr>
              <a:t>White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Box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14626"/>
            <a:ext cx="7893684" cy="1331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White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Box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 </a:t>
            </a:r>
            <a:r>
              <a:rPr sz="2400" spc="-5" dirty="0">
                <a:latin typeface="Calibri"/>
                <a:cs typeface="Calibri"/>
              </a:rPr>
              <a:t>logic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Skills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required.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Ex: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8791" y="4130675"/>
            <a:ext cx="7507223" cy="284378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792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Block</a:t>
            </a:r>
            <a:r>
              <a:rPr spc="-130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Box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96923"/>
            <a:ext cx="958659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conducts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not.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Ex: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UAT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4435475"/>
            <a:ext cx="6577583" cy="24978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3100"/>
            <a:ext cx="3978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alibri Light"/>
                <a:cs typeface="Calibri Light"/>
              </a:rPr>
              <a:t>Grey</a:t>
            </a:r>
            <a:r>
              <a:rPr sz="4800" spc="-130" dirty="0">
                <a:latin typeface="Calibri Light"/>
                <a:cs typeface="Calibri Light"/>
              </a:rPr>
              <a:t> </a:t>
            </a:r>
            <a:r>
              <a:rPr sz="4800" spc="-60" dirty="0">
                <a:latin typeface="Calibri Light"/>
                <a:cs typeface="Calibri Light"/>
              </a:rPr>
              <a:t>Box</a:t>
            </a:r>
            <a:r>
              <a:rPr sz="4800" spc="-105" dirty="0">
                <a:latin typeface="Calibri Light"/>
                <a:cs typeface="Calibri Light"/>
              </a:rPr>
              <a:t> </a:t>
            </a:r>
            <a:r>
              <a:rPr sz="4800" spc="-100" dirty="0">
                <a:latin typeface="Calibri Light"/>
                <a:cs typeface="Calibri Light"/>
              </a:rPr>
              <a:t>Testing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36735"/>
            <a:ext cx="9116060" cy="991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dirty="0">
                <a:latin typeface="Calibri"/>
                <a:cs typeface="Calibri"/>
              </a:rPr>
              <a:t>Both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white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black </a:t>
            </a:r>
            <a:r>
              <a:rPr sz="3200" spc="-20" dirty="0">
                <a:latin typeface="Calibri"/>
                <a:cs typeface="Calibri"/>
              </a:rPr>
              <a:t>box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testing.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Ex:</a:t>
            </a:r>
            <a:r>
              <a:rPr sz="2800" spc="-15" dirty="0">
                <a:latin typeface="Calibri"/>
                <a:cs typeface="Calibri"/>
              </a:rPr>
              <a:t> Database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887" y="4054475"/>
            <a:ext cx="950543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131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Black</a:t>
            </a:r>
            <a:r>
              <a:rPr spc="-114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Box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80" dirty="0">
                <a:latin typeface="Calibri Light"/>
                <a:cs typeface="Calibri Light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87226"/>
            <a:ext cx="4138929" cy="22885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spc="-5" dirty="0">
                <a:latin typeface="Calibri"/>
                <a:cs typeface="Calibri"/>
              </a:rPr>
              <a:t>GUI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spc="-5" dirty="0">
                <a:latin typeface="Calibri"/>
                <a:cs typeface="Calibri"/>
              </a:rPr>
              <a:t>Usability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spc="-5" dirty="0">
                <a:latin typeface="Calibri"/>
                <a:cs typeface="Calibri"/>
              </a:rPr>
              <a:t>Functional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spc="-5" dirty="0">
                <a:latin typeface="Calibri"/>
                <a:cs typeface="Calibri"/>
              </a:rPr>
              <a:t>Non-Functional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898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What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is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GUI?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74977"/>
            <a:ext cx="9626600" cy="2138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command.</a:t>
            </a:r>
            <a:endParaRPr sz="2800">
              <a:latin typeface="Calibri"/>
              <a:cs typeface="Calibri"/>
            </a:endParaRPr>
          </a:p>
          <a:p>
            <a:pPr marL="698500" marR="509905" lvl="1" indent="-228600">
              <a:lnSpc>
                <a:spcPts val="302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GUI </a:t>
            </a:r>
            <a:r>
              <a:rPr sz="2800" spc="-20" dirty="0">
                <a:latin typeface="Calibri"/>
                <a:cs typeface="Calibri"/>
              </a:rPr>
              <a:t>stands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interact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rather</a:t>
            </a:r>
            <a:r>
              <a:rPr sz="2800" spc="-5" dirty="0">
                <a:latin typeface="Calibri"/>
                <a:cs typeface="Calibri"/>
              </a:rPr>
              <a:t> 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520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GUI</a:t>
            </a:r>
            <a:r>
              <a:rPr spc="-16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33829"/>
            <a:ext cx="9484360" cy="691330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Graphical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User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Interface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(GUI)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system’s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GUI.</a:t>
            </a:r>
            <a:endParaRPr sz="2800" dirty="0">
              <a:latin typeface="Calibri"/>
              <a:cs typeface="Calibri"/>
            </a:endParaRPr>
          </a:p>
          <a:p>
            <a:pPr marL="241300" marR="24066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GUI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involves</a:t>
            </a:r>
            <a:r>
              <a:rPr sz="2800" spc="-5" dirty="0">
                <a:latin typeface="Calibri"/>
                <a:cs typeface="Calibri"/>
              </a:rPr>
              <a:t> checking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screens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buttons, </a:t>
            </a:r>
            <a:r>
              <a:rPr sz="2800" spc="-4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icons,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bar,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bar,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dialog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boxes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241300" marR="406400" indent="-228600">
              <a:lnSpc>
                <a:spcPct val="15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spc="-10" dirty="0">
                <a:latin typeface="Calibri"/>
                <a:cs typeface="Calibri"/>
              </a:rPr>
              <a:t> GUI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Engineers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validates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of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15" dirty="0" smtClean="0">
                <a:latin typeface="Calibri"/>
                <a:cs typeface="Calibri"/>
              </a:rPr>
              <a:t>t</a:t>
            </a:r>
            <a:r>
              <a:rPr sz="2800" spc="-5" dirty="0" smtClean="0">
                <a:latin typeface="Calibri"/>
                <a:cs typeface="Calibri"/>
              </a:rPr>
              <a:t>he</a:t>
            </a:r>
            <a:r>
              <a:rPr sz="2800" spc="20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-5" dirty="0">
                <a:latin typeface="Calibri"/>
                <a:cs typeface="Calibri"/>
              </a:rPr>
              <a:t> as </a:t>
            </a:r>
            <a:r>
              <a:rPr sz="2800" spc="-4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aspects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endParaRPr lang="en-US" sz="2800" spc="-5" dirty="0" smtClean="0">
              <a:latin typeface="Calibri"/>
              <a:cs typeface="Calibri"/>
            </a:endParaRPr>
          </a:p>
          <a:p>
            <a:pPr marL="241300" marR="406400" indent="-228600">
              <a:lnSpc>
                <a:spcPct val="15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5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Feel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34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Easy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ts val="249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Navigations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10" dirty="0">
                <a:latin typeface="Calibri"/>
                <a:cs typeface="Calibri"/>
              </a:rPr>
              <a:t> Shortcut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 smtClean="0">
                <a:latin typeface="Calibri"/>
                <a:cs typeface="Calibri"/>
              </a:rPr>
              <a:t>keys</a:t>
            </a:r>
            <a:endParaRPr lang="en-US" sz="2800" spc="-35" dirty="0" smtClean="0">
              <a:latin typeface="Calibri"/>
              <a:cs typeface="Calibri"/>
            </a:endParaRPr>
          </a:p>
          <a:p>
            <a:pPr marL="469265" lvl="1">
              <a:lnSpc>
                <a:spcPts val="2490"/>
              </a:lnSpc>
              <a:tabLst>
                <a:tab pos="698500" algn="l"/>
                <a:tab pos="699135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2545"/>
              </a:lnSpc>
              <a:spcBef>
                <a:spcPts val="2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GUI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Objects: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70000"/>
              </a:lnSpc>
              <a:spcBef>
                <a:spcPts val="59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30" dirty="0">
                <a:latin typeface="Calibri"/>
                <a:cs typeface="Calibri"/>
              </a:rPr>
              <a:t>Window, </a:t>
            </a:r>
            <a:r>
              <a:rPr sz="2800" spc="-5" dirty="0">
                <a:latin typeface="Calibri"/>
                <a:cs typeface="Calibri"/>
              </a:rPr>
              <a:t>Dialog </a:t>
            </a:r>
            <a:r>
              <a:rPr sz="2800" spc="-15" dirty="0">
                <a:latin typeface="Calibri"/>
                <a:cs typeface="Calibri"/>
              </a:rPr>
              <a:t>Box, </a:t>
            </a:r>
            <a:r>
              <a:rPr sz="2800" spc="-5" dirty="0">
                <a:latin typeface="Calibri"/>
                <a:cs typeface="Calibri"/>
              </a:rPr>
              <a:t>Push </a:t>
            </a:r>
            <a:r>
              <a:rPr sz="2800" spc="-10" dirty="0">
                <a:latin typeface="Calibri"/>
                <a:cs typeface="Calibri"/>
              </a:rPr>
              <a:t>Button, </a:t>
            </a:r>
            <a:r>
              <a:rPr sz="2800" spc="-5" dirty="0">
                <a:latin typeface="Calibri"/>
                <a:cs typeface="Calibri"/>
              </a:rPr>
              <a:t>Radio </a:t>
            </a:r>
            <a:r>
              <a:rPr sz="2800" spc="-10" dirty="0">
                <a:latin typeface="Calibri"/>
                <a:cs typeface="Calibri"/>
              </a:rPr>
              <a:t>Button, </a:t>
            </a:r>
            <a:r>
              <a:rPr sz="2800" spc="-5" dirty="0">
                <a:latin typeface="Calibri"/>
                <a:cs typeface="Calibri"/>
              </a:rPr>
              <a:t>Radio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0" dirty="0">
                <a:latin typeface="Calibri"/>
                <a:cs typeface="Calibri"/>
              </a:rPr>
              <a:t>Tool bar, </a:t>
            </a:r>
            <a:r>
              <a:rPr sz="2800" spc="-15" dirty="0">
                <a:latin typeface="Calibri"/>
                <a:cs typeface="Calibri"/>
              </a:rPr>
              <a:t>Edit Box, </a:t>
            </a:r>
            <a:r>
              <a:rPr sz="2800" spc="-55" dirty="0">
                <a:latin typeface="Calibri"/>
                <a:cs typeface="Calibri"/>
              </a:rPr>
              <a:t>Text </a:t>
            </a:r>
            <a:r>
              <a:rPr sz="2800" spc="-15" dirty="0">
                <a:latin typeface="Calibri"/>
                <a:cs typeface="Calibri"/>
              </a:rPr>
              <a:t>Box,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 </a:t>
            </a:r>
            <a:r>
              <a:rPr sz="2800" spc="-15" dirty="0">
                <a:latin typeface="Calibri"/>
                <a:cs typeface="Calibri"/>
              </a:rPr>
              <a:t>Box, List Box, Drop </a:t>
            </a:r>
            <a:r>
              <a:rPr sz="2800" spc="-10" dirty="0">
                <a:latin typeface="Calibri"/>
                <a:cs typeface="Calibri"/>
              </a:rPr>
              <a:t>down </a:t>
            </a:r>
            <a:r>
              <a:rPr sz="2800" spc="-15" dirty="0">
                <a:latin typeface="Calibri"/>
                <a:cs typeface="Calibri"/>
              </a:rPr>
              <a:t>Box, </a:t>
            </a:r>
            <a:r>
              <a:rPr sz="2800" spc="-5" dirty="0">
                <a:latin typeface="Calibri"/>
                <a:cs typeface="Calibri"/>
              </a:rPr>
              <a:t>Combo </a:t>
            </a:r>
            <a:r>
              <a:rPr sz="2800" spc="-15" dirty="0">
                <a:latin typeface="Calibri"/>
                <a:cs typeface="Calibri"/>
              </a:rPr>
              <a:t>Box, </a:t>
            </a:r>
            <a:r>
              <a:rPr sz="2800" spc="-40" dirty="0">
                <a:latin typeface="Calibri"/>
                <a:cs typeface="Calibri"/>
              </a:rPr>
              <a:t>Tab, Tree view, </a:t>
            </a:r>
            <a:r>
              <a:rPr sz="2800" spc="-15" dirty="0">
                <a:latin typeface="Calibri"/>
                <a:cs typeface="Calibri"/>
              </a:rPr>
              <a:t>progress </a:t>
            </a:r>
            <a:r>
              <a:rPr sz="2800" spc="-50" dirty="0">
                <a:latin typeface="Calibri"/>
                <a:cs typeface="Calibri"/>
              </a:rPr>
              <a:t>bar, </a:t>
            </a:r>
            <a:r>
              <a:rPr sz="2800" spc="-25" dirty="0">
                <a:latin typeface="Calibri"/>
                <a:cs typeface="Calibri"/>
              </a:rPr>
              <a:t>Table, </a:t>
            </a:r>
            <a:r>
              <a:rPr sz="2800" spc="-15" dirty="0">
                <a:latin typeface="Calibri"/>
                <a:cs typeface="Calibri"/>
              </a:rPr>
              <a:t>Scroll </a:t>
            </a:r>
            <a:r>
              <a:rPr sz="2800" spc="-10" dirty="0">
                <a:latin typeface="Calibri"/>
                <a:cs typeface="Calibri"/>
              </a:rPr>
              <a:t> bar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47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 Light"/>
                <a:cs typeface="Calibri Light"/>
              </a:rPr>
              <a:t>Check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list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for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GUI</a:t>
            </a:r>
            <a:r>
              <a:rPr spc="-90" dirty="0">
                <a:latin typeface="Calibri Light"/>
                <a:cs typeface="Calibri Light"/>
              </a:rPr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619529"/>
            <a:ext cx="9728835" cy="347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checks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spelling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checks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objects.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checks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checks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mandatory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highlights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consistency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background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size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582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 Light"/>
                <a:cs typeface="Calibri Light"/>
              </a:rPr>
              <a:t>Usability</a:t>
            </a:r>
            <a:r>
              <a:rPr spc="-155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787779"/>
            <a:ext cx="9721850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validates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context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help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0" dirty="0">
                <a:latin typeface="Calibri"/>
                <a:cs typeface="Calibri"/>
              </a:rPr>
              <a:t>user.</a:t>
            </a:r>
            <a:endParaRPr sz="3200">
              <a:latin typeface="Calibri"/>
              <a:cs typeface="Calibri"/>
            </a:endParaRPr>
          </a:p>
          <a:p>
            <a:pPr marL="241300" marR="245110" indent="-22860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dirty="0"/>
              <a:t>	</a:t>
            </a:r>
            <a:r>
              <a:rPr sz="3200" spc="-10" dirty="0">
                <a:latin typeface="Calibri"/>
                <a:cs typeface="Calibri"/>
              </a:rPr>
              <a:t>Checks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easily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end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understand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usability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9992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Calibri Light"/>
                <a:cs typeface="Calibri Light"/>
              </a:rPr>
              <a:t>Functional</a:t>
            </a:r>
            <a:r>
              <a:rPr spc="-14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20" y="1863979"/>
            <a:ext cx="6503670" cy="3529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spc="-10" dirty="0">
                <a:latin typeface="Calibri"/>
                <a:cs typeface="Calibri"/>
              </a:rPr>
              <a:t> Properties </a:t>
            </a:r>
            <a:r>
              <a:rPr sz="3200" spc="-20" dirty="0">
                <a:latin typeface="Calibri"/>
                <a:cs typeface="Calibri"/>
              </a:rPr>
              <a:t>Coverage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Coverage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(BVA,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ECP)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Testing/Backend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Coverage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Error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Coverage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Calculations/Manipulations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Coverage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Cookies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716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</a:t>
            </a:r>
            <a:r>
              <a:rPr spc="-15" dirty="0"/>
              <a:t> </a:t>
            </a:r>
            <a:r>
              <a:rPr spc="-10" dirty="0"/>
              <a:t>Properties</a:t>
            </a:r>
            <a:r>
              <a:rPr spc="-2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760535"/>
            <a:ext cx="9269730" cy="19405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Every</a:t>
            </a:r>
            <a:r>
              <a:rPr sz="3200" spc="-5" dirty="0">
                <a:latin typeface="Calibri"/>
                <a:cs typeface="Calibri"/>
              </a:rPr>
              <a:t> object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certain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properties.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Ex:</a:t>
            </a:r>
            <a:r>
              <a:rPr sz="2800" spc="-10" dirty="0">
                <a:latin typeface="Calibri"/>
                <a:cs typeface="Calibri"/>
              </a:rPr>
              <a:t> Enable,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Disable,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Focus,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1305"/>
              </a:spcBef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Engineers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validate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properties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694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What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is</a:t>
            </a:r>
            <a:r>
              <a:rPr spc="-80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Software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85" dirty="0">
                <a:latin typeface="Calibri Light"/>
                <a:cs typeface="Calibri Light"/>
              </a:rPr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311"/>
            <a:ext cx="9812020" cy="19704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part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15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activity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quality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2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70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 Light"/>
                <a:cs typeface="Calibri Light"/>
              </a:rPr>
              <a:t>Input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Domain</a:t>
            </a:r>
            <a:r>
              <a:rPr spc="-13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696338"/>
            <a:ext cx="9650095" cy="2416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Test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Engineers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validate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provided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25" dirty="0">
                <a:latin typeface="Calibri"/>
                <a:cs typeface="Calibri"/>
              </a:rPr>
              <a:t>w.r.t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length.</a:t>
            </a:r>
            <a:endParaRPr sz="32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Input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Techniques.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Equalance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(ECP)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Boundary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Value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Analysis(BVA)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Calibri Light"/>
                <a:cs typeface="Calibri Light"/>
              </a:rPr>
              <a:t>ECP</a:t>
            </a:r>
            <a:r>
              <a:rPr spc="-13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&amp;</a:t>
            </a:r>
            <a:r>
              <a:rPr spc="-130" dirty="0">
                <a:latin typeface="Calibri Light"/>
                <a:cs typeface="Calibri Light"/>
              </a:rPr>
              <a:t> </a:t>
            </a:r>
            <a:r>
              <a:rPr spc="-100" dirty="0">
                <a:latin typeface="Calibri Light"/>
                <a:cs typeface="Calibri Light"/>
              </a:rPr>
              <a:t>BVA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3059" y="3181730"/>
          <a:ext cx="5213983" cy="292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30"/>
                <a:gridCol w="1254759"/>
                <a:gridCol w="2195194"/>
              </a:tblGrid>
              <a:tr h="396240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0" dirty="0">
                          <a:latin typeface="Calibri"/>
                          <a:cs typeface="Calibri"/>
                        </a:rPr>
                        <a:t>Parameters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Result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9878">
                <a:tc>
                  <a:txBody>
                    <a:bodyPr/>
                    <a:lstStyle/>
                    <a:p>
                      <a:pPr marL="549910" marR="5403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Min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Min+1  Min-1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531495" marR="521334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Max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x+1  Max-1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0095" marR="749300" indent="8636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Valid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Valid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60095" marR="751205" algn="ctr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Valid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 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Valid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21712"/>
              </p:ext>
            </p:extLst>
          </p:nvPr>
        </p:nvGraphicFramePr>
        <p:xfrm>
          <a:off x="557663" y="3673475"/>
          <a:ext cx="3853814" cy="225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/>
                <a:gridCol w="2839720"/>
              </a:tblGrid>
              <a:tr h="329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Valid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Invalid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0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a….z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A….Z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0…9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characters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@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#,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$,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etc..)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0959" y="1378614"/>
            <a:ext cx="8620125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Requirement:-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 lower </a:t>
            </a:r>
            <a:r>
              <a:rPr sz="2400" spc="-5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0" dirty="0">
                <a:latin typeface="Calibri"/>
                <a:cs typeface="Calibri"/>
              </a:rPr>
              <a:t> max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letters.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738" y="2740533"/>
            <a:ext cx="239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ECP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221" y="2740533"/>
            <a:ext cx="244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BVA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029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Error</a:t>
            </a:r>
            <a:r>
              <a:rPr spc="-15" dirty="0"/>
              <a:t> </a:t>
            </a:r>
            <a:r>
              <a:rPr dirty="0"/>
              <a:t>Handling</a:t>
            </a:r>
            <a:r>
              <a:rPr spc="-4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416" y="1873123"/>
            <a:ext cx="9763760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7185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Validate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-5" dirty="0">
                <a:latin typeface="Calibri"/>
                <a:cs typeface="Calibri"/>
              </a:rPr>
              <a:t> messages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invalid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527050"/>
            <a:ext cx="7967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Calculations/Manipulations</a:t>
            </a:r>
            <a:r>
              <a:rPr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43201"/>
            <a:ext cx="5344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Validate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 calculations.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383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Links</a:t>
            </a:r>
            <a:r>
              <a:rPr spc="-50" dirty="0"/>
              <a:t> </a:t>
            </a:r>
            <a:r>
              <a:rPr spc="-25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823" y="1405864"/>
            <a:ext cx="10720705" cy="32296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existence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placed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appropriate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Links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execution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navigating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appropriate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not.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0" dirty="0">
                <a:latin typeface="Calibri"/>
                <a:cs typeface="Calibri"/>
              </a:rPr>
              <a:t>Types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links:-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Internal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External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30" dirty="0">
                <a:latin typeface="Calibri"/>
                <a:cs typeface="Calibri"/>
              </a:rPr>
              <a:t>Broken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243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Non-Functional</a:t>
            </a:r>
            <a:r>
              <a:rPr spc="-6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593" y="1113021"/>
            <a:ext cx="3303904" cy="49212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Performance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Stress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Volume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Recovery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Compatibility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Configuration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Installation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Sanitation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528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Calibri Light"/>
                <a:cs typeface="Calibri Light"/>
              </a:rPr>
              <a:t>Performance</a:t>
            </a:r>
            <a:r>
              <a:rPr spc="-15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91750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Load: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load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gradually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  <a:p>
            <a:pPr marL="241300" marR="541655" indent="-228600">
              <a:lnSpc>
                <a:spcPts val="301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Stress: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increasing/reducing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check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breaking.</a:t>
            </a:r>
            <a:endParaRPr sz="2800">
              <a:latin typeface="Calibri"/>
              <a:cs typeface="Calibri"/>
            </a:endParaRPr>
          </a:p>
          <a:p>
            <a:pPr marL="241300" marR="34417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Volume: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volumes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463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 Light"/>
                <a:cs typeface="Calibri Light"/>
              </a:rPr>
              <a:t>Security</a:t>
            </a:r>
            <a:r>
              <a:rPr spc="-155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6004560" cy="23939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Authentication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Control/Authorization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Encryption/Decryption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699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Recovery</a:t>
            </a:r>
            <a:r>
              <a:rPr spc="-18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19607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recovering</a:t>
            </a:r>
            <a:r>
              <a:rPr sz="2800" spc="-5" dirty="0">
                <a:latin typeface="Calibri"/>
                <a:cs typeface="Calibri"/>
              </a:rPr>
              <a:t> abnormal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73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Compatibility</a:t>
            </a:r>
            <a:r>
              <a:rPr spc="-35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117965" cy="2582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Compatibility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w.r.t</a:t>
            </a:r>
            <a:r>
              <a:rPr sz="2800" spc="-5" dirty="0">
                <a:latin typeface="Calibri"/>
                <a:cs typeface="Calibri"/>
              </a:rPr>
              <a:t> OS,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H/W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Browsers.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Operating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System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Compatibility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Hardware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Compatibility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(Configuration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Testing)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Browser Compatibility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Forward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Backward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Compatibility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695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Software</a:t>
            </a:r>
            <a:r>
              <a:rPr spc="-15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99370" cy="40379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Quality: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justification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product.</a:t>
            </a:r>
            <a:endParaRPr sz="2800">
              <a:latin typeface="Calibri"/>
              <a:cs typeface="Calibri"/>
            </a:endParaRPr>
          </a:p>
          <a:p>
            <a:pPr marL="698500" marR="428625" lvl="1" indent="-228600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Note: </a:t>
            </a:r>
            <a:r>
              <a:rPr sz="2400" dirty="0">
                <a:latin typeface="Calibri"/>
                <a:cs typeface="Calibri"/>
              </a:rPr>
              <a:t>Quality is </a:t>
            </a:r>
            <a:r>
              <a:rPr sz="2400" spc="-10" dirty="0">
                <a:latin typeface="Calibri"/>
                <a:cs typeface="Calibri"/>
              </a:rPr>
              <a:t>not defined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product.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customer`s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reasonably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Bug-free.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Delivered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budget.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Meets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and/or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expectations.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Maintainable.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3444875"/>
            <a:ext cx="223875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11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Calibri Light"/>
                <a:cs typeface="Calibri Light"/>
              </a:rPr>
              <a:t>Installation</a:t>
            </a:r>
            <a:r>
              <a:rPr spc="-14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20020" cy="1731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  <a:tab pos="3322954" algn="l"/>
              </a:tabLst>
            </a:pP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Installation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platforms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	</a:t>
            </a:r>
            <a:r>
              <a:rPr sz="2800" spc="-15" dirty="0">
                <a:latin typeface="Calibri"/>
                <a:cs typeface="Calibri"/>
              </a:rPr>
              <a:t>installation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navigation,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occupied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Un-Installation.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961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Calibri Light"/>
                <a:cs typeface="Calibri Light"/>
              </a:rPr>
              <a:t>Sanitation/Garbage</a:t>
            </a:r>
            <a:r>
              <a:rPr spc="-120" dirty="0">
                <a:latin typeface="Calibri Light"/>
                <a:cs typeface="Calibri Light"/>
              </a:rPr>
              <a:t> </a:t>
            </a:r>
            <a:r>
              <a:rPr spc="-90" dirty="0">
                <a:latin typeface="Calibri Light"/>
                <a:cs typeface="Calibri Light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8253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whether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extra/additional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beyond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540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</a:t>
            </a:r>
            <a:r>
              <a:rPr spc="-60" dirty="0"/>
              <a:t> </a:t>
            </a:r>
            <a:r>
              <a:rPr spc="-3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02262"/>
            <a:ext cx="10751185" cy="39903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Adhoc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8500" marR="1836420" lvl="1" indent="-228600">
              <a:lnSpc>
                <a:spcPts val="302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proper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documentation.</a:t>
            </a:r>
            <a:endParaRPr sz="2800">
              <a:latin typeface="Calibri"/>
              <a:cs typeface="Calibri"/>
            </a:endParaRPr>
          </a:p>
          <a:p>
            <a:pPr marL="698500" marR="772795" lvl="1" indent="-228600">
              <a:lnSpc>
                <a:spcPts val="303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45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carried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specifications/requirements.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Monkey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Testing: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Monkey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208610"/>
            <a:ext cx="5496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Testing</a:t>
            </a:r>
            <a:r>
              <a:rPr sz="4000" spc="-20" dirty="0"/>
              <a:t> </a:t>
            </a:r>
            <a:r>
              <a:rPr sz="4000" spc="-40" dirty="0"/>
              <a:t>Terminology</a:t>
            </a:r>
            <a:r>
              <a:rPr sz="4000" spc="5" dirty="0"/>
              <a:t> </a:t>
            </a:r>
            <a:r>
              <a:rPr sz="4000" spc="-2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91336" y="1076499"/>
            <a:ext cx="10695305" cy="4293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Re-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30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functionality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repetitively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re-testing.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Re-testing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following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scenarios.</a:t>
            </a:r>
            <a:endParaRPr sz="2000">
              <a:latin typeface="Calibri"/>
              <a:cs typeface="Calibri"/>
            </a:endParaRPr>
          </a:p>
          <a:p>
            <a:pPr marL="1155700" marR="1162050" lvl="2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30" dirty="0">
                <a:latin typeface="Calibri"/>
                <a:cs typeface="Calibri"/>
              </a:rPr>
              <a:t>Testing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functionality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confirm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business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4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30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functionality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5" dirty="0">
                <a:latin typeface="Calibri"/>
                <a:cs typeface="Calibri"/>
              </a:rPr>
              <a:t> modified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confirm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fixers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 </a:t>
            </a:r>
            <a:r>
              <a:rPr sz="2000" spc="-5" dirty="0">
                <a:latin typeface="Calibri"/>
                <a:cs typeface="Calibri"/>
              </a:rPr>
              <a:t>correctly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28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5" dirty="0">
                <a:latin typeface="Calibri"/>
                <a:cs typeface="Calibri"/>
              </a:rPr>
              <a:t> identifying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chance</a:t>
            </a:r>
            <a:r>
              <a:rPr sz="2000" spc="-5" dirty="0">
                <a:latin typeface="Calibri"/>
                <a:cs typeface="Calibri"/>
              </a:rPr>
              <a:t> of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getting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side-effects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retesting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15" dirty="0"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  <a:p>
            <a:pPr marL="698500" marR="139065" lvl="1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The 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existing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existing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noted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 </a:t>
            </a:r>
            <a:r>
              <a:rPr sz="2000" spc="-10" dirty="0">
                <a:latin typeface="Calibri"/>
                <a:cs typeface="Calibri"/>
              </a:rPr>
              <a:t>introduce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side-effects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regression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helpful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identify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 </a:t>
            </a:r>
            <a:r>
              <a:rPr sz="2000" spc="-10" dirty="0">
                <a:latin typeface="Calibri"/>
                <a:cs typeface="Calibri"/>
              </a:rPr>
              <a:t>effects.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208610"/>
            <a:ext cx="5496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Testing</a:t>
            </a:r>
            <a:r>
              <a:rPr sz="4000" spc="-20" dirty="0"/>
              <a:t> </a:t>
            </a:r>
            <a:r>
              <a:rPr sz="4000" spc="-40" dirty="0"/>
              <a:t>Terminology</a:t>
            </a:r>
            <a:r>
              <a:rPr sz="4000" spc="5" dirty="0"/>
              <a:t> </a:t>
            </a:r>
            <a:r>
              <a:rPr sz="4000" spc="-2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9838" y="1149862"/>
            <a:ext cx="10544810" cy="33401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Sanity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7865" marR="1196340" lvl="1" indent="-228600">
              <a:lnSpc>
                <a:spcPts val="302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  <a:tab pos="701167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conducted	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whenever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Smoke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7865" marR="5080" lvl="1" indent="-228600">
              <a:lnSpc>
                <a:spcPts val="303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conducted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releasing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</a:t>
            </a:r>
            <a:r>
              <a:rPr spc="-30" dirty="0"/>
              <a:t> </a:t>
            </a:r>
            <a:r>
              <a:rPr spc="-35" dirty="0"/>
              <a:t>Terminology</a:t>
            </a:r>
            <a:r>
              <a:rPr spc="-40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5735"/>
            <a:ext cx="10581005" cy="360552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8500" marR="421640" lvl="1" indent="-228600">
              <a:lnSpc>
                <a:spcPts val="302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functionalities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integration</a:t>
            </a:r>
            <a:r>
              <a:rPr sz="2800" spc="-5" dirty="0">
                <a:latin typeface="Calibri"/>
                <a:cs typeface="Calibri"/>
              </a:rPr>
              <a:t> among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end-to-end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Exploratory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Exploring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understanding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functionalities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modifying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exploratory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</a:t>
            </a:r>
            <a:r>
              <a:rPr spc="-30" dirty="0"/>
              <a:t> </a:t>
            </a:r>
            <a:r>
              <a:rPr spc="-35" dirty="0"/>
              <a:t>Terminology</a:t>
            </a:r>
            <a:r>
              <a:rPr spc="-40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16" y="1455735"/>
            <a:ext cx="10617200" cy="41071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Globalization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 Testing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(or)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Internationalization 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Testing(I18N):</a:t>
            </a:r>
            <a:endParaRPr sz="3200">
              <a:latin typeface="Calibri"/>
              <a:cs typeface="Calibri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Checks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currency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global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globalization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Clr>
                <a:srgbClr val="000000"/>
              </a:buClr>
              <a:buSzPct val="87500"/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Localization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3200">
              <a:latin typeface="Calibri"/>
              <a:cs typeface="Calibri"/>
            </a:endParaRPr>
          </a:p>
          <a:p>
            <a:pPr marL="698500" marR="322580" lvl="1" indent="-229235">
              <a:lnSpc>
                <a:spcPts val="302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Checks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default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currency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locality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Localization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Testing</a:t>
            </a:r>
            <a:r>
              <a:rPr spc="-30" dirty="0"/>
              <a:t> </a:t>
            </a:r>
            <a:r>
              <a:rPr spc="-35" dirty="0"/>
              <a:t>Terminology</a:t>
            </a:r>
            <a:r>
              <a:rPr spc="-40" dirty="0"/>
              <a:t> </a:t>
            </a:r>
            <a:r>
              <a:rPr spc="-15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62832"/>
            <a:ext cx="10732135" cy="3806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(+ve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):</a:t>
            </a:r>
            <a:endParaRPr sz="3200">
              <a:latin typeface="Calibri"/>
              <a:cs typeface="Calibri"/>
            </a:endParaRPr>
          </a:p>
          <a:p>
            <a:pPr marL="698500" marR="315595" lvl="1" indent="-2286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positive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determine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supposed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Positive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justifying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66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-ve):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0" dirty="0">
                <a:latin typeface="Calibri"/>
                <a:cs typeface="Calibri"/>
              </a:rPr>
              <a:t>Testing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perception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531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 </a:t>
            </a:r>
            <a:r>
              <a:rPr spc="-65" dirty="0"/>
              <a:t>Testing</a:t>
            </a:r>
            <a:r>
              <a:rPr spc="-10" dirty="0"/>
              <a:t> </a:t>
            </a:r>
            <a:r>
              <a:rPr spc="-35" dirty="0"/>
              <a:t>Life</a:t>
            </a:r>
            <a:r>
              <a:rPr spc="-10" dirty="0"/>
              <a:t> </a:t>
            </a:r>
            <a:r>
              <a:rPr spc="-15" dirty="0"/>
              <a:t>Cycle</a:t>
            </a:r>
            <a:r>
              <a:rPr spc="-10" dirty="0"/>
              <a:t> </a:t>
            </a:r>
            <a:r>
              <a:rPr spc="-15" dirty="0"/>
              <a:t>(STLC)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971" y="1482064"/>
            <a:ext cx="3825240" cy="28543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Requirement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85" dirty="0">
                <a:latin typeface="Calibri"/>
                <a:cs typeface="Calibri"/>
              </a:rPr>
              <a:t>Test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Planning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85" dirty="0">
                <a:latin typeface="Calibri"/>
                <a:cs typeface="Calibri"/>
              </a:rPr>
              <a:t>Test </a:t>
            </a:r>
            <a:r>
              <a:rPr sz="3200" spc="-5" dirty="0">
                <a:latin typeface="Calibri"/>
                <a:cs typeface="Calibri"/>
              </a:rPr>
              <a:t>Designing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85" dirty="0">
                <a:latin typeface="Calibri"/>
                <a:cs typeface="Calibri"/>
              </a:rPr>
              <a:t>Test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85" dirty="0">
                <a:latin typeface="Calibri"/>
                <a:cs typeface="Calibri"/>
              </a:rPr>
              <a:t>Test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Closure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533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STLC</a:t>
            </a:r>
            <a:r>
              <a:rPr spc="-15" dirty="0"/>
              <a:t> (Software</a:t>
            </a:r>
            <a:r>
              <a:rPr spc="-5" dirty="0"/>
              <a:t> </a:t>
            </a:r>
            <a:r>
              <a:rPr spc="-65" dirty="0"/>
              <a:t>Testing</a:t>
            </a:r>
            <a:r>
              <a:rPr spc="-10" dirty="0"/>
              <a:t> </a:t>
            </a:r>
            <a:r>
              <a:rPr spc="-35" dirty="0"/>
              <a:t>Life</a:t>
            </a:r>
            <a:r>
              <a:rPr spc="-5" dirty="0"/>
              <a:t> </a:t>
            </a:r>
            <a:r>
              <a:rPr spc="-10" dirty="0"/>
              <a:t>Cycle)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524000"/>
            <a:ext cx="10268712" cy="3396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178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>
                <a:latin typeface="Calibri Light"/>
                <a:cs typeface="Calibri Light"/>
              </a:rPr>
              <a:t>Error,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bug</a:t>
            </a:r>
            <a:r>
              <a:rPr spc="-114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&amp;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333"/>
            <a:ext cx="10331450" cy="229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Error: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incorrect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241300" marR="149225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Defect/Bug: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defect.</a:t>
            </a:r>
            <a:endParaRPr sz="2400" dirty="0">
              <a:latin typeface="Calibri"/>
              <a:cs typeface="Calibri"/>
            </a:endParaRPr>
          </a:p>
          <a:p>
            <a:pPr marL="241300" marR="402590" indent="-22860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Failure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4359275"/>
            <a:ext cx="2133600" cy="17463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1063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Calibri Light"/>
                <a:cs typeface="Calibri Light"/>
              </a:rPr>
              <a:t>S</a:t>
            </a:r>
            <a:r>
              <a:rPr spc="-30" dirty="0">
                <a:latin typeface="Calibri Light"/>
                <a:cs typeface="Calibri Light"/>
              </a:rPr>
              <a:t>T</a:t>
            </a:r>
            <a:r>
              <a:rPr spc="-75" dirty="0">
                <a:latin typeface="Calibri Light"/>
                <a:cs typeface="Calibri Light"/>
              </a:rPr>
              <a:t>L</a:t>
            </a:r>
            <a:r>
              <a:rPr dirty="0">
                <a:latin typeface="Calibri Light"/>
                <a:cs typeface="Calibri Light"/>
              </a:rPr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8530" y="1833374"/>
            <a:ext cx="2869138" cy="233746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404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25" dirty="0"/>
              <a:t> </a:t>
            </a:r>
            <a:r>
              <a:rPr dirty="0"/>
              <a:t>Plan</a:t>
            </a:r>
            <a:r>
              <a:rPr spc="-2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8017"/>
            <a:ext cx="10542270" cy="35344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9055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document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scope,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154940" indent="-228600">
              <a:lnSpc>
                <a:spcPts val="2590"/>
              </a:lnSpc>
              <a:spcBef>
                <a:spcPts val="1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15" dirty="0">
                <a:latin typeface="Calibri"/>
                <a:cs typeface="Calibri"/>
              </a:rPr>
              <a:t>tested,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task,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risks requiring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contingency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detail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proceed, </a:t>
            </a:r>
            <a:r>
              <a:rPr sz="2400" dirty="0">
                <a:latin typeface="Calibri"/>
                <a:cs typeface="Calibri"/>
              </a:rPr>
              <a:t>who will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testing,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tested,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much time 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5" dirty="0">
                <a:latin typeface="Calibri"/>
                <a:cs typeface="Calibri"/>
              </a:rPr>
              <a:t>place,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201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35" dirty="0"/>
              <a:t> </a:t>
            </a:r>
            <a:r>
              <a:rPr dirty="0"/>
              <a:t>Plan</a:t>
            </a:r>
            <a:r>
              <a:rPr spc="-30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16" y="1497304"/>
            <a:ext cx="3740785" cy="44767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Features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Features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Exit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Suspension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Resumption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criteria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Milestones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Schedules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Risks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Mitigations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Approvals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97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5" dirty="0"/>
              <a:t> </a:t>
            </a:r>
            <a:r>
              <a:rPr spc="-10" dirty="0"/>
              <a:t>case,</a:t>
            </a:r>
            <a:r>
              <a:rPr spc="5" dirty="0"/>
              <a:t> </a:t>
            </a:r>
            <a:r>
              <a:rPr spc="-114" dirty="0"/>
              <a:t>Test</a:t>
            </a:r>
            <a:r>
              <a:rPr spc="-5" dirty="0"/>
              <a:t> Scenario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110" dirty="0"/>
              <a:t>Test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816" y="1378614"/>
            <a:ext cx="7155180" cy="4547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Use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Case: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 case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Actor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Action/Flow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Outcome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80" dirty="0">
                <a:latin typeface="Calibri"/>
                <a:cs typeface="Calibri"/>
              </a:rPr>
              <a:t>Test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Scenario: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Possible</a:t>
            </a:r>
            <a:r>
              <a:rPr sz="2400" spc="-10" dirty="0">
                <a:latin typeface="Calibri"/>
                <a:cs typeface="Calibri"/>
              </a:rPr>
              <a:t> area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tested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80" dirty="0">
                <a:latin typeface="Calibri"/>
                <a:cs typeface="Calibri"/>
              </a:rPr>
              <a:t>Test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Case: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Describes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130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spc="-110" dirty="0"/>
              <a:t>V/s</a:t>
            </a:r>
            <a:r>
              <a:rPr spc="-20" dirty="0"/>
              <a:t> </a:t>
            </a:r>
            <a:r>
              <a:rPr spc="-110" dirty="0"/>
              <a:t>Test</a:t>
            </a:r>
            <a:r>
              <a:rPr spc="-10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59178"/>
            <a:ext cx="10398760" cy="2522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384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Use</a:t>
            </a:r>
            <a:r>
              <a:rPr sz="3200" b="1" spc="-5" dirty="0">
                <a:latin typeface="Calibri"/>
                <a:cs typeface="Calibri"/>
              </a:rPr>
              <a:t> Case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Describes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prepared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Business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Analyst(BA).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b="1" spc="-80" dirty="0">
                <a:latin typeface="Calibri"/>
                <a:cs typeface="Calibri"/>
              </a:rPr>
              <a:t>Test</a:t>
            </a:r>
            <a:r>
              <a:rPr sz="3200" b="1" spc="-5" dirty="0">
                <a:latin typeface="Calibri"/>
                <a:cs typeface="Calibri"/>
              </a:rPr>
              <a:t> Case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Describes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Test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Steps/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Procedure,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prepared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Test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Engineer.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6061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spc="-110" dirty="0"/>
              <a:t>V/s</a:t>
            </a:r>
            <a:r>
              <a:rPr spc="-10" dirty="0"/>
              <a:t> </a:t>
            </a:r>
            <a:r>
              <a:rPr spc="-110" dirty="0"/>
              <a:t>Test</a:t>
            </a:r>
            <a:r>
              <a:rPr spc="-10" dirty="0"/>
              <a:t> 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616" y="1424381"/>
            <a:ext cx="10731500" cy="3206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46990" indent="-228600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input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spc="-10" dirty="0">
                <a:latin typeface="Calibri"/>
                <a:cs typeface="Calibri"/>
              </a:rPr>
              <a:t> precondition,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Condition.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 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scenario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scenario.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scenarios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short, </a:t>
            </a: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Scenario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‘</a:t>
            </a:r>
            <a:r>
              <a:rPr sz="2400" i="1" dirty="0">
                <a:latin typeface="Calibri"/>
                <a:cs typeface="Calibri"/>
              </a:rPr>
              <a:t>What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to </a:t>
            </a:r>
            <a:r>
              <a:rPr sz="2400" i="1" spc="-5" dirty="0">
                <a:latin typeface="Calibri"/>
                <a:cs typeface="Calibri"/>
              </a:rPr>
              <a:t>be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tested</a:t>
            </a:r>
            <a:r>
              <a:rPr sz="2400" spc="-10" dirty="0">
                <a:latin typeface="Calibri"/>
                <a:cs typeface="Calibri"/>
              </a:rPr>
              <a:t>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‘</a:t>
            </a:r>
            <a:r>
              <a:rPr sz="2400" i="1" spc="-5" dirty="0">
                <a:latin typeface="Calibri"/>
                <a:cs typeface="Calibri"/>
              </a:rPr>
              <a:t>How </a:t>
            </a:r>
            <a:r>
              <a:rPr sz="2400" i="1" spc="-15" dirty="0">
                <a:latin typeface="Calibri"/>
                <a:cs typeface="Calibri"/>
              </a:rPr>
              <a:t>to </a:t>
            </a:r>
            <a:r>
              <a:rPr sz="2400" i="1" spc="-5" dirty="0">
                <a:latin typeface="Calibri"/>
                <a:cs typeface="Calibri"/>
              </a:rPr>
              <a:t>be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70" dirty="0">
                <a:latin typeface="Calibri"/>
                <a:cs typeface="Calibri"/>
              </a:rPr>
              <a:t>tested</a:t>
            </a:r>
            <a:r>
              <a:rPr sz="2400" spc="-70" dirty="0">
                <a:latin typeface="Calibri"/>
                <a:cs typeface="Calibri"/>
              </a:rPr>
              <a:t>’.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038" y="653542"/>
            <a:ext cx="10076815" cy="3767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Example:-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Scenario: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Login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TC1: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entering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password.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TC2: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entering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TC3: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entering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wrong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183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Positive</a:t>
            </a:r>
            <a:r>
              <a:rPr spc="-15" dirty="0"/>
              <a:t> </a:t>
            </a:r>
            <a:r>
              <a:rPr spc="-110" dirty="0"/>
              <a:t>V/s</a:t>
            </a:r>
            <a:r>
              <a:rPr spc="-20" dirty="0"/>
              <a:t> Negative</a:t>
            </a:r>
            <a:r>
              <a:rPr spc="-15" dirty="0"/>
              <a:t> </a:t>
            </a:r>
            <a:r>
              <a:rPr spc="-110" dirty="0"/>
              <a:t>Test</a:t>
            </a:r>
            <a:r>
              <a:rPr spc="-40" dirty="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816" y="1467579"/>
            <a:ext cx="10738485" cy="43014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Requirement: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SRS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mentioned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box</a:t>
            </a:r>
            <a:r>
              <a:rPr sz="1800" spc="-5" dirty="0">
                <a:latin typeface="Calibri"/>
                <a:cs typeface="Calibri"/>
              </a:rPr>
              <a:t> accepts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- 20 </a:t>
            </a:r>
            <a:r>
              <a:rPr sz="1800" spc="-15" dirty="0">
                <a:latin typeface="Calibri"/>
                <a:cs typeface="Calibri"/>
              </a:rPr>
              <a:t>characters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 alphabets.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Positive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Test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Cases: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accepts</a:t>
            </a:r>
            <a:r>
              <a:rPr sz="1800" dirty="0">
                <a:latin typeface="Calibri"/>
                <a:cs typeface="Calibri"/>
              </a:rPr>
              <a:t> 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upto</a:t>
            </a:r>
            <a:r>
              <a:rPr sz="1800" dirty="0">
                <a:latin typeface="Calibri"/>
                <a:cs typeface="Calibri"/>
              </a:rPr>
              <a:t> 20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5" dirty="0">
                <a:latin typeface="Calibri"/>
                <a:cs typeface="Calibri"/>
              </a:rPr>
              <a:t> accepts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6-20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alphabets.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Negative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Test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Cases: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 </a:t>
            </a:r>
            <a:r>
              <a:rPr sz="1800" spc="-15" dirty="0">
                <a:latin typeface="Calibri"/>
                <a:cs typeface="Calibri"/>
              </a:rPr>
              <a:t>chars.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5" dirty="0">
                <a:latin typeface="Calibri"/>
                <a:cs typeface="Calibri"/>
              </a:rPr>
              <a:t> should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35" dirty="0">
                <a:latin typeface="Calibri"/>
                <a:cs typeface="Calibri"/>
              </a:rPr>
              <a:t>Textbox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numerical.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6370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Test</a:t>
            </a:r>
            <a:r>
              <a:rPr spc="-10" dirty="0"/>
              <a:t> </a:t>
            </a:r>
            <a:r>
              <a:rPr spc="-15" dirty="0"/>
              <a:t>case</a:t>
            </a:r>
            <a:r>
              <a:rPr spc="-5" dirty="0"/>
              <a:t> Design </a:t>
            </a:r>
            <a:r>
              <a:rPr spc="-4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24" y="1329893"/>
            <a:ext cx="6114415" cy="252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Boundary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Value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(BVA)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Equivalence </a:t>
            </a:r>
            <a:r>
              <a:rPr sz="3200" spc="-5" dirty="0">
                <a:latin typeface="Calibri"/>
                <a:cs typeface="Calibri"/>
              </a:rPr>
              <a:t>Class </a:t>
            </a:r>
            <a:r>
              <a:rPr sz="3200" spc="-10" dirty="0">
                <a:latin typeface="Calibri"/>
                <a:cs typeface="Calibri"/>
              </a:rPr>
              <a:t>Partitioning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(ECP)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Decision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Table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State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Transition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Diagram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178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 Light"/>
                <a:cs typeface="Calibri Light"/>
              </a:rPr>
              <a:t>Decision</a:t>
            </a:r>
            <a:r>
              <a:rPr spc="-155" dirty="0">
                <a:latin typeface="Calibri Light"/>
                <a:cs typeface="Calibri Light"/>
              </a:rPr>
              <a:t> </a:t>
            </a:r>
            <a:r>
              <a:rPr spc="-95" dirty="0">
                <a:latin typeface="Calibri Light"/>
                <a:cs typeface="Calibri Light"/>
              </a:rPr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75" y="1981200"/>
            <a:ext cx="11218164" cy="3209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176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Calibri Light"/>
                <a:cs typeface="Calibri Light"/>
              </a:rPr>
              <a:t>Why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there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are</a:t>
            </a:r>
            <a:r>
              <a:rPr spc="-80" dirty="0">
                <a:latin typeface="Calibri Light"/>
                <a:cs typeface="Calibri Light"/>
              </a:rPr>
              <a:t> </a:t>
            </a:r>
            <a:r>
              <a:rPr spc="-30" dirty="0">
                <a:latin typeface="Calibri Light"/>
                <a:cs typeface="Calibri Light"/>
              </a:rPr>
              <a:t>bugs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in</a:t>
            </a:r>
            <a:r>
              <a:rPr spc="-95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5861"/>
            <a:ext cx="627824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Miscommunication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communication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complexity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20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errors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Changing</a:t>
            </a:r>
            <a:r>
              <a:rPr sz="2800" spc="-15" dirty="0">
                <a:latin typeface="Calibri"/>
                <a:cs typeface="Calibri"/>
              </a:rPr>
              <a:t> requirements</a:t>
            </a:r>
            <a:endParaRPr sz="2800" dirty="0">
              <a:latin typeface="Calibri"/>
              <a:cs typeface="Calibri"/>
            </a:endParaRPr>
          </a:p>
          <a:p>
            <a:pPr marL="12700" marR="2893695">
              <a:lnSpc>
                <a:spcPct val="1000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lang="en-US" sz="2800" spc="-5" dirty="0" smtClean="0">
                <a:latin typeface="Calibri"/>
                <a:cs typeface="Calibri"/>
              </a:rPr>
              <a:t>   </a:t>
            </a:r>
            <a:r>
              <a:rPr sz="2800" spc="-5" dirty="0" smtClean="0">
                <a:latin typeface="Calibri"/>
                <a:cs typeface="Calibri"/>
              </a:rPr>
              <a:t>Lack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skilled </a:t>
            </a:r>
            <a:r>
              <a:rPr sz="2800" spc="-25" dirty="0">
                <a:latin typeface="Calibri"/>
                <a:cs typeface="Calibri"/>
              </a:rPr>
              <a:t>testers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399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Calibri Light"/>
                <a:cs typeface="Calibri Light"/>
              </a:rPr>
              <a:t>State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70" dirty="0">
                <a:latin typeface="Calibri Light"/>
                <a:cs typeface="Calibri Light"/>
              </a:rPr>
              <a:t>Transition</a:t>
            </a:r>
            <a:r>
              <a:rPr spc="-125" dirty="0">
                <a:latin typeface="Calibri Light"/>
                <a:cs typeface="Calibri Light"/>
              </a:rPr>
              <a:t> </a:t>
            </a:r>
            <a:r>
              <a:rPr spc="-40" dirty="0">
                <a:latin typeface="Calibri Light"/>
                <a:cs typeface="Calibri Light"/>
              </a:rPr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1752600"/>
            <a:ext cx="9081516" cy="4171188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026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/>
                <a:cs typeface="Calibri Light"/>
              </a:rPr>
              <a:t>Use</a:t>
            </a:r>
            <a:r>
              <a:rPr spc="-145" dirty="0">
                <a:latin typeface="Calibri Light"/>
                <a:cs typeface="Calibri Light"/>
              </a:rPr>
              <a:t> </a:t>
            </a:r>
            <a:r>
              <a:rPr spc="-25" dirty="0">
                <a:latin typeface="Calibri Light"/>
                <a:cs typeface="Calibri Light"/>
              </a:rPr>
              <a:t>Case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076" y="1219200"/>
            <a:ext cx="7168896" cy="478786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191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70" dirty="0"/>
              <a:t> </a:t>
            </a:r>
            <a:r>
              <a:rPr spc="-1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57325"/>
            <a:ext cx="6924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0" dirty="0">
                <a:latin typeface="Calibri"/>
                <a:cs typeface="Calibri"/>
              </a:rPr>
              <a:t>Test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belongs</a:t>
            </a:r>
            <a:r>
              <a:rPr sz="2000" spc="-10" dirty="0">
                <a:latin typeface="Calibri"/>
                <a:cs typeface="Calibri"/>
              </a:rPr>
              <a:t> to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category.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469" y="1763460"/>
            <a:ext cx="6180807" cy="4547351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282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30" dirty="0"/>
              <a:t> </a:t>
            </a:r>
            <a:r>
              <a:rPr spc="-5" dirty="0"/>
              <a:t>Case</a:t>
            </a:r>
            <a:r>
              <a:rPr spc="-35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148" y="1358849"/>
            <a:ext cx="4313555" cy="406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60" dirty="0">
                <a:latin typeface="Calibri"/>
                <a:cs typeface="Calibri"/>
              </a:rPr>
              <a:t>Test </a:t>
            </a:r>
            <a:r>
              <a:rPr sz="2600" spc="-5" dirty="0">
                <a:latin typeface="Calibri"/>
                <a:cs typeface="Calibri"/>
              </a:rPr>
              <a:t>Case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65" dirty="0">
                <a:latin typeface="Calibri"/>
                <a:cs typeface="Calibri"/>
              </a:rPr>
              <a:t>Test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Title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Description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Pre-condition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Priority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P0,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P1,P2,P3)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Requirement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Steps/Actions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Expected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60" dirty="0">
                <a:latin typeface="Calibri"/>
                <a:cs typeface="Calibri"/>
              </a:rPr>
              <a:t>Test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336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35" dirty="0"/>
              <a:t> </a:t>
            </a:r>
            <a:r>
              <a:rPr spc="-5" dirty="0"/>
              <a:t>Case</a:t>
            </a:r>
            <a:r>
              <a:rPr spc="-40" dirty="0"/>
              <a:t> </a:t>
            </a:r>
            <a:r>
              <a:rPr spc="-60" dirty="0"/>
              <a:t>Template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25675"/>
            <a:ext cx="11274552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8705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Requirement</a:t>
            </a:r>
            <a:r>
              <a:rPr spc="-50" dirty="0"/>
              <a:t> </a:t>
            </a:r>
            <a:r>
              <a:rPr spc="-30" dirty="0"/>
              <a:t>Traceability</a:t>
            </a:r>
            <a:r>
              <a:rPr spc="-45" dirty="0"/>
              <a:t> </a:t>
            </a:r>
            <a:r>
              <a:rPr spc="-10" dirty="0"/>
              <a:t>Matrix(RTM)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836" y="1413888"/>
            <a:ext cx="5434965" cy="828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RTM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Traceability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w.r.t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26" y="2872541"/>
            <a:ext cx="11596916" cy="219081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421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Characteristics</a:t>
            </a:r>
            <a:r>
              <a:rPr spc="-5" dirty="0"/>
              <a:t> of </a:t>
            </a:r>
            <a:r>
              <a:rPr spc="-10" dirty="0"/>
              <a:t>good</a:t>
            </a:r>
            <a:r>
              <a:rPr spc="-5" dirty="0"/>
              <a:t> </a:t>
            </a:r>
            <a:r>
              <a:rPr spc="-110" dirty="0"/>
              <a:t>Test</a:t>
            </a:r>
            <a:r>
              <a:rPr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72801"/>
            <a:ext cx="9893935" cy="38284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10" dirty="0">
                <a:latin typeface="Calibri"/>
                <a:cs typeface="Calibri"/>
              </a:rPr>
              <a:t> characteristics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accurate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intended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test.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unnecessary</a:t>
            </a:r>
            <a:r>
              <a:rPr sz="2400" spc="-15" dirty="0">
                <a:latin typeface="Calibri"/>
                <a:cs typeface="Calibri"/>
              </a:rPr>
              <a:t> steps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included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reusable.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traceable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compliant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regulations.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execute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dependency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cases.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should be simple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5" dirty="0">
                <a:latin typeface="Calibri"/>
                <a:cs typeface="Calibri"/>
              </a:rPr>
              <a:t>clear,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5" dirty="0">
                <a:latin typeface="Calibri"/>
                <a:cs typeface="Calibri"/>
              </a:rPr>
              <a:t>tester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able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understand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reading </a:t>
            </a:r>
            <a:r>
              <a:rPr sz="2400" spc="-5" dirty="0">
                <a:latin typeface="Calibri"/>
                <a:cs typeface="Calibri"/>
              </a:rPr>
              <a:t>once.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110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7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64665"/>
            <a:ext cx="7086600" cy="21240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will 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Prepared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Engineers.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Maintains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Excel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sheets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7769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Test</a:t>
            </a:r>
            <a:r>
              <a:rPr spc="-10" dirty="0"/>
              <a:t> </a:t>
            </a:r>
            <a:r>
              <a:rPr spc="-20" dirty="0"/>
              <a:t>Environment</a:t>
            </a:r>
            <a:r>
              <a:rPr spc="-30" dirty="0"/>
              <a:t> </a:t>
            </a:r>
            <a:r>
              <a:rPr spc="-5" dirty="0"/>
              <a:t>Setup</a:t>
            </a:r>
            <a:r>
              <a:rPr spc="-20" dirty="0"/>
              <a:t> </a:t>
            </a:r>
            <a:r>
              <a:rPr spc="-90" dirty="0"/>
              <a:t>(Test</a:t>
            </a:r>
            <a:r>
              <a:rPr spc="-10" dirty="0"/>
              <a:t> </a:t>
            </a:r>
            <a:r>
              <a:rPr dirty="0"/>
              <a:t>Bed)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39037"/>
            <a:ext cx="10765155" cy="41554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30480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Activities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Understand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set-up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prepare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Setup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Perform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smoke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build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Deliverables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ready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set up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Smoke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3267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Test</a:t>
            </a:r>
            <a:r>
              <a:rPr spc="-70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1186637"/>
            <a:ext cx="10513060" cy="17329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2573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phase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test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prepared.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Bugs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reported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retesting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performed.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27875" y="3278410"/>
            <a:ext cx="2984500" cy="2308225"/>
            <a:chOff x="6627875" y="3278410"/>
            <a:chExt cx="2984500" cy="2308225"/>
          </a:xfrm>
        </p:grpSpPr>
        <p:sp>
          <p:nvSpPr>
            <p:cNvPr id="5" name="object 5"/>
            <p:cNvSpPr/>
            <p:nvPr/>
          </p:nvSpPr>
          <p:spPr>
            <a:xfrm>
              <a:off x="6627875" y="4204370"/>
              <a:ext cx="2120265" cy="943610"/>
            </a:xfrm>
            <a:custGeom>
              <a:avLst/>
              <a:gdLst/>
              <a:ahLst/>
              <a:cxnLst/>
              <a:rect l="l" t="t" r="r" b="b"/>
              <a:pathLst>
                <a:path w="2120265" h="943610">
                  <a:moveTo>
                    <a:pt x="2120067" y="0"/>
                  </a:moveTo>
                  <a:lnTo>
                    <a:pt x="0" y="217948"/>
                  </a:lnTo>
                  <a:lnTo>
                    <a:pt x="0" y="738193"/>
                  </a:lnTo>
                  <a:lnTo>
                    <a:pt x="789793" y="943386"/>
                  </a:lnTo>
                  <a:lnTo>
                    <a:pt x="1824493" y="644430"/>
                  </a:lnTo>
                  <a:lnTo>
                    <a:pt x="2120067" y="0"/>
                  </a:lnTo>
                  <a:close/>
                </a:path>
              </a:pathLst>
            </a:custGeom>
            <a:solidFill>
              <a:srgbClr val="A4C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509" y="3278410"/>
              <a:ext cx="2971562" cy="2307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8808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latin typeface="Calibri Light"/>
                <a:cs typeface="Calibri Light"/>
              </a:rPr>
              <a:t>Software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-50" dirty="0">
                <a:latin typeface="Calibri Light"/>
                <a:cs typeface="Calibri Light"/>
              </a:rPr>
              <a:t>Development</a:t>
            </a:r>
            <a:r>
              <a:rPr spc="-80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Life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Cycle</a:t>
            </a:r>
            <a:r>
              <a:rPr spc="-100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(SDLC)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37470" cy="17329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SDLC,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Life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Cycle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industry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software's.</a:t>
            </a:r>
            <a:endParaRPr sz="2800">
              <a:latin typeface="Calibri"/>
              <a:cs typeface="Calibri"/>
            </a:endParaRPr>
          </a:p>
          <a:p>
            <a:pPr marL="241300" marR="114427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SDLC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860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65" dirty="0"/>
              <a:t> </a:t>
            </a:r>
            <a:r>
              <a:rPr spc="-10" dirty="0"/>
              <a:t>Reporting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5237"/>
            <a:ext cx="10801350" cy="4210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428115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mismatched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Defect/Bug/Issue.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mismatches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templates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tools.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Tools: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Clear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30" dirty="0">
                <a:latin typeface="Calibri"/>
                <a:cs typeface="Calibri"/>
              </a:rPr>
              <a:t>DevTrack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Jira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Jilla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339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55" dirty="0"/>
              <a:t> </a:t>
            </a:r>
            <a:r>
              <a:rPr spc="-10" dirty="0"/>
              <a:t>Report</a:t>
            </a:r>
            <a:r>
              <a:rPr spc="-35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264894"/>
            <a:ext cx="11028045" cy="48139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Defect_ID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Unique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identification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Defect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Description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Detailed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description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defect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including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module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was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found.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20" dirty="0">
                <a:latin typeface="Calibri"/>
                <a:cs typeface="Calibri"/>
              </a:rPr>
              <a:t>Version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Version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application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found.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Steps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Detailed</a:t>
            </a:r>
            <a:r>
              <a:rPr sz="1700" spc="-10" dirty="0">
                <a:latin typeface="Calibri"/>
                <a:cs typeface="Calibri"/>
              </a:rPr>
              <a:t> steps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along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screenshots</a:t>
            </a:r>
            <a:r>
              <a:rPr sz="1700" dirty="0">
                <a:latin typeface="Calibri"/>
                <a:cs typeface="Calibri"/>
              </a:rPr>
              <a:t> with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developer can </a:t>
            </a:r>
            <a:r>
              <a:rPr sz="1700" spc="-10" dirty="0">
                <a:latin typeface="Calibri"/>
                <a:cs typeface="Calibri"/>
              </a:rPr>
              <a:t>reproduce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defects.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Date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Raised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defect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raised</a:t>
            </a:r>
            <a:endParaRPr sz="1700">
              <a:latin typeface="Calibri"/>
              <a:cs typeface="Calibri"/>
            </a:endParaRPr>
          </a:p>
          <a:p>
            <a:pPr marL="241300" marR="455295" indent="-228600">
              <a:lnSpc>
                <a:spcPts val="1839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  <a:tab pos="2498090" algn="l"/>
              </a:tabLst>
            </a:pPr>
            <a:r>
              <a:rPr sz="1700" b="1" spc="-15" dirty="0">
                <a:latin typeface="Calibri"/>
                <a:cs typeface="Calibri"/>
              </a:rPr>
              <a:t>Reference</a:t>
            </a:r>
            <a:r>
              <a:rPr sz="1700" spc="-15" dirty="0">
                <a:latin typeface="Calibri"/>
                <a:cs typeface="Calibri"/>
              </a:rPr>
              <a:t>-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where </a:t>
            </a:r>
            <a:r>
              <a:rPr sz="1700" dirty="0">
                <a:latin typeface="Calibri"/>
                <a:cs typeface="Calibri"/>
              </a:rPr>
              <a:t>in </a:t>
            </a:r>
            <a:r>
              <a:rPr sz="1700" spc="-10" dirty="0">
                <a:latin typeface="Calibri"/>
                <a:cs typeface="Calibri"/>
              </a:rPr>
              <a:t>you </a:t>
            </a:r>
            <a:r>
              <a:rPr sz="1700" spc="-5" dirty="0">
                <a:latin typeface="Calibri"/>
                <a:cs typeface="Calibri"/>
              </a:rPr>
              <a:t>Provide </a:t>
            </a:r>
            <a:r>
              <a:rPr sz="1700" spc="-10" dirty="0">
                <a:latin typeface="Calibri"/>
                <a:cs typeface="Calibri"/>
              </a:rPr>
              <a:t>reference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 documents </a:t>
            </a:r>
            <a:r>
              <a:rPr sz="1700" spc="-15" dirty="0">
                <a:latin typeface="Calibri"/>
                <a:cs typeface="Calibri"/>
              </a:rPr>
              <a:t>like </a:t>
            </a:r>
            <a:r>
              <a:rPr sz="1700" dirty="0">
                <a:latin typeface="Calibri"/>
                <a:cs typeface="Calibri"/>
              </a:rPr>
              <a:t>. </a:t>
            </a:r>
            <a:r>
              <a:rPr sz="1700" spc="-5" dirty="0">
                <a:latin typeface="Calibri"/>
                <a:cs typeface="Calibri"/>
              </a:rPr>
              <a:t>requirements, design, architecture or </a:t>
            </a:r>
            <a:r>
              <a:rPr sz="1700" spc="-15" dirty="0">
                <a:latin typeface="Calibri"/>
                <a:cs typeface="Calibri"/>
              </a:rPr>
              <a:t>may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-5" dirty="0">
                <a:latin typeface="Calibri"/>
                <a:cs typeface="Calibri"/>
              </a:rPr>
              <a:t>even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screenshots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error	to </a:t>
            </a:r>
            <a:r>
              <a:rPr sz="1700" dirty="0">
                <a:latin typeface="Calibri"/>
                <a:cs typeface="Calibri"/>
              </a:rPr>
              <a:t>help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understand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5" dirty="0">
                <a:latin typeface="Calibri"/>
                <a:cs typeface="Calibri"/>
              </a:rPr>
              <a:t>Detected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By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Name/ID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-10" dirty="0">
                <a:latin typeface="Calibri"/>
                <a:cs typeface="Calibri"/>
              </a:rPr>
              <a:t> tester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raised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defect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Status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Status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defect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, </a:t>
            </a:r>
            <a:r>
              <a:rPr sz="1700" spc="-10" dirty="0">
                <a:latin typeface="Calibri"/>
                <a:cs typeface="Calibri"/>
              </a:rPr>
              <a:t>more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later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Fixed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by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Name/ID</a:t>
            </a:r>
            <a:r>
              <a:rPr sz="1700" spc="-5" dirty="0">
                <a:latin typeface="Calibri"/>
                <a:cs typeface="Calibri"/>
              </a:rPr>
              <a:t> of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developer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fixed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Date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Closed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10" dirty="0">
                <a:latin typeface="Calibri"/>
                <a:cs typeface="Calibri"/>
              </a:rPr>
              <a:t>Date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defect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closed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Severity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describes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impact 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defect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application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ts val="1839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latin typeface="Calibri"/>
                <a:cs typeface="Calibri"/>
              </a:rPr>
              <a:t>Priority </a:t>
            </a:r>
            <a:r>
              <a:rPr sz="1700" dirty="0">
                <a:latin typeface="Calibri"/>
                <a:cs typeface="Calibri"/>
              </a:rPr>
              <a:t>which is </a:t>
            </a:r>
            <a:r>
              <a:rPr sz="1700" spc="-10" dirty="0">
                <a:latin typeface="Calibri"/>
                <a:cs typeface="Calibri"/>
              </a:rPr>
              <a:t>related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defect </a:t>
            </a:r>
            <a:r>
              <a:rPr sz="1700" dirty="0">
                <a:latin typeface="Calibri"/>
                <a:cs typeface="Calibri"/>
              </a:rPr>
              <a:t>fixing </a:t>
            </a:r>
            <a:r>
              <a:rPr sz="1700" spc="-20" dirty="0">
                <a:latin typeface="Calibri"/>
                <a:cs typeface="Calibri"/>
              </a:rPr>
              <a:t>urgency. </a:t>
            </a:r>
            <a:r>
              <a:rPr sz="1700" spc="-5" dirty="0">
                <a:latin typeface="Calibri"/>
                <a:cs typeface="Calibri"/>
              </a:rPr>
              <a:t>Severity </a:t>
            </a:r>
            <a:r>
              <a:rPr sz="1700" dirty="0">
                <a:latin typeface="Calibri"/>
                <a:cs typeface="Calibri"/>
              </a:rPr>
              <a:t>Priority </a:t>
            </a:r>
            <a:r>
              <a:rPr sz="1700" spc="-5" dirty="0">
                <a:latin typeface="Calibri"/>
                <a:cs typeface="Calibri"/>
              </a:rPr>
              <a:t>could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-5" dirty="0">
                <a:latin typeface="Calibri"/>
                <a:cs typeface="Calibri"/>
              </a:rPr>
              <a:t>High/Medium/Low </a:t>
            </a:r>
            <a:r>
              <a:rPr sz="1700" dirty="0">
                <a:latin typeface="Calibri"/>
                <a:cs typeface="Calibri"/>
              </a:rPr>
              <a:t>based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dirty="0">
                <a:latin typeface="Calibri"/>
                <a:cs typeface="Calibri"/>
              </a:rPr>
              <a:t>the impact </a:t>
            </a:r>
            <a:r>
              <a:rPr sz="1700" spc="-5" dirty="0">
                <a:latin typeface="Calibri"/>
                <a:cs typeface="Calibri"/>
              </a:rPr>
              <a:t>urgency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</a:t>
            </a:r>
            <a:r>
              <a:rPr sz="1700" dirty="0">
                <a:latin typeface="Calibri"/>
                <a:cs typeface="Calibri"/>
              </a:rPr>
              <a:t> which 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defect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should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fixed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respectively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65220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Defect</a:t>
            </a:r>
            <a:r>
              <a:rPr spc="-45" dirty="0"/>
              <a:t> </a:t>
            </a:r>
            <a:r>
              <a:rPr spc="-5" dirty="0"/>
              <a:t>Management</a:t>
            </a:r>
            <a:r>
              <a:rPr spc="-60" dirty="0"/>
              <a:t> </a:t>
            </a:r>
            <a:r>
              <a:rPr spc="-15" dirty="0"/>
              <a:t>Process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141" y="1697018"/>
            <a:ext cx="6324633" cy="439987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58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5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48583" y="1318260"/>
            <a:ext cx="5687695" cy="609600"/>
          </a:xfrm>
          <a:custGeom>
            <a:avLst/>
            <a:gdLst/>
            <a:ahLst/>
            <a:cxnLst/>
            <a:rect l="l" t="t" r="r" b="b"/>
            <a:pathLst>
              <a:path w="5687695" h="609600">
                <a:moveTo>
                  <a:pt x="5687568" y="0"/>
                </a:moveTo>
                <a:lnTo>
                  <a:pt x="0" y="0"/>
                </a:lnTo>
                <a:lnTo>
                  <a:pt x="0" y="609600"/>
                </a:lnTo>
                <a:lnTo>
                  <a:pt x="5687568" y="609600"/>
                </a:lnTo>
                <a:lnTo>
                  <a:pt x="5687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8583" y="1318260"/>
            <a:ext cx="5687695" cy="609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Defects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Categorization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160" y="2613660"/>
            <a:ext cx="280924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209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Severity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676" y="2537460"/>
            <a:ext cx="280289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209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Priority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732" y="3284220"/>
            <a:ext cx="280416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011" y="4012691"/>
            <a:ext cx="280416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Calibri"/>
                <a:cs typeface="Calibri"/>
              </a:rPr>
              <a:t>High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011" y="4747259"/>
            <a:ext cx="2804160" cy="457200"/>
          </a:xfrm>
          <a:prstGeom prst="rect">
            <a:avLst/>
          </a:prstGeom>
          <a:solidFill>
            <a:srgbClr val="8496AF"/>
          </a:solidFill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867" y="5509259"/>
            <a:ext cx="2802890" cy="457200"/>
          </a:xfrm>
          <a:prstGeom prst="rect">
            <a:avLst/>
          </a:prstGeom>
          <a:solidFill>
            <a:srgbClr val="767070"/>
          </a:solidFill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488" y="3284220"/>
            <a:ext cx="280416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7768" y="4012691"/>
            <a:ext cx="280416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Calibri"/>
                <a:cs typeface="Calibri"/>
              </a:rPr>
              <a:t>P2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7768" y="4747259"/>
            <a:ext cx="2804160" cy="457200"/>
          </a:xfrm>
          <a:prstGeom prst="rect">
            <a:avLst/>
          </a:prstGeom>
          <a:solidFill>
            <a:srgbClr val="0099CC"/>
          </a:solidFill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39745" y="1852422"/>
            <a:ext cx="6140450" cy="685800"/>
          </a:xfrm>
          <a:custGeom>
            <a:avLst/>
            <a:gdLst/>
            <a:ahLst/>
            <a:cxnLst/>
            <a:rect l="l" t="t" r="r" b="b"/>
            <a:pathLst>
              <a:path w="6140450" h="685800">
                <a:moveTo>
                  <a:pt x="0" y="342900"/>
                </a:moveTo>
                <a:lnTo>
                  <a:pt x="6140069" y="342900"/>
                </a:lnTo>
              </a:path>
              <a:path w="6140450" h="685800">
                <a:moveTo>
                  <a:pt x="0" y="342900"/>
                </a:moveTo>
                <a:lnTo>
                  <a:pt x="0" y="685800"/>
                </a:lnTo>
              </a:path>
              <a:path w="6140450" h="685800">
                <a:moveTo>
                  <a:pt x="6140196" y="324612"/>
                </a:moveTo>
                <a:lnTo>
                  <a:pt x="6140196" y="667512"/>
                </a:lnTo>
              </a:path>
              <a:path w="6140450" h="685800">
                <a:moveTo>
                  <a:pt x="3070860" y="0"/>
                </a:moveTo>
                <a:lnTo>
                  <a:pt x="3070860" y="34290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45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85" dirty="0"/>
              <a:t> </a:t>
            </a:r>
            <a:r>
              <a:rPr spc="-10" dirty="0"/>
              <a:t>Severity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816" y="1328890"/>
            <a:ext cx="10927715" cy="45637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Severity describes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seriousness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testing, </a:t>
            </a:r>
            <a:r>
              <a:rPr sz="2800" spc="-25" dirty="0">
                <a:latin typeface="Calibri"/>
                <a:cs typeface="Calibri"/>
              </a:rPr>
              <a:t>defect </a:t>
            </a:r>
            <a:r>
              <a:rPr sz="2800" spc="-10" dirty="0">
                <a:latin typeface="Calibri"/>
                <a:cs typeface="Calibri"/>
              </a:rPr>
              <a:t>severity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impact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defect </a:t>
            </a:r>
            <a:r>
              <a:rPr sz="2800" spc="-5" dirty="0">
                <a:latin typeface="Calibri"/>
                <a:cs typeface="Calibri"/>
              </a:rPr>
              <a:t>has on the </a:t>
            </a:r>
            <a:r>
              <a:rPr sz="2800" spc="-15" dirty="0">
                <a:latin typeface="Calibri"/>
                <a:cs typeface="Calibri"/>
              </a:rPr>
              <a:t>development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operation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tested.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Defect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severity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categorized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four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698500" marR="638175" lvl="1" indent="-228600">
              <a:lnSpc>
                <a:spcPts val="260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Critical</a:t>
            </a:r>
            <a:r>
              <a:rPr sz="2400" spc="-5" dirty="0">
                <a:latin typeface="Calibri"/>
                <a:cs typeface="Calibri"/>
              </a:rPr>
              <a:t>: This </a:t>
            </a:r>
            <a:r>
              <a:rPr sz="2400" spc="-15" dirty="0">
                <a:latin typeface="Calibri"/>
                <a:cs typeface="Calibri"/>
              </a:rPr>
              <a:t>defect </a:t>
            </a:r>
            <a:r>
              <a:rPr sz="2400" spc="-10" dirty="0">
                <a:latin typeface="Calibri"/>
                <a:cs typeface="Calibri"/>
              </a:rPr>
              <a:t>indicates complete </a:t>
            </a:r>
            <a:r>
              <a:rPr sz="2400" spc="-5" dirty="0">
                <a:latin typeface="Calibri"/>
                <a:cs typeface="Calibri"/>
              </a:rPr>
              <a:t>shut-down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5" dirty="0">
                <a:latin typeface="Calibri"/>
                <a:cs typeface="Calibri"/>
              </a:rPr>
              <a:t>nothing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further</a:t>
            </a:r>
            <a:endParaRPr sz="2400">
              <a:latin typeface="Calibri"/>
              <a:cs typeface="Calibri"/>
            </a:endParaRPr>
          </a:p>
          <a:p>
            <a:pPr marL="698500" marR="41275" lvl="1" indent="-228600">
              <a:lnSpc>
                <a:spcPts val="2590"/>
              </a:lnSpc>
              <a:spcBef>
                <a:spcPts val="48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High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It is a </a:t>
            </a:r>
            <a:r>
              <a:rPr sz="2400" spc="-5" dirty="0">
                <a:latin typeface="Calibri"/>
                <a:cs typeface="Calibri"/>
              </a:rPr>
              <a:t>highly </a:t>
            </a:r>
            <a:r>
              <a:rPr sz="2400" spc="-15" dirty="0">
                <a:latin typeface="Calibri"/>
                <a:cs typeface="Calibri"/>
              </a:rPr>
              <a:t>severe defect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collapse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 </a:t>
            </a: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5" dirty="0">
                <a:latin typeface="Calibri"/>
                <a:cs typeface="Calibri"/>
              </a:rPr>
              <a:t>certain parts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Medium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undesirable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behavior,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Low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won't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major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break-down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301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90" dirty="0"/>
              <a:t> </a:t>
            </a:r>
            <a:r>
              <a:rPr dirty="0"/>
              <a:t>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06169"/>
            <a:ext cx="10629265" cy="4114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defect.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fixed.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sooner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resolved.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Defect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priority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categorized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into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three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698500" marR="692785" lvl="1" indent="-228600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P1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(High)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resolved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soon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severely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cannot be used</a:t>
            </a:r>
            <a:r>
              <a:rPr sz="2400" spc="-10" dirty="0">
                <a:latin typeface="Calibri"/>
                <a:cs typeface="Calibri"/>
              </a:rPr>
              <a:t> until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fixed</a:t>
            </a:r>
            <a:endParaRPr sz="2400">
              <a:latin typeface="Calibri"/>
              <a:cs typeface="Calibri"/>
            </a:endParaRPr>
          </a:p>
          <a:p>
            <a:pPr marL="698500" marR="448945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P2 (Medium):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normal </a:t>
            </a:r>
            <a:r>
              <a:rPr sz="2400" spc="-15" dirty="0">
                <a:latin typeface="Calibri"/>
                <a:cs typeface="Calibri"/>
              </a:rPr>
              <a:t>course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development </a:t>
            </a:r>
            <a:r>
              <a:rPr sz="2400" dirty="0">
                <a:latin typeface="Calibri"/>
                <a:cs typeface="Calibri"/>
              </a:rPr>
              <a:t>activities </a:t>
            </a:r>
            <a:r>
              <a:rPr sz="2400" spc="-15" dirty="0">
                <a:latin typeface="Calibri"/>
                <a:cs typeface="Calibri"/>
              </a:rPr>
              <a:t>defect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resolved.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  <a:p>
            <a:pPr marL="698500" marR="9969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P3 </a:t>
            </a:r>
            <a:r>
              <a:rPr sz="2400" b="1" dirty="0">
                <a:latin typeface="Calibri"/>
                <a:cs typeface="Calibri"/>
              </a:rPr>
              <a:t>(Low):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defect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0" dirty="0">
                <a:latin typeface="Calibri"/>
                <a:cs typeface="Calibri"/>
              </a:rPr>
              <a:t>irritant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repair can </a:t>
            </a:r>
            <a:r>
              <a:rPr sz="2400" spc="-5" dirty="0">
                <a:latin typeface="Calibri"/>
                <a:cs typeface="Calibri"/>
              </a:rPr>
              <a:t>be done once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serious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been </a:t>
            </a:r>
            <a:r>
              <a:rPr sz="2400" spc="-15" dirty="0">
                <a:latin typeface="Calibri"/>
                <a:cs typeface="Calibri"/>
              </a:rPr>
              <a:t>fixed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9156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Tips </a:t>
            </a:r>
            <a:r>
              <a:rPr spc="-40" dirty="0"/>
              <a:t>for</a:t>
            </a:r>
            <a:r>
              <a:rPr spc="-10" dirty="0"/>
              <a:t> </a:t>
            </a:r>
            <a:r>
              <a:rPr spc="-5" dirty="0"/>
              <a:t>determining </a:t>
            </a:r>
            <a:r>
              <a:rPr spc="-10" dirty="0"/>
              <a:t>Severity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5" dirty="0"/>
              <a:t>Defect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923" y="1596177"/>
            <a:ext cx="6950699" cy="424836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6697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software</a:t>
            </a:r>
            <a:r>
              <a:rPr spc="-5" dirty="0"/>
              <a:t> </a:t>
            </a:r>
            <a:r>
              <a:rPr spc="-40" dirty="0"/>
              <a:t>system</a:t>
            </a:r>
            <a:r>
              <a:rPr spc="-30" dirty="0"/>
              <a:t> </a:t>
            </a:r>
            <a:r>
              <a:rPr spc="-15" dirty="0"/>
              <a:t>can</a:t>
            </a:r>
            <a:r>
              <a:rPr spc="5" dirty="0"/>
              <a:t> </a:t>
            </a:r>
            <a:r>
              <a:rPr spc="-30" dirty="0"/>
              <a:t>have</a:t>
            </a:r>
            <a:r>
              <a:rPr spc="-10" dirty="0"/>
              <a:t> </a:t>
            </a:r>
            <a:r>
              <a:rPr dirty="0"/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113" y="2147635"/>
            <a:ext cx="7663637" cy="2605917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138" y="617526"/>
            <a:ext cx="10916920" cy="44907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very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low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severity </a:t>
            </a:r>
            <a:r>
              <a:rPr sz="3200" b="1" spc="-5" dirty="0">
                <a:latin typeface="Calibri"/>
                <a:cs typeface="Calibri"/>
              </a:rPr>
              <a:t>with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priority</a:t>
            </a:r>
            <a:r>
              <a:rPr sz="3200" b="1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698500" marR="5080" lvl="1" indent="-229235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shipment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severity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affect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functionality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of </a:t>
            </a: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don't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further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shipment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wrong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logo.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very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severity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with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low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priori</a:t>
            </a:r>
            <a:r>
              <a:rPr sz="3200" b="1" spc="-5" dirty="0">
                <a:latin typeface="Calibri"/>
                <a:cs typeface="Calibri"/>
              </a:rPr>
              <a:t>ty:</a:t>
            </a:r>
            <a:endParaRPr sz="3200">
              <a:latin typeface="Calibri"/>
              <a:cs typeface="Calibri"/>
            </a:endParaRPr>
          </a:p>
          <a:p>
            <a:pPr marL="698500" marR="74930" lvl="1" indent="-229235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website,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reservation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severity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release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next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473709"/>
            <a:ext cx="5288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35" dirty="0"/>
              <a:t> </a:t>
            </a:r>
            <a:r>
              <a:rPr spc="-15" dirty="0"/>
              <a:t>more</a:t>
            </a:r>
            <a:r>
              <a:rPr spc="-30" dirty="0"/>
              <a:t> </a:t>
            </a:r>
            <a:r>
              <a:rPr spc="-15" dirty="0"/>
              <a:t>examples…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63" y="1326845"/>
            <a:ext cx="10596880" cy="468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ts val="263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Example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for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High</a:t>
            </a:r>
            <a:r>
              <a:rPr sz="2200" b="1" spc="-10" dirty="0">
                <a:latin typeface="Calibri"/>
                <a:cs typeface="Calibri"/>
              </a:rPr>
              <a:t> Priority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&amp;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High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Severity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defect:</a:t>
            </a:r>
            <a:endParaRPr sz="2200" dirty="0">
              <a:latin typeface="Calibri"/>
              <a:cs typeface="Calibri"/>
            </a:endParaRPr>
          </a:p>
          <a:p>
            <a:pPr marL="698500" marR="1050925" lvl="1" indent="-228600" algn="just">
              <a:lnSpc>
                <a:spcPts val="211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If 'Login' is </a:t>
            </a:r>
            <a:r>
              <a:rPr sz="2200" spc="-10" dirty="0">
                <a:latin typeface="Calibri"/>
                <a:cs typeface="Calibri"/>
              </a:rPr>
              <a:t>required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 users are unable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login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valid user credentials. Such </a:t>
            </a:r>
            <a:r>
              <a:rPr sz="2200" spc="-20" dirty="0">
                <a:latin typeface="Calibri"/>
                <a:cs typeface="Calibri"/>
              </a:rPr>
              <a:t>defects </a:t>
            </a:r>
            <a:r>
              <a:rPr sz="2200" spc="-10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high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importance. </a:t>
            </a:r>
            <a:r>
              <a:rPr sz="2200" spc="-10" dirty="0">
                <a:latin typeface="Calibri"/>
                <a:cs typeface="Calibri"/>
              </a:rPr>
              <a:t>Since</a:t>
            </a:r>
            <a:r>
              <a:rPr sz="2200" spc="-5" dirty="0">
                <a:latin typeface="Calibri"/>
                <a:cs typeface="Calibri"/>
              </a:rPr>
              <a:t> 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stopping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customer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further.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241300" indent="-228600">
              <a:lnSpc>
                <a:spcPts val="262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Example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Low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Priority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High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Severity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defect:</a:t>
            </a:r>
            <a:endParaRPr sz="2200" dirty="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15" dirty="0">
                <a:latin typeface="Calibri"/>
                <a:cs typeface="Calibri"/>
              </a:rPr>
              <a:t> crashes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functionality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‘Save’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Button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(functionality)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200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crashes,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defects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Severity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crashed,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Low</a:t>
            </a:r>
            <a:r>
              <a:rPr sz="2200" dirty="0">
                <a:latin typeface="Calibri"/>
                <a:cs typeface="Calibri"/>
              </a:rPr>
              <a:t> Priority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debug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debug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days.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241300" indent="-228600">
              <a:lnSpc>
                <a:spcPts val="263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Example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High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Priority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&amp;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Low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Severity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defect:</a:t>
            </a:r>
            <a:endParaRPr sz="2200" dirty="0">
              <a:latin typeface="Calibri"/>
              <a:cs typeface="Calibri"/>
            </a:endParaRPr>
          </a:p>
          <a:p>
            <a:pPr marL="698500" marR="155575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  <a:tab pos="6999605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application, </a:t>
            </a:r>
            <a:r>
              <a:rPr sz="2200" spc="-15" dirty="0">
                <a:latin typeface="Calibri"/>
                <a:cs typeface="Calibri"/>
              </a:rPr>
              <a:t>company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Text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“User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Nam:”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displayed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instead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“User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Name:”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page.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Defect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Severity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spell </a:t>
            </a:r>
            <a:r>
              <a:rPr sz="2200" spc="-25" dirty="0">
                <a:latin typeface="Calibri"/>
                <a:cs typeface="Calibri"/>
              </a:rPr>
              <a:t>mistake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-5" dirty="0">
                <a:latin typeface="Calibri"/>
                <a:cs typeface="Calibri"/>
              </a:rPr>
              <a:t> Priority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 because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visibility.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2895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Calibri Light"/>
                <a:cs typeface="Calibri Light"/>
              </a:rPr>
              <a:t>SDLC</a:t>
            </a:r>
            <a:r>
              <a:rPr spc="-165" dirty="0">
                <a:latin typeface="Calibri Light"/>
                <a:cs typeface="Calibri Light"/>
              </a:rPr>
              <a:t> </a:t>
            </a:r>
            <a:r>
              <a:rPr spc="-35" dirty="0">
                <a:latin typeface="Calibri Light"/>
                <a:cs typeface="Calibri Light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80057"/>
            <a:ext cx="3495040" cy="247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5"/>
              </a:spcBef>
              <a:buSzPct val="112500"/>
              <a:buFont typeface="Arial MT"/>
              <a:buChar char="•"/>
              <a:tabLst>
                <a:tab pos="345440" algn="l"/>
              </a:tabLst>
            </a:pPr>
            <a:r>
              <a:rPr sz="3200" spc="-25" dirty="0">
                <a:latin typeface="Calibri"/>
                <a:cs typeface="Calibri"/>
              </a:rPr>
              <a:t>Waterfall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10" dirty="0">
                <a:latin typeface="Calibri"/>
                <a:cs typeface="Calibri"/>
              </a:rPr>
              <a:t>Incremental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15" dirty="0">
                <a:latin typeface="Calibri"/>
                <a:cs typeface="Calibri"/>
              </a:rPr>
              <a:t>Spiral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V-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3200" spc="-5" dirty="0">
                <a:latin typeface="Calibri"/>
                <a:cs typeface="Calibri"/>
              </a:rPr>
              <a:t>Agile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10200640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395095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Low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priority-Low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severity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spelling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mistake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 not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frequently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navigated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1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Low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priority-High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severity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crashing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corner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  <a:p>
            <a:pPr marL="241300" marR="52260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High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priority-Low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severity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Slight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spelling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mistake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High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priority-High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severity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functionality.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045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Defect</a:t>
            </a:r>
            <a:r>
              <a:rPr spc="-95" dirty="0"/>
              <a:t> </a:t>
            </a:r>
            <a:r>
              <a:rPr spc="-5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363" y="1500581"/>
            <a:ext cx="10791825" cy="46494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After receiving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defect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report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 </a:t>
            </a:r>
            <a:r>
              <a:rPr sz="2400" dirty="0">
                <a:latin typeface="Calibri"/>
                <a:cs typeface="Calibri"/>
              </a:rPr>
              <a:t>meeting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fix </a:t>
            </a:r>
            <a:r>
              <a:rPr sz="2400" spc="-15" dirty="0">
                <a:latin typeface="Calibri"/>
                <a:cs typeface="Calibri"/>
              </a:rPr>
              <a:t>defects. </a:t>
            </a:r>
            <a:r>
              <a:rPr sz="2400" spc="-5" dirty="0">
                <a:latin typeface="Calibri"/>
                <a:cs typeface="Calibri"/>
              </a:rPr>
              <a:t>Then they 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Resolution </a:t>
            </a:r>
            <a:r>
              <a:rPr sz="2400" spc="-3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spc="-5" dirty="0">
                <a:latin typeface="Calibri"/>
                <a:cs typeface="Calibri"/>
              </a:rPr>
              <a:t>team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further </a:t>
            </a:r>
            <a:r>
              <a:rPr sz="2400" spc="-10" dirty="0">
                <a:latin typeface="Calibri"/>
                <a:cs typeface="Calibri"/>
              </a:rPr>
              <a:t>communication.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Resolution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Types:-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Accept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Reject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Duplicate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Enhancement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Reproducible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Fixed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2994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Defect</a:t>
            </a:r>
            <a:r>
              <a:rPr spc="-80" dirty="0"/>
              <a:t> </a:t>
            </a:r>
            <a:r>
              <a:rPr spc="-55" dirty="0"/>
              <a:t>Triage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138" y="1119885"/>
            <a:ext cx="10819765" cy="2748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162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Defect </a:t>
            </a:r>
            <a:r>
              <a:rPr sz="2400" spc="-5" dirty="0">
                <a:latin typeface="Calibri"/>
                <a:cs typeface="Calibri"/>
              </a:rPr>
              <a:t>triage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process that </a:t>
            </a:r>
            <a:r>
              <a:rPr sz="2400" dirty="0">
                <a:latin typeface="Calibri"/>
                <a:cs typeface="Calibri"/>
              </a:rPr>
              <a:t>tries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re-balancing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where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faces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limited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defects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limited </a:t>
            </a:r>
            <a:r>
              <a:rPr sz="2400" spc="-15" dirty="0">
                <a:latin typeface="Calibri"/>
                <a:cs typeface="Calibri"/>
              </a:rPr>
              <a:t>testers to </a:t>
            </a:r>
            <a:r>
              <a:rPr sz="2400" spc="-5" dirty="0">
                <a:latin typeface="Calibri"/>
                <a:cs typeface="Calibri"/>
              </a:rPr>
              <a:t>verify </a:t>
            </a:r>
            <a:r>
              <a:rPr sz="2400" dirty="0">
                <a:latin typeface="Calibri"/>
                <a:cs typeface="Calibri"/>
              </a:rPr>
              <a:t>them, </a:t>
            </a:r>
            <a:r>
              <a:rPr sz="2400" spc="-15" dirty="0">
                <a:latin typeface="Calibri"/>
                <a:cs typeface="Calibri"/>
              </a:rPr>
              <a:t>defect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triage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dirty="0">
                <a:latin typeface="Calibri"/>
                <a:cs typeface="Calibri"/>
              </a:rPr>
              <a:t>trying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get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defect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severity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20" dirty="0">
                <a:latin typeface="Calibri"/>
                <a:cs typeface="Calibri"/>
              </a:rPr>
              <a:t>priority.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Defect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Triage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21" y="4544036"/>
            <a:ext cx="8467785" cy="844351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9682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triage</a:t>
            </a:r>
            <a:r>
              <a:rPr dirty="0"/>
              <a:t> </a:t>
            </a:r>
            <a:r>
              <a:rPr spc="-15" dirty="0"/>
              <a:t>process</a:t>
            </a:r>
            <a:r>
              <a:rPr spc="5" dirty="0"/>
              <a:t> </a:t>
            </a:r>
            <a:r>
              <a:rPr spc="-5" dirty="0"/>
              <a:t>includes</a:t>
            </a:r>
            <a:r>
              <a:rPr spc="5" dirty="0"/>
              <a:t> </a:t>
            </a:r>
            <a:r>
              <a:rPr spc="-15" dirty="0"/>
              <a:t>following</a:t>
            </a:r>
            <a:r>
              <a:rPr spc="-5" dirty="0"/>
              <a:t> </a:t>
            </a:r>
            <a:r>
              <a:rPr spc="-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8594"/>
            <a:ext cx="1037971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Reviewing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rejected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Initial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assessment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severity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settings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Prioritizing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release</a:t>
            </a:r>
            <a:r>
              <a:rPr sz="2800" spc="-15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Re-directs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correct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owner/team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further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1002347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Guidelines </a:t>
            </a:r>
            <a:r>
              <a:rPr spc="-10" dirty="0"/>
              <a:t>that every </a:t>
            </a:r>
            <a:r>
              <a:rPr spc="-25" dirty="0"/>
              <a:t>tester </a:t>
            </a:r>
            <a:r>
              <a:rPr spc="-5" dirty="0"/>
              <a:t>should consider </a:t>
            </a:r>
            <a:r>
              <a:rPr spc="-980" dirty="0"/>
              <a:t> </a:t>
            </a:r>
            <a:r>
              <a:rPr spc="-35" dirty="0"/>
              <a:t>before</a:t>
            </a:r>
            <a:r>
              <a:rPr spc="-25" dirty="0"/>
              <a:t> </a:t>
            </a:r>
            <a:r>
              <a:rPr spc="-5" dirty="0"/>
              <a:t>selecting</a:t>
            </a:r>
            <a:r>
              <a:rPr spc="15" dirty="0"/>
              <a:t> </a:t>
            </a:r>
            <a:r>
              <a:rPr spc="-10" dirty="0"/>
              <a:t>severity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403" y="1787548"/>
            <a:ext cx="11125200" cy="3223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severity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severity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issue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affect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endParaRPr sz="2800">
              <a:latin typeface="Calibri"/>
              <a:cs typeface="Calibri"/>
            </a:endParaRPr>
          </a:p>
          <a:p>
            <a:pPr marL="241300" marR="542290" indent="-229235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scenario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affect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  <a:p>
            <a:pPr marL="241300" marR="37401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fix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1854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271981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issues.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634" y="2113533"/>
          <a:ext cx="10744200" cy="3383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6136640"/>
                <a:gridCol w="3581400"/>
              </a:tblGrid>
              <a:tr h="4572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website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slow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marR="7823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login function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website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does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properly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marR="10998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GUI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website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display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mobile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devices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marR="1352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could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remember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login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session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doesn’t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038" y="314401"/>
            <a:ext cx="8295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Here</a:t>
            </a:r>
            <a:r>
              <a:rPr spc="-30" dirty="0"/>
              <a:t> </a:t>
            </a:r>
            <a:r>
              <a:rPr spc="-20" dirty="0"/>
              <a:t>are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recommended</a:t>
            </a:r>
            <a:r>
              <a:rPr spc="-40" dirty="0"/>
              <a:t> </a:t>
            </a:r>
            <a:r>
              <a:rPr spc="-20" dirty="0"/>
              <a:t>answers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4672" y="1212850"/>
          <a:ext cx="10665460" cy="5245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/>
                <a:gridCol w="2666365"/>
                <a:gridCol w="1678305"/>
                <a:gridCol w="5662295"/>
              </a:tblGrid>
              <a:tr h="42989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Severity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Explanation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9751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23050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website performance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4889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cause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huge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inconvenience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user.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757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318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login function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Critical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 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main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serious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0924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2336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website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does not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 correctly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mobile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Medium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3657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affects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who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Smartphone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view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website.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761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29781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website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remember the user login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6350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serious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issue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since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perform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further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68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links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3429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easy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guys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still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links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5532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Tips</a:t>
            </a:r>
            <a:r>
              <a:rPr spc="-20" dirty="0"/>
              <a:t> </a:t>
            </a:r>
            <a:r>
              <a:rPr spc="-40" dirty="0"/>
              <a:t>for</a:t>
            </a:r>
            <a:r>
              <a:rPr spc="-15" dirty="0"/>
              <a:t> </a:t>
            </a:r>
            <a:r>
              <a:rPr spc="-5" dirty="0"/>
              <a:t>good</a:t>
            </a:r>
            <a:r>
              <a:rPr spc="-20" dirty="0"/>
              <a:t> </a:t>
            </a:r>
            <a:r>
              <a:rPr dirty="0"/>
              <a:t>Bug</a:t>
            </a:r>
            <a:r>
              <a:rPr spc="-10" dirty="0"/>
              <a:t> 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816" y="1332529"/>
            <a:ext cx="11112500" cy="45904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Structure:</a:t>
            </a:r>
            <a:r>
              <a:rPr sz="2400" spc="-15" dirty="0">
                <a:latin typeface="Calibri"/>
                <a:cs typeface="Calibri"/>
              </a:rPr>
              <a:t> test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carefully</a:t>
            </a:r>
            <a:r>
              <a:rPr sz="2400" spc="-5" dirty="0">
                <a:latin typeface="Calibri"/>
                <a:cs typeface="Calibri"/>
              </a:rPr>
              <a:t> (Use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deliberate,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careful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Reproduce: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(rule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thumb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Isolate: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alter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symptom)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Generalize: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elsewhere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other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locations?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Compare: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</a:t>
            </a:r>
            <a:r>
              <a:rPr sz="2400" spc="-5" dirty="0">
                <a:latin typeface="Calibri"/>
                <a:cs typeface="Calibri"/>
              </a:rPr>
              <a:t> results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(Same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5" dirty="0">
                <a:latin typeface="Calibri"/>
                <a:cs typeface="Calibri"/>
              </a:rPr>
              <a:t>against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earlier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Summarize: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 </a:t>
            </a:r>
            <a:r>
              <a:rPr sz="2400" spc="-10" dirty="0">
                <a:latin typeface="Calibri"/>
                <a:cs typeface="Calibri"/>
              </a:rPr>
              <a:t>“tag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Condense: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unnecessary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(Eliminate</a:t>
            </a:r>
            <a:r>
              <a:rPr sz="2400" spc="-10" dirty="0">
                <a:latin typeface="Calibri"/>
                <a:cs typeface="Calibri"/>
              </a:rPr>
              <a:t> extraneous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Disambiguate: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</a:t>
            </a:r>
            <a:r>
              <a:rPr sz="2400" spc="-5" dirty="0">
                <a:latin typeface="Calibri"/>
                <a:cs typeface="Calibri"/>
              </a:rPr>
              <a:t> (Goal: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Clear,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indisputable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Neutralize: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express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impartially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(Deliver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gently)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Review: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sure</a:t>
            </a:r>
            <a:r>
              <a:rPr sz="2400" spc="-10" dirty="0">
                <a:latin typeface="Calibri"/>
                <a:cs typeface="Calibri"/>
              </a:rPr>
              <a:t> (Peer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review)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3124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Bug</a:t>
            </a:r>
            <a:r>
              <a:rPr spc="-35" dirty="0"/>
              <a:t> Life </a:t>
            </a:r>
            <a:r>
              <a:rPr spc="-15" dirty="0"/>
              <a:t>Cycle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83" y="1219200"/>
            <a:ext cx="9977628" cy="478078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2"/>
            <a:ext cx="4725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Jira</a:t>
            </a:r>
            <a:r>
              <a:rPr spc="-35" dirty="0"/>
              <a:t> </a:t>
            </a:r>
            <a:r>
              <a:rPr spc="-25" dirty="0"/>
              <a:t>Defect</a:t>
            </a:r>
            <a:r>
              <a:rPr spc="-50" dirty="0"/>
              <a:t> </a:t>
            </a:r>
            <a:r>
              <a:rPr spc="-25" dirty="0"/>
              <a:t>Workflow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83" y="1219200"/>
            <a:ext cx="9841992" cy="4861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4429</Words>
  <Application>Microsoft Office PowerPoint</Application>
  <PresentationFormat>Custom</PresentationFormat>
  <Paragraphs>708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MANUAL  TESTING</vt:lpstr>
      <vt:lpstr>What is software?</vt:lpstr>
      <vt:lpstr>Product Vs Project</vt:lpstr>
      <vt:lpstr>What is Software Testing?</vt:lpstr>
      <vt:lpstr>Software Quality</vt:lpstr>
      <vt:lpstr>Error, bug &amp; failure</vt:lpstr>
      <vt:lpstr>Why there are bugs in software?</vt:lpstr>
      <vt:lpstr>Software Development Life Cycle (SDLC)</vt:lpstr>
      <vt:lpstr>SDLC Models</vt:lpstr>
      <vt:lpstr>Waterfall Model</vt:lpstr>
      <vt:lpstr>Incremental/Iterative Model</vt:lpstr>
      <vt:lpstr>Spiral Model</vt:lpstr>
      <vt:lpstr>V- Model</vt:lpstr>
      <vt:lpstr>Agile Model</vt:lpstr>
      <vt:lpstr>QA Vs QC/QE</vt:lpstr>
      <vt:lpstr>Verification V/S Validation</vt:lpstr>
      <vt:lpstr>Static V/S Dynamic Testing</vt:lpstr>
      <vt:lpstr>Review, Walkthrough &amp; Inspection</vt:lpstr>
      <vt:lpstr>PowerPoint Presentation</vt:lpstr>
      <vt:lpstr>PowerPoint Presentation</vt:lpstr>
      <vt:lpstr>Levels of Software Testing</vt:lpstr>
      <vt:lpstr>PowerPoint Presentation</vt:lpstr>
      <vt:lpstr>Unit Testing</vt:lpstr>
      <vt:lpstr>Integration Testing</vt:lpstr>
      <vt:lpstr>Bottom-Up Integration</vt:lpstr>
      <vt:lpstr>Top down Integration</vt:lpstr>
      <vt:lpstr>System Testing</vt:lpstr>
      <vt:lpstr>User Acceptance Testing</vt:lpstr>
      <vt:lpstr>Testing Methodologies</vt:lpstr>
      <vt:lpstr>White Box Testing</vt:lpstr>
      <vt:lpstr>Block Box Testing</vt:lpstr>
      <vt:lpstr>Grey Box Testing</vt:lpstr>
      <vt:lpstr>Black Box Testing Types</vt:lpstr>
      <vt:lpstr>What is GUI?</vt:lpstr>
      <vt:lpstr>GUI Testing</vt:lpstr>
      <vt:lpstr>Check list for GUI Testing</vt:lpstr>
      <vt:lpstr>Usability Testing</vt:lpstr>
      <vt:lpstr>Functional Testing</vt:lpstr>
      <vt:lpstr>Object Properties Testing</vt:lpstr>
      <vt:lpstr>Input Domain Testing</vt:lpstr>
      <vt:lpstr>ECP &amp; BVA</vt:lpstr>
      <vt:lpstr>Error Handling Testing</vt:lpstr>
      <vt:lpstr>Calculations/Manipulations Testing</vt:lpstr>
      <vt:lpstr>Links Coverage</vt:lpstr>
      <vt:lpstr>Non-Functional Testing</vt:lpstr>
      <vt:lpstr>Performance Testing</vt:lpstr>
      <vt:lpstr>Security Testing</vt:lpstr>
      <vt:lpstr>Recovery Testing</vt:lpstr>
      <vt:lpstr>Compatibility Testing</vt:lpstr>
      <vt:lpstr>Installation Testing</vt:lpstr>
      <vt:lpstr>Sanitation/Garbage Testing</vt:lpstr>
      <vt:lpstr>Testing Terminology</vt:lpstr>
      <vt:lpstr>Testing Terminology cont…</vt:lpstr>
      <vt:lpstr>Testing Terminology cont…</vt:lpstr>
      <vt:lpstr>Testing Terminology cont…</vt:lpstr>
      <vt:lpstr>Testing Terminology cont…</vt:lpstr>
      <vt:lpstr>Testing Terminology cont…</vt:lpstr>
      <vt:lpstr>Software Testing Life Cycle (STLC)</vt:lpstr>
      <vt:lpstr>STLC (Software Testing Life Cycle)</vt:lpstr>
      <vt:lpstr>STLC</vt:lpstr>
      <vt:lpstr>Test Plan Definition</vt:lpstr>
      <vt:lpstr>Test Plan Contents</vt:lpstr>
      <vt:lpstr>Use case, Test Scenario &amp; Test Case</vt:lpstr>
      <vt:lpstr>Use Case V/s Test Case</vt:lpstr>
      <vt:lpstr>Test Case V/s Test Scenario</vt:lpstr>
      <vt:lpstr>PowerPoint Presentation</vt:lpstr>
      <vt:lpstr>Positive V/s Negative Test Cases</vt:lpstr>
      <vt:lpstr>Test case Design Techniques</vt:lpstr>
      <vt:lpstr>Decision Table</vt:lpstr>
      <vt:lpstr>State Transition Diagram</vt:lpstr>
      <vt:lpstr>Use Case</vt:lpstr>
      <vt:lpstr>Test Suite</vt:lpstr>
      <vt:lpstr>Test Case Contents</vt:lpstr>
      <vt:lpstr>Test Case Template</vt:lpstr>
      <vt:lpstr>Requirement Traceability Matrix(RTM)</vt:lpstr>
      <vt:lpstr>Characteristics of good Test Case</vt:lpstr>
      <vt:lpstr>Test Data</vt:lpstr>
      <vt:lpstr>Test Environment Setup (Test Bed)</vt:lpstr>
      <vt:lpstr>Test Execution</vt:lpstr>
      <vt:lpstr>Defect Reporting</vt:lpstr>
      <vt:lpstr>Defect Report Contents</vt:lpstr>
      <vt:lpstr>Defect Management Process</vt:lpstr>
      <vt:lpstr>Defect Classification</vt:lpstr>
      <vt:lpstr>Defect Severity</vt:lpstr>
      <vt:lpstr>Defect Priority</vt:lpstr>
      <vt:lpstr>Tips for determining Severity of a Defect</vt:lpstr>
      <vt:lpstr>A software system can have a</vt:lpstr>
      <vt:lpstr>PowerPoint Presentation</vt:lpstr>
      <vt:lpstr>Some more examples…</vt:lpstr>
      <vt:lpstr>PowerPoint Presentation</vt:lpstr>
      <vt:lpstr>Defect Resolution</vt:lpstr>
      <vt:lpstr>Defect Triage</vt:lpstr>
      <vt:lpstr>The triage process includes following steps</vt:lpstr>
      <vt:lpstr>Guidelines that every tester should consider  before selecting severity</vt:lpstr>
      <vt:lpstr>Exercise</vt:lpstr>
      <vt:lpstr>Here are the recommended answers</vt:lpstr>
      <vt:lpstr>Tips for good Bug report</vt:lpstr>
      <vt:lpstr>Bug Life Cycle</vt:lpstr>
      <vt:lpstr>Jira Defect Workflow</vt:lpstr>
      <vt:lpstr>Sates of Defects</vt:lpstr>
      <vt:lpstr>Test Cycle Closure</vt:lpstr>
      <vt:lpstr>QA/Testing Activities</vt:lpstr>
      <vt:lpstr>Test Metrics</vt:lpstr>
      <vt:lpstr>PowerPoint Presentation</vt:lpstr>
      <vt:lpstr>PowerPoint Presentation</vt:lpstr>
      <vt:lpstr>Test Efficiency Vs Test Effectiveness</vt:lpstr>
      <vt:lpstr>What is Agile?</vt:lpstr>
      <vt:lpstr>AGILE</vt:lpstr>
      <vt:lpstr>PowerPoint Presentation</vt:lpstr>
      <vt:lpstr>PowerPoint Presentation</vt:lpstr>
      <vt:lpstr>PowerPoint Presentation</vt:lpstr>
      <vt:lpstr>Exercises (Train Ticket Booking)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 TESTING</dc:title>
  <cp:lastModifiedBy>My-Moon</cp:lastModifiedBy>
  <cp:revision>5</cp:revision>
  <dcterms:created xsi:type="dcterms:W3CDTF">2024-08-29T10:07:45Z</dcterms:created>
  <dcterms:modified xsi:type="dcterms:W3CDTF">2024-08-29T12:53:02Z</dcterms:modified>
</cp:coreProperties>
</file>