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68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7" r:id="rId13"/>
    <p:sldId id="258" r:id="rId14"/>
    <p:sldId id="259" r:id="rId15"/>
    <p:sldId id="260" r:id="rId16"/>
    <p:sldId id="280" r:id="rId17"/>
    <p:sldId id="261" r:id="rId18"/>
    <p:sldId id="262" r:id="rId19"/>
    <p:sldId id="263" r:id="rId20"/>
    <p:sldId id="264" r:id="rId21"/>
    <p:sldId id="265" r:id="rId22"/>
    <p:sldId id="283" r:id="rId23"/>
    <p:sldId id="266" r:id="rId24"/>
    <p:sldId id="284" r:id="rId25"/>
    <p:sldId id="285" r:id="rId26"/>
    <p:sldId id="286" r:id="rId27"/>
    <p:sldId id="287" r:id="rId28"/>
    <p:sldId id="288" r:id="rId29"/>
    <p:sldId id="267" r:id="rId30"/>
    <p:sldId id="28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F6C6-5916-4317-92BF-F0DDBEC0A35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D79B-F053-4400-BAC3-E973D186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6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D79B-F053-4400-BAC3-E973D1868E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280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280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280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280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7767" y="898552"/>
            <a:ext cx="2967354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280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697" y="1957964"/>
            <a:ext cx="5934075" cy="691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29476" y="9357985"/>
            <a:ext cx="18034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ssnashik@g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ssnashik@gmail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ssnashik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ssnashik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69110" algn="l"/>
              </a:tabLst>
            </a:pPr>
            <a:r>
              <a:rPr lang="en-US" spc="-254" dirty="0" smtClean="0"/>
              <a:t>SOFTWARE    TESTING</a:t>
            </a:r>
            <a:endParaRPr spc="-45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What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-35" dirty="0"/>
              <a:t>Software</a:t>
            </a:r>
            <a:r>
              <a:rPr spc="-55" dirty="0"/>
              <a:t> </a:t>
            </a:r>
            <a:r>
              <a:rPr spc="-10" dirty="0"/>
              <a:t>Testing</a:t>
            </a:r>
            <a:r>
              <a:rPr sz="1400" spc="-10" dirty="0"/>
              <a:t>?</a:t>
            </a:r>
            <a:endParaRPr sz="1400"/>
          </a:p>
          <a:p>
            <a:pPr marL="469900" marR="189230" indent="-229235">
              <a:lnSpc>
                <a:spcPct val="109300"/>
              </a:lnSpc>
              <a:spcBef>
                <a:spcPts val="920"/>
              </a:spcBef>
              <a:buFont typeface="Symbol"/>
              <a:buChar char=""/>
              <a:tabLst>
                <a:tab pos="469900" algn="l"/>
              </a:tabLst>
            </a:pP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Testing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is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process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of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evaluating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and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verifying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that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software product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or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application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is</a:t>
            </a:r>
            <a:r>
              <a:rPr sz="1400" b="0" spc="-1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functioning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right.</a:t>
            </a:r>
            <a:endParaRPr sz="1400">
              <a:latin typeface="Calibri"/>
              <a:cs typeface="Calibri"/>
            </a:endParaRPr>
          </a:p>
          <a:p>
            <a:pPr marL="469900" marR="78740" indent="-229235">
              <a:lnSpc>
                <a:spcPct val="1098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</a:tabLst>
            </a:pPr>
            <a:r>
              <a:rPr sz="1400" spc="-30" dirty="0"/>
              <a:t>Software</a:t>
            </a:r>
            <a:r>
              <a:rPr sz="1400" spc="-35" dirty="0"/>
              <a:t> </a:t>
            </a:r>
            <a:r>
              <a:rPr sz="1400" spc="-20" dirty="0"/>
              <a:t>Testing</a:t>
            </a:r>
            <a:r>
              <a:rPr sz="1400" spc="-50" dirty="0"/>
              <a:t> </a:t>
            </a:r>
            <a:r>
              <a:rPr sz="1400" b="0" dirty="0">
                <a:latin typeface="Calibri"/>
                <a:cs typeface="Calibri"/>
              </a:rPr>
              <a:t>can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be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stated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as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process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of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Verifying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and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Validating </a:t>
            </a:r>
            <a:r>
              <a:rPr sz="1400" b="0" spc="-10" dirty="0">
                <a:latin typeface="Calibri"/>
                <a:cs typeface="Calibri"/>
              </a:rPr>
              <a:t>whether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or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application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is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spc="-20" dirty="0"/>
              <a:t>bug-</a:t>
            </a:r>
            <a:r>
              <a:rPr sz="1400" dirty="0"/>
              <a:t>free</a:t>
            </a:r>
            <a:r>
              <a:rPr sz="1400" b="0" dirty="0">
                <a:latin typeface="Calibri"/>
                <a:cs typeface="Calibri"/>
              </a:rPr>
              <a:t>,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spc="-10" dirty="0"/>
              <a:t>meets</a:t>
            </a:r>
            <a:r>
              <a:rPr sz="1400" spc="-40" dirty="0"/>
              <a:t> </a:t>
            </a:r>
            <a:r>
              <a:rPr sz="1400" dirty="0"/>
              <a:t>the</a:t>
            </a:r>
            <a:r>
              <a:rPr sz="1400" spc="-30" dirty="0"/>
              <a:t> </a:t>
            </a:r>
            <a:r>
              <a:rPr sz="1400" spc="-10" dirty="0"/>
              <a:t>technical </a:t>
            </a:r>
            <a:r>
              <a:rPr sz="1400" spc="-25" dirty="0"/>
              <a:t>requirements</a:t>
            </a:r>
            <a:r>
              <a:rPr sz="1400" spc="-35" dirty="0"/>
              <a:t> </a:t>
            </a:r>
            <a:r>
              <a:rPr sz="1400" b="0" dirty="0">
                <a:latin typeface="Calibri"/>
                <a:cs typeface="Calibri"/>
              </a:rPr>
              <a:t>as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guided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by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its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design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and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development,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and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meets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user </a:t>
            </a:r>
            <a:r>
              <a:rPr sz="1400" b="0" spc="-10" dirty="0">
                <a:latin typeface="Calibri"/>
                <a:cs typeface="Calibri"/>
              </a:rPr>
              <a:t>requirements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effectively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and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efficiently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by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handling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all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exceptional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spc="-25" dirty="0">
                <a:latin typeface="Calibri"/>
                <a:cs typeface="Calibri"/>
              </a:rPr>
              <a:t>and </a:t>
            </a:r>
            <a:r>
              <a:rPr sz="1400" b="0" spc="-10" dirty="0">
                <a:latin typeface="Calibri"/>
                <a:cs typeface="Calibri"/>
              </a:rPr>
              <a:t>boundary</a:t>
            </a:r>
            <a:r>
              <a:rPr sz="1400" b="0" spc="-6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cases.</a:t>
            </a:r>
            <a:endParaRPr sz="1400">
              <a:latin typeface="Calibri"/>
              <a:cs typeface="Calibri"/>
            </a:endParaRPr>
          </a:p>
          <a:p>
            <a:pPr marL="469900" marR="5080" indent="-229235">
              <a:lnSpc>
                <a:spcPct val="1096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process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of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Testing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aims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not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only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at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finding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faults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existing software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but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also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at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finding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measures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to</a:t>
            </a:r>
            <a:r>
              <a:rPr sz="1400" b="0" spc="-4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improve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terms</a:t>
            </a:r>
            <a:r>
              <a:rPr sz="1400" b="0" spc="-70" dirty="0">
                <a:latin typeface="Calibri"/>
                <a:cs typeface="Calibri"/>
              </a:rPr>
              <a:t> </a:t>
            </a:r>
            <a:r>
              <a:rPr sz="1400" b="0" spc="-25" dirty="0">
                <a:latin typeface="Calibri"/>
                <a:cs typeface="Calibri"/>
              </a:rPr>
              <a:t>of </a:t>
            </a:r>
            <a:r>
              <a:rPr sz="1400" i="1" spc="-30" dirty="0">
                <a:latin typeface="Calibri"/>
                <a:cs typeface="Calibri"/>
              </a:rPr>
              <a:t>efficiency,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accuracy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and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usability</a:t>
            </a:r>
            <a:r>
              <a:rPr sz="1400" b="0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pc="-20" dirty="0"/>
              <a:t>Who</a:t>
            </a:r>
            <a:r>
              <a:rPr spc="-65" dirty="0"/>
              <a:t> </a:t>
            </a:r>
            <a:r>
              <a:rPr spc="-10" dirty="0"/>
              <a:t>does</a:t>
            </a:r>
            <a:r>
              <a:rPr spc="-55" dirty="0"/>
              <a:t> </a:t>
            </a:r>
            <a:r>
              <a:rPr spc="-10" dirty="0"/>
              <a:t>Testing?</a:t>
            </a:r>
          </a:p>
          <a:p>
            <a:pPr marL="469265" indent="-227965">
              <a:lnSpc>
                <a:spcPct val="100000"/>
              </a:lnSpc>
              <a:spcBef>
                <a:spcPts val="1075"/>
              </a:spcBef>
              <a:buFont typeface="Symbol"/>
              <a:buChar char=""/>
              <a:tabLst>
                <a:tab pos="469265" algn="l"/>
              </a:tabLst>
            </a:pP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Tester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b="0" spc="-10" dirty="0">
                <a:latin typeface="Calibri"/>
                <a:cs typeface="Calibri"/>
              </a:rPr>
              <a:t>Software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Developer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b="0" spc="-10" dirty="0">
                <a:latin typeface="Calibri"/>
                <a:cs typeface="Calibri"/>
              </a:rPr>
              <a:t>Project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Lead/Manager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b="0" dirty="0">
                <a:latin typeface="Calibri"/>
                <a:cs typeface="Calibri"/>
              </a:rPr>
              <a:t>End</a:t>
            </a:r>
            <a:r>
              <a:rPr sz="1400" b="0" spc="-50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200" spc="-20" dirty="0"/>
              <a:t>Difference</a:t>
            </a:r>
            <a:r>
              <a:rPr sz="1200" spc="-25" dirty="0"/>
              <a:t> between</a:t>
            </a:r>
            <a:r>
              <a:rPr sz="1200" spc="-30" dirty="0"/>
              <a:t> </a:t>
            </a:r>
            <a:r>
              <a:rPr sz="1200" spc="-20" dirty="0"/>
              <a:t>Testing</a:t>
            </a:r>
            <a:r>
              <a:rPr sz="1200" spc="-25" dirty="0"/>
              <a:t> </a:t>
            </a:r>
            <a:r>
              <a:rPr sz="1200" spc="-10" dirty="0"/>
              <a:t>and</a:t>
            </a:r>
            <a:r>
              <a:rPr sz="1200" spc="-30" dirty="0"/>
              <a:t> </a:t>
            </a:r>
            <a:r>
              <a:rPr sz="1200" spc="-10" dirty="0"/>
              <a:t>Debugging:</a:t>
            </a:r>
            <a:endParaRPr sz="1200"/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200" spc="-10" dirty="0"/>
              <a:t>Testing:</a:t>
            </a:r>
            <a:endParaRPr sz="1200"/>
          </a:p>
          <a:p>
            <a:pPr marL="468630" marR="311785" indent="-227965">
              <a:lnSpc>
                <a:spcPct val="110000"/>
              </a:lnSpc>
              <a:spcBef>
                <a:spcPts val="76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b="0" dirty="0">
                <a:latin typeface="Calibri"/>
                <a:cs typeface="Calibri"/>
              </a:rPr>
              <a:t>It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involves</a:t>
            </a:r>
            <a:r>
              <a:rPr sz="1400" b="0" spc="-1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10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identification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of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bug/error/defect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10" dirty="0">
                <a:latin typeface="Calibri"/>
                <a:cs typeface="Calibri"/>
              </a:rPr>
              <a:t> software without 	correcting</a:t>
            </a:r>
            <a:r>
              <a:rPr sz="1400" b="0" spc="-20" dirty="0">
                <a:latin typeface="Calibri"/>
                <a:cs typeface="Calibri"/>
              </a:rPr>
              <a:t> </a:t>
            </a:r>
            <a:r>
              <a:rPr sz="1400" b="0" spc="-25" dirty="0"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spc="-10" dirty="0"/>
              <a:t>Debugging:</a:t>
            </a:r>
            <a:endParaRPr sz="1200"/>
          </a:p>
          <a:p>
            <a:pPr marL="12700" marR="1160145" indent="456565">
              <a:lnSpc>
                <a:spcPts val="2640"/>
              </a:lnSpc>
              <a:spcBef>
                <a:spcPts val="21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0" dirty="0">
                <a:latin typeface="Calibri"/>
                <a:cs typeface="Calibri"/>
              </a:rPr>
              <a:t>It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involves</a:t>
            </a:r>
            <a:r>
              <a:rPr sz="1400" b="0" spc="-1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identifying,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isolating</a:t>
            </a:r>
            <a:r>
              <a:rPr sz="1400" b="0" spc="-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and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fixing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the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problems/bug. Software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Testing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can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be</a:t>
            </a:r>
            <a:r>
              <a:rPr sz="1400" b="0" spc="-55" dirty="0">
                <a:latin typeface="Calibri"/>
                <a:cs typeface="Calibri"/>
              </a:rPr>
              <a:t> </a:t>
            </a:r>
            <a:r>
              <a:rPr sz="1400" b="0" spc="-20" dirty="0">
                <a:latin typeface="Calibri"/>
                <a:cs typeface="Calibri"/>
              </a:rPr>
              <a:t>divided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into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two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steps: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0" spc="-10" dirty="0">
                <a:latin typeface="Calibri"/>
                <a:cs typeface="Calibri"/>
              </a:rPr>
              <a:t>Verification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0" spc="-10" dirty="0">
                <a:latin typeface="Calibri"/>
                <a:cs typeface="Calibri"/>
              </a:rPr>
              <a:t>Validation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126" y="869036"/>
            <a:ext cx="4969510" cy="2769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38835" marR="5080" indent="-228600" algn="just">
              <a:lnSpc>
                <a:spcPct val="117300"/>
              </a:lnSpc>
              <a:spcBef>
                <a:spcPts val="85"/>
              </a:spcBef>
              <a:buFont typeface="Courier New"/>
              <a:buChar char="o"/>
              <a:tabLst>
                <a:tab pos="83883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1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engineers</a:t>
            </a:r>
            <a:r>
              <a:rPr sz="11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analyze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11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proposed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10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SRS</a:t>
            </a:r>
            <a:r>
              <a:rPr sz="11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1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studying</a:t>
            </a:r>
            <a:r>
              <a:rPr sz="11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11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10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document (BRS).</a:t>
            </a:r>
            <a:endParaRPr sz="110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220"/>
              </a:spcBef>
              <a:buAutoNum type="romanLcPeriod" startAt="3"/>
              <a:tabLst>
                <a:tab pos="381635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HLD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(High-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Level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Design):</a:t>
            </a:r>
            <a:endParaRPr sz="1100">
              <a:latin typeface="Calibri"/>
              <a:cs typeface="Calibri"/>
            </a:endParaRPr>
          </a:p>
          <a:p>
            <a:pPr marL="838835" marR="6350" lvl="1" indent="-228600">
              <a:lnSpc>
                <a:spcPts val="1560"/>
              </a:lnSpc>
              <a:spcBef>
                <a:spcPts val="65"/>
              </a:spcBef>
              <a:buFont typeface="Courier New"/>
              <a:buChar char="o"/>
              <a:tabLst>
                <a:tab pos="838835" algn="l"/>
              </a:tabLst>
            </a:pPr>
            <a:r>
              <a:rPr sz="1100" spc="-10" dirty="0">
                <a:latin typeface="Calibri"/>
                <a:cs typeface="Calibri"/>
              </a:rPr>
              <a:t>High-</a:t>
            </a:r>
            <a:r>
              <a:rPr sz="1100" dirty="0">
                <a:latin typeface="Calibri"/>
                <a:cs typeface="Calibri"/>
              </a:rPr>
              <a:t>level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(HLD)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explains</a:t>
            </a:r>
            <a:r>
              <a:rPr sz="11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 architecture</a:t>
            </a:r>
            <a:r>
              <a:rPr sz="11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would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develop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system.</a:t>
            </a:r>
            <a:endParaRPr sz="1100">
              <a:latin typeface="Calibri"/>
              <a:cs typeface="Calibri"/>
            </a:endParaRPr>
          </a:p>
          <a:p>
            <a:pPr marL="838835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83883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architecture</a:t>
            </a:r>
            <a:r>
              <a:rPr sz="11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overview</a:t>
            </a:r>
            <a:r>
              <a:rPr sz="11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1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entire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system,</a:t>
            </a:r>
            <a:endParaRPr sz="1100">
              <a:latin typeface="Calibri"/>
              <a:cs typeface="Calibri"/>
            </a:endParaRPr>
          </a:p>
          <a:p>
            <a:pPr marL="838835" marR="11430">
              <a:lnSpc>
                <a:spcPts val="1560"/>
              </a:lnSpc>
              <a:spcBef>
                <a:spcPts val="70"/>
              </a:spcBef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identifying</a:t>
            </a:r>
            <a:r>
              <a:rPr sz="1100" spc="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1100" spc="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r>
              <a:rPr sz="1100" spc="3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would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developed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interfaces.</a:t>
            </a:r>
            <a:endParaRPr sz="1100">
              <a:latin typeface="Calibri"/>
              <a:cs typeface="Calibri"/>
            </a:endParaRPr>
          </a:p>
          <a:p>
            <a:pPr marL="381635" indent="-366395">
              <a:lnSpc>
                <a:spcPct val="100000"/>
              </a:lnSpc>
              <a:spcBef>
                <a:spcPts val="125"/>
              </a:spcBef>
              <a:buAutoNum type="romanLcPeriod" startAt="4"/>
              <a:tabLst>
                <a:tab pos="381635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LLD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(Low-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Level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Design):</a:t>
            </a:r>
            <a:endParaRPr sz="1100">
              <a:latin typeface="Calibri"/>
              <a:cs typeface="Calibri"/>
            </a:endParaRPr>
          </a:p>
          <a:p>
            <a:pPr marL="838835" marR="7620" lvl="1" indent="-228600">
              <a:lnSpc>
                <a:spcPts val="1560"/>
              </a:lnSpc>
              <a:spcBef>
                <a:spcPts val="70"/>
              </a:spcBef>
              <a:buFont typeface="Courier New"/>
              <a:buChar char="o"/>
              <a:tabLst>
                <a:tab pos="83883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module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phase,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3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100" spc="3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breaks</a:t>
            </a:r>
            <a:r>
              <a:rPr sz="1100" b="1" spc="3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down</a:t>
            </a:r>
            <a:r>
              <a:rPr sz="1100" b="1" spc="3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1100" b="1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small modules.</a:t>
            </a:r>
            <a:endParaRPr sz="1100">
              <a:latin typeface="Calibri"/>
              <a:cs typeface="Calibri"/>
            </a:endParaRPr>
          </a:p>
          <a:p>
            <a:pPr marL="838835" lvl="1" indent="-22860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83883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detailed</a:t>
            </a:r>
            <a:r>
              <a:rPr sz="11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11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modules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 specified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known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Low-</a:t>
            </a:r>
            <a:endParaRPr sz="1100">
              <a:latin typeface="Calibri"/>
              <a:cs typeface="Calibri"/>
            </a:endParaRPr>
          </a:p>
          <a:p>
            <a:pPr marL="838835">
              <a:lnSpc>
                <a:spcPct val="100000"/>
              </a:lnSpc>
              <a:spcBef>
                <a:spcPts val="219"/>
              </a:spcBef>
            </a:pPr>
            <a:r>
              <a:rPr sz="1100" dirty="0">
                <a:latin typeface="Calibri"/>
                <a:cs typeface="Calibri"/>
              </a:rPr>
              <a:t>Level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Design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134611"/>
            <a:ext cx="115569" cy="1084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535" y="4052163"/>
            <a:ext cx="5506720" cy="1025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Coding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Phase: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After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designing,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coding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started.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requirements,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suitable </a:t>
            </a:r>
            <a:r>
              <a:rPr sz="1100" dirty="0">
                <a:latin typeface="Calibri"/>
                <a:cs typeface="Calibri"/>
              </a:rPr>
              <a:t>programming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language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decided.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guidelines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standards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coding. Before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repository,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build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optimized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better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performance,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 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573479"/>
            <a:ext cx="115569" cy="107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9535" y="5499963"/>
            <a:ext cx="5513705" cy="3568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dirty="0">
                <a:latin typeface="Calibri"/>
                <a:cs typeface="Calibri"/>
              </a:rPr>
              <a:t>Validation: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Phase: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63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Validation</a:t>
            </a:r>
            <a:r>
              <a:rPr sz="1100" spc="-5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checks</a:t>
            </a:r>
            <a:r>
              <a:rPr sz="1100" spc="-3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whether</a:t>
            </a:r>
            <a:r>
              <a:rPr sz="1100" spc="-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we</a:t>
            </a:r>
            <a:r>
              <a:rPr sz="1100" spc="-3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are</a:t>
            </a:r>
            <a:r>
              <a:rPr sz="1100" spc="-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building</a:t>
            </a:r>
            <a:r>
              <a:rPr sz="1100" spc="-3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the</a:t>
            </a:r>
            <a:r>
              <a:rPr sz="1100" spc="-3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product</a:t>
            </a:r>
            <a:r>
              <a:rPr sz="1100" spc="-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BCD5ED"/>
                </a:solidFill>
                <a:latin typeface="Calibri"/>
                <a:cs typeface="Calibri"/>
              </a:rPr>
              <a:t>(software)</a:t>
            </a:r>
            <a:r>
              <a:rPr sz="1100" spc="-3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right</a:t>
            </a:r>
            <a:r>
              <a:rPr sz="1100" spc="-4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(to</a:t>
            </a:r>
            <a:r>
              <a:rPr sz="1100" b="1" spc="-3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BCD5ED"/>
                </a:solidFill>
                <a:latin typeface="Calibri"/>
                <a:cs typeface="Calibri"/>
              </a:rPr>
              <a:t>check</a:t>
            </a:r>
            <a:r>
              <a:rPr sz="1100" b="1" spc="-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BCD5ED"/>
                </a:solidFill>
                <a:latin typeface="Calibri"/>
                <a:cs typeface="Calibri"/>
              </a:rPr>
              <a:t>whether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we</a:t>
            </a:r>
            <a:r>
              <a:rPr sz="1100" b="1" spc="-2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are</a:t>
            </a:r>
            <a:r>
              <a:rPr sz="1100" b="1" spc="-2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developing the</a:t>
            </a:r>
            <a:r>
              <a:rPr sz="1100" b="1" spc="-2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right</a:t>
            </a:r>
            <a:r>
              <a:rPr sz="1100" b="1" spc="-2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BCD5ED"/>
                </a:solidFill>
                <a:latin typeface="Calibri"/>
                <a:cs typeface="Calibri"/>
              </a:rPr>
              <a:t>software).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469265" algn="l"/>
              </a:tabLst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Focus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software.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Validation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typically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z="11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Takes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verifications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completed.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Dynamic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r>
              <a:rPr sz="1100" spc="-1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dirty="0">
                <a:latin typeface="Calibri"/>
                <a:cs typeface="Calibri"/>
              </a:rPr>
              <a:t>Unit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dirty="0">
                <a:latin typeface="Calibri"/>
                <a:cs typeface="Calibri"/>
              </a:rPr>
              <a:t>Integration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19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dirty="0">
                <a:latin typeface="Calibri"/>
                <a:cs typeface="Calibri"/>
              </a:rPr>
              <a:t>System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spc="-25" dirty="0">
                <a:latin typeface="Calibri"/>
                <a:cs typeface="Calibri"/>
              </a:rPr>
              <a:t>UAT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Advantages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phase.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V-</a:t>
            </a:r>
            <a:r>
              <a:rPr sz="1100" dirty="0">
                <a:latin typeface="Calibri"/>
                <a:cs typeface="Calibri"/>
              </a:rPr>
              <a:t>shaped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strict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easy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control.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rabicPeriod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verification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early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stages.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Good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clear.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Methods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planning,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designing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happens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before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coding.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8228" y="9396192"/>
            <a:ext cx="3077845" cy="268605"/>
          </a:xfrm>
          <a:custGeom>
            <a:avLst/>
            <a:gdLst/>
            <a:ahLst/>
            <a:cxnLst/>
            <a:rect l="l" t="t" r="r" b="b"/>
            <a:pathLst>
              <a:path w="3077845" h="268604">
                <a:moveTo>
                  <a:pt x="1534718" y="0"/>
                </a:moveTo>
                <a:lnTo>
                  <a:pt x="3077527" y="0"/>
                </a:lnTo>
                <a:lnTo>
                  <a:pt x="3069488" y="0"/>
                </a:lnTo>
                <a:lnTo>
                  <a:pt x="3049397" y="3917"/>
                </a:lnTo>
                <a:lnTo>
                  <a:pt x="3025279" y="7885"/>
                </a:lnTo>
                <a:lnTo>
                  <a:pt x="2993135" y="11803"/>
                </a:lnTo>
                <a:lnTo>
                  <a:pt x="2940900" y="15771"/>
                </a:lnTo>
                <a:lnTo>
                  <a:pt x="1948560" y="15771"/>
                </a:lnTo>
                <a:lnTo>
                  <a:pt x="1679384" y="19689"/>
                </a:lnTo>
                <a:lnTo>
                  <a:pt x="1430299" y="31555"/>
                </a:lnTo>
                <a:lnTo>
                  <a:pt x="1225359" y="43409"/>
                </a:lnTo>
                <a:lnTo>
                  <a:pt x="1064666" y="59181"/>
                </a:lnTo>
                <a:lnTo>
                  <a:pt x="968235" y="71034"/>
                </a:lnTo>
                <a:lnTo>
                  <a:pt x="911974" y="74965"/>
                </a:lnTo>
                <a:lnTo>
                  <a:pt x="875855" y="82851"/>
                </a:lnTo>
                <a:lnTo>
                  <a:pt x="867816" y="90786"/>
                </a:lnTo>
                <a:lnTo>
                  <a:pt x="871842" y="98672"/>
                </a:lnTo>
                <a:lnTo>
                  <a:pt x="883894" y="106558"/>
                </a:lnTo>
                <a:lnTo>
                  <a:pt x="911974" y="110476"/>
                </a:lnTo>
                <a:lnTo>
                  <a:pt x="1406182" y="110476"/>
                </a:lnTo>
                <a:lnTo>
                  <a:pt x="1619110" y="106558"/>
                </a:lnTo>
                <a:lnTo>
                  <a:pt x="1819973" y="98672"/>
                </a:lnTo>
                <a:lnTo>
                  <a:pt x="1984730" y="90786"/>
                </a:lnTo>
                <a:lnTo>
                  <a:pt x="2069058" y="82851"/>
                </a:lnTo>
                <a:lnTo>
                  <a:pt x="2113267" y="74965"/>
                </a:lnTo>
                <a:lnTo>
                  <a:pt x="2141397" y="71034"/>
                </a:lnTo>
                <a:lnTo>
                  <a:pt x="2169528" y="67067"/>
                </a:lnTo>
                <a:lnTo>
                  <a:pt x="2213724" y="63149"/>
                </a:lnTo>
                <a:lnTo>
                  <a:pt x="2346286" y="63149"/>
                </a:lnTo>
                <a:lnTo>
                  <a:pt x="2402535" y="67067"/>
                </a:lnTo>
                <a:lnTo>
                  <a:pt x="2442717" y="74965"/>
                </a:lnTo>
                <a:lnTo>
                  <a:pt x="2462809" y="114444"/>
                </a:lnTo>
                <a:lnTo>
                  <a:pt x="2466835" y="138114"/>
                </a:lnTo>
                <a:lnTo>
                  <a:pt x="2466835" y="169707"/>
                </a:lnTo>
                <a:lnTo>
                  <a:pt x="2446743" y="224983"/>
                </a:lnTo>
                <a:lnTo>
                  <a:pt x="2386469" y="260494"/>
                </a:lnTo>
                <a:lnTo>
                  <a:pt x="2322169" y="268380"/>
                </a:lnTo>
                <a:lnTo>
                  <a:pt x="1550796" y="268380"/>
                </a:lnTo>
                <a:lnTo>
                  <a:pt x="1273581" y="264462"/>
                </a:lnTo>
                <a:lnTo>
                  <a:pt x="1020470" y="260494"/>
                </a:lnTo>
                <a:lnTo>
                  <a:pt x="775398" y="256526"/>
                </a:lnTo>
                <a:lnTo>
                  <a:pt x="578548" y="252608"/>
                </a:lnTo>
                <a:lnTo>
                  <a:pt x="0" y="252608"/>
                </a:lnTo>
              </a:path>
            </a:pathLst>
          </a:custGeom>
          <a:ln w="3125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415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78179"/>
            <a:ext cx="5509895" cy="15925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Disadvantages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698500" algn="l"/>
              </a:tabLst>
            </a:pP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Documentation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more.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1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1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changes</a:t>
            </a:r>
            <a:r>
              <a:rPr sz="11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happen</a:t>
            </a:r>
            <a:r>
              <a:rPr sz="11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midway,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11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b="1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documents</a:t>
            </a:r>
            <a:r>
              <a:rPr sz="1100" b="1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along</a:t>
            </a:r>
            <a:r>
              <a:rPr sz="11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1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20"/>
              </a:spcBef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documents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updated.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rabicPeriod" startAt="3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Initial investment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more.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 startAt="3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rigid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least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flexible.</a:t>
            </a:r>
            <a:endParaRPr sz="1100">
              <a:latin typeface="Calibri"/>
              <a:cs typeface="Calibri"/>
            </a:endParaRPr>
          </a:p>
          <a:p>
            <a:pPr marL="698500" marR="5080" lvl="1" indent="-229235">
              <a:lnSpc>
                <a:spcPts val="1560"/>
              </a:lnSpc>
              <a:spcBef>
                <a:spcPts val="70"/>
              </a:spcBef>
              <a:buAutoNum type="arabicPeriod" startAt="3"/>
              <a:tabLst>
                <a:tab pos="698500" algn="l"/>
              </a:tabLst>
            </a:pPr>
            <a:r>
              <a:rPr sz="1100" spc="-10" dirty="0">
                <a:latin typeface="Calibri"/>
                <a:cs typeface="Calibri"/>
              </a:rPr>
              <a:t>Software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implementation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early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prototypes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produced.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967439"/>
            <a:ext cx="115569" cy="107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535" y="2896589"/>
            <a:ext cx="5516245" cy="808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When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use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</a:t>
            </a:r>
            <a:r>
              <a:rPr sz="1100" b="1" spc="-10" dirty="0">
                <a:latin typeface="Calibri"/>
                <a:cs typeface="Calibri"/>
              </a:rPr>
              <a:t> Model:</a:t>
            </a:r>
            <a:endParaRPr sz="1100">
              <a:latin typeface="Calibri"/>
              <a:cs typeface="Calibri"/>
            </a:endParaRPr>
          </a:p>
          <a:p>
            <a:pPr marL="698500" marR="5080" indent="-229235">
              <a:lnSpc>
                <a:spcPts val="1560"/>
              </a:lnSpc>
              <a:spcBef>
                <a:spcPts val="6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V-</a:t>
            </a:r>
            <a:r>
              <a:rPr sz="1100" dirty="0">
                <a:latin typeface="Calibri"/>
                <a:cs typeface="Calibri"/>
              </a:rPr>
              <a:t>shaped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medium-sized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projects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where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clearly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defined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fixed.</a:t>
            </a:r>
            <a:endParaRPr sz="11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Experienced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technical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resources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available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201879"/>
            <a:ext cx="115569" cy="1078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365877"/>
            <a:ext cx="115569" cy="1084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4612" y="4158233"/>
            <a:ext cx="5383530" cy="214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Waterfall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Model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Model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being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same.?:</a:t>
            </a:r>
            <a:endParaRPr sz="1100">
              <a:latin typeface="Calibri"/>
              <a:cs typeface="Calibri"/>
            </a:endParaRPr>
          </a:p>
          <a:p>
            <a:pPr marL="634365">
              <a:lnSpc>
                <a:spcPct val="100000"/>
              </a:lnSpc>
              <a:spcBef>
                <a:spcPts val="1220"/>
              </a:spcBef>
            </a:pPr>
            <a:r>
              <a:rPr sz="1100" dirty="0">
                <a:latin typeface="Calibri"/>
                <a:cs typeface="Calibri"/>
              </a:rPr>
              <a:t>V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updated version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Waterfall</a:t>
            </a:r>
            <a:r>
              <a:rPr sz="1100" spc="-10" dirty="0">
                <a:latin typeface="Calibri"/>
                <a:cs typeface="Calibri"/>
              </a:rPr>
              <a:t> Model.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Static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Techniques:</a:t>
            </a:r>
            <a:endParaRPr sz="11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Techniques 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Verification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  <a:p>
            <a:pPr marL="634365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634365" algn="l"/>
              </a:tabLst>
            </a:pPr>
            <a:r>
              <a:rPr sz="1100" spc="-10" dirty="0">
                <a:latin typeface="Calibri"/>
                <a:cs typeface="Calibri"/>
              </a:rPr>
              <a:t>Review</a:t>
            </a:r>
            <a:endParaRPr sz="1100">
              <a:latin typeface="Calibri"/>
              <a:cs typeface="Calibri"/>
            </a:endParaRPr>
          </a:p>
          <a:p>
            <a:pPr marL="634365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34365" algn="l"/>
              </a:tabLst>
            </a:pPr>
            <a:r>
              <a:rPr sz="1100" spc="-10" dirty="0">
                <a:latin typeface="Calibri"/>
                <a:cs typeface="Calibri"/>
              </a:rPr>
              <a:t>Walkthrough</a:t>
            </a:r>
            <a:endParaRPr sz="1100">
              <a:latin typeface="Calibri"/>
              <a:cs typeface="Calibri"/>
            </a:endParaRPr>
          </a:p>
          <a:p>
            <a:pPr marL="634365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34365" algn="l"/>
              </a:tabLst>
            </a:pPr>
            <a:r>
              <a:rPr sz="1100" spc="-10" dirty="0">
                <a:latin typeface="Calibri"/>
                <a:cs typeface="Calibri"/>
              </a:rPr>
              <a:t>Inspection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135" y="6756018"/>
            <a:ext cx="4415155" cy="166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06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Review: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20"/>
              </a:spcBef>
            </a:pPr>
            <a:r>
              <a:rPr sz="1100" dirty="0">
                <a:latin typeface="Calibri"/>
                <a:cs typeface="Calibri"/>
              </a:rPr>
              <a:t>Review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conducts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ensure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correctness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completeness.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Plan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r>
              <a:rPr sz="1100" spc="-20" dirty="0">
                <a:latin typeface="Calibri"/>
                <a:cs typeface="Calibri"/>
              </a:rPr>
              <a:t> 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8135" y="8868867"/>
            <a:ext cx="1054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2.</a:t>
            </a:r>
            <a:r>
              <a:rPr sz="1100" b="1" spc="215" dirty="0">
                <a:solidFill>
                  <a:srgbClr val="5B9BD4"/>
                </a:solidFill>
                <a:latin typeface="Calibri"/>
                <a:cs typeface="Calibri"/>
              </a:rPr>
              <a:t> 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Walkthrough: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9463256"/>
            <a:ext cx="1630045" cy="175895"/>
          </a:xfrm>
          <a:custGeom>
            <a:avLst/>
            <a:gdLst/>
            <a:ahLst/>
            <a:cxnLst/>
            <a:rect l="l" t="t" r="r" b="b"/>
            <a:pathLst>
              <a:path w="1630045" h="175895">
                <a:moveTo>
                  <a:pt x="586130" y="0"/>
                </a:moveTo>
                <a:lnTo>
                  <a:pt x="623633" y="5307"/>
                </a:lnTo>
                <a:lnTo>
                  <a:pt x="658406" y="7985"/>
                </a:lnTo>
                <a:lnTo>
                  <a:pt x="734707" y="12003"/>
                </a:lnTo>
                <a:lnTo>
                  <a:pt x="835075" y="15971"/>
                </a:lnTo>
                <a:lnTo>
                  <a:pt x="1541652" y="15971"/>
                </a:lnTo>
                <a:lnTo>
                  <a:pt x="1565719" y="19989"/>
                </a:lnTo>
                <a:lnTo>
                  <a:pt x="1585810" y="27975"/>
                </a:lnTo>
                <a:lnTo>
                  <a:pt x="1601889" y="43947"/>
                </a:lnTo>
                <a:lnTo>
                  <a:pt x="1613890" y="67904"/>
                </a:lnTo>
                <a:lnTo>
                  <a:pt x="1629956" y="115831"/>
                </a:lnTo>
                <a:lnTo>
                  <a:pt x="1629956" y="135821"/>
                </a:lnTo>
                <a:lnTo>
                  <a:pt x="1617903" y="151793"/>
                </a:lnTo>
                <a:lnTo>
                  <a:pt x="1569732" y="163759"/>
                </a:lnTo>
                <a:lnTo>
                  <a:pt x="1453299" y="171744"/>
                </a:lnTo>
                <a:lnTo>
                  <a:pt x="1216469" y="175763"/>
                </a:lnTo>
                <a:lnTo>
                  <a:pt x="0" y="175763"/>
                </a:lnTo>
                <a:lnTo>
                  <a:pt x="48171" y="175763"/>
                </a:lnTo>
              </a:path>
            </a:pathLst>
          </a:custGeom>
          <a:ln w="3162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5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901698" y="771322"/>
            <a:ext cx="5954395" cy="78974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10" dirty="0">
                <a:latin typeface="Calibri"/>
                <a:cs typeface="Calibri"/>
              </a:rPr>
              <a:t>Verification:</a:t>
            </a:r>
            <a:endParaRPr sz="1400">
              <a:latin typeface="Calibri"/>
              <a:cs typeface="Calibri"/>
            </a:endParaRPr>
          </a:p>
          <a:p>
            <a:pPr marL="469900" marR="18415" indent="-229235">
              <a:lnSpc>
                <a:spcPct val="110000"/>
              </a:lnSpc>
              <a:spcBef>
                <a:spcPts val="795"/>
              </a:spcBef>
              <a:buChar char="♦"/>
              <a:tabLst>
                <a:tab pos="469900" algn="l"/>
                <a:tab pos="548640" algn="l"/>
              </a:tabLst>
            </a:pPr>
            <a:r>
              <a:rPr sz="1400" dirty="0">
                <a:latin typeface="Courier New"/>
                <a:cs typeface="Courier New"/>
              </a:rPr>
              <a:t>	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confirming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spc="-20" dirty="0">
                <a:latin typeface="Calibri"/>
                <a:cs typeface="Calibri"/>
              </a:rPr>
              <a:t>not.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55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examining/reviewing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product.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Are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building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right?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65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activity.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It’s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static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compile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55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dirty="0">
                <a:latin typeface="Calibri"/>
                <a:cs typeface="Calibri"/>
              </a:rPr>
              <a:t>Cost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effective.</a:t>
            </a:r>
            <a:endParaRPr sz="1400">
              <a:latin typeface="Calibri"/>
              <a:cs typeface="Calibri"/>
            </a:endParaRPr>
          </a:p>
          <a:p>
            <a:pPr marL="548640" indent="-307340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548640" algn="l"/>
              </a:tabLst>
            </a:pP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involved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inspections,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reviews,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walk-</a:t>
            </a:r>
            <a:r>
              <a:rPr sz="1400" spc="-10" dirty="0">
                <a:latin typeface="Calibri"/>
                <a:cs typeface="Calibri"/>
              </a:rPr>
              <a:t>through.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Validation:</a:t>
            </a:r>
            <a:endParaRPr sz="1400">
              <a:latin typeface="Calibri"/>
              <a:cs typeface="Calibri"/>
            </a:endParaRPr>
          </a:p>
          <a:p>
            <a:pPr marL="468630" marR="38100" indent="-227965">
              <a:lnSpc>
                <a:spcPct val="110000"/>
              </a:lnSpc>
              <a:spcBef>
                <a:spcPts val="790"/>
              </a:spcBef>
              <a:buFont typeface="Courier New"/>
              <a:buChar char="♦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confirming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meets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user’s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 	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not.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examining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behaves.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building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right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product?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activity.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It’s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dynamic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team.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Cost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taking.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♦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involved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25" dirty="0">
                <a:latin typeface="Calibri"/>
                <a:cs typeface="Calibri"/>
              </a:rPr>
              <a:t>Importance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Software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7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Defects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identified</a:t>
            </a:r>
            <a:r>
              <a:rPr sz="1400" spc="-10" dirty="0">
                <a:latin typeface="Calibri"/>
                <a:cs typeface="Calibri"/>
              </a:rPr>
              <a:t> early.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Improves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Increased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satisfaction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helps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Saves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money.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-20" dirty="0">
                <a:latin typeface="Calibri"/>
                <a:cs typeface="Calibri"/>
              </a:rPr>
              <a:t>What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Is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Software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Testing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Life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Cycle?</a:t>
            </a:r>
            <a:endParaRPr sz="1600">
              <a:latin typeface="Calibri"/>
              <a:cs typeface="Calibri"/>
            </a:endParaRPr>
          </a:p>
          <a:p>
            <a:pPr marL="12700" marR="5080" indent="243840">
              <a:lnSpc>
                <a:spcPct val="109800"/>
              </a:lnSpc>
              <a:spcBef>
                <a:spcPts val="830"/>
              </a:spcBef>
            </a:pP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Cycle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that quality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standards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carried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systematically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over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several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phases. During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development,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STLC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times until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deemed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suitable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release.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771322"/>
            <a:ext cx="5524500" cy="22034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Common</a:t>
            </a:r>
            <a:r>
              <a:rPr sz="1400" i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Activities</a:t>
            </a:r>
            <a:r>
              <a:rPr sz="1400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included</a:t>
            </a:r>
            <a:r>
              <a:rPr sz="1400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400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STLC</a:t>
            </a:r>
            <a:r>
              <a:rPr sz="1400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Analysis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client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stakeholder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Creation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traceability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matrix.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Identification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Prioritization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targeted.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Analysis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tasks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automated.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Identification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STLC</a:t>
            </a:r>
            <a:r>
              <a:rPr sz="14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Phases: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092196"/>
            <a:ext cx="4972812" cy="2362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698" y="5427098"/>
            <a:ext cx="5911850" cy="3343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5"/>
              </a:spcBef>
            </a:pP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Cycle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following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steps: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7995" algn="l"/>
              </a:tabLst>
            </a:pP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Requirement</a:t>
            </a:r>
            <a:r>
              <a:rPr sz="1400" spc="-7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67995" algn="l"/>
              </a:tabLst>
            </a:pP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Test</a:t>
            </a:r>
            <a:r>
              <a:rPr sz="1400" spc="-65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Plan</a:t>
            </a:r>
            <a:r>
              <a:rPr sz="1400" spc="-7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Creation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7995" algn="l"/>
              </a:tabLst>
            </a:pP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Test</a:t>
            </a:r>
            <a:r>
              <a:rPr sz="1400" spc="-65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Case</a:t>
            </a:r>
            <a:r>
              <a:rPr sz="1400" spc="-6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67995" algn="l"/>
              </a:tabLst>
            </a:pP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Test</a:t>
            </a:r>
            <a:r>
              <a:rPr sz="1400" spc="-3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75913B"/>
                </a:solidFill>
                <a:latin typeface="Calibri"/>
                <a:cs typeface="Calibri"/>
              </a:rPr>
              <a:t>Environment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Setup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67995" algn="l"/>
              </a:tabLst>
            </a:pP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Test</a:t>
            </a:r>
            <a:r>
              <a:rPr sz="1400" spc="-65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case</a:t>
            </a:r>
            <a:r>
              <a:rPr sz="1400" spc="-7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Execution</a:t>
            </a:r>
            <a:endParaRPr sz="140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67995" algn="l"/>
              </a:tabLst>
            </a:pP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Test</a:t>
            </a:r>
            <a:r>
              <a:rPr sz="1400" spc="-70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5913B"/>
                </a:solidFill>
                <a:latin typeface="Calibri"/>
                <a:cs typeface="Calibri"/>
              </a:rPr>
              <a:t>Cycle</a:t>
            </a:r>
            <a:r>
              <a:rPr sz="1400" spc="-55" dirty="0">
                <a:solidFill>
                  <a:srgbClr val="7591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5913B"/>
                </a:solidFill>
                <a:latin typeface="Calibri"/>
                <a:cs typeface="Calibri"/>
              </a:rPr>
              <a:t>Closure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30" dirty="0">
                <a:latin typeface="Calibri"/>
                <a:cs typeface="Calibri"/>
              </a:rPr>
              <a:t>Requirement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Analysis:</a:t>
            </a:r>
            <a:endParaRPr sz="1400">
              <a:latin typeface="Calibri"/>
              <a:cs typeface="Calibri"/>
            </a:endParaRPr>
          </a:p>
          <a:p>
            <a:pPr marL="12700" marR="5080" indent="200660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reviews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(SRD)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Identifying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ambiguities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documents.</a:t>
            </a:r>
            <a:endParaRPr sz="1400">
              <a:latin typeface="Calibri"/>
              <a:cs typeface="Calibri"/>
            </a:endParaRPr>
          </a:p>
          <a:p>
            <a:pPr marL="12700" marR="111125" indent="202565">
              <a:lnSpc>
                <a:spcPct val="110000"/>
              </a:lnSpc>
              <a:spcBef>
                <a:spcPts val="790"/>
              </a:spcBef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also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automate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product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Automation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Feasibility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901698" y="873435"/>
            <a:ext cx="5949315" cy="762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780">
              <a:lnSpc>
                <a:spcPct val="1093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70%,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Automation.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prepare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called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Requirement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Traceability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Matrix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(RTM)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document.</a:t>
            </a:r>
            <a:endParaRPr sz="1400">
              <a:latin typeface="Calibri"/>
              <a:cs typeface="Calibri"/>
            </a:endParaRPr>
          </a:p>
          <a:p>
            <a:pPr marL="12700" marR="368300">
              <a:lnSpc>
                <a:spcPct val="1096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RTM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map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business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requirements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any </a:t>
            </a:r>
            <a:r>
              <a:rPr sz="1400" spc="-10" dirty="0">
                <a:latin typeface="Calibri"/>
                <a:cs typeface="Calibri"/>
              </a:rPr>
              <a:t>business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missed,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easily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help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RTM </a:t>
            </a:r>
            <a:r>
              <a:rPr sz="1400" spc="-10" dirty="0">
                <a:latin typeface="Calibri"/>
                <a:cs typeface="Calibri"/>
              </a:rPr>
              <a:t>document.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Test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Planning:</a:t>
            </a:r>
            <a:endParaRPr sz="1400">
              <a:latin typeface="Calibri"/>
              <a:cs typeface="Calibri"/>
            </a:endParaRPr>
          </a:p>
          <a:p>
            <a:pPr marL="12700" marR="487680" indent="322580">
              <a:lnSpc>
                <a:spcPct val="1096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gathering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completed.In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involved.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They </a:t>
            </a:r>
            <a:r>
              <a:rPr sz="1400" spc="-10" dirty="0">
                <a:latin typeface="Calibri"/>
                <a:cs typeface="Calibri"/>
              </a:rPr>
              <a:t>prepare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two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called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55" dirty="0">
                <a:latin typeface="Calibri"/>
                <a:cs typeface="Calibri"/>
              </a:rPr>
              <a:t> </a:t>
            </a:r>
            <a:r>
              <a:rPr sz="1400" b="1" i="1" spc="-25" dirty="0">
                <a:latin typeface="Calibri"/>
                <a:cs typeface="Calibri"/>
              </a:rPr>
              <a:t>plan</a:t>
            </a:r>
            <a:r>
              <a:rPr sz="1400" b="1" i="1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Strategy</a:t>
            </a:r>
            <a:r>
              <a:rPr sz="1400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6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Strategy</a:t>
            </a:r>
            <a:r>
              <a:rPr sz="1400" spc="-1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High-</a:t>
            </a:r>
            <a:r>
              <a:rPr sz="1400" dirty="0">
                <a:latin typeface="Calibri"/>
                <a:cs typeface="Calibri"/>
              </a:rPr>
              <a:t>Level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But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inside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organization,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same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everyone.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6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Plan:</a:t>
            </a:r>
            <a:endParaRPr sz="1400">
              <a:latin typeface="Calibri"/>
              <a:cs typeface="Calibri"/>
            </a:endParaRPr>
          </a:p>
          <a:p>
            <a:pPr marL="468630" marR="136525" indent="-227965">
              <a:lnSpc>
                <a:spcPct val="10960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planning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scope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	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objective,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estimation, 	staffing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training.</a:t>
            </a:r>
            <a:endParaRPr sz="1400">
              <a:latin typeface="Calibri"/>
              <a:cs typeface="Calibri"/>
            </a:endParaRPr>
          </a:p>
          <a:p>
            <a:pPr marL="468630" marR="419734" indent="-227965">
              <a:lnSpc>
                <a:spcPct val="110000"/>
              </a:lnSpc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identifying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deliverable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	</a:t>
            </a:r>
            <a:r>
              <a:rPr sz="1400" spc="-10" dirty="0">
                <a:latin typeface="Calibri"/>
                <a:cs typeface="Calibri"/>
              </a:rPr>
              <a:t>milestones.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Assigning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responsibilities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 team.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Reviewing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approving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plan.</a:t>
            </a:r>
            <a:endParaRPr sz="1400">
              <a:latin typeface="Calibri"/>
              <a:cs typeface="Calibri"/>
            </a:endParaRPr>
          </a:p>
          <a:p>
            <a:pPr marL="12700" marR="5080" indent="78740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should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have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detailed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well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deliver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high-</a:t>
            </a:r>
            <a:r>
              <a:rPr sz="1400" spc="-20" dirty="0">
                <a:latin typeface="Calibri"/>
                <a:cs typeface="Calibri"/>
              </a:rPr>
              <a:t>quality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Test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Case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Development</a:t>
            </a:r>
            <a:r>
              <a:rPr sz="1400" i="1" spc="-1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 marR="125730" indent="240665">
              <a:lnSpc>
                <a:spcPct val="1096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reviewed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quality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assurance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team.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automation,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266700" y="182480"/>
            <a:ext cx="7124700" cy="45323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take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Development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</a:t>
            </a:r>
            <a:r>
              <a:rPr sz="1400" spc="-25" dirty="0">
                <a:latin typeface="Calibri"/>
                <a:cs typeface="Calibri"/>
              </a:rPr>
              <a:t> is: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Writing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clear,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concise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easy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understand.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Creating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scenarios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cases.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Identifying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expected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case.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Reviewing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validating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case.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Updating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RTM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map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requirements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cases.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10" dirty="0">
                <a:latin typeface="Calibri"/>
                <a:cs typeface="Calibri"/>
              </a:rPr>
              <a:t>Test</a:t>
            </a:r>
            <a:r>
              <a:rPr sz="1400" b="1" spc="-30" dirty="0">
                <a:latin typeface="Calibri"/>
                <a:cs typeface="Calibri"/>
              </a:rPr>
              <a:t> Environment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Setup:</a:t>
            </a:r>
            <a:endParaRPr sz="1400" dirty="0">
              <a:latin typeface="Calibri"/>
              <a:cs typeface="Calibri"/>
            </a:endParaRPr>
          </a:p>
          <a:p>
            <a:pPr marL="12700" marR="5080" indent="121285">
              <a:lnSpc>
                <a:spcPct val="1098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necessary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hardware,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configurations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 </a:t>
            </a:r>
            <a:r>
              <a:rPr sz="1400" spc="-10" dirty="0">
                <a:latin typeface="Calibri"/>
                <a:cs typeface="Calibri"/>
              </a:rPr>
              <a:t>execution.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independent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along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case development.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involved,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either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10" dirty="0">
                <a:latin typeface="Calibri"/>
                <a:cs typeface="Calibri"/>
              </a:rPr>
              <a:t>Test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Execution:</a:t>
            </a:r>
            <a:endParaRPr sz="1400" dirty="0">
              <a:latin typeface="Calibri"/>
              <a:cs typeface="Calibri"/>
            </a:endParaRPr>
          </a:p>
          <a:p>
            <a:pPr marL="12700" marR="440690" indent="121285">
              <a:lnSpc>
                <a:spcPct val="110000"/>
              </a:lnSpc>
              <a:spcBef>
                <a:spcPts val="790"/>
              </a:spcBef>
            </a:pPr>
            <a:r>
              <a:rPr sz="1400" spc="-10" dirty="0">
                <a:latin typeface="Calibri"/>
                <a:cs typeface="Calibri"/>
              </a:rPr>
              <a:t>After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development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setup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execution phase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started.</a:t>
            </a:r>
            <a:endParaRPr sz="1400" dirty="0">
              <a:latin typeface="Calibri"/>
              <a:cs typeface="Calibri"/>
            </a:endParaRPr>
          </a:p>
          <a:p>
            <a:pPr marL="12700" marR="47625" indent="120014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based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prepared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 </a:t>
            </a:r>
            <a:r>
              <a:rPr sz="1400" spc="-10" dirty="0">
                <a:latin typeface="Calibri"/>
                <a:cs typeface="Calibri"/>
              </a:rPr>
              <a:t>cases.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4752975"/>
            <a:ext cx="73152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6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20" y="892463"/>
            <a:ext cx="1485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0665" algn="l"/>
              </a:tabLst>
            </a:pPr>
            <a:r>
              <a:rPr sz="1400" b="1" spc="-10" dirty="0">
                <a:latin typeface="Calibri"/>
                <a:cs typeface="Calibri"/>
              </a:rPr>
              <a:t>Defect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Life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Cycle: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36192"/>
            <a:ext cx="3305556" cy="4334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698" y="6277513"/>
            <a:ext cx="5913755" cy="351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lang="en-IN" sz="1400" b="1" spc="-10" dirty="0" smtClean="0">
                <a:latin typeface="Calibri"/>
                <a:cs typeface="Calibri"/>
              </a:rPr>
              <a:t>Defect</a:t>
            </a:r>
            <a:r>
              <a:rPr lang="en-IN" sz="1400" b="1" spc="-60" dirty="0" smtClean="0">
                <a:latin typeface="Calibri"/>
                <a:cs typeface="Calibri"/>
              </a:rPr>
              <a:t> </a:t>
            </a:r>
            <a:r>
              <a:rPr lang="en-IN" sz="1400" b="1" spc="-10" dirty="0" smtClean="0">
                <a:latin typeface="Calibri"/>
                <a:cs typeface="Calibri"/>
              </a:rPr>
              <a:t>Logging:</a:t>
            </a:r>
            <a:endParaRPr lang="en-IN" sz="1400" dirty="0" smtClean="0">
              <a:latin typeface="Calibri"/>
              <a:cs typeface="Calibri"/>
            </a:endParaRPr>
          </a:p>
          <a:p>
            <a:pPr marL="12700" marR="102235" indent="647700">
              <a:lnSpc>
                <a:spcPct val="110000"/>
              </a:lnSpc>
              <a:spcBef>
                <a:spcPts val="790"/>
              </a:spcBef>
            </a:pPr>
            <a:r>
              <a:rPr lang="en-IN" sz="1400" dirty="0" smtClean="0">
                <a:latin typeface="Calibri"/>
                <a:cs typeface="Calibri"/>
              </a:rPr>
              <a:t>Any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defects</a:t>
            </a:r>
            <a:r>
              <a:rPr lang="en-IN" sz="1400" spc="-4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or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issues</a:t>
            </a:r>
            <a:r>
              <a:rPr lang="en-IN" sz="1400" spc="-45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that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are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found</a:t>
            </a:r>
            <a:r>
              <a:rPr lang="en-IN" sz="1400" spc="-5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during</a:t>
            </a:r>
            <a:r>
              <a:rPr lang="en-IN" sz="1400" spc="-3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the</a:t>
            </a:r>
            <a:r>
              <a:rPr lang="en-IN" sz="1400" spc="-4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test</a:t>
            </a:r>
            <a:r>
              <a:rPr lang="en-IN" sz="1400" spc="-5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execution</a:t>
            </a:r>
            <a:r>
              <a:rPr lang="en-IN" sz="1400" spc="-50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are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logged </a:t>
            </a:r>
            <a:r>
              <a:rPr lang="en-IN" sz="1400" dirty="0" smtClean="0">
                <a:latin typeface="Calibri"/>
                <a:cs typeface="Calibri"/>
              </a:rPr>
              <a:t>in</a:t>
            </a:r>
            <a:r>
              <a:rPr lang="en-IN" sz="1400" spc="-3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a</a:t>
            </a:r>
            <a:r>
              <a:rPr lang="en-IN" sz="1400" spc="-2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defect</a:t>
            </a:r>
            <a:r>
              <a:rPr lang="en-IN" sz="1400" spc="-45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tracking</a:t>
            </a:r>
            <a:r>
              <a:rPr lang="en-IN" sz="1400" spc="-2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system,</a:t>
            </a:r>
            <a:r>
              <a:rPr lang="en-IN" sz="1400" spc="-2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along</a:t>
            </a:r>
            <a:r>
              <a:rPr lang="en-IN" sz="1400" spc="-35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with</a:t>
            </a:r>
            <a:r>
              <a:rPr lang="en-IN" sz="1400" spc="-35" dirty="0" smtClean="0">
                <a:latin typeface="Calibri"/>
                <a:cs typeface="Calibri"/>
              </a:rPr>
              <a:t> </a:t>
            </a:r>
            <a:r>
              <a:rPr lang="en-IN" sz="1400" spc="-20" dirty="0" smtClean="0">
                <a:latin typeface="Calibri"/>
                <a:cs typeface="Calibri"/>
              </a:rPr>
              <a:t>details</a:t>
            </a:r>
            <a:r>
              <a:rPr lang="en-IN" sz="1400" spc="-40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such</a:t>
            </a:r>
            <a:r>
              <a:rPr lang="en-IN" sz="1400" spc="-50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as</a:t>
            </a:r>
            <a:r>
              <a:rPr lang="en-IN" sz="1400" spc="-15" dirty="0" smtClean="0">
                <a:latin typeface="Calibri"/>
                <a:cs typeface="Calibri"/>
              </a:rPr>
              <a:t> </a:t>
            </a:r>
            <a:r>
              <a:rPr lang="en-IN" sz="1400" spc="-20" dirty="0" smtClean="0">
                <a:latin typeface="Calibri"/>
                <a:cs typeface="Calibri"/>
              </a:rPr>
              <a:t>severity,</a:t>
            </a:r>
            <a:r>
              <a:rPr lang="en-IN" sz="1400" spc="-35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priority</a:t>
            </a:r>
            <a:r>
              <a:rPr lang="en-IN" sz="1400" spc="-20" dirty="0" smtClean="0">
                <a:latin typeface="Calibri"/>
                <a:cs typeface="Calibri"/>
              </a:rPr>
              <a:t> </a:t>
            </a:r>
            <a:r>
              <a:rPr lang="en-IN" sz="1400" spc="-25" dirty="0" smtClean="0">
                <a:latin typeface="Calibri"/>
                <a:cs typeface="Calibri"/>
              </a:rPr>
              <a:t>and </a:t>
            </a:r>
            <a:r>
              <a:rPr lang="en-IN" sz="1400" spc="-10" dirty="0" smtClean="0">
                <a:latin typeface="Calibri"/>
                <a:cs typeface="Calibri"/>
              </a:rPr>
              <a:t>description</a:t>
            </a:r>
            <a:r>
              <a:rPr lang="en-IN" sz="1400" spc="-4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of</a:t>
            </a:r>
            <a:r>
              <a:rPr lang="en-IN" sz="1400" spc="-55" dirty="0" smtClean="0">
                <a:latin typeface="Calibri"/>
                <a:cs typeface="Calibri"/>
              </a:rPr>
              <a:t> </a:t>
            </a:r>
            <a:r>
              <a:rPr lang="en-IN" sz="1400" dirty="0" smtClean="0">
                <a:latin typeface="Calibri"/>
                <a:cs typeface="Calibri"/>
              </a:rPr>
              <a:t>this</a:t>
            </a:r>
            <a:r>
              <a:rPr lang="en-IN" sz="1400" spc="-50" dirty="0" smtClean="0">
                <a:latin typeface="Calibri"/>
                <a:cs typeface="Calibri"/>
              </a:rPr>
              <a:t> </a:t>
            </a:r>
            <a:r>
              <a:rPr lang="en-IN" sz="1400" spc="-10" dirty="0" smtClean="0">
                <a:latin typeface="Calibri"/>
                <a:cs typeface="Calibri"/>
              </a:rPr>
              <a:t>issue.</a:t>
            </a:r>
            <a:endParaRPr lang="en-IN" sz="1400" dirty="0" smtClean="0">
              <a:latin typeface="Calibri"/>
              <a:cs typeface="Calibri"/>
            </a:endParaRPr>
          </a:p>
          <a:p>
            <a:pPr marL="12700" marR="708660">
              <a:lnSpc>
                <a:spcPct val="110000"/>
              </a:lnSpc>
              <a:spcBef>
                <a:spcPts val="100"/>
              </a:spcBef>
            </a:pPr>
            <a:endParaRPr lang="en-US" sz="1400" spc="-10" dirty="0" smtClean="0">
              <a:latin typeface="Calibri"/>
              <a:cs typeface="Calibri"/>
            </a:endParaRPr>
          </a:p>
          <a:p>
            <a:pPr marL="12700" marR="708660">
              <a:lnSpc>
                <a:spcPct val="110000"/>
              </a:lnSpc>
              <a:spcBef>
                <a:spcPts val="100"/>
              </a:spcBef>
            </a:pPr>
            <a:r>
              <a:rPr sz="1400" spc="-10" dirty="0" smtClean="0">
                <a:latin typeface="Calibri"/>
                <a:cs typeface="Calibri"/>
              </a:rPr>
              <a:t>During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bug/defect,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 immediately.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issue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reassign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team.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Then,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again.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until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closed,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should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close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cycle.</a:t>
            </a:r>
            <a:endParaRPr sz="1400" dirty="0">
              <a:latin typeface="Calibri"/>
              <a:cs typeface="Calibri"/>
            </a:endParaRPr>
          </a:p>
          <a:p>
            <a:pPr marL="12700" marR="39370">
              <a:lnSpc>
                <a:spcPct val="1096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important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iterative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repeated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times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until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identified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defects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deemed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release.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901698" y="771322"/>
            <a:ext cx="5916295" cy="76701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10" dirty="0">
                <a:latin typeface="Calibri"/>
                <a:cs typeface="Calibri"/>
              </a:rPr>
              <a:t>Test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Closure:</a:t>
            </a:r>
            <a:endParaRPr sz="1400">
              <a:latin typeface="Calibri"/>
              <a:cs typeface="Calibri"/>
            </a:endParaRPr>
          </a:p>
          <a:p>
            <a:pPr marL="12700" marR="118110" indent="161290">
              <a:lnSpc>
                <a:spcPct val="109600"/>
              </a:lnSpc>
              <a:spcBef>
                <a:spcPts val="800"/>
              </a:spcBef>
            </a:pP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closure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STLC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25" dirty="0">
                <a:latin typeface="Calibri"/>
                <a:cs typeface="Calibri"/>
              </a:rPr>
              <a:t> are </a:t>
            </a:r>
            <a:r>
              <a:rPr sz="1400" spc="-10" dirty="0">
                <a:latin typeface="Calibri"/>
                <a:cs typeface="Calibri"/>
              </a:rPr>
              <a:t>completed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documented.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take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 </a:t>
            </a:r>
            <a:r>
              <a:rPr sz="1400" spc="-10" dirty="0">
                <a:latin typeface="Calibri"/>
                <a:cs typeface="Calibri"/>
              </a:rPr>
              <a:t>closure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include: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7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Test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Summary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Defect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Tracking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Test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Clean-</a:t>
            </a:r>
            <a:r>
              <a:rPr sz="1400" spc="-25" dirty="0">
                <a:latin typeface="Calibri"/>
                <a:cs typeface="Calibri"/>
              </a:rPr>
              <a:t>up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Closure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Knowledge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Transfer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Improvements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30" dirty="0">
                <a:latin typeface="Calibri"/>
                <a:cs typeface="Calibri"/>
              </a:rPr>
              <a:t>Summary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Report:</a:t>
            </a:r>
            <a:endParaRPr sz="1400">
              <a:latin typeface="Calibri"/>
              <a:cs typeface="Calibri"/>
            </a:endParaRPr>
          </a:p>
          <a:p>
            <a:pPr marL="12700" marR="212090" indent="200660">
              <a:lnSpc>
                <a:spcPct val="1096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summarizes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including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number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executed,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number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overall </a:t>
            </a:r>
            <a:r>
              <a:rPr sz="1400" spc="-20" dirty="0">
                <a:latin typeface="Calibri"/>
                <a:cs typeface="Calibri"/>
              </a:rPr>
              <a:t>pass/fail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rate.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spc="-25" dirty="0">
                <a:latin typeface="Calibri"/>
                <a:cs typeface="Calibri"/>
              </a:rPr>
              <a:t>Defect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Tracking</a:t>
            </a:r>
            <a:r>
              <a:rPr sz="1400" spc="-1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00" marR="239395" indent="200660">
              <a:lnSpc>
                <a:spcPct val="110000"/>
              </a:lnSpc>
              <a:spcBef>
                <a:spcPts val="805"/>
              </a:spcBef>
            </a:pPr>
            <a:r>
              <a:rPr sz="1400" dirty="0">
                <a:latin typeface="Calibri"/>
                <a:cs typeface="Calibri"/>
              </a:rPr>
              <a:t>All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identified </a:t>
            </a:r>
            <a:r>
              <a:rPr sz="1400" spc="-10" dirty="0">
                <a:latin typeface="Calibri"/>
                <a:cs typeface="Calibri"/>
              </a:rPr>
              <a:t>during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until they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resolved.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35" dirty="0">
                <a:latin typeface="Calibri"/>
                <a:cs typeface="Calibri"/>
              </a:rPr>
              <a:t>Environment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30" dirty="0">
                <a:latin typeface="Calibri"/>
                <a:cs typeface="Calibri"/>
              </a:rPr>
              <a:t>Clean-</a:t>
            </a:r>
            <a:r>
              <a:rPr sz="1400" b="1" i="1" spc="-25" dirty="0">
                <a:latin typeface="Calibri"/>
                <a:cs typeface="Calibri"/>
              </a:rPr>
              <a:t>up:</a:t>
            </a:r>
            <a:endParaRPr sz="1400">
              <a:latin typeface="Calibri"/>
              <a:cs typeface="Calibri"/>
            </a:endParaRPr>
          </a:p>
          <a:p>
            <a:pPr marL="12700" marR="179705" indent="177800">
              <a:lnSpc>
                <a:spcPct val="110000"/>
              </a:lnSpc>
              <a:spcBef>
                <a:spcPts val="79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cleaned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artifacts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are </a:t>
            </a:r>
            <a:r>
              <a:rPr sz="1400" spc="-10" dirty="0">
                <a:latin typeface="Calibri"/>
                <a:cs typeface="Calibri"/>
              </a:rPr>
              <a:t>archived.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i="1" spc="-10" dirty="0">
                <a:latin typeface="Calibri"/>
                <a:cs typeface="Calibri"/>
              </a:rPr>
              <a:t>Test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spc="-25" dirty="0">
                <a:latin typeface="Calibri"/>
                <a:cs typeface="Calibri"/>
              </a:rPr>
              <a:t>Closure</a:t>
            </a:r>
            <a:r>
              <a:rPr sz="1400" b="1" i="1" spc="-3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Report:</a:t>
            </a:r>
            <a:endParaRPr sz="1400">
              <a:latin typeface="Calibri"/>
              <a:cs typeface="Calibri"/>
            </a:endParaRPr>
          </a:p>
          <a:p>
            <a:pPr marL="12700" marR="287020" indent="177800">
              <a:lnSpc>
                <a:spcPct val="109300"/>
              </a:lnSpc>
              <a:spcBef>
                <a:spcPts val="805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activities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took </a:t>
            </a:r>
            <a:r>
              <a:rPr sz="1400" spc="-10" dirty="0">
                <a:latin typeface="Calibri"/>
                <a:cs typeface="Calibri"/>
              </a:rPr>
              <a:t>place,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objectives,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scope,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schedule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i="1" spc="-45" dirty="0">
                <a:latin typeface="Calibri"/>
                <a:cs typeface="Calibri"/>
              </a:rPr>
              <a:t>Knowledge</a:t>
            </a:r>
            <a:r>
              <a:rPr sz="1400" b="1" i="1" spc="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Transfer:</a:t>
            </a:r>
            <a:endParaRPr sz="1400">
              <a:latin typeface="Calibri"/>
              <a:cs typeface="Calibri"/>
            </a:endParaRPr>
          </a:p>
          <a:p>
            <a:pPr marL="12700" marR="5080" indent="177800">
              <a:lnSpc>
                <a:spcPct val="110000"/>
              </a:lnSpc>
              <a:spcBef>
                <a:spcPts val="790"/>
              </a:spcBef>
            </a:pPr>
            <a:r>
              <a:rPr sz="1400" spc="-20" dirty="0">
                <a:latin typeface="Calibri"/>
                <a:cs typeface="Calibri"/>
              </a:rPr>
              <a:t>Knowledge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about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shared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stakeholders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maintain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support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771322"/>
            <a:ext cx="5504180" cy="16014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i="1" spc="-25" dirty="0">
                <a:latin typeface="Calibri"/>
                <a:cs typeface="Calibri"/>
              </a:rPr>
              <a:t>Feedback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spc="-20" dirty="0">
                <a:latin typeface="Calibri"/>
                <a:cs typeface="Calibri"/>
              </a:rPr>
              <a:t>and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improvements:</a:t>
            </a:r>
            <a:endParaRPr sz="1400">
              <a:latin typeface="Calibri"/>
              <a:cs typeface="Calibri"/>
            </a:endParaRPr>
          </a:p>
          <a:p>
            <a:pPr marL="12700" marR="5080" indent="177800">
              <a:lnSpc>
                <a:spcPct val="110000"/>
              </a:lnSpc>
              <a:spcBef>
                <a:spcPts val="795"/>
              </a:spcBef>
            </a:pP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collected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 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Calibri"/>
                <a:cs typeface="Calibri"/>
              </a:rPr>
              <a:t>Levels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Testing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Software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40"/>
            <a:ext cx="4572000" cy="23423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48428"/>
            <a:ext cx="4448555" cy="34579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314821"/>
            <a:ext cx="7162800" cy="1813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latin typeface="Calibri"/>
                <a:cs typeface="Calibri"/>
              </a:rPr>
              <a:t>Project</a:t>
            </a:r>
            <a:r>
              <a:rPr lang="en-IN" b="1" spc="-3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Vs.</a:t>
            </a:r>
            <a:r>
              <a:rPr lang="en-IN" b="1" spc="-20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Product:</a:t>
            </a:r>
            <a:endParaRPr lang="en-IN" dirty="0" smtClean="0">
              <a:latin typeface="Calibri"/>
              <a:cs typeface="Calibri"/>
            </a:endParaRPr>
          </a:p>
          <a:p>
            <a:pPr marL="469900" marR="5080" indent="-229235">
              <a:lnSpc>
                <a:spcPct val="116399"/>
              </a:lnSpc>
              <a:spcBef>
                <a:spcPts val="107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If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application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developed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for a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lang="en-IN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lang="en-IN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lang="en-IN" spc="-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lang="en-IN" dirty="0" smtClean="0">
                <a:latin typeface="Calibri"/>
                <a:cs typeface="Calibri"/>
              </a:rPr>
              <a:t>,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then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it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called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solidFill>
                  <a:srgbClr val="FF0000"/>
                </a:solidFill>
                <a:latin typeface="Calibri"/>
                <a:cs typeface="Calibri"/>
              </a:rPr>
              <a:t>Project.</a:t>
            </a:r>
            <a:endParaRPr lang="en-IN" dirty="0" smtClean="0">
              <a:latin typeface="Calibri"/>
              <a:cs typeface="Calibri"/>
            </a:endParaRPr>
          </a:p>
          <a:p>
            <a:pPr marL="469900" marR="5080" indent="-229235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If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application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developed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lang="en-IN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lang="en-IN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lang="en-IN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lang="en-IN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pc="-10" dirty="0" smtClean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lang="en-IN" spc="-10" dirty="0" smtClean="0">
                <a:latin typeface="Calibri"/>
                <a:cs typeface="Calibri"/>
              </a:rPr>
              <a:t>, </a:t>
            </a:r>
            <a:r>
              <a:rPr lang="en-IN" dirty="0" smtClean="0">
                <a:latin typeface="Calibri"/>
                <a:cs typeface="Calibri"/>
              </a:rPr>
              <a:t>then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it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called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solidFill>
                  <a:srgbClr val="FF0000"/>
                </a:solidFill>
                <a:latin typeface="Calibri"/>
                <a:cs typeface="Calibri"/>
              </a:rPr>
              <a:t>Product.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168129"/>
            <a:ext cx="6781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 smtClean="0">
                <a:solidFill>
                  <a:srgbClr val="FF0000"/>
                </a:solidFill>
                <a:latin typeface="Calibri"/>
                <a:cs typeface="Calibri"/>
              </a:rPr>
              <a:t>Necessity</a:t>
            </a:r>
            <a:r>
              <a:rPr lang="en-IN" b="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of</a:t>
            </a:r>
            <a:r>
              <a:rPr lang="en-IN" b="1" spc="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Software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Testing: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20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avoid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risks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(prevent)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identify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errors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(detect)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avoid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extra</a:t>
            </a:r>
            <a:r>
              <a:rPr lang="en-IN" spc="-20" dirty="0" smtClean="0">
                <a:latin typeface="Calibri"/>
                <a:cs typeface="Calibri"/>
              </a:rPr>
              <a:t> costs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gain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customer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confidence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accelerate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development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optimize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business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lang="en-IN" dirty="0" smtClean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lang="en-IN" spc="-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check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adaptability</a:t>
            </a:r>
            <a:endParaRPr lang="en-I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36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609600" y="771322"/>
            <a:ext cx="6553200" cy="582864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25" dirty="0">
                <a:latin typeface="Calibri"/>
                <a:cs typeface="Calibri"/>
              </a:rPr>
              <a:t>Unit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smallest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testable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software.</a:t>
            </a:r>
            <a:endParaRPr sz="1400" dirty="0">
              <a:latin typeface="Calibri"/>
              <a:cs typeface="Calibri"/>
            </a:endParaRPr>
          </a:p>
          <a:p>
            <a:pPr marL="468630" marR="5080" indent="-227965">
              <a:lnSpc>
                <a:spcPct val="109300"/>
              </a:lnSpc>
              <a:spcBef>
                <a:spcPts val="1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level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individual </a:t>
            </a:r>
            <a:r>
              <a:rPr sz="1400" spc="-10" dirty="0">
                <a:latin typeface="Calibri"/>
                <a:cs typeface="Calibri"/>
              </a:rPr>
              <a:t>components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 	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tested.</a:t>
            </a:r>
            <a:endParaRPr sz="1400" dirty="0">
              <a:latin typeface="Calibri"/>
              <a:cs typeface="Calibri"/>
            </a:endParaRPr>
          </a:p>
          <a:p>
            <a:pPr marL="468630" marR="196215" indent="-227965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Unit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box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b="1" i="1" spc="-30" dirty="0">
                <a:latin typeface="Calibri"/>
                <a:cs typeface="Calibri"/>
              </a:rPr>
              <a:t>Testing</a:t>
            </a:r>
            <a:r>
              <a:rPr sz="1400" b="1" i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usually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25" dirty="0">
                <a:latin typeface="Calibri"/>
                <a:cs typeface="Calibri"/>
              </a:rPr>
              <a:t> by 	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30" dirty="0" smtClean="0">
                <a:latin typeface="Calibri"/>
                <a:cs typeface="Calibri"/>
              </a:rPr>
              <a:t>Integration</a:t>
            </a:r>
            <a:r>
              <a:rPr sz="1400" b="1" spc="10" dirty="0" smtClean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8630" marR="316230" indent="-227965">
              <a:lnSpc>
                <a:spcPct val="109300"/>
              </a:lnSpc>
              <a:spcBef>
                <a:spcPts val="80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level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Individual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units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combined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	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group.</a:t>
            </a:r>
            <a:endParaRPr sz="1400" dirty="0">
              <a:latin typeface="Calibri"/>
              <a:cs typeface="Calibri"/>
            </a:endParaRPr>
          </a:p>
          <a:p>
            <a:pPr marL="468630" marR="156210" indent="-227965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400" spc="-20" dirty="0">
                <a:latin typeface="Calibri"/>
                <a:cs typeface="Calibri"/>
              </a:rPr>
              <a:t>Integration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checking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amongst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	</a:t>
            </a:r>
            <a:r>
              <a:rPr sz="1400" spc="-10" dirty="0">
                <a:latin typeface="Calibri"/>
                <a:cs typeface="Calibri"/>
              </a:rPr>
              <a:t>modules.</a:t>
            </a:r>
            <a:endParaRPr sz="1400" dirty="0">
              <a:latin typeface="Calibri"/>
              <a:cs typeface="Calibri"/>
            </a:endParaRPr>
          </a:p>
          <a:p>
            <a:pPr marL="334010">
              <a:lnSpc>
                <a:spcPct val="100000"/>
              </a:lnSpc>
              <a:spcBef>
                <a:spcPts val="960"/>
              </a:spcBef>
            </a:pPr>
            <a:r>
              <a:rPr sz="1400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Methodologies</a:t>
            </a:r>
            <a:r>
              <a:rPr sz="1400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400" i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Integration</a:t>
            </a:r>
            <a:r>
              <a:rPr sz="1400" i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7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Big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bang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Incremental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69"/>
              </a:spcBef>
            </a:pPr>
            <a:r>
              <a:rPr sz="1400" b="1" spc="-25" dirty="0">
                <a:latin typeface="Calibri"/>
                <a:cs typeface="Calibri"/>
              </a:rPr>
              <a:t>System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8630" marR="24130" indent="-227965" algn="just">
              <a:lnSpc>
                <a:spcPct val="109600"/>
              </a:lnSpc>
              <a:spcBef>
                <a:spcPts val="80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level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integrated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 	</a:t>
            </a:r>
            <a:r>
              <a:rPr sz="1400" spc="-10" dirty="0">
                <a:latin typeface="Calibri"/>
                <a:cs typeface="Calibri"/>
              </a:rPr>
              <a:t>tested.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purpose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evaluate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system’s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compliance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	</a:t>
            </a:r>
            <a:r>
              <a:rPr sz="1400" spc="-10" dirty="0">
                <a:latin typeface="Calibri"/>
                <a:cs typeface="Calibri"/>
              </a:rPr>
              <a:t>specified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</a:t>
            </a:r>
            <a:endParaRPr sz="1400" dirty="0">
              <a:latin typeface="Calibri"/>
              <a:cs typeface="Calibri"/>
            </a:endParaRPr>
          </a:p>
          <a:p>
            <a:pPr marL="469265" indent="-227965" algn="just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falls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under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The</a:t>
            </a:r>
            <a:r>
              <a:rPr sz="1400" b="1" i="1" spc="-30" dirty="0">
                <a:latin typeface="Calibri"/>
                <a:cs typeface="Calibri"/>
              </a:rPr>
              <a:t> Black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spc="-30" dirty="0">
                <a:latin typeface="Calibri"/>
                <a:cs typeface="Calibri"/>
              </a:rPr>
              <a:t>Box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spc="-30" dirty="0">
                <a:latin typeface="Calibri"/>
                <a:cs typeface="Calibri"/>
              </a:rPr>
              <a:t>Testing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category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endParaRPr sz="1400" dirty="0">
              <a:latin typeface="Calibri"/>
              <a:cs typeface="Calibri"/>
            </a:endParaRPr>
          </a:p>
          <a:p>
            <a:pPr marL="468630" marR="19050" indent="-227965" algn="just">
              <a:lnSpc>
                <a:spcPct val="11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level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after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before 	Acceptance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771322"/>
            <a:ext cx="5889625" cy="800544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20" dirty="0">
                <a:latin typeface="Calibri"/>
                <a:cs typeface="Calibri"/>
              </a:rPr>
              <a:t>Acceptance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335280" indent="-227965">
              <a:lnSpc>
                <a:spcPct val="110000"/>
              </a:lnSpc>
              <a:spcBef>
                <a:spcPts val="79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level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	</a:t>
            </a:r>
            <a:r>
              <a:rPr sz="1400" spc="-10" dirty="0">
                <a:latin typeface="Calibri"/>
                <a:cs typeface="Calibri"/>
              </a:rPr>
              <a:t>acceptability.</a:t>
            </a:r>
            <a:endParaRPr sz="1400">
              <a:latin typeface="Calibri"/>
              <a:cs typeface="Calibri"/>
            </a:endParaRPr>
          </a:p>
          <a:p>
            <a:pPr marL="468630" marR="5080" indent="-227965">
              <a:lnSpc>
                <a:spcPts val="1850"/>
              </a:lnSpc>
              <a:spcBef>
                <a:spcPts val="7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spc="-10" dirty="0">
                <a:latin typeface="Calibri"/>
                <a:cs typeface="Calibri"/>
              </a:rPr>
              <a:t>Internal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Acceptance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known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Alpha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Testing,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by 	</a:t>
            </a:r>
            <a:r>
              <a:rPr sz="1400" spc="-10" dirty="0">
                <a:latin typeface="Calibri"/>
                <a:cs typeface="Calibri"/>
              </a:rPr>
              <a:t>members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organization.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Usually,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members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 	</a:t>
            </a:r>
            <a:r>
              <a:rPr sz="1400" spc="-20" dirty="0">
                <a:latin typeface="Calibri"/>
                <a:cs typeface="Calibri"/>
              </a:rPr>
              <a:t>Management, </a:t>
            </a:r>
            <a:r>
              <a:rPr sz="1400" spc="-10" dirty="0">
                <a:latin typeface="Calibri"/>
                <a:cs typeface="Calibri"/>
              </a:rPr>
              <a:t>Sales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Support.</a:t>
            </a:r>
            <a:endParaRPr sz="1400">
              <a:latin typeface="Calibri"/>
              <a:cs typeface="Calibri"/>
            </a:endParaRPr>
          </a:p>
          <a:p>
            <a:pPr marL="468630" marR="170815" indent="-227965">
              <a:lnSpc>
                <a:spcPts val="1839"/>
              </a:lnSpc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User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Acceptance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known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Beta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Testing,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end 	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themselves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1400" spc="-10" dirty="0">
                <a:latin typeface="Calibri"/>
                <a:cs typeface="Calibri"/>
              </a:rPr>
              <a:t>customers’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25" dirty="0">
                <a:latin typeface="Calibri"/>
                <a:cs typeface="Calibri"/>
              </a:rPr>
              <a:t>Regression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210820" indent="-227965">
              <a:lnSpc>
                <a:spcPct val="110000"/>
              </a:lnSpc>
              <a:spcBef>
                <a:spcPts val="79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After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enhancements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25" dirty="0">
                <a:latin typeface="Calibri"/>
                <a:cs typeface="Calibri"/>
              </a:rPr>
              <a:t> the 	</a:t>
            </a:r>
            <a:r>
              <a:rPr sz="1400" spc="-20" dirty="0">
                <a:latin typeface="Calibri"/>
                <a:cs typeface="Calibri"/>
              </a:rPr>
              <a:t>existing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functionality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10" dirty="0">
                <a:latin typeface="Calibri"/>
                <a:cs typeface="Calibri"/>
              </a:rPr>
              <a:t>Retesting:</a:t>
            </a:r>
            <a:endParaRPr sz="1400">
              <a:latin typeface="Calibri"/>
              <a:cs typeface="Calibri"/>
            </a:endParaRPr>
          </a:p>
          <a:p>
            <a:pPr marL="468630" marR="211454" indent="-227965">
              <a:lnSpc>
                <a:spcPct val="109300"/>
              </a:lnSpc>
              <a:spcBef>
                <a:spcPts val="805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running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previously </a:t>
            </a:r>
            <a:r>
              <a:rPr sz="1400" spc="-10" dirty="0">
                <a:latin typeface="Calibri"/>
                <a:cs typeface="Calibri"/>
              </a:rPr>
              <a:t>failed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again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	</a:t>
            </a:r>
            <a:r>
              <a:rPr sz="1400" spc="-10" dirty="0">
                <a:latin typeface="Calibri"/>
                <a:cs typeface="Calibri"/>
              </a:rPr>
              <a:t>verify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defects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posted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earlier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-25" dirty="0">
                <a:latin typeface="Calibri"/>
                <a:cs typeface="Calibri"/>
              </a:rPr>
              <a:t>Smoke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900" marR="453390" indent="-229235">
              <a:lnSpc>
                <a:spcPct val="110000"/>
              </a:lnSpc>
              <a:spcBef>
                <a:spcPts val="790"/>
              </a:spcBef>
              <a:buFont typeface="Wingdings"/>
              <a:buChar char=""/>
              <a:tabLst>
                <a:tab pos="469900" algn="l"/>
                <a:tab pos="508634" algn="l"/>
              </a:tabLst>
            </a:pPr>
            <a:r>
              <a:rPr sz="1400" dirty="0">
                <a:latin typeface="Calibri"/>
                <a:cs typeface="Calibri"/>
              </a:rPr>
              <a:t>	</a:t>
            </a:r>
            <a:r>
              <a:rPr sz="1400" spc="-10" dirty="0">
                <a:latin typeface="Calibri"/>
                <a:cs typeface="Calibri"/>
              </a:rPr>
              <a:t>Build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Verification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ensure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major</a:t>
            </a:r>
            <a:r>
              <a:rPr sz="1400" spc="-20" dirty="0">
                <a:latin typeface="Calibri"/>
                <a:cs typeface="Calibri"/>
              </a:rPr>
              <a:t> functionalities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fine</a:t>
            </a:r>
            <a:r>
              <a:rPr sz="1400" b="1" spc="-2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30" dirty="0">
                <a:latin typeface="Calibri"/>
                <a:cs typeface="Calibri"/>
              </a:rPr>
              <a:t>Sanity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900" marR="175895" indent="-229235">
              <a:lnSpc>
                <a:spcPct val="110000"/>
              </a:lnSpc>
              <a:spcBef>
                <a:spcPts val="805"/>
              </a:spcBef>
              <a:buFont typeface="Wingdings"/>
              <a:buChar char=""/>
              <a:tabLst>
                <a:tab pos="469900" algn="l"/>
                <a:tab pos="508634" algn="l"/>
              </a:tabLst>
            </a:pPr>
            <a:r>
              <a:rPr sz="1400" dirty="0">
                <a:latin typeface="Calibri"/>
                <a:cs typeface="Calibri"/>
              </a:rPr>
              <a:t>	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addressed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scope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release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same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fine.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35" dirty="0">
                <a:latin typeface="Calibri"/>
                <a:cs typeface="Calibri"/>
              </a:rPr>
              <a:t>Exploratory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300355" indent="-227965">
              <a:lnSpc>
                <a:spcPct val="109600"/>
              </a:lnSpc>
              <a:spcBef>
                <a:spcPts val="80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experience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25" dirty="0">
                <a:latin typeface="Calibri"/>
                <a:cs typeface="Calibri"/>
              </a:rPr>
              <a:t> to 	</a:t>
            </a:r>
            <a:r>
              <a:rPr sz="1400" spc="-20" dirty="0">
                <a:latin typeface="Calibri"/>
                <a:cs typeface="Calibri"/>
              </a:rPr>
              <a:t>understand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functionality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without 	formal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b="1" spc="-10" dirty="0">
                <a:latin typeface="Calibri"/>
                <a:cs typeface="Calibri"/>
              </a:rPr>
              <a:t>Secure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77470" indent="-227965">
              <a:lnSpc>
                <a:spcPct val="110000"/>
              </a:lnSpc>
              <a:spcBef>
                <a:spcPts val="790"/>
              </a:spcBef>
              <a:buFont typeface="Wingdings"/>
              <a:buChar char="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how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external 	threats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viruses,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malicious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92664"/>
            <a:ext cx="115569" cy="107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604" y="1509496"/>
            <a:ext cx="6032196" cy="209159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Explain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should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your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QA</a:t>
            </a:r>
            <a:r>
              <a:rPr sz="1100" b="1" spc="-10" dirty="0">
                <a:latin typeface="Calibri"/>
                <a:cs typeface="Calibri"/>
              </a:rPr>
              <a:t> documents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include?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QA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include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List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defects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detected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severity</a:t>
            </a:r>
            <a:r>
              <a:rPr sz="1100" spc="-20" dirty="0">
                <a:latin typeface="Calibri"/>
                <a:cs typeface="Calibri"/>
              </a:rPr>
              <a:t> level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Explain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detail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Inspection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reports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Configurations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cases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Bug</a:t>
            </a:r>
            <a:r>
              <a:rPr sz="1100" spc="-10" dirty="0">
                <a:latin typeface="Calibri"/>
                <a:cs typeface="Calibri"/>
              </a:rPr>
              <a:t> reports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User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manuals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Prepare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separate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users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4027170"/>
            <a:ext cx="5383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58739" y="9375192"/>
            <a:ext cx="1321435" cy="240029"/>
          </a:xfrm>
          <a:custGeom>
            <a:avLst/>
            <a:gdLst/>
            <a:ahLst/>
            <a:cxnLst/>
            <a:rect l="l" t="t" r="r" b="b"/>
            <a:pathLst>
              <a:path w="1321434" h="240029">
                <a:moveTo>
                  <a:pt x="702716" y="0"/>
                </a:moveTo>
                <a:lnTo>
                  <a:pt x="718731" y="15982"/>
                </a:lnTo>
                <a:lnTo>
                  <a:pt x="742848" y="19946"/>
                </a:lnTo>
                <a:lnTo>
                  <a:pt x="791019" y="31900"/>
                </a:lnTo>
                <a:lnTo>
                  <a:pt x="871334" y="47870"/>
                </a:lnTo>
                <a:lnTo>
                  <a:pt x="975766" y="59875"/>
                </a:lnTo>
                <a:lnTo>
                  <a:pt x="1088174" y="71843"/>
                </a:lnTo>
                <a:lnTo>
                  <a:pt x="1196568" y="79821"/>
                </a:lnTo>
                <a:lnTo>
                  <a:pt x="1321092" y="79821"/>
                </a:lnTo>
                <a:lnTo>
                  <a:pt x="875347" y="79821"/>
                </a:lnTo>
                <a:lnTo>
                  <a:pt x="666546" y="87812"/>
                </a:lnTo>
                <a:lnTo>
                  <a:pt x="457746" y="103782"/>
                </a:lnTo>
                <a:lnTo>
                  <a:pt x="260984" y="123728"/>
                </a:lnTo>
                <a:lnTo>
                  <a:pt x="120446" y="147688"/>
                </a:lnTo>
                <a:lnTo>
                  <a:pt x="36106" y="167634"/>
                </a:lnTo>
                <a:lnTo>
                  <a:pt x="0" y="179589"/>
                </a:lnTo>
                <a:lnTo>
                  <a:pt x="24104" y="191595"/>
                </a:lnTo>
                <a:lnTo>
                  <a:pt x="76288" y="203550"/>
                </a:lnTo>
                <a:lnTo>
                  <a:pt x="152590" y="211541"/>
                </a:lnTo>
                <a:lnTo>
                  <a:pt x="269024" y="219519"/>
                </a:lnTo>
                <a:lnTo>
                  <a:pt x="417601" y="223496"/>
                </a:lnTo>
                <a:lnTo>
                  <a:pt x="1192555" y="223496"/>
                </a:lnTo>
                <a:lnTo>
                  <a:pt x="1276896" y="227510"/>
                </a:lnTo>
                <a:lnTo>
                  <a:pt x="1309039" y="231474"/>
                </a:lnTo>
                <a:lnTo>
                  <a:pt x="1313052" y="235501"/>
                </a:lnTo>
                <a:lnTo>
                  <a:pt x="1301000" y="239465"/>
                </a:lnTo>
                <a:lnTo>
                  <a:pt x="1256842" y="239465"/>
                </a:lnTo>
              </a:path>
            </a:pathLst>
          </a:custGeom>
          <a:ln w="3160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47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892463"/>
            <a:ext cx="1254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Calibri"/>
                <a:cs typeface="Calibri"/>
              </a:rPr>
              <a:t>Types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Of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52" y="1318294"/>
            <a:ext cx="4393692" cy="29367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7552" y="4255000"/>
            <a:ext cx="5911850" cy="5420586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30" dirty="0" smtClean="0">
                <a:latin typeface="Calibri"/>
                <a:cs typeface="Calibri"/>
              </a:rPr>
              <a:t>Manual</a:t>
            </a:r>
            <a:r>
              <a:rPr sz="1400" b="1" spc="-45" dirty="0" smtClean="0">
                <a:latin typeface="Calibri"/>
                <a:cs typeface="Calibri"/>
              </a:rPr>
              <a:t> </a:t>
            </a:r>
            <a:r>
              <a:rPr sz="1400" b="1" spc="-10" dirty="0" smtClean="0">
                <a:latin typeface="Calibri"/>
                <a:cs typeface="Calibri"/>
              </a:rPr>
              <a:t>Testing</a:t>
            </a:r>
            <a:r>
              <a:rPr sz="1100" spc="-10" dirty="0" smtClean="0">
                <a:latin typeface="Calibri"/>
                <a:cs typeface="Calibri"/>
              </a:rPr>
              <a:t>:</a:t>
            </a:r>
            <a:endParaRPr sz="1100" dirty="0" smtClean="0">
              <a:latin typeface="Calibri"/>
              <a:cs typeface="Calibri"/>
            </a:endParaRPr>
          </a:p>
          <a:p>
            <a:pPr marL="12700" marR="5080" indent="188595">
              <a:lnSpc>
                <a:spcPct val="110000"/>
              </a:lnSpc>
              <a:spcBef>
                <a:spcPts val="795"/>
              </a:spcBef>
            </a:pPr>
            <a:r>
              <a:rPr sz="1400" dirty="0" smtClean="0">
                <a:latin typeface="Calibri"/>
                <a:cs typeface="Calibri"/>
              </a:rPr>
              <a:t>It</a:t>
            </a:r>
            <a:r>
              <a:rPr sz="1400" spc="-5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is</a:t>
            </a:r>
            <a:r>
              <a:rPr sz="1400" spc="-40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a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kind</a:t>
            </a:r>
            <a:r>
              <a:rPr sz="1400" spc="-30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of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software</a:t>
            </a:r>
            <a:r>
              <a:rPr sz="1400" spc="-50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Testing</a:t>
            </a:r>
            <a:r>
              <a:rPr sz="1400" spc="-40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in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which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a</a:t>
            </a:r>
            <a:r>
              <a:rPr sz="1400" spc="-30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Software</a:t>
            </a:r>
            <a:r>
              <a:rPr sz="1400" spc="-50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tester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develops</a:t>
            </a:r>
            <a:r>
              <a:rPr sz="1400" spc="-2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and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executes </a:t>
            </a:r>
            <a:r>
              <a:rPr sz="1400" dirty="0" smtClean="0">
                <a:latin typeface="Calibri"/>
                <a:cs typeface="Calibri"/>
              </a:rPr>
              <a:t>the</a:t>
            </a:r>
            <a:r>
              <a:rPr sz="1400" spc="-5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test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dirty="0" smtClean="0">
                <a:latin typeface="Calibri"/>
                <a:cs typeface="Calibri"/>
              </a:rPr>
              <a:t>cases</a:t>
            </a:r>
            <a:r>
              <a:rPr sz="1400" spc="-60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without</a:t>
            </a:r>
            <a:r>
              <a:rPr sz="1400" spc="-4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using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any</a:t>
            </a:r>
            <a:r>
              <a:rPr sz="1400" spc="-60" dirty="0" smtClean="0">
                <a:latin typeface="Calibri"/>
                <a:cs typeface="Calibri"/>
              </a:rPr>
              <a:t> </a:t>
            </a:r>
            <a:r>
              <a:rPr sz="1400" spc="-20" dirty="0" smtClean="0">
                <a:latin typeface="Calibri"/>
                <a:cs typeface="Calibri"/>
              </a:rPr>
              <a:t>automated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testing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spc="-10" dirty="0" smtClean="0">
                <a:latin typeface="Calibri"/>
                <a:cs typeface="Calibri"/>
              </a:rPr>
              <a:t>tools</a:t>
            </a:r>
            <a:r>
              <a:rPr lang="en-US" sz="1400" spc="-10" dirty="0" smtClean="0">
                <a:latin typeface="Calibri"/>
                <a:cs typeface="Calibri"/>
              </a:rPr>
              <a:t>. </a:t>
            </a:r>
          </a:p>
          <a:p>
            <a:pPr marL="12700" marR="5080" indent="188595">
              <a:lnSpc>
                <a:spcPct val="110000"/>
              </a:lnSpc>
              <a:spcBef>
                <a:spcPts val="795"/>
              </a:spcBef>
            </a:pPr>
            <a:endParaRPr lang="en-US" sz="1400" spc="-10" dirty="0" smtClean="0">
              <a:latin typeface="Calibri"/>
              <a:cs typeface="Calibri"/>
            </a:endParaRPr>
          </a:p>
          <a:p>
            <a:pPr marL="12700" marR="5080" indent="188595">
              <a:lnSpc>
                <a:spcPct val="110000"/>
              </a:lnSpc>
              <a:spcBef>
                <a:spcPts val="795"/>
              </a:spcBef>
            </a:pPr>
            <a:endParaRPr lang="en-US" sz="1400" spc="-10" dirty="0" smtClean="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960"/>
              </a:spcBef>
            </a:pPr>
            <a:endParaRPr sz="1400" dirty="0">
              <a:latin typeface="+mn-lt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25" dirty="0">
                <a:latin typeface="Calibri"/>
                <a:cs typeface="Calibri"/>
              </a:rPr>
              <a:t>White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Box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developers.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Structure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code.</a:t>
            </a:r>
            <a:endParaRPr sz="1400" dirty="0">
              <a:latin typeface="Calibri"/>
              <a:cs typeface="Calibri"/>
            </a:endParaRPr>
          </a:p>
          <a:p>
            <a:pPr marL="509270" indent="-267970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509270" algn="l"/>
              </a:tabLst>
            </a:pPr>
            <a:r>
              <a:rPr sz="1400" spc="-10" dirty="0">
                <a:latin typeface="Calibri"/>
                <a:cs typeface="Calibri"/>
              </a:rPr>
              <a:t>Structural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Based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Technique.</a:t>
            </a:r>
            <a:endParaRPr sz="1400" dirty="0">
              <a:latin typeface="Calibri"/>
              <a:cs typeface="Calibri"/>
            </a:endParaRPr>
          </a:p>
          <a:p>
            <a:pPr marL="509270" indent="-267970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509270" algn="l"/>
              </a:tabLst>
            </a:pPr>
            <a:r>
              <a:rPr sz="1400" dirty="0">
                <a:latin typeface="Calibri"/>
                <a:cs typeface="Calibri"/>
              </a:rPr>
              <a:t>They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called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Glass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box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30" dirty="0">
                <a:latin typeface="Calibri"/>
                <a:cs typeface="Calibri"/>
              </a:rPr>
              <a:t>Black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Box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testers.</a:t>
            </a:r>
            <a:endParaRPr sz="1400" dirty="0">
              <a:latin typeface="Calibri"/>
              <a:cs typeface="Calibri"/>
            </a:endParaRPr>
          </a:p>
          <a:p>
            <a:pPr marL="468630" marR="48895" indent="-227965">
              <a:lnSpc>
                <a:spcPts val="1850"/>
              </a:lnSpc>
              <a:spcBef>
                <a:spcPts val="75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what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kind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Inputs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giving.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checks 	whether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output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meets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8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specification-</a:t>
            </a:r>
            <a:r>
              <a:rPr sz="1400" spc="-10" dirty="0">
                <a:latin typeface="Calibri"/>
                <a:cs typeface="Calibri"/>
              </a:rPr>
              <a:t>based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technique.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20" dirty="0">
                <a:latin typeface="Calibri"/>
                <a:cs typeface="Calibri"/>
              </a:rPr>
              <a:t>Gray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Box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combination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white-</a:t>
            </a:r>
            <a:r>
              <a:rPr sz="1400" spc="-10" dirty="0">
                <a:latin typeface="Calibri"/>
                <a:cs typeface="Calibri"/>
              </a:rPr>
              <a:t>box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black-</a:t>
            </a:r>
            <a:r>
              <a:rPr sz="1400" dirty="0">
                <a:latin typeface="Calibri"/>
                <a:cs typeface="Calibri"/>
              </a:rPr>
              <a:t>box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endParaRPr sz="1400" dirty="0">
              <a:latin typeface="Calibri"/>
              <a:cs typeface="Calibri"/>
            </a:endParaRPr>
          </a:p>
          <a:p>
            <a:pPr marL="468630" marR="506095" indent="-227965">
              <a:lnSpc>
                <a:spcPct val="109300"/>
              </a:lnSpc>
              <a:spcBef>
                <a:spcPts val="15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defects,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improper 	structure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improper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25" dirty="0"/>
              <a:t>11</a:t>
            </a:r>
          </a:p>
        </p:txBody>
      </p:sp>
      <p:sp>
        <p:nvSpPr>
          <p:cNvPr id="9" name="object 12"/>
          <p:cNvSpPr txBox="1"/>
          <p:nvPr/>
        </p:nvSpPr>
        <p:spPr>
          <a:xfrm>
            <a:off x="1213994" y="5276291"/>
            <a:ext cx="537210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b="1" spc="-10" dirty="0">
                <a:latin typeface="Calibri"/>
                <a:cs typeface="Calibri"/>
              </a:rPr>
              <a:t>Methods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1756029" y="5257800"/>
            <a:ext cx="36156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Testing </a:t>
            </a:r>
            <a:r>
              <a:rPr sz="1100" b="1" dirty="0">
                <a:latin typeface="Calibri"/>
                <a:cs typeface="Calibri"/>
              </a:rPr>
              <a:t>(Testing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Methods)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(White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box,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Black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box,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Grey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box)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1429894" y="5423003"/>
            <a:ext cx="1283335" cy="6172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Black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White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Grey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7464" y="4038600"/>
            <a:ext cx="5298136" cy="167674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b="1" dirty="0">
                <a:latin typeface="Calibri"/>
                <a:cs typeface="Calibri"/>
              </a:rPr>
              <a:t>Test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Design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Techniques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(During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Designing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Test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Cases)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(for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Black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Box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Testing):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Equivalence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Partitioning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(ECP)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Boundary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(BVA)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Decision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State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Transition</a:t>
            </a:r>
            <a:endParaRPr sz="1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Error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Guessing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5791200"/>
            <a:ext cx="5511800" cy="160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48590" algn="l"/>
              </a:tabLst>
            </a:pPr>
            <a:r>
              <a:rPr sz="1400" b="1" dirty="0">
                <a:solidFill>
                  <a:srgbClr val="5B9BD4"/>
                </a:solidFill>
                <a:latin typeface="Calibri"/>
                <a:cs typeface="Calibri"/>
              </a:rPr>
              <a:t>Equivalence</a:t>
            </a:r>
            <a:r>
              <a:rPr sz="14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B9BD4"/>
                </a:solidFill>
                <a:latin typeface="Calibri"/>
                <a:cs typeface="Calibri"/>
              </a:rPr>
              <a:t>Class </a:t>
            </a:r>
            <a:r>
              <a:rPr sz="1400" b="1" spc="-10" dirty="0">
                <a:solidFill>
                  <a:srgbClr val="5B9BD4"/>
                </a:solidFill>
                <a:latin typeface="Calibri"/>
                <a:cs typeface="Calibri"/>
              </a:rPr>
              <a:t>Partitioning (ECP):</a:t>
            </a:r>
            <a:endParaRPr sz="1400" dirty="0">
              <a:latin typeface="Calibri"/>
              <a:cs typeface="Calibri"/>
            </a:endParaRPr>
          </a:p>
          <a:p>
            <a:pPr marL="469900" marR="5080" lvl="1" indent="-228600">
              <a:lnSpc>
                <a:spcPct val="118200"/>
              </a:lnSpc>
              <a:spcBef>
                <a:spcPts val="985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Partition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classes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1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according</a:t>
            </a:r>
            <a:r>
              <a:rPr sz="1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14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test.</a:t>
            </a:r>
            <a:r>
              <a:rPr sz="14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It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reduces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tests cases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saves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testing.</a:t>
            </a:r>
            <a:endParaRPr sz="14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AutoNum type="alphaL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Check.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lphaLcPeriod"/>
              <a:tabLst>
                <a:tab pos="469265" algn="l"/>
              </a:tabLst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Classify/divide/partition</a:t>
            </a:r>
            <a:r>
              <a:rPr sz="1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classes.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450" y="980077"/>
            <a:ext cx="4619498" cy="23381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350154" y="9405351"/>
            <a:ext cx="1934845" cy="288925"/>
          </a:xfrm>
          <a:custGeom>
            <a:avLst/>
            <a:gdLst/>
            <a:ahLst/>
            <a:cxnLst/>
            <a:rect l="l" t="t" r="r" b="b"/>
            <a:pathLst>
              <a:path w="1934845" h="288925">
                <a:moveTo>
                  <a:pt x="606120" y="0"/>
                </a:moveTo>
                <a:lnTo>
                  <a:pt x="499071" y="21380"/>
                </a:lnTo>
                <a:lnTo>
                  <a:pt x="469645" y="28080"/>
                </a:lnTo>
                <a:lnTo>
                  <a:pt x="417461" y="40083"/>
                </a:lnTo>
                <a:lnTo>
                  <a:pt x="409422" y="48128"/>
                </a:lnTo>
                <a:lnTo>
                  <a:pt x="1075778" y="48128"/>
                </a:lnTo>
                <a:lnTo>
                  <a:pt x="1119924" y="52137"/>
                </a:lnTo>
                <a:lnTo>
                  <a:pt x="1136002" y="56160"/>
                </a:lnTo>
                <a:lnTo>
                  <a:pt x="1091844" y="68163"/>
                </a:lnTo>
                <a:lnTo>
                  <a:pt x="963358" y="92221"/>
                </a:lnTo>
                <a:lnTo>
                  <a:pt x="742594" y="132355"/>
                </a:lnTo>
                <a:lnTo>
                  <a:pt x="469645" y="184493"/>
                </a:lnTo>
                <a:lnTo>
                  <a:pt x="228790" y="228599"/>
                </a:lnTo>
                <a:lnTo>
                  <a:pt x="64185" y="264723"/>
                </a:lnTo>
                <a:lnTo>
                  <a:pt x="0" y="280736"/>
                </a:lnTo>
                <a:lnTo>
                  <a:pt x="12052" y="284759"/>
                </a:lnTo>
                <a:lnTo>
                  <a:pt x="64185" y="288781"/>
                </a:lnTo>
                <a:lnTo>
                  <a:pt x="248881" y="284759"/>
                </a:lnTo>
                <a:lnTo>
                  <a:pt x="529869" y="280736"/>
                </a:lnTo>
                <a:lnTo>
                  <a:pt x="895146" y="276727"/>
                </a:lnTo>
                <a:lnTo>
                  <a:pt x="1308595" y="272704"/>
                </a:lnTo>
                <a:lnTo>
                  <a:pt x="1934806" y="272704"/>
                </a:lnTo>
                <a:lnTo>
                  <a:pt x="1894624" y="264723"/>
                </a:lnTo>
                <a:lnTo>
                  <a:pt x="1802307" y="248647"/>
                </a:lnTo>
                <a:lnTo>
                  <a:pt x="1637753" y="224589"/>
                </a:lnTo>
                <a:lnTo>
                  <a:pt x="1437030" y="192487"/>
                </a:lnTo>
                <a:lnTo>
                  <a:pt x="1252385" y="164457"/>
                </a:lnTo>
                <a:lnTo>
                  <a:pt x="1111885" y="144359"/>
                </a:lnTo>
                <a:lnTo>
                  <a:pt x="1043673" y="128345"/>
                </a:lnTo>
                <a:lnTo>
                  <a:pt x="1023581" y="120301"/>
                </a:lnTo>
                <a:lnTo>
                  <a:pt x="1023581" y="112320"/>
                </a:lnTo>
                <a:lnTo>
                  <a:pt x="1039660" y="92221"/>
                </a:lnTo>
                <a:lnTo>
                  <a:pt x="1079792" y="72185"/>
                </a:lnTo>
                <a:lnTo>
                  <a:pt x="1131989" y="44105"/>
                </a:lnTo>
                <a:lnTo>
                  <a:pt x="1184173" y="20048"/>
                </a:lnTo>
                <a:lnTo>
                  <a:pt x="1228318" y="8044"/>
                </a:lnTo>
                <a:lnTo>
                  <a:pt x="1256398" y="0"/>
                </a:lnTo>
                <a:lnTo>
                  <a:pt x="1593595" y="0"/>
                </a:lnTo>
              </a:path>
            </a:pathLst>
          </a:custGeom>
          <a:ln w="3175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61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7411339"/>
            <a:ext cx="463740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4859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Boundary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Value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Analysis</a:t>
            </a:r>
            <a:r>
              <a:rPr sz="11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(BVA):</a:t>
            </a:r>
            <a:endParaRPr sz="1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AutoNum type="alphaLcPeriod"/>
              <a:tabLst>
                <a:tab pos="469265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Mainly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focus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boundaries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value.</a:t>
            </a:r>
            <a:endParaRPr sz="11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AutoNum type="alphaL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Here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consider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factors: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Min,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Max,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334" y="993080"/>
            <a:ext cx="5828190" cy="21925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114800"/>
            <a:ext cx="5943600" cy="25082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707202" y="9267845"/>
            <a:ext cx="1321435" cy="268605"/>
          </a:xfrm>
          <a:custGeom>
            <a:avLst/>
            <a:gdLst/>
            <a:ahLst/>
            <a:cxnLst/>
            <a:rect l="l" t="t" r="r" b="b"/>
            <a:pathLst>
              <a:path w="1321434" h="268604">
                <a:moveTo>
                  <a:pt x="489889" y="94707"/>
                </a:moveTo>
                <a:lnTo>
                  <a:pt x="548779" y="84182"/>
                </a:lnTo>
                <a:lnTo>
                  <a:pt x="602297" y="74956"/>
                </a:lnTo>
                <a:lnTo>
                  <a:pt x="714717" y="55218"/>
                </a:lnTo>
                <a:lnTo>
                  <a:pt x="867321" y="35518"/>
                </a:lnTo>
                <a:lnTo>
                  <a:pt x="1031963" y="15780"/>
                </a:lnTo>
                <a:lnTo>
                  <a:pt x="1168488" y="3920"/>
                </a:lnTo>
                <a:lnTo>
                  <a:pt x="1264831" y="0"/>
                </a:lnTo>
                <a:lnTo>
                  <a:pt x="1309039" y="3920"/>
                </a:lnTo>
                <a:lnTo>
                  <a:pt x="1321092" y="23670"/>
                </a:lnTo>
                <a:lnTo>
                  <a:pt x="1317078" y="51298"/>
                </a:lnTo>
                <a:lnTo>
                  <a:pt x="1268856" y="118415"/>
                </a:lnTo>
                <a:lnTo>
                  <a:pt x="1216659" y="146055"/>
                </a:lnTo>
                <a:lnTo>
                  <a:pt x="1136345" y="173684"/>
                </a:lnTo>
                <a:lnTo>
                  <a:pt x="1015898" y="205232"/>
                </a:lnTo>
                <a:lnTo>
                  <a:pt x="851242" y="228902"/>
                </a:lnTo>
                <a:lnTo>
                  <a:pt x="646455" y="244720"/>
                </a:lnTo>
                <a:lnTo>
                  <a:pt x="429666" y="252610"/>
                </a:lnTo>
                <a:lnTo>
                  <a:pt x="0" y="252610"/>
                </a:lnTo>
                <a:lnTo>
                  <a:pt x="678599" y="252610"/>
                </a:lnTo>
                <a:lnTo>
                  <a:pt x="710742" y="256531"/>
                </a:lnTo>
                <a:lnTo>
                  <a:pt x="714717" y="260501"/>
                </a:lnTo>
                <a:lnTo>
                  <a:pt x="706729" y="264471"/>
                </a:lnTo>
                <a:lnTo>
                  <a:pt x="690651" y="268391"/>
                </a:lnTo>
              </a:path>
            </a:pathLst>
          </a:custGeom>
          <a:ln w="312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4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61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17897"/>
            <a:ext cx="4518660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***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 Input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Domain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 mostly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ECP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BVA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techniques.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b="1" dirty="0">
                <a:latin typeface="Calibri"/>
                <a:cs typeface="Calibri"/>
              </a:rPr>
              <a:t>***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Input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Domain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testing: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verified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textbox/input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fields.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5487415"/>
            <a:ext cx="5512435" cy="1496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14859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Decision</a:t>
            </a:r>
            <a:r>
              <a:rPr sz="11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Table:</a:t>
            </a:r>
            <a:endParaRPr sz="1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225"/>
              </a:spcBef>
              <a:buAutoNum type="alphaL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Cause-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Effect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Table.</a:t>
            </a:r>
            <a:endParaRPr sz="11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AutoNum type="alphaL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corresponding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actions.</a:t>
            </a:r>
            <a:endParaRPr sz="1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AutoNum type="alphaL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deal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combinations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inputs.</a:t>
            </a:r>
            <a:endParaRPr sz="11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identify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table,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consider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actions.</a:t>
            </a:r>
            <a:endParaRPr sz="1100">
              <a:latin typeface="Calibri"/>
              <a:cs typeface="Calibri"/>
            </a:endParaRPr>
          </a:p>
          <a:p>
            <a:pPr marL="469900" marR="5080" lvl="1" indent="-228600">
              <a:lnSpc>
                <a:spcPts val="1540"/>
              </a:lnSpc>
              <a:spcBef>
                <a:spcPts val="85"/>
              </a:spcBef>
              <a:buClr>
                <a:srgbClr val="000000"/>
              </a:buClr>
              <a:buAutoNum type="alphaLcPeriod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1100" spc="22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greater</a:t>
            </a:r>
            <a:r>
              <a:rPr sz="11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11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conditions/actions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table technique.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735" y="7435722"/>
            <a:ext cx="5052695" cy="15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Example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Decision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Table: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6500"/>
              </a:lnSpc>
              <a:spcBef>
                <a:spcPts val="108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Take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example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transferring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money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account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already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added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approved.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Here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conditions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transfer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money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are,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Account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already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approved.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OTP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(one-time-</a:t>
            </a:r>
            <a:r>
              <a:rPr sz="1100" dirty="0">
                <a:latin typeface="Calibri"/>
                <a:cs typeface="Calibri"/>
              </a:rPr>
              <a:t>password)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matched.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Sufficient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money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account.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256" y="914400"/>
            <a:ext cx="5627908" cy="331824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34681" y="9139580"/>
            <a:ext cx="1622425" cy="474345"/>
          </a:xfrm>
          <a:custGeom>
            <a:avLst/>
            <a:gdLst/>
            <a:ahLst/>
            <a:cxnLst/>
            <a:rect l="l" t="t" r="r" b="b"/>
            <a:pathLst>
              <a:path w="1622425" h="474345">
                <a:moveTo>
                  <a:pt x="325195" y="0"/>
                </a:moveTo>
                <a:lnTo>
                  <a:pt x="373359" y="16065"/>
                </a:lnTo>
                <a:lnTo>
                  <a:pt x="405507" y="32143"/>
                </a:lnTo>
                <a:lnTo>
                  <a:pt x="469752" y="56248"/>
                </a:lnTo>
                <a:lnTo>
                  <a:pt x="541979" y="80365"/>
                </a:lnTo>
                <a:lnTo>
                  <a:pt x="650378" y="100456"/>
                </a:lnTo>
                <a:lnTo>
                  <a:pt x="790924" y="108483"/>
                </a:lnTo>
                <a:lnTo>
                  <a:pt x="955533" y="116522"/>
                </a:lnTo>
                <a:lnTo>
                  <a:pt x="1136159" y="124561"/>
                </a:lnTo>
                <a:lnTo>
                  <a:pt x="1300756" y="136613"/>
                </a:lnTo>
                <a:lnTo>
                  <a:pt x="1429245" y="152692"/>
                </a:lnTo>
                <a:lnTo>
                  <a:pt x="1521576" y="164744"/>
                </a:lnTo>
                <a:lnTo>
                  <a:pt x="1581797" y="176796"/>
                </a:lnTo>
                <a:lnTo>
                  <a:pt x="1621928" y="216941"/>
                </a:lnTo>
                <a:lnTo>
                  <a:pt x="1613894" y="253098"/>
                </a:lnTo>
                <a:lnTo>
                  <a:pt x="1581797" y="297306"/>
                </a:lnTo>
                <a:lnTo>
                  <a:pt x="1533620" y="337489"/>
                </a:lnTo>
                <a:lnTo>
                  <a:pt x="1469375" y="369633"/>
                </a:lnTo>
                <a:lnTo>
                  <a:pt x="1377057" y="389674"/>
                </a:lnTo>
                <a:lnTo>
                  <a:pt x="1252591" y="397713"/>
                </a:lnTo>
                <a:lnTo>
                  <a:pt x="1079948" y="401726"/>
                </a:lnTo>
                <a:lnTo>
                  <a:pt x="871185" y="393699"/>
                </a:lnTo>
                <a:lnTo>
                  <a:pt x="666458" y="373646"/>
                </a:lnTo>
                <a:lnTo>
                  <a:pt x="505872" y="353555"/>
                </a:lnTo>
                <a:lnTo>
                  <a:pt x="413541" y="333463"/>
                </a:lnTo>
                <a:lnTo>
                  <a:pt x="389439" y="321411"/>
                </a:lnTo>
                <a:lnTo>
                  <a:pt x="477735" y="321411"/>
                </a:lnTo>
                <a:lnTo>
                  <a:pt x="638321" y="313372"/>
                </a:lnTo>
                <a:lnTo>
                  <a:pt x="843111" y="293281"/>
                </a:lnTo>
                <a:lnTo>
                  <a:pt x="1059908" y="269176"/>
                </a:lnTo>
                <a:lnTo>
                  <a:pt x="1204414" y="245059"/>
                </a:lnTo>
                <a:lnTo>
                  <a:pt x="1288699" y="228993"/>
                </a:lnTo>
                <a:lnTo>
                  <a:pt x="1328893" y="224967"/>
                </a:lnTo>
                <a:lnTo>
                  <a:pt x="1340899" y="237032"/>
                </a:lnTo>
                <a:lnTo>
                  <a:pt x="1328893" y="261137"/>
                </a:lnTo>
                <a:lnTo>
                  <a:pt x="1284739" y="293281"/>
                </a:lnTo>
                <a:lnTo>
                  <a:pt x="1188347" y="337489"/>
                </a:lnTo>
                <a:lnTo>
                  <a:pt x="1031771" y="381685"/>
                </a:lnTo>
                <a:lnTo>
                  <a:pt x="827044" y="417804"/>
                </a:lnTo>
                <a:lnTo>
                  <a:pt x="586133" y="445935"/>
                </a:lnTo>
                <a:lnTo>
                  <a:pt x="357343" y="462000"/>
                </a:lnTo>
                <a:lnTo>
                  <a:pt x="172643" y="466026"/>
                </a:lnTo>
                <a:lnTo>
                  <a:pt x="0" y="466026"/>
                </a:lnTo>
                <a:lnTo>
                  <a:pt x="12056" y="462000"/>
                </a:lnTo>
                <a:lnTo>
                  <a:pt x="96392" y="453974"/>
                </a:lnTo>
                <a:lnTo>
                  <a:pt x="256978" y="433882"/>
                </a:lnTo>
                <a:lnTo>
                  <a:pt x="493815" y="413791"/>
                </a:lnTo>
                <a:lnTo>
                  <a:pt x="782890" y="397713"/>
                </a:lnTo>
                <a:lnTo>
                  <a:pt x="1051874" y="385660"/>
                </a:lnTo>
                <a:lnTo>
                  <a:pt x="1260625" y="385660"/>
                </a:lnTo>
                <a:lnTo>
                  <a:pt x="1385091" y="389674"/>
                </a:lnTo>
                <a:lnTo>
                  <a:pt x="1421211" y="393699"/>
                </a:lnTo>
                <a:lnTo>
                  <a:pt x="1405131" y="405752"/>
                </a:lnTo>
                <a:lnTo>
                  <a:pt x="1352943" y="421817"/>
                </a:lnTo>
                <a:lnTo>
                  <a:pt x="1280716" y="437895"/>
                </a:lnTo>
                <a:lnTo>
                  <a:pt x="1212448" y="453974"/>
                </a:lnTo>
                <a:lnTo>
                  <a:pt x="1152226" y="466026"/>
                </a:lnTo>
                <a:lnTo>
                  <a:pt x="1112096" y="474065"/>
                </a:lnTo>
              </a:path>
            </a:pathLst>
          </a:custGeom>
          <a:ln w="3180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200886"/>
            <a:ext cx="4126865" cy="8064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20" dirty="0">
                <a:latin typeface="Calibri"/>
                <a:cs typeface="Calibri"/>
              </a:rPr>
              <a:t> are,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Transfer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money.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Show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message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insufficient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amount.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Block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transaction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suspicious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transaction.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4149089"/>
            <a:ext cx="5516245" cy="169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14859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State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Transition:</a:t>
            </a:r>
            <a:endParaRPr sz="1100">
              <a:latin typeface="Calibri"/>
              <a:cs typeface="Calibri"/>
            </a:endParaRPr>
          </a:p>
          <a:p>
            <a:pPr marL="469900" marR="5080" lvl="1" indent="-228600">
              <a:lnSpc>
                <a:spcPct val="116500"/>
              </a:lnSpc>
              <a:spcBef>
                <a:spcPts val="1005"/>
              </a:spcBef>
              <a:buAutoNum type="alphaL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11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11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11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1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r>
              <a:rPr sz="11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technique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 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limited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AutoNum type="alphaL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team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wants</a:t>
            </a:r>
            <a:r>
              <a:rPr sz="11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11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happen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test.</a:t>
            </a:r>
            <a:endParaRPr sz="1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AutoNum type="alphaLcPeriod" startAt="3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entering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various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conditions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sequence.</a:t>
            </a:r>
            <a:endParaRPr sz="1100">
              <a:latin typeface="Calibri"/>
              <a:cs typeface="Calibri"/>
            </a:endParaRPr>
          </a:p>
          <a:p>
            <a:pPr marL="469900" marR="7620" lvl="1" indent="-228600">
              <a:lnSpc>
                <a:spcPts val="1560"/>
              </a:lnSpc>
              <a:spcBef>
                <a:spcPts val="70"/>
              </a:spcBef>
              <a:buAutoNum type="alphaLcPeriod" startAt="3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negative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evaluating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behavior.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76" y="2535357"/>
            <a:ext cx="5876440" cy="14633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71439" y="9331200"/>
            <a:ext cx="1298575" cy="205740"/>
          </a:xfrm>
          <a:custGeom>
            <a:avLst/>
            <a:gdLst/>
            <a:ahLst/>
            <a:cxnLst/>
            <a:rect l="l" t="t" r="r" b="b"/>
            <a:pathLst>
              <a:path w="1298575" h="205740">
                <a:moveTo>
                  <a:pt x="0" y="205136"/>
                </a:moveTo>
                <a:lnTo>
                  <a:pt x="1237907" y="205136"/>
                </a:lnTo>
                <a:lnTo>
                  <a:pt x="1266139" y="201210"/>
                </a:lnTo>
                <a:lnTo>
                  <a:pt x="1282255" y="197247"/>
                </a:lnTo>
                <a:lnTo>
                  <a:pt x="1294358" y="185431"/>
                </a:lnTo>
                <a:lnTo>
                  <a:pt x="1298384" y="165689"/>
                </a:lnTo>
                <a:lnTo>
                  <a:pt x="1294358" y="145997"/>
                </a:lnTo>
                <a:lnTo>
                  <a:pt x="1258100" y="102586"/>
                </a:lnTo>
                <a:lnTo>
                  <a:pt x="1205661" y="71041"/>
                </a:lnTo>
                <a:lnTo>
                  <a:pt x="1120978" y="47373"/>
                </a:lnTo>
                <a:lnTo>
                  <a:pt x="1052423" y="35520"/>
                </a:lnTo>
                <a:lnTo>
                  <a:pt x="979843" y="23705"/>
                </a:lnTo>
                <a:lnTo>
                  <a:pt x="915352" y="11852"/>
                </a:lnTo>
                <a:lnTo>
                  <a:pt x="866978" y="3963"/>
                </a:lnTo>
                <a:lnTo>
                  <a:pt x="838746" y="0"/>
                </a:lnTo>
                <a:lnTo>
                  <a:pt x="701636" y="0"/>
                </a:lnTo>
                <a:lnTo>
                  <a:pt x="677418" y="3963"/>
                </a:lnTo>
                <a:lnTo>
                  <a:pt x="661301" y="15828"/>
                </a:lnTo>
                <a:lnTo>
                  <a:pt x="653262" y="27631"/>
                </a:lnTo>
                <a:lnTo>
                  <a:pt x="657275" y="43410"/>
                </a:lnTo>
                <a:lnTo>
                  <a:pt x="673404" y="59176"/>
                </a:lnTo>
                <a:lnTo>
                  <a:pt x="705650" y="71041"/>
                </a:lnTo>
                <a:lnTo>
                  <a:pt x="741959" y="86808"/>
                </a:lnTo>
                <a:lnTo>
                  <a:pt x="790333" y="98623"/>
                </a:lnTo>
                <a:lnTo>
                  <a:pt x="846785" y="106513"/>
                </a:lnTo>
                <a:lnTo>
                  <a:pt x="907262" y="106513"/>
                </a:lnTo>
                <a:lnTo>
                  <a:pt x="967790" y="102586"/>
                </a:lnTo>
                <a:lnTo>
                  <a:pt x="1016152" y="98623"/>
                </a:lnTo>
                <a:lnTo>
                  <a:pt x="1056487" y="94697"/>
                </a:lnTo>
              </a:path>
            </a:pathLst>
          </a:custGeom>
          <a:ln w="3124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45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4353305"/>
            <a:ext cx="5673090" cy="203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 indent="-13589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313055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Error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Guessing:</a:t>
            </a:r>
            <a:endParaRPr sz="1100">
              <a:latin typeface="Calibri"/>
              <a:cs typeface="Calibri"/>
            </a:endParaRPr>
          </a:p>
          <a:p>
            <a:pPr marL="634365" marR="5080" lvl="1" indent="-228600">
              <a:lnSpc>
                <a:spcPct val="116399"/>
              </a:lnSpc>
              <a:spcBef>
                <a:spcPts val="1005"/>
              </a:spcBef>
              <a:buAutoNum type="alphaLcPeriod"/>
              <a:tabLst>
                <a:tab pos="634365" algn="l"/>
              </a:tabLst>
            </a:pPr>
            <a:r>
              <a:rPr sz="1100" spc="-10" dirty="0">
                <a:latin typeface="Calibri"/>
                <a:cs typeface="Calibri"/>
              </a:rPr>
              <a:t>Error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guessing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 </a:t>
            </a:r>
            <a:r>
              <a:rPr sz="1100" spc="-10" dirty="0">
                <a:latin typeface="Calibri"/>
                <a:cs typeface="Calibri"/>
              </a:rPr>
              <a:t>techniques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bugs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based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 tester's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prior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 marL="634365" lvl="1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63436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Error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guessing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rules.</a:t>
            </a:r>
            <a:endParaRPr sz="1100">
              <a:latin typeface="Calibri"/>
              <a:cs typeface="Calibri"/>
            </a:endParaRPr>
          </a:p>
          <a:p>
            <a:pPr marL="634365" lvl="1" indent="-228600">
              <a:lnSpc>
                <a:spcPct val="100000"/>
              </a:lnSpc>
              <a:spcBef>
                <a:spcPts val="219"/>
              </a:spcBef>
              <a:buAutoNum type="alphaLcPeriod"/>
              <a:tabLst>
                <a:tab pos="634365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depends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Tester’s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Analytical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skills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 marL="634365" lvl="1" indent="-228600">
              <a:lnSpc>
                <a:spcPct val="100000"/>
              </a:lnSpc>
              <a:spcBef>
                <a:spcPts val="215"/>
              </a:spcBef>
              <a:buAutoNum type="alphaLcPeriod"/>
              <a:tabLst>
                <a:tab pos="634365" algn="l"/>
              </a:tabLst>
            </a:pPr>
            <a:r>
              <a:rPr sz="1100" dirty="0">
                <a:latin typeface="Calibri"/>
                <a:cs typeface="Calibri"/>
              </a:rPr>
              <a:t>Some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are,</a:t>
            </a:r>
            <a:endParaRPr sz="1100">
              <a:latin typeface="Calibri"/>
              <a:cs typeface="Calibri"/>
            </a:endParaRPr>
          </a:p>
          <a:p>
            <a:pPr marL="1092200" lvl="2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1092200" algn="l"/>
              </a:tabLst>
            </a:pPr>
            <a:r>
              <a:rPr sz="1100" dirty="0">
                <a:latin typeface="Calibri"/>
                <a:cs typeface="Calibri"/>
              </a:rPr>
              <a:t>Submitting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without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entering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  <a:p>
            <a:pPr marL="1092200" lvl="2" indent="-22860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1092200" algn="l"/>
              </a:tabLst>
            </a:pPr>
            <a:r>
              <a:rPr sz="1100" dirty="0">
                <a:latin typeface="Calibri"/>
                <a:cs typeface="Calibri"/>
              </a:rPr>
              <a:t>Entering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invalid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entering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alphabets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numeric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field.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35" y="983825"/>
            <a:ext cx="5627650" cy="2855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125516" y="9280077"/>
            <a:ext cx="2058035" cy="370840"/>
          </a:xfrm>
          <a:custGeom>
            <a:avLst/>
            <a:gdLst/>
            <a:ahLst/>
            <a:cxnLst/>
            <a:rect l="l" t="t" r="r" b="b"/>
            <a:pathLst>
              <a:path w="2058034" h="370840">
                <a:moveTo>
                  <a:pt x="846429" y="99718"/>
                </a:moveTo>
                <a:lnTo>
                  <a:pt x="902588" y="75748"/>
                </a:lnTo>
                <a:lnTo>
                  <a:pt x="1018971" y="55855"/>
                </a:lnTo>
                <a:lnTo>
                  <a:pt x="1167409" y="39887"/>
                </a:lnTo>
                <a:lnTo>
                  <a:pt x="1400073" y="27933"/>
                </a:lnTo>
                <a:lnTo>
                  <a:pt x="1636763" y="19943"/>
                </a:lnTo>
                <a:lnTo>
                  <a:pt x="1825282" y="12004"/>
                </a:lnTo>
                <a:lnTo>
                  <a:pt x="1985759" y="4013"/>
                </a:lnTo>
                <a:lnTo>
                  <a:pt x="2041918" y="0"/>
                </a:lnTo>
                <a:lnTo>
                  <a:pt x="2057996" y="0"/>
                </a:lnTo>
                <a:lnTo>
                  <a:pt x="1969744" y="59831"/>
                </a:lnTo>
                <a:lnTo>
                  <a:pt x="1869427" y="111672"/>
                </a:lnTo>
                <a:lnTo>
                  <a:pt x="1692922" y="187420"/>
                </a:lnTo>
                <a:lnTo>
                  <a:pt x="1480286" y="263181"/>
                </a:lnTo>
                <a:lnTo>
                  <a:pt x="1263649" y="318985"/>
                </a:lnTo>
                <a:lnTo>
                  <a:pt x="1067092" y="358873"/>
                </a:lnTo>
                <a:lnTo>
                  <a:pt x="930719" y="370826"/>
                </a:lnTo>
                <a:lnTo>
                  <a:pt x="758177" y="370826"/>
                </a:lnTo>
                <a:lnTo>
                  <a:pt x="790270" y="318985"/>
                </a:lnTo>
                <a:lnTo>
                  <a:pt x="918667" y="271158"/>
                </a:lnTo>
                <a:lnTo>
                  <a:pt x="1099197" y="219317"/>
                </a:lnTo>
                <a:lnTo>
                  <a:pt x="1279728" y="183456"/>
                </a:lnTo>
                <a:lnTo>
                  <a:pt x="1416100" y="167476"/>
                </a:lnTo>
                <a:lnTo>
                  <a:pt x="1500339" y="163513"/>
                </a:lnTo>
                <a:lnTo>
                  <a:pt x="1367980" y="207364"/>
                </a:lnTo>
                <a:lnTo>
                  <a:pt x="1191463" y="243237"/>
                </a:lnTo>
                <a:lnTo>
                  <a:pt x="954785" y="275134"/>
                </a:lnTo>
                <a:lnTo>
                  <a:pt x="681977" y="295078"/>
                </a:lnTo>
                <a:lnTo>
                  <a:pt x="413194" y="307032"/>
                </a:lnTo>
                <a:lnTo>
                  <a:pt x="0" y="307032"/>
                </a:lnTo>
                <a:lnTo>
                  <a:pt x="268782" y="307032"/>
                </a:lnTo>
              </a:path>
            </a:pathLst>
          </a:custGeom>
          <a:ln w="3157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3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771322"/>
            <a:ext cx="5888355" cy="58185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spc="-10" dirty="0">
                <a:latin typeface="Calibri"/>
                <a:cs typeface="Calibri"/>
              </a:rPr>
              <a:t>Non-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Functional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60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25" dirty="0">
                <a:latin typeface="Calibri"/>
                <a:cs typeface="Calibri"/>
              </a:rPr>
              <a:t>Performance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357505" indent="-227965">
              <a:lnSpc>
                <a:spcPct val="109300"/>
              </a:lnSpc>
              <a:spcBef>
                <a:spcPts val="15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workload 	(number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users).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10" dirty="0">
                <a:latin typeface="Calibri"/>
                <a:cs typeface="Calibri"/>
              </a:rPr>
              <a:t>Load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workload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between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limits.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20" dirty="0">
                <a:latin typeface="Calibri"/>
                <a:cs typeface="Calibri"/>
              </a:rPr>
              <a:t>Stress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workload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beyond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limits.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35" dirty="0">
                <a:latin typeface="Calibri"/>
                <a:cs typeface="Calibri"/>
              </a:rPr>
              <a:t>Compatibility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607060" indent="-227965">
              <a:lnSpc>
                <a:spcPts val="1850"/>
              </a:lnSpc>
              <a:spcBef>
                <a:spcPts val="80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devices,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different 	browsers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versions.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75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35" dirty="0">
                <a:latin typeface="Calibri"/>
                <a:cs typeface="Calibri"/>
              </a:rPr>
              <a:t>Usability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user-friendly.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55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35" dirty="0">
                <a:latin typeface="Calibri"/>
                <a:cs typeface="Calibri"/>
              </a:rPr>
              <a:t>Scalability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291465" indent="-227965">
              <a:lnSpc>
                <a:spcPct val="109300"/>
              </a:lnSpc>
              <a:spcBef>
                <a:spcPts val="10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number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maximum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limit,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not 	</a:t>
            </a:r>
            <a:r>
              <a:rPr sz="1400" spc="-10" dirty="0">
                <a:latin typeface="Calibri"/>
                <a:cs typeface="Calibri"/>
              </a:rPr>
              <a:t>getting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crash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not.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Wingdings"/>
              <a:buChar char=""/>
              <a:tabLst>
                <a:tab pos="469265" algn="l"/>
              </a:tabLst>
            </a:pPr>
            <a:r>
              <a:rPr sz="1400" b="1" spc="-40" dirty="0">
                <a:latin typeface="Calibri"/>
                <a:cs typeface="Calibri"/>
              </a:rPr>
              <a:t>Stability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9900" marR="621030" indent="-229235">
              <a:lnSpc>
                <a:spcPct val="110000"/>
              </a:lnSpc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To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stable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give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maximum workload.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35" dirty="0">
                <a:latin typeface="Calibri"/>
                <a:cs typeface="Calibri"/>
              </a:rPr>
              <a:t>Automation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Testing:</a:t>
            </a:r>
            <a:endParaRPr sz="1400">
              <a:latin typeface="Calibri"/>
              <a:cs typeface="Calibri"/>
            </a:endParaRPr>
          </a:p>
          <a:p>
            <a:pPr marL="468630" marR="130175" indent="-227965">
              <a:lnSpc>
                <a:spcPct val="109300"/>
              </a:lnSpc>
              <a:spcBef>
                <a:spcPts val="815"/>
              </a:spcBef>
              <a:buFont typeface="Courier New"/>
              <a:buChar char="o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application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automate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human-</a:t>
            </a:r>
            <a:r>
              <a:rPr sz="1400" spc="-10" dirty="0">
                <a:latin typeface="Calibri"/>
                <a:cs typeface="Calibri"/>
              </a:rPr>
              <a:t>driven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manual 	process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reviewing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validating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software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product.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efforts,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delivery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capability.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20" y="6964953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252" y="0"/>
                </a:lnTo>
              </a:path>
            </a:pathLst>
          </a:custGeom>
          <a:ln w="1195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2607" y="7162295"/>
            <a:ext cx="108966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A</a:t>
            </a:r>
            <a:r>
              <a:rPr sz="1200" spc="-140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290" dirty="0">
                <a:solidFill>
                  <a:srgbClr val="A3A3A3"/>
                </a:solidFill>
                <a:latin typeface="Trebuchet MS"/>
                <a:cs typeface="Trebuchet MS"/>
              </a:rPr>
              <a:t>U</a:t>
            </a:r>
            <a:r>
              <a:rPr sz="1200" spc="-65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A3A3A3"/>
                </a:solidFill>
                <a:latin typeface="Trebuchet MS"/>
                <a:cs typeface="Trebuchet MS"/>
              </a:rPr>
              <a:t>ĪH</a:t>
            </a:r>
            <a:r>
              <a:rPr sz="1200" spc="-55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280" dirty="0">
                <a:solidFill>
                  <a:srgbClr val="A3A3A3"/>
                </a:solidFill>
                <a:latin typeface="Trebuchet MS"/>
                <a:cs typeface="Trebuchet MS"/>
              </a:rPr>
              <a:t>O</a:t>
            </a:r>
            <a:r>
              <a:rPr sz="1200" spc="-135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A3A3A3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10"/>
              </a:spcBef>
            </a:pP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M</a:t>
            </a:r>
            <a:r>
              <a:rPr sz="1200" spc="-114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A</a:t>
            </a:r>
            <a:r>
              <a:rPr sz="1200" spc="-110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70" dirty="0">
                <a:solidFill>
                  <a:srgbClr val="A3A3A3"/>
                </a:solidFill>
                <a:latin typeface="Trebuchet MS"/>
                <a:cs typeface="Trebuchet MS"/>
              </a:rPr>
              <a:t>R</a:t>
            </a:r>
            <a:r>
              <a:rPr sz="1200" spc="-114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A3A3A3"/>
                </a:solidFill>
                <a:latin typeface="Trebuchet MS"/>
                <a:cs typeface="Trebuchet MS"/>
              </a:rPr>
              <a:t>I</a:t>
            </a:r>
            <a:r>
              <a:rPr sz="1200" spc="-254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270" dirty="0">
                <a:solidFill>
                  <a:srgbClr val="A3A3A3"/>
                </a:solidFill>
                <a:latin typeface="Trebuchet MS"/>
                <a:cs typeface="Trebuchet MS"/>
              </a:rPr>
              <a:t>Y</a:t>
            </a:r>
            <a:r>
              <a:rPr sz="1200" spc="-180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A</a:t>
            </a:r>
            <a:r>
              <a:rPr sz="1200" spc="-105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M</a:t>
            </a:r>
            <a:r>
              <a:rPr sz="1200" spc="-90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M</a:t>
            </a:r>
            <a:r>
              <a:rPr sz="1200" spc="-85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-195" dirty="0">
                <a:solidFill>
                  <a:srgbClr val="A3A3A3"/>
                </a:solidFill>
                <a:latin typeface="Trebuchet MS"/>
                <a:cs typeface="Trebuchet MS"/>
              </a:rPr>
              <a:t>A</a:t>
            </a:r>
            <a:r>
              <a:rPr sz="1200" spc="-110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A3A3A3"/>
                </a:solidFill>
                <a:latin typeface="Trebuchet MS"/>
                <a:cs typeface="Trebuchet MS"/>
              </a:rPr>
              <a:t>Į</a:t>
            </a:r>
            <a:r>
              <a:rPr sz="1200" spc="229" dirty="0">
                <a:solidFill>
                  <a:srgbClr val="A3A3A3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A3A3A3"/>
                </a:solidFill>
                <a:latin typeface="Trebuchet MS"/>
                <a:cs typeface="Trebuchet MS"/>
              </a:rPr>
              <a:t>f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5010" y="7245779"/>
            <a:ext cx="1668145" cy="441959"/>
          </a:xfrm>
          <a:custGeom>
            <a:avLst/>
            <a:gdLst/>
            <a:ahLst/>
            <a:cxnLst/>
            <a:rect l="l" t="t" r="r" b="b"/>
            <a:pathLst>
              <a:path w="1668145" h="441959">
                <a:moveTo>
                  <a:pt x="164947" y="30810"/>
                </a:moveTo>
                <a:lnTo>
                  <a:pt x="1667662" y="30810"/>
                </a:lnTo>
                <a:lnTo>
                  <a:pt x="1629016" y="30810"/>
                </a:lnTo>
                <a:lnTo>
                  <a:pt x="1582585" y="28279"/>
                </a:lnTo>
                <a:lnTo>
                  <a:pt x="1518145" y="20535"/>
                </a:lnTo>
                <a:lnTo>
                  <a:pt x="1443431" y="12855"/>
                </a:lnTo>
                <a:lnTo>
                  <a:pt x="1358353" y="5162"/>
                </a:lnTo>
                <a:lnTo>
                  <a:pt x="1263002" y="0"/>
                </a:lnTo>
                <a:lnTo>
                  <a:pt x="976858" y="0"/>
                </a:lnTo>
                <a:lnTo>
                  <a:pt x="886663" y="5162"/>
                </a:lnTo>
                <a:lnTo>
                  <a:pt x="801585" y="12855"/>
                </a:lnTo>
                <a:lnTo>
                  <a:pt x="732040" y="23117"/>
                </a:lnTo>
                <a:lnTo>
                  <a:pt x="688174" y="33391"/>
                </a:lnTo>
                <a:lnTo>
                  <a:pt x="654697" y="46234"/>
                </a:lnTo>
                <a:lnTo>
                  <a:pt x="657275" y="51396"/>
                </a:lnTo>
                <a:lnTo>
                  <a:pt x="713981" y="71932"/>
                </a:lnTo>
                <a:lnTo>
                  <a:pt x="780999" y="87318"/>
                </a:lnTo>
                <a:lnTo>
                  <a:pt x="871194" y="100161"/>
                </a:lnTo>
                <a:lnTo>
                  <a:pt x="971753" y="107854"/>
                </a:lnTo>
                <a:lnTo>
                  <a:pt x="1069682" y="113016"/>
                </a:lnTo>
                <a:lnTo>
                  <a:pt x="1190828" y="113016"/>
                </a:lnTo>
                <a:lnTo>
                  <a:pt x="1216571" y="115585"/>
                </a:lnTo>
                <a:lnTo>
                  <a:pt x="1211465" y="120696"/>
                </a:lnTo>
                <a:lnTo>
                  <a:pt x="1167599" y="133552"/>
                </a:lnTo>
                <a:lnTo>
                  <a:pt x="1079995" y="154088"/>
                </a:lnTo>
                <a:lnTo>
                  <a:pt x="940790" y="182367"/>
                </a:lnTo>
                <a:lnTo>
                  <a:pt x="755205" y="220858"/>
                </a:lnTo>
                <a:lnTo>
                  <a:pt x="546442" y="261942"/>
                </a:lnTo>
                <a:lnTo>
                  <a:pt x="342798" y="303064"/>
                </a:lnTo>
                <a:lnTo>
                  <a:pt x="177850" y="336405"/>
                </a:lnTo>
                <a:lnTo>
                  <a:pt x="69595" y="356991"/>
                </a:lnTo>
                <a:lnTo>
                  <a:pt x="15481" y="369783"/>
                </a:lnTo>
                <a:lnTo>
                  <a:pt x="0" y="374946"/>
                </a:lnTo>
                <a:lnTo>
                  <a:pt x="2578" y="377527"/>
                </a:lnTo>
                <a:lnTo>
                  <a:pt x="20586" y="380058"/>
                </a:lnTo>
                <a:lnTo>
                  <a:pt x="1087729" y="380058"/>
                </a:lnTo>
                <a:lnTo>
                  <a:pt x="1061935" y="380058"/>
                </a:lnTo>
                <a:lnTo>
                  <a:pt x="1005230" y="374946"/>
                </a:lnTo>
                <a:lnTo>
                  <a:pt x="915047" y="362103"/>
                </a:lnTo>
                <a:lnTo>
                  <a:pt x="799007" y="346717"/>
                </a:lnTo>
                <a:lnTo>
                  <a:pt x="670166" y="331293"/>
                </a:lnTo>
                <a:lnTo>
                  <a:pt x="561873" y="321019"/>
                </a:lnTo>
                <a:lnTo>
                  <a:pt x="487159" y="318437"/>
                </a:lnTo>
                <a:lnTo>
                  <a:pt x="453631" y="318437"/>
                </a:lnTo>
                <a:lnTo>
                  <a:pt x="858291" y="318437"/>
                </a:lnTo>
                <a:lnTo>
                  <a:pt x="891832" y="321019"/>
                </a:lnTo>
                <a:lnTo>
                  <a:pt x="938212" y="328712"/>
                </a:lnTo>
                <a:lnTo>
                  <a:pt x="1000074" y="338986"/>
                </a:lnTo>
                <a:lnTo>
                  <a:pt x="1092898" y="356991"/>
                </a:lnTo>
                <a:lnTo>
                  <a:pt x="1206296" y="377527"/>
                </a:lnTo>
                <a:lnTo>
                  <a:pt x="1337716" y="400644"/>
                </a:lnTo>
                <a:lnTo>
                  <a:pt x="1461439" y="421180"/>
                </a:lnTo>
                <a:lnTo>
                  <a:pt x="1551686" y="434035"/>
                </a:lnTo>
                <a:lnTo>
                  <a:pt x="1623860" y="441728"/>
                </a:lnTo>
              </a:path>
            </a:pathLst>
          </a:custGeom>
          <a:ln w="2541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0"/>
            <a:ext cx="7391400" cy="305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 smtClean="0">
                <a:latin typeface="Calibri"/>
                <a:cs typeface="Calibri"/>
              </a:rPr>
              <a:t>Which</a:t>
            </a:r>
            <a:r>
              <a:rPr lang="en-IN" b="1" spc="-2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SDLC</a:t>
            </a:r>
            <a:r>
              <a:rPr lang="en-IN" b="1" spc="-3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model</a:t>
            </a:r>
            <a:r>
              <a:rPr lang="en-IN" b="1" spc="-4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is</a:t>
            </a:r>
            <a:r>
              <a:rPr lang="en-IN" b="1" spc="-35" dirty="0" smtClean="0">
                <a:latin typeface="Calibri"/>
                <a:cs typeface="Calibri"/>
              </a:rPr>
              <a:t> </a:t>
            </a:r>
            <a:r>
              <a:rPr lang="en-IN" b="1" spc="-20" dirty="0" smtClean="0">
                <a:latin typeface="Calibri"/>
                <a:cs typeface="Calibri"/>
              </a:rPr>
              <a:t>best?</a:t>
            </a:r>
            <a:endParaRPr lang="en-IN" dirty="0" smtClean="0">
              <a:latin typeface="Calibri"/>
              <a:cs typeface="Calibri"/>
            </a:endParaRPr>
          </a:p>
          <a:p>
            <a:pPr marL="698500" marR="8890" indent="-228600">
              <a:lnSpc>
                <a:spcPct val="116399"/>
              </a:lnSpc>
              <a:spcBef>
                <a:spcPts val="1080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 smtClean="0">
                <a:latin typeface="Calibri"/>
                <a:cs typeface="Calibri"/>
              </a:rPr>
              <a:t>There</a:t>
            </a:r>
            <a:r>
              <a:rPr lang="en-IN" spc="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no</a:t>
            </a:r>
            <a:r>
              <a:rPr lang="en-IN" spc="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model</a:t>
            </a:r>
            <a:r>
              <a:rPr lang="en-IN" spc="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that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we</a:t>
            </a:r>
            <a:r>
              <a:rPr lang="en-IN" spc="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can</a:t>
            </a:r>
            <a:r>
              <a:rPr lang="en-IN" spc="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consider</a:t>
            </a:r>
            <a:r>
              <a:rPr lang="en-IN" spc="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as</a:t>
            </a:r>
            <a:r>
              <a:rPr lang="en-IN" spc="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7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best</a:t>
            </a:r>
            <a:r>
              <a:rPr lang="en-IN" spc="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for</a:t>
            </a:r>
            <a:r>
              <a:rPr lang="en-IN" spc="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development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process.</a:t>
            </a:r>
            <a:r>
              <a:rPr lang="en-IN" spc="60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But </a:t>
            </a:r>
            <a:r>
              <a:rPr lang="en-IN" dirty="0" smtClean="0">
                <a:latin typeface="Calibri"/>
                <a:cs typeface="Calibri"/>
              </a:rPr>
              <a:t>nowadays</a:t>
            </a:r>
            <a:r>
              <a:rPr lang="en-IN" spc="-45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the</a:t>
            </a:r>
            <a:endParaRPr lang="en-IN" dirty="0" smtClean="0">
              <a:latin typeface="Calibri"/>
              <a:cs typeface="Calibri"/>
            </a:endParaRPr>
          </a:p>
          <a:p>
            <a:pPr marL="698500" marR="5080" indent="-228600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 smtClean="0">
                <a:latin typeface="Calibri"/>
                <a:cs typeface="Calibri"/>
              </a:rPr>
              <a:t>Agile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model</a:t>
            </a:r>
            <a:r>
              <a:rPr lang="en-IN" spc="-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currently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most</a:t>
            </a:r>
            <a:r>
              <a:rPr lang="en-IN" spc="-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popular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and</a:t>
            </a:r>
            <a:r>
              <a:rPr lang="en-IN" spc="-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widely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used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by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all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organization.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In </a:t>
            </a:r>
            <a:r>
              <a:rPr lang="en-IN" dirty="0" smtClean="0">
                <a:latin typeface="Calibri"/>
                <a:cs typeface="Calibri"/>
              </a:rPr>
              <a:t>this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model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after</a:t>
            </a:r>
            <a:endParaRPr lang="en-IN" dirty="0" smtClean="0">
              <a:latin typeface="Calibri"/>
              <a:cs typeface="Calibri"/>
            </a:endParaRPr>
          </a:p>
          <a:p>
            <a:pPr marL="698500" marR="13970" indent="-228600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 smtClean="0">
                <a:latin typeface="Calibri"/>
                <a:cs typeface="Calibri"/>
              </a:rPr>
              <a:t>every</a:t>
            </a:r>
            <a:r>
              <a:rPr lang="en-IN" spc="1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development</a:t>
            </a:r>
            <a:r>
              <a:rPr lang="en-IN" spc="1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stage</a:t>
            </a:r>
            <a:r>
              <a:rPr lang="en-IN" spc="1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(Sprint),</a:t>
            </a:r>
            <a:r>
              <a:rPr lang="en-IN" spc="1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user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1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able</a:t>
            </a:r>
            <a:r>
              <a:rPr lang="en-IN" spc="1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114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see</a:t>
            </a:r>
            <a:r>
              <a:rPr lang="en-IN" spc="1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whether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1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product</a:t>
            </a:r>
            <a:r>
              <a:rPr lang="en-IN" spc="1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meets</a:t>
            </a:r>
            <a:r>
              <a:rPr lang="en-IN" spc="125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his </a:t>
            </a:r>
            <a:r>
              <a:rPr lang="en-IN" dirty="0" smtClean="0">
                <a:latin typeface="Calibri"/>
                <a:cs typeface="Calibri"/>
              </a:rPr>
              <a:t>requirements.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By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20" dirty="0" smtClean="0">
                <a:latin typeface="Calibri"/>
                <a:cs typeface="Calibri"/>
              </a:rPr>
              <a:t>this</a:t>
            </a:r>
            <a:endParaRPr lang="en-IN" dirty="0" smtClean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698500" algn="l"/>
              </a:tabLst>
            </a:pPr>
            <a:r>
              <a:rPr lang="en-IN" dirty="0" smtClean="0">
                <a:latin typeface="Calibri"/>
                <a:cs typeface="Calibri"/>
              </a:rPr>
              <a:t>way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risks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are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reduced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continuous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changes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are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done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depending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client’s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feedback.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775" y="6019800"/>
            <a:ext cx="6858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 smtClean="0">
                <a:latin typeface="Calibri"/>
                <a:cs typeface="Calibri"/>
              </a:rPr>
              <a:t>Types</a:t>
            </a:r>
            <a:r>
              <a:rPr lang="en-IN" b="1" spc="-3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(Models)</a:t>
            </a:r>
            <a:r>
              <a:rPr lang="en-IN" b="1" spc="-3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of</a:t>
            </a:r>
            <a:r>
              <a:rPr lang="en-IN" b="1" spc="5" dirty="0" smtClean="0">
                <a:latin typeface="Calibri"/>
                <a:cs typeface="Calibri"/>
              </a:rPr>
              <a:t> </a:t>
            </a:r>
            <a:r>
              <a:rPr lang="en-IN" b="1" spc="-20" dirty="0" smtClean="0">
                <a:latin typeface="Calibri"/>
                <a:cs typeface="Calibri"/>
              </a:rPr>
              <a:t>SDLC: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Waterfall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Spiral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Rapid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Application</a:t>
            </a:r>
            <a:r>
              <a:rPr lang="en-IN" spc="-10" dirty="0" smtClean="0">
                <a:latin typeface="Calibri"/>
                <a:cs typeface="Calibri"/>
              </a:rPr>
              <a:t> Development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(RAD)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2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Iterative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or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Incremental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Prototype</a:t>
            </a:r>
            <a:r>
              <a:rPr lang="en-IN" spc="-4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V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Model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Agile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spc="-20" dirty="0" smtClean="0">
                <a:latin typeface="Calibri"/>
                <a:cs typeface="Calibri"/>
              </a:rPr>
              <a:t>Model</a:t>
            </a:r>
            <a:endParaRPr lang="en-I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811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0"/>
            <a:ext cx="7391400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IN" b="1" dirty="0" smtClean="0">
                <a:latin typeface="Calibri"/>
                <a:cs typeface="Calibri"/>
              </a:rPr>
              <a:t>What</a:t>
            </a:r>
            <a:r>
              <a:rPr lang="en-IN" b="1" spc="-1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is</a:t>
            </a:r>
            <a:r>
              <a:rPr lang="en-IN" b="1" spc="-2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a</a:t>
            </a:r>
            <a:r>
              <a:rPr lang="en-IN" b="1" spc="-5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Build?</a:t>
            </a:r>
            <a:endParaRPr lang="en-IN" dirty="0" smtClean="0">
              <a:latin typeface="Calibri"/>
              <a:cs typeface="Calibri"/>
            </a:endParaRPr>
          </a:p>
          <a:p>
            <a:pPr marL="241300" marR="5080" indent="-229235">
              <a:lnSpc>
                <a:spcPct val="114500"/>
              </a:lnSpc>
              <a:spcBef>
                <a:spcPts val="120"/>
              </a:spcBef>
              <a:buFont typeface="Symbol"/>
              <a:buChar char=""/>
              <a:tabLst>
                <a:tab pos="241300" algn="l"/>
              </a:tabLst>
            </a:pPr>
            <a:r>
              <a:rPr lang="en-IN" dirty="0" smtClean="0">
                <a:latin typeface="Calibri"/>
                <a:cs typeface="Calibri"/>
              </a:rPr>
              <a:t>It</a:t>
            </a:r>
            <a:r>
              <a:rPr lang="en-IN" spc="1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1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1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number/identity</a:t>
            </a:r>
            <a:r>
              <a:rPr lang="en-IN" spc="1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given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Installable</a:t>
            </a:r>
            <a:r>
              <a:rPr lang="en-IN" spc="1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1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that</a:t>
            </a:r>
            <a:r>
              <a:rPr lang="en-IN" spc="1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15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given</a:t>
            </a:r>
            <a:r>
              <a:rPr lang="en-IN" spc="1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2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18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testing</a:t>
            </a:r>
            <a:r>
              <a:rPr lang="en-IN" spc="1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team</a:t>
            </a:r>
            <a:r>
              <a:rPr lang="en-IN" spc="16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by</a:t>
            </a:r>
            <a:r>
              <a:rPr lang="en-IN" spc="160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the </a:t>
            </a:r>
            <a:r>
              <a:rPr lang="en-IN" dirty="0" smtClean="0">
                <a:latin typeface="Calibri"/>
                <a:cs typeface="Calibri"/>
              </a:rPr>
              <a:t>development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spc="-20" dirty="0" smtClean="0">
                <a:latin typeface="Calibri"/>
                <a:cs typeface="Calibri"/>
              </a:rPr>
              <a:t>team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832403"/>
            <a:ext cx="7162800" cy="1337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IN" b="1" dirty="0" smtClean="0">
                <a:latin typeface="Calibri"/>
                <a:cs typeface="Calibri"/>
              </a:rPr>
              <a:t>What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is</a:t>
            </a:r>
            <a:r>
              <a:rPr lang="en-IN" b="1" spc="-20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release?</a:t>
            </a:r>
            <a:endParaRPr lang="en-IN" dirty="0" smtClean="0">
              <a:latin typeface="Calibri"/>
              <a:cs typeface="Calibri"/>
            </a:endParaRPr>
          </a:p>
          <a:p>
            <a:pPr marL="241300" marR="5080" indent="-229235">
              <a:lnSpc>
                <a:spcPct val="114500"/>
              </a:lnSpc>
              <a:spcBef>
                <a:spcPts val="120"/>
              </a:spcBef>
              <a:buFont typeface="Symbol"/>
              <a:buChar char=""/>
              <a:tabLst>
                <a:tab pos="241300" algn="l"/>
              </a:tabLst>
            </a:pPr>
            <a:r>
              <a:rPr lang="en-IN" dirty="0" smtClean="0">
                <a:latin typeface="Calibri"/>
                <a:cs typeface="Calibri"/>
              </a:rPr>
              <a:t>It</a:t>
            </a:r>
            <a:r>
              <a:rPr lang="en-IN" spc="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</a:t>
            </a:r>
            <a:r>
              <a:rPr lang="en-IN" spc="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number/</a:t>
            </a:r>
            <a:r>
              <a:rPr lang="en-IN" spc="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identity</a:t>
            </a:r>
            <a:r>
              <a:rPr lang="en-IN" spc="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given</a:t>
            </a:r>
            <a:r>
              <a:rPr lang="en-IN" spc="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4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Installable</a:t>
            </a:r>
            <a:r>
              <a:rPr lang="en-IN" spc="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software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that</a:t>
            </a:r>
            <a:r>
              <a:rPr lang="en-IN" spc="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handed</a:t>
            </a:r>
            <a:r>
              <a:rPr lang="en-IN" spc="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over</a:t>
            </a:r>
            <a:r>
              <a:rPr lang="en-IN" spc="5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10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6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customer/client </a:t>
            </a:r>
            <a:r>
              <a:rPr lang="en-IN" dirty="0" smtClean="0">
                <a:latin typeface="Calibri"/>
                <a:cs typeface="Calibri"/>
              </a:rPr>
              <a:t>by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testing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team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(or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sometimes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directly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by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development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team)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125" y="8697326"/>
            <a:ext cx="7086600" cy="13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IN" b="1" dirty="0" smtClean="0">
                <a:latin typeface="Calibri"/>
                <a:cs typeface="Calibri"/>
              </a:rPr>
              <a:t>What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is</a:t>
            </a:r>
            <a:r>
              <a:rPr lang="en-IN" b="1" spc="-20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deployment?</a:t>
            </a:r>
            <a:endParaRPr lang="en-IN" dirty="0" smtClean="0">
              <a:latin typeface="Calibri"/>
              <a:cs typeface="Calibri"/>
            </a:endParaRPr>
          </a:p>
          <a:p>
            <a:pPr marL="241300" marR="5080" indent="-229235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lang="en-IN" dirty="0" smtClean="0">
                <a:latin typeface="Calibri"/>
                <a:cs typeface="Calibri"/>
              </a:rPr>
              <a:t>Deployment</a:t>
            </a:r>
            <a:r>
              <a:rPr lang="en-IN" spc="6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is</a:t>
            </a:r>
            <a:r>
              <a:rPr lang="en-IN" spc="8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8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mechanism</a:t>
            </a:r>
            <a:r>
              <a:rPr lang="en-IN" spc="8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through</a:t>
            </a:r>
            <a:r>
              <a:rPr lang="en-IN" spc="7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which</a:t>
            </a:r>
            <a:r>
              <a:rPr lang="en-IN" spc="7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applications,</a:t>
            </a:r>
            <a:r>
              <a:rPr lang="en-IN" spc="7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modules,</a:t>
            </a:r>
            <a:r>
              <a:rPr lang="en-IN" spc="7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updates,</a:t>
            </a:r>
            <a:r>
              <a:rPr lang="en-IN" spc="7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and</a:t>
            </a:r>
            <a:r>
              <a:rPr lang="en-IN" spc="7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patches</a:t>
            </a:r>
            <a:r>
              <a:rPr lang="en-IN" spc="80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are </a:t>
            </a:r>
            <a:r>
              <a:rPr lang="en-IN" dirty="0" smtClean="0">
                <a:latin typeface="Calibri"/>
                <a:cs typeface="Calibri"/>
              </a:rPr>
              <a:t>delivered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from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developers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end-user/client/customer.</a:t>
            </a:r>
            <a:endParaRPr lang="en-IN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400800"/>
            <a:ext cx="7086600" cy="229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lang="en-IN" b="1" dirty="0" smtClean="0">
                <a:latin typeface="Calibri"/>
                <a:cs typeface="Calibri"/>
              </a:rPr>
              <a:t>Which</a:t>
            </a:r>
            <a:r>
              <a:rPr lang="en-IN" b="1" spc="-2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tools</a:t>
            </a:r>
            <a:r>
              <a:rPr lang="en-IN" b="1" spc="-3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you</a:t>
            </a:r>
            <a:r>
              <a:rPr lang="en-IN" b="1" spc="-2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are</a:t>
            </a:r>
            <a:r>
              <a:rPr lang="en-IN" b="1" spc="-3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using</a:t>
            </a:r>
            <a:r>
              <a:rPr lang="en-IN" b="1" spc="-3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to</a:t>
            </a:r>
            <a:r>
              <a:rPr lang="en-IN" b="1" spc="-2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write</a:t>
            </a:r>
            <a:r>
              <a:rPr lang="en-IN" b="1" spc="-3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review</a:t>
            </a:r>
            <a:r>
              <a:rPr lang="en-IN" b="1" spc="-1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test</a:t>
            </a:r>
            <a:r>
              <a:rPr lang="en-IN" b="1" spc="-30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cases?</a:t>
            </a:r>
            <a:endParaRPr lang="en-IN" dirty="0" smtClean="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Generally,</a:t>
            </a:r>
            <a:r>
              <a:rPr lang="en-IN" spc="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</a:t>
            </a:r>
            <a:r>
              <a:rPr lang="en-IN" spc="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our</a:t>
            </a:r>
            <a:r>
              <a:rPr lang="en-IN" spc="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company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we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preferred</a:t>
            </a:r>
            <a:r>
              <a:rPr lang="en-IN" spc="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to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write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down</a:t>
            </a:r>
            <a:r>
              <a:rPr lang="en-IN" spc="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cases</a:t>
            </a:r>
            <a:r>
              <a:rPr lang="en-IN" spc="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</a:t>
            </a:r>
            <a:r>
              <a:rPr lang="en-IN" spc="6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</a:t>
            </a:r>
            <a:r>
              <a:rPr lang="en-IN" spc="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excel</a:t>
            </a:r>
            <a:r>
              <a:rPr lang="en-IN" spc="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sheet</a:t>
            </a:r>
            <a:r>
              <a:rPr lang="en-IN" spc="1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because </a:t>
            </a:r>
            <a:r>
              <a:rPr lang="en-IN" dirty="0" smtClean="0">
                <a:latin typeface="Calibri"/>
                <a:cs typeface="Calibri"/>
              </a:rPr>
              <a:t>it’s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very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easy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and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user-friendly.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After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completion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of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review,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will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add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that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 cases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spc="-25" dirty="0" smtClean="0">
                <a:latin typeface="Calibri"/>
                <a:cs typeface="Calibri"/>
              </a:rPr>
              <a:t>in </a:t>
            </a:r>
            <a:r>
              <a:rPr lang="en-IN" dirty="0" smtClean="0">
                <a:latin typeface="Calibri"/>
                <a:cs typeface="Calibri"/>
              </a:rPr>
              <a:t>TestLink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for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future</a:t>
            </a:r>
            <a:r>
              <a:rPr lang="en-IN" spc="-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tracking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purposes.</a:t>
            </a:r>
            <a:endParaRPr lang="en-IN" dirty="0" smtClean="0">
              <a:latin typeface="Calibri"/>
              <a:cs typeface="Calibri"/>
            </a:endParaRPr>
          </a:p>
          <a:p>
            <a:pPr marL="469265" indent="-227965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265" algn="l"/>
              </a:tabLst>
            </a:pPr>
            <a:r>
              <a:rPr lang="en-IN" spc="-10" dirty="0" smtClean="0">
                <a:latin typeface="Calibri"/>
                <a:cs typeface="Calibri"/>
              </a:rPr>
              <a:t>TestLink</a:t>
            </a:r>
            <a:endParaRPr lang="en-IN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lang="en-IN" dirty="0" smtClean="0">
                <a:latin typeface="Calibri"/>
                <a:cs typeface="Calibri"/>
              </a:rPr>
              <a:t>Version:</a:t>
            </a:r>
            <a:r>
              <a:rPr lang="en-IN" spc="-4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-</a:t>
            </a:r>
            <a:r>
              <a:rPr lang="en-IN" dirty="0" smtClean="0">
                <a:latin typeface="Calibri"/>
                <a:cs typeface="Calibri"/>
              </a:rPr>
              <a:t>1.9.13</a:t>
            </a:r>
            <a:r>
              <a:rPr lang="en-IN" spc="-40" dirty="0" smtClean="0">
                <a:latin typeface="Calibri"/>
                <a:cs typeface="Calibri"/>
              </a:rPr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533400"/>
            <a:ext cx="708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IN" b="1" dirty="0" smtClean="0">
                <a:latin typeface="Calibri"/>
                <a:cs typeface="Calibri"/>
              </a:rPr>
              <a:t>What</a:t>
            </a:r>
            <a:r>
              <a:rPr lang="en-IN" b="1" spc="-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is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your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spc="-10" dirty="0" smtClean="0">
                <a:latin typeface="Calibri"/>
                <a:cs typeface="Calibri"/>
              </a:rPr>
              <a:t>(QA/Tester)</a:t>
            </a:r>
            <a:r>
              <a:rPr lang="en-IN" b="1" spc="-15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basic</a:t>
            </a:r>
            <a:r>
              <a:rPr lang="en-IN" b="1" spc="-1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roles</a:t>
            </a:r>
            <a:r>
              <a:rPr lang="en-IN" b="1" spc="10" dirty="0" smtClean="0">
                <a:latin typeface="Calibri"/>
                <a:cs typeface="Calibri"/>
              </a:rPr>
              <a:t> </a:t>
            </a:r>
            <a:r>
              <a:rPr lang="en-IN" b="1" dirty="0" smtClean="0">
                <a:latin typeface="Calibri"/>
                <a:cs typeface="Calibri"/>
              </a:rPr>
              <a:t>and </a:t>
            </a:r>
            <a:r>
              <a:rPr lang="en-IN" b="1" spc="-10" dirty="0" smtClean="0">
                <a:latin typeface="Calibri"/>
                <a:cs typeface="Calibri"/>
              </a:rPr>
              <a:t>responsibility?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Understanding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&amp;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analyzing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Requirements.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Prepare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Scenarios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for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individual</a:t>
            </a:r>
            <a:r>
              <a:rPr lang="en-IN" spc="-10" dirty="0" smtClean="0">
                <a:latin typeface="Calibri"/>
                <a:cs typeface="Calibri"/>
              </a:rPr>
              <a:t> modules.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Writing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&amp;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review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Cases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as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per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requirements.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cases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execution.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Defect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creation,</a:t>
            </a:r>
            <a:r>
              <a:rPr lang="en-IN" spc="-3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Defect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verification,</a:t>
            </a:r>
            <a:r>
              <a:rPr lang="en-IN" spc="-4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and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QA</a:t>
            </a:r>
            <a:r>
              <a:rPr lang="en-IN" spc="-1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task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management.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Weekly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status </a:t>
            </a:r>
            <a:r>
              <a:rPr lang="en-IN" spc="-10" dirty="0" smtClean="0">
                <a:latin typeface="Calibri"/>
                <a:cs typeface="Calibri"/>
              </a:rPr>
              <a:t>reporting.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Continuous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Communication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with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the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team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&amp;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client.</a:t>
            </a:r>
            <a:endParaRPr lang="en-IN" dirty="0" smtClean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lang="en-IN" dirty="0" smtClean="0">
                <a:latin typeface="Calibri"/>
                <a:cs typeface="Calibri"/>
              </a:rPr>
              <a:t>Preparation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of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Test</a:t>
            </a:r>
            <a:r>
              <a:rPr lang="en-IN" spc="-3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Plan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Documentation</a:t>
            </a:r>
            <a:r>
              <a:rPr lang="en-IN" spc="-2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(if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have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3+</a:t>
            </a:r>
            <a:r>
              <a:rPr lang="en-IN" spc="-15" dirty="0" smtClean="0">
                <a:latin typeface="Calibri"/>
                <a:cs typeface="Calibri"/>
              </a:rPr>
              <a:t> </a:t>
            </a:r>
            <a:r>
              <a:rPr lang="en-IN" dirty="0" smtClean="0">
                <a:latin typeface="Calibri"/>
                <a:cs typeface="Calibri"/>
              </a:rPr>
              <a:t>years</a:t>
            </a:r>
            <a:r>
              <a:rPr lang="en-IN" spc="-20" dirty="0" smtClean="0">
                <a:latin typeface="Calibri"/>
                <a:cs typeface="Calibri"/>
              </a:rPr>
              <a:t> </a:t>
            </a:r>
            <a:r>
              <a:rPr lang="en-IN" spc="-10" dirty="0" smtClean="0">
                <a:latin typeface="Calibri"/>
                <a:cs typeface="Calibri"/>
              </a:rPr>
              <a:t>exp).</a:t>
            </a:r>
            <a:endParaRPr lang="en-I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8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35464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2235" y="1109725"/>
            <a:ext cx="1089025" cy="1739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Plan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template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8404" y="1090930"/>
            <a:ext cx="31305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Contents: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HOW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WHEN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test):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8135" y="1261846"/>
            <a:ext cx="2310765" cy="3163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Overview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Scope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697865" algn="l"/>
              </a:tabLst>
            </a:pPr>
            <a:r>
              <a:rPr sz="1100" spc="-10" dirty="0">
                <a:latin typeface="Calibri"/>
                <a:cs typeface="Calibri"/>
              </a:rPr>
              <a:t>Inclusions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697865" algn="l"/>
              </a:tabLst>
            </a:pPr>
            <a:r>
              <a:rPr sz="1100" spc="-10" dirty="0">
                <a:latin typeface="Calibri"/>
                <a:cs typeface="Calibri"/>
              </a:rPr>
              <a:t>Exclusions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9"/>
              </a:spcBef>
              <a:buFont typeface="Wingdings"/>
              <a:buChar char="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Environments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Approach/Strategy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Defect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Procedure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Roles/Responsibilities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Schedule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Deliverables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Pricing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Entry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Criteria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Suspension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Resumption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Criteria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0665" algn="l"/>
              </a:tabLst>
            </a:pPr>
            <a:r>
              <a:rPr sz="1100" spc="-10" dirty="0">
                <a:latin typeface="Calibri"/>
                <a:cs typeface="Calibri"/>
              </a:rPr>
              <a:t>Tools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Risk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Mitigations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0665" algn="l"/>
              </a:tabLst>
            </a:pPr>
            <a:r>
              <a:rPr sz="1100" spc="-10" dirty="0">
                <a:latin typeface="Calibri"/>
                <a:cs typeface="Calibri"/>
              </a:rPr>
              <a:t>Approvals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567171"/>
            <a:ext cx="115569" cy="1084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4612" y="5200903"/>
            <a:ext cx="5383530" cy="51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1220"/>
              </a:spcBef>
            </a:pPr>
            <a:r>
              <a:rPr sz="1100" b="1" dirty="0">
                <a:latin typeface="Calibri"/>
                <a:cs typeface="Calibri"/>
              </a:rPr>
              <a:t>Use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Case,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Scenario,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Case: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143599"/>
            <a:ext cx="5737860" cy="13976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413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Use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Case: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(Describes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100" b="1" spc="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requirement)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AutoNum type="alphaL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describes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items.</a:t>
            </a:r>
            <a:endParaRPr sz="1100">
              <a:latin typeface="Calibri"/>
              <a:cs typeface="Calibri"/>
            </a:endParaRPr>
          </a:p>
          <a:p>
            <a:pPr marL="1155700" marR="5080" lvl="2" indent="-295910">
              <a:lnSpc>
                <a:spcPct val="116399"/>
              </a:lnSpc>
              <a:buAutoNum type="romanL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Actor,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user,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single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person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group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people, </a:t>
            </a:r>
            <a:r>
              <a:rPr sz="1100" dirty="0">
                <a:latin typeface="Calibri"/>
                <a:cs typeface="Calibri"/>
              </a:rPr>
              <a:t>interacting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process.</a:t>
            </a:r>
            <a:endParaRPr sz="1100">
              <a:latin typeface="Calibri"/>
              <a:cs typeface="Calibri"/>
            </a:endParaRPr>
          </a:p>
          <a:p>
            <a:pPr marL="1155700" lvl="2" indent="-328930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Action,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reach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final</a:t>
            </a:r>
            <a:r>
              <a:rPr sz="1100" spc="-10" dirty="0">
                <a:latin typeface="Calibri"/>
                <a:cs typeface="Calibri"/>
              </a:rPr>
              <a:t> outcome.</a:t>
            </a:r>
            <a:endParaRPr sz="1100">
              <a:latin typeface="Calibri"/>
              <a:cs typeface="Calibri"/>
            </a:endParaRPr>
          </a:p>
          <a:p>
            <a:pPr marL="1155700" lvl="2" indent="-359410">
              <a:lnSpc>
                <a:spcPct val="100000"/>
              </a:lnSpc>
              <a:spcBef>
                <a:spcPts val="219"/>
              </a:spcBef>
              <a:buAutoNum type="romanLcPeriod"/>
              <a:tabLst>
                <a:tab pos="1155700" algn="l"/>
              </a:tabLst>
            </a:pPr>
            <a:r>
              <a:rPr sz="1100" spc="-10" dirty="0">
                <a:latin typeface="Calibri"/>
                <a:cs typeface="Calibri"/>
              </a:rPr>
              <a:t>Goal/Outcome,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successful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 </a:t>
            </a:r>
            <a:r>
              <a:rPr sz="1100" spc="-10" dirty="0">
                <a:latin typeface="Calibri"/>
                <a:cs typeface="Calibri"/>
              </a:rPr>
              <a:t>outcome.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49582" y="9123645"/>
            <a:ext cx="1911985" cy="508000"/>
          </a:xfrm>
          <a:custGeom>
            <a:avLst/>
            <a:gdLst/>
            <a:ahLst/>
            <a:cxnLst/>
            <a:rect l="l" t="t" r="r" b="b"/>
            <a:pathLst>
              <a:path w="1911984" h="508000">
                <a:moveTo>
                  <a:pt x="518871" y="0"/>
                </a:moveTo>
                <a:lnTo>
                  <a:pt x="540156" y="15873"/>
                </a:lnTo>
                <a:lnTo>
                  <a:pt x="562775" y="27781"/>
                </a:lnTo>
                <a:lnTo>
                  <a:pt x="610692" y="55562"/>
                </a:lnTo>
                <a:lnTo>
                  <a:pt x="686498" y="83343"/>
                </a:lnTo>
                <a:lnTo>
                  <a:pt x="798271" y="119055"/>
                </a:lnTo>
                <a:lnTo>
                  <a:pt x="949972" y="154779"/>
                </a:lnTo>
                <a:lnTo>
                  <a:pt x="1141564" y="190490"/>
                </a:lnTo>
                <a:lnTo>
                  <a:pt x="1349082" y="230180"/>
                </a:lnTo>
                <a:lnTo>
                  <a:pt x="1556651" y="269869"/>
                </a:lnTo>
                <a:lnTo>
                  <a:pt x="1720303" y="305593"/>
                </a:lnTo>
                <a:lnTo>
                  <a:pt x="1828063" y="329397"/>
                </a:lnTo>
                <a:lnTo>
                  <a:pt x="1891906" y="345282"/>
                </a:lnTo>
                <a:lnTo>
                  <a:pt x="1911896" y="353213"/>
                </a:lnTo>
                <a:lnTo>
                  <a:pt x="1907882" y="361156"/>
                </a:lnTo>
                <a:lnTo>
                  <a:pt x="1820075" y="396867"/>
                </a:lnTo>
                <a:lnTo>
                  <a:pt x="1700364" y="428626"/>
                </a:lnTo>
                <a:lnTo>
                  <a:pt x="1540675" y="460373"/>
                </a:lnTo>
                <a:lnTo>
                  <a:pt x="1329143" y="488154"/>
                </a:lnTo>
                <a:lnTo>
                  <a:pt x="1085659" y="504027"/>
                </a:lnTo>
                <a:lnTo>
                  <a:pt x="874128" y="507992"/>
                </a:lnTo>
                <a:lnTo>
                  <a:pt x="538810" y="507992"/>
                </a:lnTo>
                <a:lnTo>
                  <a:pt x="498932" y="500062"/>
                </a:lnTo>
                <a:lnTo>
                  <a:pt x="474967" y="496084"/>
                </a:lnTo>
                <a:lnTo>
                  <a:pt x="447040" y="484189"/>
                </a:lnTo>
                <a:lnTo>
                  <a:pt x="399110" y="476246"/>
                </a:lnTo>
                <a:lnTo>
                  <a:pt x="323303" y="468303"/>
                </a:lnTo>
                <a:lnTo>
                  <a:pt x="227507" y="460373"/>
                </a:lnTo>
                <a:lnTo>
                  <a:pt x="0" y="460373"/>
                </a:lnTo>
              </a:path>
            </a:pathLst>
          </a:custGeom>
          <a:ln w="3143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4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3774185"/>
            <a:ext cx="19119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2.</a:t>
            </a:r>
            <a:r>
              <a:rPr sz="1100" b="1" spc="210" dirty="0">
                <a:solidFill>
                  <a:srgbClr val="5B9BD4"/>
                </a:solidFill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Test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Scenario: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(What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to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test)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2211" y="3988053"/>
            <a:ext cx="750570" cy="170815"/>
          </a:xfrm>
          <a:custGeom>
            <a:avLst/>
            <a:gdLst/>
            <a:ahLst/>
            <a:cxnLst/>
            <a:rect l="l" t="t" r="r" b="b"/>
            <a:pathLst>
              <a:path w="750569" h="170814">
                <a:moveTo>
                  <a:pt x="466648" y="0"/>
                </a:moveTo>
                <a:lnTo>
                  <a:pt x="0" y="0"/>
                </a:lnTo>
                <a:lnTo>
                  <a:pt x="0" y="170688"/>
                </a:lnTo>
                <a:lnTo>
                  <a:pt x="466648" y="170688"/>
                </a:lnTo>
                <a:lnTo>
                  <a:pt x="466648" y="0"/>
                </a:lnTo>
                <a:close/>
              </a:path>
              <a:path w="750569" h="170814">
                <a:moveTo>
                  <a:pt x="750062" y="0"/>
                </a:moveTo>
                <a:lnTo>
                  <a:pt x="497078" y="0"/>
                </a:lnTo>
                <a:lnTo>
                  <a:pt x="497078" y="170688"/>
                </a:lnTo>
                <a:lnTo>
                  <a:pt x="750062" y="170688"/>
                </a:lnTo>
                <a:lnTo>
                  <a:pt x="7500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2210" y="3988053"/>
            <a:ext cx="7632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latin typeface="Calibri"/>
                <a:cs typeface="Calibri"/>
              </a:rPr>
              <a:t>possible </a:t>
            </a:r>
            <a:r>
              <a:rPr sz="1100" spc="-20" dirty="0">
                <a:latin typeface="Calibri"/>
                <a:cs typeface="Calibri"/>
              </a:rPr>
              <a:t>area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0052" y="3969257"/>
            <a:ext cx="15938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(What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test).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135" y="3942435"/>
            <a:ext cx="5285105" cy="12026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240665" algn="l"/>
              </a:tabLst>
            </a:pPr>
            <a:r>
              <a:rPr sz="1100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ts val="1560"/>
              </a:lnSpc>
              <a:spcBef>
                <a:spcPts val="65"/>
              </a:spcBef>
              <a:buAutoNum type="alphaL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Scenario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overview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functionality</a:t>
            </a:r>
            <a:r>
              <a:rPr sz="11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under testing.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5"/>
              </a:spcBef>
              <a:buAutoNum type="alphaLcPeriod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scenario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derived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case.</a:t>
            </a:r>
            <a:endParaRPr sz="1100">
              <a:latin typeface="Calibri"/>
              <a:cs typeface="Calibri"/>
            </a:endParaRPr>
          </a:p>
          <a:p>
            <a:pPr marL="241300" marR="5715" indent="-228600">
              <a:lnSpc>
                <a:spcPts val="1560"/>
              </a:lnSpc>
              <a:spcBef>
                <a:spcPts val="70"/>
              </a:spcBef>
              <a:buAutoNum type="alphaL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say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scenario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11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1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determined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coverage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against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requirement.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570067"/>
            <a:ext cx="5742940" cy="809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2413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Test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Case: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(How</a:t>
            </a:r>
            <a:r>
              <a:rPr sz="11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to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test)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AutoNum type="alphaL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detailed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11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test.</a:t>
            </a:r>
            <a:endParaRPr sz="1100">
              <a:latin typeface="Calibri"/>
              <a:cs typeface="Calibri"/>
            </a:endParaRPr>
          </a:p>
          <a:p>
            <a:pPr marL="698500" marR="5080" lvl="1" indent="-228600">
              <a:lnSpc>
                <a:spcPts val="1560"/>
              </a:lnSpc>
              <a:spcBef>
                <a:spcPts val="65"/>
              </a:spcBef>
              <a:buAutoNum type="alphaL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actions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executed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validate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functionality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1542" y="6399529"/>
            <a:ext cx="254000" cy="1708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5" dirty="0">
                <a:latin typeface="Calibri"/>
                <a:cs typeface="Calibri"/>
              </a:rPr>
              <a:t>AUT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8135" y="6353911"/>
            <a:ext cx="5216525" cy="6140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Calibri"/>
              <a:buAutoNum type="alphaLcPeriod" startAt="3"/>
              <a:tabLst>
                <a:tab pos="240665" algn="l"/>
                <a:tab pos="4424045" algn="l"/>
              </a:tabLst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actions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performed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validate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</a:t>
            </a:r>
            <a:r>
              <a:rPr sz="1100" dirty="0">
                <a:latin typeface="Calibri"/>
                <a:cs typeface="Calibri"/>
              </a:rPr>
              <a:t>	(How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test).</a:t>
            </a:r>
            <a:endParaRPr sz="1100">
              <a:latin typeface="Calibri"/>
              <a:cs typeface="Calibri"/>
            </a:endParaRPr>
          </a:p>
          <a:p>
            <a:pPr marL="12700" marR="1359535" indent="228600">
              <a:lnSpc>
                <a:spcPts val="1560"/>
              </a:lnSpc>
              <a:spcBef>
                <a:spcPts val="65"/>
              </a:spcBef>
              <a:buAutoNum type="alphaLcPeriod" startAt="3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 steps,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expected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result,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result. </a:t>
            </a:r>
            <a:r>
              <a:rPr sz="1100" spc="-25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735" y="6747484"/>
            <a:ext cx="5048885" cy="41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like,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pre-condition,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expected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result,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status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604" y="7597623"/>
            <a:ext cx="5237480" cy="6115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Use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Case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V/s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Case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dirty="0">
                <a:latin typeface="Calibri"/>
                <a:cs typeface="Calibri"/>
              </a:rPr>
              <a:t>Use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Case: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Describes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functional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prepared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Analyst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(BA).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Calibri"/>
              <a:buAutoNum type="alphaLcPeriod"/>
              <a:tabLst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Case: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Describes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Steps/Procedure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prepared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Testers.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604" y="8643315"/>
            <a:ext cx="4892675" cy="4165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Scenario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V/s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Case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AutoNum type="alphaL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Scenario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11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 be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tested</a:t>
            </a:r>
            <a:r>
              <a:rPr sz="110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 be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tested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".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151" y="914400"/>
            <a:ext cx="4085844" cy="238819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172709" y="9408220"/>
            <a:ext cx="1671320" cy="264795"/>
          </a:xfrm>
          <a:custGeom>
            <a:avLst/>
            <a:gdLst/>
            <a:ahLst/>
            <a:cxnLst/>
            <a:rect l="l" t="t" r="r" b="b"/>
            <a:pathLst>
              <a:path w="1671320" h="264795">
                <a:moveTo>
                  <a:pt x="681926" y="31553"/>
                </a:moveTo>
                <a:lnTo>
                  <a:pt x="740371" y="26285"/>
                </a:lnTo>
                <a:lnTo>
                  <a:pt x="777620" y="19698"/>
                </a:lnTo>
                <a:lnTo>
                  <a:pt x="841425" y="11804"/>
                </a:lnTo>
                <a:lnTo>
                  <a:pt x="917168" y="3922"/>
                </a:lnTo>
                <a:lnTo>
                  <a:pt x="1000912" y="0"/>
                </a:lnTo>
                <a:lnTo>
                  <a:pt x="1630997" y="0"/>
                </a:lnTo>
                <a:lnTo>
                  <a:pt x="1658937" y="3922"/>
                </a:lnTo>
                <a:lnTo>
                  <a:pt x="1666875" y="11804"/>
                </a:lnTo>
                <a:lnTo>
                  <a:pt x="1670888" y="27631"/>
                </a:lnTo>
                <a:lnTo>
                  <a:pt x="1666875" y="47329"/>
                </a:lnTo>
                <a:lnTo>
                  <a:pt x="1595081" y="110474"/>
                </a:lnTo>
                <a:lnTo>
                  <a:pt x="1515364" y="146049"/>
                </a:lnTo>
                <a:lnTo>
                  <a:pt x="1403692" y="185485"/>
                </a:lnTo>
                <a:lnTo>
                  <a:pt x="1228229" y="221010"/>
                </a:lnTo>
                <a:lnTo>
                  <a:pt x="1008900" y="244719"/>
                </a:lnTo>
                <a:lnTo>
                  <a:pt x="753656" y="260496"/>
                </a:lnTo>
                <a:lnTo>
                  <a:pt x="478523" y="264468"/>
                </a:lnTo>
                <a:lnTo>
                  <a:pt x="259206" y="256523"/>
                </a:lnTo>
                <a:lnTo>
                  <a:pt x="111671" y="248641"/>
                </a:lnTo>
                <a:lnTo>
                  <a:pt x="23901" y="240747"/>
                </a:lnTo>
                <a:lnTo>
                  <a:pt x="0" y="232865"/>
                </a:lnTo>
                <a:lnTo>
                  <a:pt x="19938" y="224983"/>
                </a:lnTo>
                <a:lnTo>
                  <a:pt x="79768" y="217088"/>
                </a:lnTo>
                <a:lnTo>
                  <a:pt x="191388" y="209206"/>
                </a:lnTo>
                <a:lnTo>
                  <a:pt x="366852" y="205234"/>
                </a:lnTo>
                <a:lnTo>
                  <a:pt x="1375765" y="205234"/>
                </a:lnTo>
              </a:path>
            </a:pathLst>
          </a:custGeom>
          <a:ln w="3125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98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200886"/>
            <a:ext cx="4538980" cy="4165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Suite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(Test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Bed):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AutoNum type="alphaL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Suite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cases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belong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category.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853432"/>
            <a:ext cx="5741035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Case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(Writing)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Contents: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-10" dirty="0">
                <a:latin typeface="Calibri"/>
                <a:cs typeface="Calibri"/>
              </a:rPr>
              <a:t> Title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spc="-10" dirty="0">
                <a:latin typeface="Calibri"/>
                <a:cs typeface="Calibri"/>
              </a:rPr>
              <a:t>Description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spc="-10" dirty="0">
                <a:latin typeface="Calibri"/>
                <a:cs typeface="Calibri"/>
              </a:rPr>
              <a:t>Pre-condition</a:t>
            </a:r>
            <a:endParaRPr sz="1100">
              <a:latin typeface="Calibri"/>
              <a:cs typeface="Calibri"/>
            </a:endParaRPr>
          </a:p>
          <a:p>
            <a:pPr marL="698500" marR="5080" lvl="1" indent="-228600">
              <a:lnSpc>
                <a:spcPct val="116399"/>
              </a:lnSpc>
              <a:buClr>
                <a:srgbClr val="000000"/>
              </a:buClr>
              <a:buAutoNum type="arabicPeriod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Priority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(P0,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P1,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P2,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P3)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(P0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Smoke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Sanity,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P1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Regression,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P2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Functional,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P3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UI)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Requirement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spc="-10" dirty="0">
                <a:latin typeface="Calibri"/>
                <a:cs typeface="Calibri"/>
              </a:rPr>
              <a:t>Steps/Actions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Expected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Result</a:t>
            </a:r>
            <a:endParaRPr sz="1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78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182736"/>
            <a:ext cx="22726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[ADD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sz="1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BHUSHAN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TEMPLATE]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46" y="1812144"/>
            <a:ext cx="3818518" cy="28411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87098" y="9356330"/>
            <a:ext cx="1794510" cy="161290"/>
          </a:xfrm>
          <a:custGeom>
            <a:avLst/>
            <a:gdLst/>
            <a:ahLst/>
            <a:cxnLst/>
            <a:rect l="l" t="t" r="r" b="b"/>
            <a:pathLst>
              <a:path w="1794509" h="161290">
                <a:moveTo>
                  <a:pt x="0" y="32143"/>
                </a:moveTo>
                <a:lnTo>
                  <a:pt x="10718" y="21428"/>
                </a:lnTo>
                <a:lnTo>
                  <a:pt x="32194" y="28131"/>
                </a:lnTo>
                <a:lnTo>
                  <a:pt x="88506" y="36167"/>
                </a:lnTo>
                <a:lnTo>
                  <a:pt x="185089" y="60326"/>
                </a:lnTo>
                <a:lnTo>
                  <a:pt x="333921" y="92469"/>
                </a:lnTo>
                <a:lnTo>
                  <a:pt x="527050" y="116627"/>
                </a:lnTo>
                <a:lnTo>
                  <a:pt x="748360" y="136724"/>
                </a:lnTo>
                <a:lnTo>
                  <a:pt x="981671" y="144759"/>
                </a:lnTo>
                <a:lnTo>
                  <a:pt x="1794370" y="144759"/>
                </a:lnTo>
                <a:lnTo>
                  <a:pt x="1778292" y="132712"/>
                </a:lnTo>
                <a:lnTo>
                  <a:pt x="1726006" y="116627"/>
                </a:lnTo>
                <a:lnTo>
                  <a:pt x="1641525" y="88458"/>
                </a:lnTo>
                <a:lnTo>
                  <a:pt x="1532877" y="56314"/>
                </a:lnTo>
                <a:lnTo>
                  <a:pt x="1420215" y="36167"/>
                </a:lnTo>
                <a:lnTo>
                  <a:pt x="1291475" y="16071"/>
                </a:lnTo>
                <a:lnTo>
                  <a:pt x="1174800" y="8035"/>
                </a:lnTo>
                <a:lnTo>
                  <a:pt x="1058113" y="4024"/>
                </a:lnTo>
                <a:lnTo>
                  <a:pt x="921346" y="0"/>
                </a:lnTo>
                <a:lnTo>
                  <a:pt x="337985" y="0"/>
                </a:lnTo>
                <a:lnTo>
                  <a:pt x="317842" y="4024"/>
                </a:lnTo>
                <a:lnTo>
                  <a:pt x="321868" y="8035"/>
                </a:lnTo>
                <a:lnTo>
                  <a:pt x="374154" y="28131"/>
                </a:lnTo>
                <a:lnTo>
                  <a:pt x="426491" y="40230"/>
                </a:lnTo>
                <a:lnTo>
                  <a:pt x="502945" y="52290"/>
                </a:lnTo>
                <a:lnTo>
                  <a:pt x="607517" y="68362"/>
                </a:lnTo>
                <a:lnTo>
                  <a:pt x="728218" y="88458"/>
                </a:lnTo>
                <a:lnTo>
                  <a:pt x="860971" y="108592"/>
                </a:lnTo>
                <a:lnTo>
                  <a:pt x="977658" y="136724"/>
                </a:lnTo>
                <a:lnTo>
                  <a:pt x="1086294" y="160882"/>
                </a:lnTo>
              </a:path>
            </a:pathLst>
          </a:custGeom>
          <a:ln w="318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46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14401"/>
            <a:ext cx="70104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0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63734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9535" y="1182599"/>
            <a:ext cx="1666875" cy="10445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b="1" dirty="0">
                <a:latin typeface="Calibri"/>
                <a:cs typeface="Calibri"/>
              </a:rPr>
              <a:t>Why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software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has</a:t>
            </a:r>
            <a:r>
              <a:rPr sz="1100" b="1" spc="-20" dirty="0">
                <a:latin typeface="Calibri"/>
                <a:cs typeface="Calibri"/>
              </a:rPr>
              <a:t> bugs?</a:t>
            </a:r>
            <a:endParaRPr sz="11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complexity</a:t>
            </a:r>
            <a:endParaRPr sz="11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Programming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errors</a:t>
            </a:r>
            <a:endParaRPr sz="11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Changing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endParaRPr sz="11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Lack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skilled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testers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723600"/>
            <a:ext cx="115569" cy="107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535" y="2643607"/>
            <a:ext cx="3877310" cy="10223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Why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does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defect/bug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occur?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occur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reasons: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Wrong</a:t>
            </a:r>
            <a:r>
              <a:rPr sz="1100" b="1" spc="-10" dirty="0">
                <a:latin typeface="Calibri"/>
                <a:cs typeface="Calibri"/>
              </a:rPr>
              <a:t> coding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b="1" spc="-10" dirty="0">
                <a:latin typeface="Calibri"/>
                <a:cs typeface="Calibri"/>
              </a:rPr>
              <a:t>Missing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coding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Extra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612" y="4118609"/>
            <a:ext cx="5383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808304"/>
            <a:ext cx="115569" cy="1078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9535" y="4738217"/>
            <a:ext cx="5513705" cy="19856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spc="-10" dirty="0">
                <a:latin typeface="Calibri"/>
                <a:cs typeface="Calibri"/>
              </a:rPr>
              <a:t>Defects/Bugs/Issues: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Any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mismatched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functionality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found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application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Defect/Bug/Issue.</a:t>
            </a:r>
            <a:endParaRPr sz="11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16399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During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Execution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engineers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mismatches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defects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developers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templates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tools.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Defect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Reporting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Tools:</a:t>
            </a:r>
            <a:endParaRPr sz="11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Clear </a:t>
            </a:r>
            <a:r>
              <a:rPr sz="1100" spc="-20" dirty="0">
                <a:latin typeface="Calibri"/>
                <a:cs typeface="Calibri"/>
              </a:rPr>
              <a:t>Quest</a:t>
            </a:r>
            <a:endParaRPr sz="11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698500" algn="l"/>
              </a:tabLst>
            </a:pPr>
            <a:r>
              <a:rPr sz="1100" spc="-10" dirty="0">
                <a:latin typeface="Calibri"/>
                <a:cs typeface="Calibri"/>
              </a:rPr>
              <a:t>DevTrack</a:t>
            </a:r>
            <a:endParaRPr sz="11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Courier New"/>
              <a:buChar char="o"/>
              <a:tabLst>
                <a:tab pos="698500" algn="l"/>
              </a:tabLst>
            </a:pPr>
            <a:r>
              <a:rPr sz="1100" spc="-20" dirty="0">
                <a:latin typeface="Calibri"/>
                <a:cs typeface="Calibri"/>
              </a:rPr>
              <a:t>Jira</a:t>
            </a:r>
            <a:endParaRPr sz="11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Quality</a:t>
            </a:r>
            <a:r>
              <a:rPr sz="1100" spc="-10" dirty="0">
                <a:latin typeface="Calibri"/>
                <a:cs typeface="Calibri"/>
              </a:rPr>
              <a:t> Center</a:t>
            </a:r>
            <a:endParaRPr sz="11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Bug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Zilla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7219401"/>
            <a:ext cx="115569" cy="1078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7414345"/>
            <a:ext cx="115569" cy="1078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4612" y="7149820"/>
            <a:ext cx="5383530" cy="7391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tracking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completely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different.</a:t>
            </a:r>
            <a:endParaRPr sz="11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(Case)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Tracking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Tool.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8383398"/>
            <a:ext cx="115569" cy="1084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59535" y="8311362"/>
            <a:ext cx="1426210" cy="8121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dirty="0">
                <a:latin typeface="Calibri"/>
                <a:cs typeface="Calibri"/>
              </a:rPr>
              <a:t>Defect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Report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Contents: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Defect_ID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Defect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Description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Version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8302" y="9308579"/>
            <a:ext cx="1940560" cy="328295"/>
          </a:xfrm>
          <a:custGeom>
            <a:avLst/>
            <a:gdLst/>
            <a:ahLst/>
            <a:cxnLst/>
            <a:rect l="l" t="t" r="r" b="b"/>
            <a:pathLst>
              <a:path w="1940559" h="328295">
                <a:moveTo>
                  <a:pt x="813640" y="0"/>
                </a:moveTo>
                <a:lnTo>
                  <a:pt x="840373" y="0"/>
                </a:lnTo>
                <a:lnTo>
                  <a:pt x="861763" y="4076"/>
                </a:lnTo>
                <a:lnTo>
                  <a:pt x="921882" y="12153"/>
                </a:lnTo>
                <a:lnTo>
                  <a:pt x="1018078" y="28333"/>
                </a:lnTo>
                <a:lnTo>
                  <a:pt x="1162346" y="52641"/>
                </a:lnTo>
                <a:lnTo>
                  <a:pt x="1354776" y="76898"/>
                </a:lnTo>
                <a:lnTo>
                  <a:pt x="1555152" y="97142"/>
                </a:lnTo>
                <a:lnTo>
                  <a:pt x="1739546" y="113360"/>
                </a:lnTo>
                <a:lnTo>
                  <a:pt x="1867795" y="125514"/>
                </a:lnTo>
                <a:lnTo>
                  <a:pt x="1931938" y="141681"/>
                </a:lnTo>
                <a:lnTo>
                  <a:pt x="1939973" y="170014"/>
                </a:lnTo>
                <a:lnTo>
                  <a:pt x="1903859" y="202412"/>
                </a:lnTo>
                <a:lnTo>
                  <a:pt x="1831718" y="242887"/>
                </a:lnTo>
                <a:lnTo>
                  <a:pt x="1727500" y="283375"/>
                </a:lnTo>
                <a:lnTo>
                  <a:pt x="1603275" y="311696"/>
                </a:lnTo>
                <a:lnTo>
                  <a:pt x="1434901" y="327926"/>
                </a:lnTo>
                <a:lnTo>
                  <a:pt x="1198461" y="315760"/>
                </a:lnTo>
                <a:lnTo>
                  <a:pt x="933891" y="279298"/>
                </a:lnTo>
                <a:lnTo>
                  <a:pt x="649340" y="230733"/>
                </a:lnTo>
                <a:lnTo>
                  <a:pt x="388781" y="182168"/>
                </a:lnTo>
                <a:lnTo>
                  <a:pt x="208411" y="149771"/>
                </a:lnTo>
                <a:lnTo>
                  <a:pt x="88198" y="133603"/>
                </a:lnTo>
                <a:lnTo>
                  <a:pt x="20043" y="129527"/>
                </a:lnTo>
                <a:lnTo>
                  <a:pt x="0" y="129527"/>
                </a:lnTo>
                <a:lnTo>
                  <a:pt x="813640" y="129527"/>
                </a:lnTo>
              </a:path>
            </a:pathLst>
          </a:custGeom>
          <a:ln w="320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9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351614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4612" y="869036"/>
            <a:ext cx="5383530" cy="36201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5765" indent="-228600">
              <a:lnSpc>
                <a:spcPct val="100000"/>
              </a:lnSpc>
              <a:spcBef>
                <a:spcPts val="315"/>
              </a:spcBef>
              <a:buAutoNum type="arabicPeriod" startAt="4"/>
              <a:tabLst>
                <a:tab pos="405765" algn="l"/>
              </a:tabLst>
            </a:pPr>
            <a:r>
              <a:rPr sz="1100" spc="-10" dirty="0">
                <a:latin typeface="Calibri"/>
                <a:cs typeface="Calibri"/>
              </a:rPr>
              <a:t>Steps</a:t>
            </a:r>
            <a:endParaRPr sz="1100">
              <a:latin typeface="Calibri"/>
              <a:cs typeface="Calibri"/>
            </a:endParaRPr>
          </a:p>
          <a:p>
            <a:pPr marL="405765" indent="-228600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405765" algn="l"/>
              </a:tabLst>
            </a:pPr>
            <a:r>
              <a:rPr sz="1100" dirty="0">
                <a:latin typeface="Calibri"/>
                <a:cs typeface="Calibri"/>
              </a:rPr>
              <a:t>Data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Raised</a:t>
            </a:r>
            <a:endParaRPr sz="1100">
              <a:latin typeface="Calibri"/>
              <a:cs typeface="Calibri"/>
            </a:endParaRPr>
          </a:p>
          <a:p>
            <a:pPr marL="405765" indent="-228600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405765" algn="l"/>
              </a:tabLst>
            </a:pPr>
            <a:r>
              <a:rPr sz="1100" spc="-10" dirty="0">
                <a:latin typeface="Calibri"/>
                <a:cs typeface="Calibri"/>
              </a:rPr>
              <a:t>Reference</a:t>
            </a:r>
            <a:endParaRPr sz="1100">
              <a:latin typeface="Calibri"/>
              <a:cs typeface="Calibri"/>
            </a:endParaRPr>
          </a:p>
          <a:p>
            <a:pPr marL="405765" indent="-228600">
              <a:lnSpc>
                <a:spcPct val="100000"/>
              </a:lnSpc>
              <a:spcBef>
                <a:spcPts val="220"/>
              </a:spcBef>
              <a:buAutoNum type="arabicPeriod" startAt="4"/>
              <a:tabLst>
                <a:tab pos="405765" algn="l"/>
              </a:tabLst>
            </a:pPr>
            <a:r>
              <a:rPr sz="1100" dirty="0">
                <a:latin typeface="Calibri"/>
                <a:cs typeface="Calibri"/>
              </a:rPr>
              <a:t>Detected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  <a:p>
            <a:pPr marL="405765" indent="-228600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405765" algn="l"/>
              </a:tabLst>
            </a:pPr>
            <a:r>
              <a:rPr sz="1100" spc="-10" dirty="0">
                <a:latin typeface="Calibri"/>
                <a:cs typeface="Calibri"/>
              </a:rPr>
              <a:t>Status</a:t>
            </a:r>
            <a:endParaRPr sz="1100">
              <a:latin typeface="Calibri"/>
              <a:cs typeface="Calibri"/>
            </a:endParaRPr>
          </a:p>
          <a:p>
            <a:pPr marL="405765" indent="-228600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405765" algn="l"/>
              </a:tabLst>
            </a:pPr>
            <a:r>
              <a:rPr sz="1100" dirty="0">
                <a:latin typeface="Calibri"/>
                <a:cs typeface="Calibri"/>
              </a:rPr>
              <a:t>Fixed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  <a:p>
            <a:pPr marL="405130" indent="-227965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405130" algn="l"/>
              </a:tabLst>
            </a:pPr>
            <a:r>
              <a:rPr sz="1100" dirty="0">
                <a:latin typeface="Calibri"/>
                <a:cs typeface="Calibri"/>
              </a:rPr>
              <a:t>Date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Closed</a:t>
            </a:r>
            <a:endParaRPr sz="1100">
              <a:latin typeface="Calibri"/>
              <a:cs typeface="Calibri"/>
            </a:endParaRPr>
          </a:p>
          <a:p>
            <a:pPr marL="405130" indent="-227965">
              <a:lnSpc>
                <a:spcPct val="100000"/>
              </a:lnSpc>
              <a:spcBef>
                <a:spcPts val="215"/>
              </a:spcBef>
              <a:buAutoNum type="arabicPeriod" startAt="4"/>
              <a:tabLst>
                <a:tab pos="405130" algn="l"/>
              </a:tabLst>
            </a:pPr>
            <a:r>
              <a:rPr sz="1100" spc="-10" dirty="0">
                <a:latin typeface="Calibri"/>
                <a:cs typeface="Calibri"/>
              </a:rPr>
              <a:t>Severity</a:t>
            </a:r>
            <a:endParaRPr sz="1100">
              <a:latin typeface="Calibri"/>
              <a:cs typeface="Calibri"/>
            </a:endParaRPr>
          </a:p>
          <a:p>
            <a:pPr marL="405130" indent="-227965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405130" algn="l"/>
              </a:tabLst>
            </a:pPr>
            <a:r>
              <a:rPr sz="1100" spc="-10" dirty="0">
                <a:latin typeface="Calibri"/>
                <a:cs typeface="Calibri"/>
              </a:rPr>
              <a:t>Priority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Defect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Classification</a:t>
            </a:r>
            <a:r>
              <a:rPr sz="1100" b="1" dirty="0">
                <a:latin typeface="Calibri"/>
                <a:cs typeface="Calibri"/>
              </a:rPr>
              <a:t> / </a:t>
            </a:r>
            <a:r>
              <a:rPr sz="1100" b="1" spc="-10" dirty="0">
                <a:latin typeface="Calibri"/>
                <a:cs typeface="Calibri"/>
              </a:rPr>
              <a:t>Categorization:</a:t>
            </a:r>
            <a:endParaRPr sz="1100">
              <a:latin typeface="Calibri"/>
              <a:cs typeface="Calibri"/>
            </a:endParaRPr>
          </a:p>
          <a:p>
            <a:pPr marL="405765" lvl="1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057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Severity</a:t>
            </a:r>
            <a:endParaRPr sz="1100">
              <a:latin typeface="Calibri"/>
              <a:cs typeface="Calibri"/>
            </a:endParaRPr>
          </a:p>
          <a:p>
            <a:pPr marL="862965" lvl="2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862965" algn="l"/>
              </a:tabLst>
            </a:pPr>
            <a:r>
              <a:rPr sz="1100" dirty="0">
                <a:latin typeface="Calibri"/>
                <a:cs typeface="Calibri"/>
              </a:rPr>
              <a:t>Blocker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(Show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stopper)</a:t>
            </a:r>
            <a:endParaRPr sz="1100">
              <a:latin typeface="Calibri"/>
              <a:cs typeface="Calibri"/>
            </a:endParaRPr>
          </a:p>
          <a:p>
            <a:pPr marL="862965" lvl="2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862965" algn="l"/>
              </a:tabLst>
            </a:pPr>
            <a:r>
              <a:rPr sz="1100" spc="-10" dirty="0">
                <a:latin typeface="Calibri"/>
                <a:cs typeface="Calibri"/>
              </a:rPr>
              <a:t>Critical</a:t>
            </a:r>
            <a:endParaRPr sz="1100">
              <a:latin typeface="Calibri"/>
              <a:cs typeface="Calibri"/>
            </a:endParaRPr>
          </a:p>
          <a:p>
            <a:pPr marL="862965" lvl="2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862965" algn="l"/>
              </a:tabLst>
            </a:pPr>
            <a:r>
              <a:rPr sz="1100" spc="-10" dirty="0">
                <a:latin typeface="Calibri"/>
                <a:cs typeface="Calibri"/>
              </a:rPr>
              <a:t>Major</a:t>
            </a:r>
            <a:endParaRPr sz="1100">
              <a:latin typeface="Calibri"/>
              <a:cs typeface="Calibri"/>
            </a:endParaRPr>
          </a:p>
          <a:p>
            <a:pPr marL="862965" lvl="2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862965" algn="l"/>
              </a:tabLst>
            </a:pPr>
            <a:r>
              <a:rPr sz="1100" spc="-10" dirty="0">
                <a:latin typeface="Calibri"/>
                <a:cs typeface="Calibri"/>
              </a:rPr>
              <a:t>Minor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4924145"/>
            <a:ext cx="1452245" cy="808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Priority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P1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(High)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P2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(Medium)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P3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(Low)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3424" y="9230576"/>
            <a:ext cx="2559050" cy="446405"/>
          </a:xfrm>
          <a:custGeom>
            <a:avLst/>
            <a:gdLst/>
            <a:ahLst/>
            <a:cxnLst/>
            <a:rect l="l" t="t" r="r" b="b"/>
            <a:pathLst>
              <a:path w="2559050" h="446404">
                <a:moveTo>
                  <a:pt x="1361373" y="0"/>
                </a:moveTo>
                <a:lnTo>
                  <a:pt x="1461439" y="0"/>
                </a:lnTo>
                <a:lnTo>
                  <a:pt x="1553564" y="8089"/>
                </a:lnTo>
                <a:lnTo>
                  <a:pt x="1665675" y="24307"/>
                </a:lnTo>
                <a:lnTo>
                  <a:pt x="1789805" y="40525"/>
                </a:lnTo>
                <a:lnTo>
                  <a:pt x="1917899" y="60820"/>
                </a:lnTo>
                <a:lnTo>
                  <a:pt x="2022018" y="72974"/>
                </a:lnTo>
                <a:lnTo>
                  <a:pt x="2110128" y="76987"/>
                </a:lnTo>
                <a:lnTo>
                  <a:pt x="2170160" y="85128"/>
                </a:lnTo>
                <a:lnTo>
                  <a:pt x="2218224" y="97281"/>
                </a:lnTo>
                <a:lnTo>
                  <a:pt x="2270264" y="113499"/>
                </a:lnTo>
                <a:lnTo>
                  <a:pt x="2330347" y="137807"/>
                </a:lnTo>
                <a:lnTo>
                  <a:pt x="2406400" y="162115"/>
                </a:lnTo>
                <a:lnTo>
                  <a:pt x="2474462" y="178346"/>
                </a:lnTo>
                <a:lnTo>
                  <a:pt x="2530517" y="194563"/>
                </a:lnTo>
                <a:lnTo>
                  <a:pt x="2558545" y="202653"/>
                </a:lnTo>
                <a:lnTo>
                  <a:pt x="2558545" y="210781"/>
                </a:lnTo>
                <a:lnTo>
                  <a:pt x="2498525" y="231025"/>
                </a:lnTo>
                <a:lnTo>
                  <a:pt x="2386402" y="247256"/>
                </a:lnTo>
                <a:lnTo>
                  <a:pt x="2190196" y="263474"/>
                </a:lnTo>
                <a:lnTo>
                  <a:pt x="1885894" y="275628"/>
                </a:lnTo>
                <a:lnTo>
                  <a:pt x="684657" y="275628"/>
                </a:lnTo>
                <a:lnTo>
                  <a:pt x="352327" y="267487"/>
                </a:lnTo>
                <a:lnTo>
                  <a:pt x="132108" y="259410"/>
                </a:lnTo>
                <a:lnTo>
                  <a:pt x="19985" y="251320"/>
                </a:lnTo>
                <a:lnTo>
                  <a:pt x="0" y="247256"/>
                </a:lnTo>
                <a:lnTo>
                  <a:pt x="32042" y="255333"/>
                </a:lnTo>
                <a:lnTo>
                  <a:pt x="100104" y="279641"/>
                </a:lnTo>
                <a:lnTo>
                  <a:pt x="216191" y="316153"/>
                </a:lnTo>
                <a:lnTo>
                  <a:pt x="408383" y="360756"/>
                </a:lnTo>
                <a:lnTo>
                  <a:pt x="680680" y="401281"/>
                </a:lnTo>
                <a:lnTo>
                  <a:pt x="1013022" y="425602"/>
                </a:lnTo>
                <a:lnTo>
                  <a:pt x="1369365" y="437756"/>
                </a:lnTo>
                <a:lnTo>
                  <a:pt x="2046030" y="437756"/>
                </a:lnTo>
                <a:lnTo>
                  <a:pt x="2106113" y="441820"/>
                </a:lnTo>
                <a:lnTo>
                  <a:pt x="2130126" y="445833"/>
                </a:lnTo>
              </a:path>
            </a:pathLst>
          </a:custGeom>
          <a:ln w="3207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62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5" y="914400"/>
            <a:ext cx="4971542" cy="37572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48071"/>
            <a:ext cx="6181344" cy="38467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43396" y="9394352"/>
            <a:ext cx="1516380" cy="317500"/>
          </a:xfrm>
          <a:custGeom>
            <a:avLst/>
            <a:gdLst/>
            <a:ahLst/>
            <a:cxnLst/>
            <a:rect l="l" t="t" r="r" b="b"/>
            <a:pathLst>
              <a:path w="1516379" h="317500">
                <a:moveTo>
                  <a:pt x="0" y="63504"/>
                </a:moveTo>
                <a:lnTo>
                  <a:pt x="48120" y="63504"/>
                </a:lnTo>
                <a:lnTo>
                  <a:pt x="76200" y="59533"/>
                </a:lnTo>
                <a:lnTo>
                  <a:pt x="136372" y="51602"/>
                </a:lnTo>
                <a:lnTo>
                  <a:pt x="200520" y="43660"/>
                </a:lnTo>
                <a:lnTo>
                  <a:pt x="264718" y="35717"/>
                </a:lnTo>
                <a:lnTo>
                  <a:pt x="324840" y="31758"/>
                </a:lnTo>
                <a:lnTo>
                  <a:pt x="513359" y="31758"/>
                </a:lnTo>
                <a:lnTo>
                  <a:pt x="597547" y="35717"/>
                </a:lnTo>
                <a:lnTo>
                  <a:pt x="701827" y="43660"/>
                </a:lnTo>
                <a:lnTo>
                  <a:pt x="822172" y="59533"/>
                </a:lnTo>
                <a:lnTo>
                  <a:pt x="930427" y="75406"/>
                </a:lnTo>
                <a:lnTo>
                  <a:pt x="998639" y="91279"/>
                </a:lnTo>
                <a:lnTo>
                  <a:pt x="934440" y="154783"/>
                </a:lnTo>
                <a:lnTo>
                  <a:pt x="850252" y="186529"/>
                </a:lnTo>
                <a:lnTo>
                  <a:pt x="753960" y="222259"/>
                </a:lnTo>
                <a:lnTo>
                  <a:pt x="657720" y="254005"/>
                </a:lnTo>
                <a:lnTo>
                  <a:pt x="561479" y="281780"/>
                </a:lnTo>
                <a:lnTo>
                  <a:pt x="453186" y="301624"/>
                </a:lnTo>
                <a:lnTo>
                  <a:pt x="336892" y="313539"/>
                </a:lnTo>
                <a:lnTo>
                  <a:pt x="240652" y="317497"/>
                </a:lnTo>
                <a:lnTo>
                  <a:pt x="168427" y="317497"/>
                </a:lnTo>
                <a:lnTo>
                  <a:pt x="128333" y="313539"/>
                </a:lnTo>
                <a:lnTo>
                  <a:pt x="120307" y="301624"/>
                </a:lnTo>
                <a:lnTo>
                  <a:pt x="136372" y="273850"/>
                </a:lnTo>
                <a:lnTo>
                  <a:pt x="192481" y="230190"/>
                </a:lnTo>
                <a:lnTo>
                  <a:pt x="308813" y="174628"/>
                </a:lnTo>
                <a:lnTo>
                  <a:pt x="493318" y="115095"/>
                </a:lnTo>
                <a:lnTo>
                  <a:pt x="745972" y="63504"/>
                </a:lnTo>
                <a:lnTo>
                  <a:pt x="1018679" y="27787"/>
                </a:lnTo>
                <a:lnTo>
                  <a:pt x="1251292" y="7942"/>
                </a:lnTo>
                <a:lnTo>
                  <a:pt x="1415707" y="0"/>
                </a:lnTo>
                <a:lnTo>
                  <a:pt x="1515960" y="0"/>
                </a:lnTo>
              </a:path>
            </a:pathLst>
          </a:custGeom>
          <a:ln w="3143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4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4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895858"/>
            <a:ext cx="5383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86357"/>
            <a:ext cx="115569" cy="1084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535" y="1542414"/>
            <a:ext cx="5506720" cy="205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Cycle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Closure: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a.</a:t>
            </a:r>
            <a:r>
              <a:rPr sz="1100" b="1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Activities: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6399"/>
              </a:lnSpc>
              <a:spcBef>
                <a:spcPts val="108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Evaluate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cycle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completion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criteria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coverage,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Cost,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Critical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Objectives,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Quality.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Prepare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metrics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parameters.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Document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learning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project.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Prepare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summary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report.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Qualitative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quantitative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quality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defect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distribution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severity.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4057650"/>
            <a:ext cx="160591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b.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Deliverables: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Closure</a:t>
            </a:r>
            <a:r>
              <a:rPr sz="1100" spc="-10" dirty="0">
                <a:latin typeface="Calibri"/>
                <a:cs typeface="Calibri"/>
              </a:rPr>
              <a:t> report.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metrics.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535" y="5237479"/>
            <a:ext cx="90296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c.</a:t>
            </a:r>
            <a:r>
              <a:rPr sz="11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Test</a:t>
            </a:r>
            <a:r>
              <a:rPr sz="1100" b="1" spc="-3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Metrics: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31002" y="9348061"/>
            <a:ext cx="1203325" cy="268605"/>
          </a:xfrm>
          <a:custGeom>
            <a:avLst/>
            <a:gdLst/>
            <a:ahLst/>
            <a:cxnLst/>
            <a:rect l="l" t="t" r="r" b="b"/>
            <a:pathLst>
              <a:path w="1203325" h="268604">
                <a:moveTo>
                  <a:pt x="657720" y="15774"/>
                </a:moveTo>
                <a:lnTo>
                  <a:pt x="673747" y="5249"/>
                </a:lnTo>
                <a:lnTo>
                  <a:pt x="681786" y="3912"/>
                </a:lnTo>
                <a:lnTo>
                  <a:pt x="705840" y="0"/>
                </a:lnTo>
                <a:lnTo>
                  <a:pt x="733920" y="0"/>
                </a:lnTo>
                <a:lnTo>
                  <a:pt x="774052" y="3912"/>
                </a:lnTo>
                <a:lnTo>
                  <a:pt x="814133" y="7887"/>
                </a:lnTo>
                <a:lnTo>
                  <a:pt x="846239" y="11799"/>
                </a:lnTo>
                <a:lnTo>
                  <a:pt x="878281" y="19687"/>
                </a:lnTo>
                <a:lnTo>
                  <a:pt x="902347" y="23662"/>
                </a:lnTo>
                <a:lnTo>
                  <a:pt x="930427" y="31549"/>
                </a:lnTo>
                <a:lnTo>
                  <a:pt x="962520" y="43411"/>
                </a:lnTo>
                <a:lnTo>
                  <a:pt x="1010640" y="63148"/>
                </a:lnTo>
                <a:lnTo>
                  <a:pt x="1066800" y="94698"/>
                </a:lnTo>
                <a:lnTo>
                  <a:pt x="1122959" y="122335"/>
                </a:lnTo>
                <a:lnTo>
                  <a:pt x="1175092" y="146047"/>
                </a:lnTo>
                <a:lnTo>
                  <a:pt x="1203172" y="161822"/>
                </a:lnTo>
                <a:lnTo>
                  <a:pt x="1203172" y="169709"/>
                </a:lnTo>
                <a:lnTo>
                  <a:pt x="1110907" y="205233"/>
                </a:lnTo>
                <a:lnTo>
                  <a:pt x="1030681" y="221008"/>
                </a:lnTo>
                <a:lnTo>
                  <a:pt x="946492" y="232858"/>
                </a:lnTo>
                <a:lnTo>
                  <a:pt x="862266" y="236833"/>
                </a:lnTo>
                <a:lnTo>
                  <a:pt x="108292" y="236833"/>
                </a:lnTo>
                <a:lnTo>
                  <a:pt x="44107" y="240745"/>
                </a:lnTo>
                <a:lnTo>
                  <a:pt x="8039" y="244720"/>
                </a:lnTo>
                <a:lnTo>
                  <a:pt x="0" y="248645"/>
                </a:lnTo>
                <a:lnTo>
                  <a:pt x="28079" y="256532"/>
                </a:lnTo>
                <a:lnTo>
                  <a:pt x="84239" y="260495"/>
                </a:lnTo>
                <a:lnTo>
                  <a:pt x="208559" y="264470"/>
                </a:lnTo>
                <a:lnTo>
                  <a:pt x="356933" y="268382"/>
                </a:lnTo>
                <a:lnTo>
                  <a:pt x="621652" y="268382"/>
                </a:lnTo>
                <a:lnTo>
                  <a:pt x="649681" y="260495"/>
                </a:lnTo>
                <a:lnTo>
                  <a:pt x="637679" y="244720"/>
                </a:lnTo>
                <a:lnTo>
                  <a:pt x="593572" y="221008"/>
                </a:lnTo>
              </a:path>
            </a:pathLst>
          </a:custGeom>
          <a:ln w="3127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3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070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958" y="970426"/>
            <a:ext cx="5877390" cy="3320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437" y="5190513"/>
            <a:ext cx="5743372" cy="32080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577852" y="9343113"/>
            <a:ext cx="1294130" cy="240029"/>
          </a:xfrm>
          <a:custGeom>
            <a:avLst/>
            <a:gdLst/>
            <a:ahLst/>
            <a:cxnLst/>
            <a:rect l="l" t="t" r="r" b="b"/>
            <a:pathLst>
              <a:path w="1294129" h="240029">
                <a:moveTo>
                  <a:pt x="534987" y="0"/>
                </a:moveTo>
                <a:lnTo>
                  <a:pt x="966152" y="0"/>
                </a:lnTo>
                <a:lnTo>
                  <a:pt x="1014069" y="3974"/>
                </a:lnTo>
                <a:lnTo>
                  <a:pt x="1073950" y="7986"/>
                </a:lnTo>
                <a:lnTo>
                  <a:pt x="1137843" y="15973"/>
                </a:lnTo>
                <a:lnTo>
                  <a:pt x="1193761" y="23959"/>
                </a:lnTo>
                <a:lnTo>
                  <a:pt x="1241628" y="27933"/>
                </a:lnTo>
                <a:lnTo>
                  <a:pt x="1273581" y="31895"/>
                </a:lnTo>
                <a:lnTo>
                  <a:pt x="1289545" y="35920"/>
                </a:lnTo>
                <a:lnTo>
                  <a:pt x="1293520" y="47880"/>
                </a:lnTo>
                <a:lnTo>
                  <a:pt x="1281569" y="67866"/>
                </a:lnTo>
                <a:lnTo>
                  <a:pt x="1237665" y="95799"/>
                </a:lnTo>
                <a:lnTo>
                  <a:pt x="1161808" y="127695"/>
                </a:lnTo>
                <a:lnTo>
                  <a:pt x="1054011" y="159641"/>
                </a:lnTo>
                <a:lnTo>
                  <a:pt x="930236" y="187574"/>
                </a:lnTo>
                <a:lnTo>
                  <a:pt x="818464" y="211534"/>
                </a:lnTo>
                <a:lnTo>
                  <a:pt x="718642" y="227507"/>
                </a:lnTo>
                <a:lnTo>
                  <a:pt x="630834" y="235493"/>
                </a:lnTo>
                <a:lnTo>
                  <a:pt x="554990" y="239468"/>
                </a:lnTo>
                <a:lnTo>
                  <a:pt x="463156" y="231481"/>
                </a:lnTo>
                <a:lnTo>
                  <a:pt x="367309" y="215508"/>
                </a:lnTo>
                <a:lnTo>
                  <a:pt x="267500" y="199586"/>
                </a:lnTo>
                <a:lnTo>
                  <a:pt x="171704" y="183600"/>
                </a:lnTo>
                <a:lnTo>
                  <a:pt x="99822" y="175614"/>
                </a:lnTo>
                <a:lnTo>
                  <a:pt x="0" y="175614"/>
                </a:lnTo>
              </a:path>
            </a:pathLst>
          </a:custGeom>
          <a:ln w="3159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9698" y="9306255"/>
            <a:ext cx="115506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55"/>
              </a:lnSpc>
            </a:pPr>
            <a:r>
              <a:rPr sz="1000" dirty="0">
                <a:solidFill>
                  <a:srgbClr val="2E5395"/>
                </a:solidFill>
                <a:latin typeface="Calibri"/>
                <a:cs typeface="Calibri"/>
              </a:rPr>
              <a:t>Shrikant</a:t>
            </a: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2E5395"/>
                </a:solidFill>
                <a:latin typeface="Calibri"/>
                <a:cs typeface="Calibri"/>
                <a:hlinkClick r:id="rId4"/>
              </a:rPr>
              <a:t>sssnashik@gmail.com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44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3037840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Types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(Models)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SDLC: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Waterfall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Spiral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Rapid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-10" dirty="0">
                <a:latin typeface="Calibri"/>
                <a:cs typeface="Calibri"/>
              </a:rPr>
              <a:t> Development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(RAD)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Iterative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Incremental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Prototype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V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Agile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Model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006319"/>
            <a:ext cx="5744845" cy="1617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Waterfall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117000"/>
              </a:lnSpc>
              <a:spcBef>
                <a:spcPts val="65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Waterfall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earliest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most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commonly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models </a:t>
            </a:r>
            <a:r>
              <a:rPr sz="1100" dirty="0">
                <a:latin typeface="Calibri"/>
                <a:cs typeface="Calibri"/>
              </a:rPr>
              <a:t>(processes),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looks</a:t>
            </a:r>
            <a:r>
              <a:rPr sz="11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like</a:t>
            </a:r>
            <a:r>
              <a:rPr sz="11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moving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step by</a:t>
            </a:r>
            <a:r>
              <a:rPr sz="11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11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phases</a:t>
            </a:r>
            <a:r>
              <a:rPr sz="11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like</a:t>
            </a:r>
            <a:r>
              <a:rPr sz="1100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analysis,</a:t>
            </a:r>
            <a:r>
              <a:rPr sz="11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design,</a:t>
            </a:r>
            <a:r>
              <a:rPr sz="11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coding,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testing,</a:t>
            </a:r>
            <a:r>
              <a:rPr sz="11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deployment/installation,</a:t>
            </a:r>
            <a:r>
              <a:rPr sz="11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support.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known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Sequential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1100" spc="-10" dirty="0">
                <a:latin typeface="Calibri"/>
                <a:cs typeface="Calibri"/>
              </a:rPr>
              <a:t>”.</a:t>
            </a:r>
            <a:endParaRPr sz="11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SDLC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includes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gradual</a:t>
            </a:r>
            <a:r>
              <a:rPr sz="11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execution</a:t>
            </a:r>
            <a:r>
              <a:rPr sz="11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stage</a:t>
            </a:r>
            <a:r>
              <a:rPr sz="11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completely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strictly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documented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predefined</a:t>
            </a:r>
            <a:r>
              <a:rPr sz="1100" b="1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1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features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expected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life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cycle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8283026"/>
            <a:ext cx="115569" cy="107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6735" y="8213826"/>
            <a:ext cx="5012690" cy="8089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Advantages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Waterfall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Simple,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easy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understand,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use.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2413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Easy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implement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linear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Since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changes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allowed,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chances of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finding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bugs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5" y="5094223"/>
            <a:ext cx="5191125" cy="26860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01369" y="9380397"/>
            <a:ext cx="1835150" cy="169545"/>
          </a:xfrm>
          <a:custGeom>
            <a:avLst/>
            <a:gdLst/>
            <a:ahLst/>
            <a:cxnLst/>
            <a:rect l="l" t="t" r="r" b="b"/>
            <a:pathLst>
              <a:path w="1835150" h="169545">
                <a:moveTo>
                  <a:pt x="747670" y="0"/>
                </a:moveTo>
                <a:lnTo>
                  <a:pt x="1775177" y="0"/>
                </a:lnTo>
                <a:lnTo>
                  <a:pt x="1815163" y="4025"/>
                </a:lnTo>
                <a:lnTo>
                  <a:pt x="1831185" y="12052"/>
                </a:lnTo>
                <a:lnTo>
                  <a:pt x="1835149" y="24117"/>
                </a:lnTo>
                <a:lnTo>
                  <a:pt x="1835149" y="40233"/>
                </a:lnTo>
                <a:lnTo>
                  <a:pt x="1803156" y="80416"/>
                </a:lnTo>
                <a:lnTo>
                  <a:pt x="1711228" y="108597"/>
                </a:lnTo>
                <a:lnTo>
                  <a:pt x="1619249" y="124675"/>
                </a:lnTo>
                <a:lnTo>
                  <a:pt x="1499292" y="140741"/>
                </a:lnTo>
                <a:lnTo>
                  <a:pt x="1343377" y="152793"/>
                </a:lnTo>
                <a:lnTo>
                  <a:pt x="1159471" y="160883"/>
                </a:lnTo>
                <a:lnTo>
                  <a:pt x="0" y="160883"/>
                </a:lnTo>
                <a:lnTo>
                  <a:pt x="1551285" y="160883"/>
                </a:lnTo>
                <a:lnTo>
                  <a:pt x="1611270" y="164909"/>
                </a:lnTo>
                <a:lnTo>
                  <a:pt x="1635221" y="168922"/>
                </a:lnTo>
              </a:path>
            </a:pathLst>
          </a:custGeom>
          <a:ln w="318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766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7612465"/>
            <a:ext cx="115569" cy="107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135" y="7569834"/>
            <a:ext cx="2671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Example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Re-</a:t>
            </a: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Regression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914400"/>
            <a:ext cx="4895469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7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817704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135" y="3774185"/>
            <a:ext cx="15043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Smoke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Sanity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0769" y="1050219"/>
            <a:ext cx="4324290" cy="22519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5875" y="4193802"/>
            <a:ext cx="5378589" cy="24490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764934" y="9444570"/>
            <a:ext cx="2163445" cy="169545"/>
          </a:xfrm>
          <a:custGeom>
            <a:avLst/>
            <a:gdLst/>
            <a:ahLst/>
            <a:cxnLst/>
            <a:rect l="l" t="t" r="r" b="b"/>
            <a:pathLst>
              <a:path w="2163445" h="169545">
                <a:moveTo>
                  <a:pt x="1290488" y="0"/>
                </a:moveTo>
                <a:lnTo>
                  <a:pt x="2046336" y="0"/>
                </a:lnTo>
                <a:lnTo>
                  <a:pt x="2110627" y="4025"/>
                </a:lnTo>
                <a:lnTo>
                  <a:pt x="2154871" y="12052"/>
                </a:lnTo>
                <a:lnTo>
                  <a:pt x="2162908" y="24117"/>
                </a:lnTo>
                <a:lnTo>
                  <a:pt x="2102591" y="48272"/>
                </a:lnTo>
                <a:lnTo>
                  <a:pt x="1949837" y="72377"/>
                </a:lnTo>
                <a:lnTo>
                  <a:pt x="1688496" y="92468"/>
                </a:lnTo>
                <a:lnTo>
                  <a:pt x="1330720" y="108597"/>
                </a:lnTo>
                <a:lnTo>
                  <a:pt x="924662" y="112610"/>
                </a:lnTo>
                <a:lnTo>
                  <a:pt x="0" y="112610"/>
                </a:lnTo>
                <a:lnTo>
                  <a:pt x="12048" y="116636"/>
                </a:lnTo>
                <a:lnTo>
                  <a:pt x="64290" y="124675"/>
                </a:lnTo>
                <a:lnTo>
                  <a:pt x="152741" y="132702"/>
                </a:lnTo>
                <a:lnTo>
                  <a:pt x="285449" y="140741"/>
                </a:lnTo>
                <a:lnTo>
                  <a:pt x="474360" y="144767"/>
                </a:lnTo>
                <a:lnTo>
                  <a:pt x="1937788" y="144767"/>
                </a:lnTo>
                <a:lnTo>
                  <a:pt x="2054373" y="148780"/>
                </a:lnTo>
                <a:lnTo>
                  <a:pt x="2074457" y="156819"/>
                </a:lnTo>
                <a:lnTo>
                  <a:pt x="2078482" y="168922"/>
                </a:lnTo>
              </a:path>
            </a:pathLst>
          </a:custGeom>
          <a:ln w="318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680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35" y="878179"/>
            <a:ext cx="5053330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Tester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knowledge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even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though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have </a:t>
            </a:r>
            <a:r>
              <a:rPr sz="1100" dirty="0">
                <a:latin typeface="Calibri"/>
                <a:cs typeface="Calibri"/>
              </a:rPr>
              <a:t>requirements/test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cases.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usually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unplanned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activity.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914881"/>
            <a:ext cx="5627370" cy="1040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385"/>
              </a:spcBef>
              <a:buAutoNum type="alphaLcPeriod" startAt="5"/>
              <a:tabLst>
                <a:tab pos="24193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Monkey/Gorilla</a:t>
            </a:r>
            <a:r>
              <a:rPr sz="11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randomly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without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Adhoc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informal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aim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break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system.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70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Tester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knowledge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Suitable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gaming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455120"/>
            <a:ext cx="115569" cy="107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8135" y="3411092"/>
            <a:ext cx="3371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Adhoc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Monkey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Exploratory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899884"/>
            <a:ext cx="5168265" cy="635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AutoNum type="alphaLcPeriod" startAt="6"/>
              <a:tabLst>
                <a:tab pos="241300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Positive</a:t>
            </a:r>
            <a:r>
              <a:rPr sz="1100" b="1" spc="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valid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positive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 application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behaves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expected 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positive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inputs.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7951698"/>
            <a:ext cx="5467985" cy="635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AutoNum type="alphaLcPeriod" startAt="7"/>
              <a:tabLst>
                <a:tab pos="2413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Negative</a:t>
            </a:r>
            <a:r>
              <a:rPr sz="11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invalid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negative testing.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application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behaves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expected 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negative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752088"/>
            <a:ext cx="6076823" cy="272135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586552" y="9220200"/>
            <a:ext cx="1266825" cy="391592"/>
          </a:xfrm>
          <a:custGeom>
            <a:avLst/>
            <a:gdLst/>
            <a:ahLst/>
            <a:cxnLst/>
            <a:rect l="l" t="t" r="r" b="b"/>
            <a:pathLst>
              <a:path w="1266825" h="250190">
                <a:moveTo>
                  <a:pt x="0" y="234159"/>
                </a:moveTo>
                <a:lnTo>
                  <a:pt x="72136" y="234159"/>
                </a:lnTo>
                <a:lnTo>
                  <a:pt x="148336" y="238120"/>
                </a:lnTo>
                <a:lnTo>
                  <a:pt x="260553" y="242093"/>
                </a:lnTo>
                <a:lnTo>
                  <a:pt x="428929" y="246066"/>
                </a:lnTo>
                <a:lnTo>
                  <a:pt x="613321" y="250026"/>
                </a:lnTo>
                <a:lnTo>
                  <a:pt x="1202626" y="250026"/>
                </a:lnTo>
                <a:lnTo>
                  <a:pt x="1246733" y="246066"/>
                </a:lnTo>
                <a:lnTo>
                  <a:pt x="1262761" y="238120"/>
                </a:lnTo>
                <a:lnTo>
                  <a:pt x="1266774" y="226213"/>
                </a:lnTo>
                <a:lnTo>
                  <a:pt x="1266774" y="210346"/>
                </a:lnTo>
                <a:lnTo>
                  <a:pt x="1250746" y="174626"/>
                </a:lnTo>
                <a:lnTo>
                  <a:pt x="1194600" y="130972"/>
                </a:lnTo>
                <a:lnTo>
                  <a:pt x="1150543" y="103186"/>
                </a:lnTo>
                <a:lnTo>
                  <a:pt x="1098397" y="75412"/>
                </a:lnTo>
                <a:lnTo>
                  <a:pt x="1034262" y="43653"/>
                </a:lnTo>
                <a:lnTo>
                  <a:pt x="950074" y="19840"/>
                </a:lnTo>
                <a:lnTo>
                  <a:pt x="849858" y="3973"/>
                </a:lnTo>
                <a:lnTo>
                  <a:pt x="721563" y="0"/>
                </a:lnTo>
                <a:lnTo>
                  <a:pt x="593280" y="11906"/>
                </a:lnTo>
                <a:lnTo>
                  <a:pt x="473024" y="27786"/>
                </a:lnTo>
                <a:lnTo>
                  <a:pt x="376834" y="43653"/>
                </a:lnTo>
                <a:lnTo>
                  <a:pt x="304647" y="59533"/>
                </a:lnTo>
              </a:path>
            </a:pathLst>
          </a:custGeom>
          <a:ln w="3143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928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940519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6735" y="869036"/>
            <a:ext cx="5054600" cy="17907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spc="-10" dirty="0">
                <a:latin typeface="Calibri"/>
                <a:cs typeface="Calibri"/>
              </a:rPr>
              <a:t>Positive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Negative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Cases:</a:t>
            </a:r>
            <a:endParaRPr sz="1100">
              <a:latin typeface="Calibri"/>
              <a:cs typeface="Calibri"/>
            </a:endParaRPr>
          </a:p>
          <a:p>
            <a:pPr marL="469900" marR="5080">
              <a:lnSpc>
                <a:spcPts val="1560"/>
              </a:lnSpc>
              <a:spcBef>
                <a:spcPts val="65"/>
              </a:spcBef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box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listed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mentioned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Text </a:t>
            </a:r>
            <a:r>
              <a:rPr sz="1100" dirty="0">
                <a:latin typeface="Calibri"/>
                <a:cs typeface="Calibri"/>
              </a:rPr>
              <a:t>box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6-</a:t>
            </a:r>
            <a:r>
              <a:rPr sz="1100" dirty="0">
                <a:latin typeface="Calibri"/>
                <a:cs typeface="Calibri"/>
              </a:rPr>
              <a:t>20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alphabets.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buAutoNum type="alphaLcPeriod"/>
              <a:tabLst>
                <a:tab pos="697865" algn="l"/>
              </a:tabLst>
            </a:pPr>
            <a:r>
              <a:rPr sz="1100" b="1" spc="-10" dirty="0">
                <a:latin typeface="Calibri"/>
                <a:cs typeface="Calibri"/>
              </a:rPr>
              <a:t>Positive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Cases: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characters.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20-</a:t>
            </a:r>
            <a:r>
              <a:rPr sz="1100" dirty="0">
                <a:latin typeface="Calibri"/>
                <a:cs typeface="Calibri"/>
              </a:rPr>
              <a:t>character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lengths.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between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6-</a:t>
            </a:r>
            <a:r>
              <a:rPr sz="1100" dirty="0">
                <a:latin typeface="Calibri"/>
                <a:cs typeface="Calibri"/>
              </a:rPr>
              <a:t>20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long.</a:t>
            </a:r>
            <a:endParaRPr sz="11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1557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alphabets.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4189" y="3085566"/>
            <a:ext cx="4548505" cy="100456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lphaLcPeriod" startAt="2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Negative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Cases: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 6 </a:t>
            </a:r>
            <a:r>
              <a:rPr sz="1100" spc="-10" dirty="0">
                <a:latin typeface="Calibri"/>
                <a:cs typeface="Calibri"/>
              </a:rPr>
              <a:t>characters.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 than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twenty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characters.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special</a:t>
            </a:r>
            <a:r>
              <a:rPr sz="1100" spc="-10" dirty="0">
                <a:latin typeface="Calibri"/>
                <a:cs typeface="Calibri"/>
              </a:rPr>
              <a:t> characters.</a:t>
            </a:r>
            <a:endParaRPr sz="11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Textbox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numerically.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515206"/>
            <a:ext cx="5737860" cy="6146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lphaLcPeriod" startAt="8"/>
              <a:tabLst>
                <a:tab pos="2413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End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to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End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Testing:</a:t>
            </a:r>
            <a:endParaRPr sz="1100">
              <a:latin typeface="Calibri"/>
              <a:cs typeface="Calibri"/>
            </a:endParaRPr>
          </a:p>
          <a:p>
            <a:pPr marL="927100" marR="5080" lvl="1" indent="-229235">
              <a:lnSpc>
                <a:spcPts val="1560"/>
              </a:lnSpc>
              <a:spcBef>
                <a:spcPts val="7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overall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functionalities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integration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among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modules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 </a:t>
            </a:r>
            <a:r>
              <a:rPr sz="1100" spc="-10" dirty="0">
                <a:latin typeface="Calibri"/>
                <a:cs typeface="Calibri"/>
              </a:rPr>
              <a:t>end-to-</a:t>
            </a:r>
            <a:r>
              <a:rPr sz="1100" dirty="0">
                <a:latin typeface="Calibri"/>
                <a:cs typeface="Calibri"/>
              </a:rPr>
              <a:t>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276088"/>
            <a:ext cx="5713857" cy="189433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006909" y="9470732"/>
            <a:ext cx="1471295" cy="402590"/>
          </a:xfrm>
          <a:custGeom>
            <a:avLst/>
            <a:gdLst/>
            <a:ahLst/>
            <a:cxnLst/>
            <a:rect l="l" t="t" r="r" b="b"/>
            <a:pathLst>
              <a:path w="1471295" h="402590">
                <a:moveTo>
                  <a:pt x="775432" y="0"/>
                </a:moveTo>
                <a:lnTo>
                  <a:pt x="812744" y="16078"/>
                </a:lnTo>
                <a:lnTo>
                  <a:pt x="919353" y="52285"/>
                </a:lnTo>
                <a:lnTo>
                  <a:pt x="1007268" y="76403"/>
                </a:lnTo>
                <a:lnTo>
                  <a:pt x="1099185" y="100558"/>
                </a:lnTo>
                <a:lnTo>
                  <a:pt x="1187150" y="120650"/>
                </a:lnTo>
                <a:lnTo>
                  <a:pt x="1251095" y="132702"/>
                </a:lnTo>
                <a:lnTo>
                  <a:pt x="1303087" y="140741"/>
                </a:lnTo>
                <a:lnTo>
                  <a:pt x="1351002" y="152793"/>
                </a:lnTo>
                <a:lnTo>
                  <a:pt x="1390990" y="164909"/>
                </a:lnTo>
                <a:lnTo>
                  <a:pt x="1426964" y="180975"/>
                </a:lnTo>
                <a:lnTo>
                  <a:pt x="1454935" y="197053"/>
                </a:lnTo>
                <a:lnTo>
                  <a:pt x="1470965" y="209105"/>
                </a:lnTo>
                <a:lnTo>
                  <a:pt x="1470965" y="221208"/>
                </a:lnTo>
                <a:lnTo>
                  <a:pt x="1370996" y="277469"/>
                </a:lnTo>
                <a:lnTo>
                  <a:pt x="1195128" y="321716"/>
                </a:lnTo>
                <a:lnTo>
                  <a:pt x="943310" y="361950"/>
                </a:lnTo>
                <a:lnTo>
                  <a:pt x="655532" y="390080"/>
                </a:lnTo>
                <a:lnTo>
                  <a:pt x="379757" y="402183"/>
                </a:lnTo>
                <a:lnTo>
                  <a:pt x="95942" y="402183"/>
                </a:lnTo>
                <a:lnTo>
                  <a:pt x="55955" y="398119"/>
                </a:lnTo>
                <a:lnTo>
                  <a:pt x="59969" y="390080"/>
                </a:lnTo>
                <a:lnTo>
                  <a:pt x="103920" y="374002"/>
                </a:lnTo>
                <a:lnTo>
                  <a:pt x="195849" y="353910"/>
                </a:lnTo>
                <a:lnTo>
                  <a:pt x="351774" y="337794"/>
                </a:lnTo>
                <a:lnTo>
                  <a:pt x="563603" y="325742"/>
                </a:lnTo>
                <a:lnTo>
                  <a:pt x="803416" y="321716"/>
                </a:lnTo>
                <a:lnTo>
                  <a:pt x="1259085" y="321716"/>
                </a:lnTo>
                <a:lnTo>
                  <a:pt x="0" y="321716"/>
                </a:lnTo>
              </a:path>
            </a:pathLst>
          </a:custGeom>
          <a:ln w="3182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512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5858"/>
            <a:ext cx="2481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i.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	Globalization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1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Localization</a:t>
            </a:r>
            <a:r>
              <a:rPr sz="11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4344161"/>
            <a:ext cx="5383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1642" y="5109464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Agile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Scrum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054852"/>
            <a:ext cx="115569" cy="1084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0604" y="5975960"/>
            <a:ext cx="5742940" cy="1833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Agile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Model/Agile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Methodology/Agile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Process:</a:t>
            </a:r>
            <a:endParaRPr sz="11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Agile</a:t>
            </a:r>
            <a:r>
              <a:rPr sz="11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1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approach</a:t>
            </a:r>
            <a:r>
              <a:rPr sz="1100" b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100" b="1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11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under</a:t>
            </a:r>
            <a:r>
              <a:rPr sz="1100" b="1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100" b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1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solutions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evolve</a:t>
            </a:r>
            <a:r>
              <a:rPr sz="11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1100" b="1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collaborative</a:t>
            </a:r>
            <a:r>
              <a:rPr sz="11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effort</a:t>
            </a:r>
            <a:r>
              <a:rPr sz="11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self-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organizing</a:t>
            </a:r>
            <a:r>
              <a:rPr sz="11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cross-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functional</a:t>
            </a:r>
            <a:r>
              <a:rPr sz="11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teams</a:t>
            </a:r>
            <a:r>
              <a:rPr sz="11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11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customer/end</a:t>
            </a:r>
            <a:r>
              <a:rPr sz="1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customer.</a:t>
            </a:r>
            <a:endParaRPr sz="1100">
              <a:latin typeface="Calibri"/>
              <a:cs typeface="Calibri"/>
            </a:endParaRPr>
          </a:p>
          <a:p>
            <a:pPr marL="469265" indent="-227965" algn="just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Both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activities 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parallelly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collaboratively.</a:t>
            </a:r>
            <a:endParaRPr sz="1100">
              <a:latin typeface="Calibri"/>
              <a:cs typeface="Calibri"/>
            </a:endParaRPr>
          </a:p>
          <a:p>
            <a:pPr marL="469900" marR="8255" indent="-228600">
              <a:lnSpc>
                <a:spcPct val="1145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Agile,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instead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BA’s,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discusses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customer/end client.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It’s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Quick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assign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Quick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-10" dirty="0">
                <a:latin typeface="Calibri"/>
                <a:cs typeface="Calibri"/>
              </a:rPr>
              <a:t> model.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Agile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combination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Iterative</a:t>
            </a:r>
            <a:r>
              <a:rPr sz="1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Incremental</a:t>
            </a:r>
            <a:r>
              <a:rPr sz="11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307198"/>
            <a:ext cx="115569" cy="1084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0604" y="8229066"/>
            <a:ext cx="5346065" cy="8426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Agile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Principles: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changes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accepted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customer.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So,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 need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wait,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satisfaction.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release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pieces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23" y="1382181"/>
            <a:ext cx="5638112" cy="26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5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535" y="869035"/>
            <a:ext cx="3655060" cy="635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Whole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team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together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toward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achieving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goal.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Here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focus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F2F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conversation.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incremental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nature.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01011"/>
            <a:ext cx="115569" cy="1084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604" y="1920976"/>
            <a:ext cx="4940935" cy="14490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Advantages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Agile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accept/accommodate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middle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development.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Release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very</a:t>
            </a:r>
            <a:r>
              <a:rPr sz="1100" spc="-20" dirty="0">
                <a:latin typeface="Calibri"/>
                <a:cs typeface="Calibri"/>
              </a:rPr>
              <a:t> fast.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So,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 wait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long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communication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between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teams.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Easy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adapt.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suitable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large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869774"/>
            <a:ext cx="115569" cy="107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0604" y="3790035"/>
            <a:ext cx="5741670" cy="8331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Disadvantages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Agile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Less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focus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documentation,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focus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software.</a:t>
            </a:r>
            <a:endParaRPr sz="1100">
              <a:latin typeface="Calibri"/>
              <a:cs typeface="Calibri"/>
            </a:endParaRPr>
          </a:p>
          <a:p>
            <a:pPr marL="241300" marR="5080" indent="-229235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easily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track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representative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final </a:t>
            </a:r>
            <a:r>
              <a:rPr sz="1100" dirty="0">
                <a:latin typeface="Calibri"/>
                <a:cs typeface="Calibri"/>
              </a:rPr>
              <a:t>outcome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want.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119454"/>
            <a:ext cx="115569" cy="1078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0604" y="5039969"/>
            <a:ext cx="1569085" cy="14490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Development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Task: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Review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story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Estimate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story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10" dirty="0">
                <a:latin typeface="Calibri"/>
                <a:cs typeface="Calibri"/>
              </a:rPr>
              <a:t>Design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20" dirty="0"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Unit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Integration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984492"/>
            <a:ext cx="115569" cy="1084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0604" y="6902932"/>
            <a:ext cx="1323340" cy="18605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QA </a:t>
            </a:r>
            <a:r>
              <a:rPr sz="1100" b="1" spc="-10" dirty="0">
                <a:latin typeface="Calibri"/>
                <a:cs typeface="Calibri"/>
              </a:rPr>
              <a:t>Task: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Review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story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Scenarios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Review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Environments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Execute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Cases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Report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Bugs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612" y="8931350"/>
            <a:ext cx="53835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482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0519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895858"/>
            <a:ext cx="5740400" cy="203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Different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plans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software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testing?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6599"/>
              </a:lnSpc>
              <a:spcBef>
                <a:spcPts val="1005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supporting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documentation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overall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master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test </a:t>
            </a:r>
            <a:r>
              <a:rPr sz="1100" dirty="0">
                <a:latin typeface="Calibri"/>
                <a:cs typeface="Calibri"/>
              </a:rPr>
              <a:t>plan)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type-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plan).</a:t>
            </a:r>
            <a:endParaRPr sz="1100">
              <a:latin typeface="Calibri"/>
              <a:cs typeface="Calibri"/>
            </a:endParaRPr>
          </a:p>
          <a:p>
            <a:pPr marL="469900" marR="5715" indent="-228600" algn="just">
              <a:lnSpc>
                <a:spcPct val="116399"/>
              </a:lnSpc>
              <a:spcBef>
                <a:spcPts val="108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b="1" spc="-10" dirty="0">
                <a:latin typeface="Calibri"/>
                <a:cs typeface="Calibri"/>
              </a:rPr>
              <a:t>Master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plan: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master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plan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high-level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document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product’s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overall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goals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objectives.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lists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tasks,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milestones,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outlines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scope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testing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encapsulates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project.</a:t>
            </a:r>
            <a:endParaRPr sz="1100">
              <a:latin typeface="Calibri"/>
              <a:cs typeface="Calibri"/>
            </a:endParaRPr>
          </a:p>
          <a:p>
            <a:pPr marL="469900" marR="9525" indent="-228600" algn="just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Testing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type-</a:t>
            </a:r>
            <a:r>
              <a:rPr sz="1100" b="1" dirty="0">
                <a:latin typeface="Calibri"/>
                <a:cs typeface="Calibri"/>
              </a:rPr>
              <a:t>specific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plan: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 plans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 also be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outline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related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specific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unit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acceptance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integration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plans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deeper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specific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type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conducted.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24639"/>
            <a:ext cx="115569" cy="1078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604" y="3344265"/>
            <a:ext cx="4658360" cy="18586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important </a:t>
            </a:r>
            <a:r>
              <a:rPr sz="1100" b="1" dirty="0">
                <a:latin typeface="Calibri"/>
                <a:cs typeface="Calibri"/>
              </a:rPr>
              <a:t>tasks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Planning</a:t>
            </a:r>
            <a:r>
              <a:rPr sz="1100" b="1" spc="-10" dirty="0">
                <a:latin typeface="Calibri"/>
                <a:cs typeface="Calibri"/>
              </a:rPr>
              <a:t> stage?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Understanding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analyzing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Risk</a:t>
            </a:r>
            <a:r>
              <a:rPr sz="1100" spc="-10" dirty="0">
                <a:latin typeface="Calibri"/>
                <a:cs typeface="Calibri"/>
              </a:rPr>
              <a:t> Analysis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Estimations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(Scope 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Budget,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Available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resources)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Team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formation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Approach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(Strategy)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Implementation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Defining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Environment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Traceability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Matrix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</a:t>
            </a:r>
            <a:r>
              <a:rPr sz="1100" spc="-10" dirty="0">
                <a:latin typeface="Calibri"/>
                <a:cs typeface="Calibri"/>
              </a:rPr>
              <a:t> Documentation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98574"/>
            <a:ext cx="115569" cy="1078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004" y="5615787"/>
            <a:ext cx="3361690" cy="20720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reference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documents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Planning?</a:t>
            </a:r>
            <a:endParaRPr sz="11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Reference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Planning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stage:</a:t>
            </a:r>
            <a:endParaRPr sz="1100">
              <a:latin typeface="Calibri"/>
              <a:cs typeface="Calibri"/>
            </a:endParaRPr>
          </a:p>
          <a:p>
            <a:pPr marL="1155065" lvl="1" indent="-227965">
              <a:lnSpc>
                <a:spcPct val="100000"/>
              </a:lnSpc>
              <a:spcBef>
                <a:spcPts val="195"/>
              </a:spcBef>
              <a:buFont typeface="Wingdings"/>
              <a:buChar char=""/>
              <a:tabLst>
                <a:tab pos="1155065" algn="l"/>
              </a:tabLst>
            </a:pPr>
            <a:r>
              <a:rPr sz="1100" spc="-10" dirty="0">
                <a:latin typeface="Calibri"/>
                <a:cs typeface="Calibri"/>
              </a:rPr>
              <a:t>Requirements</a:t>
            </a:r>
            <a:endParaRPr sz="1100">
              <a:latin typeface="Calibri"/>
              <a:cs typeface="Calibri"/>
            </a:endParaRPr>
          </a:p>
          <a:p>
            <a:pPr marL="1155065" lvl="1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155065" algn="l"/>
              </a:tabLst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Plan</a:t>
            </a:r>
            <a:endParaRPr sz="1100">
              <a:latin typeface="Calibri"/>
              <a:cs typeface="Calibri"/>
            </a:endParaRPr>
          </a:p>
          <a:p>
            <a:pPr marL="11550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1155065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Strategy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spc="-50" dirty="0">
                <a:latin typeface="Calibri"/>
                <a:cs typeface="Calibri"/>
              </a:rPr>
              <a:t>—</a:t>
            </a:r>
            <a:endParaRPr sz="11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295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Design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docs</a:t>
            </a:r>
            <a:endParaRPr sz="1100">
              <a:latin typeface="Calibri"/>
              <a:cs typeface="Calibri"/>
            </a:endParaRPr>
          </a:p>
          <a:p>
            <a:pPr marL="1155065" lvl="1" indent="-227965">
              <a:lnSpc>
                <a:spcPct val="100000"/>
              </a:lnSpc>
              <a:spcBef>
                <a:spcPts val="219"/>
              </a:spcBef>
              <a:buFont typeface="Wingdings"/>
              <a:buChar char=""/>
              <a:tabLst>
                <a:tab pos="1155065" algn="l"/>
              </a:tabLst>
            </a:pP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guidelines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docs</a:t>
            </a:r>
            <a:endParaRPr sz="1100">
              <a:latin typeface="Calibri"/>
              <a:cs typeface="Calibri"/>
            </a:endParaRPr>
          </a:p>
          <a:p>
            <a:pPr marL="11550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1155065" algn="l"/>
              </a:tabLst>
            </a:pPr>
            <a:r>
              <a:rPr sz="1100" dirty="0">
                <a:latin typeface="Calibri"/>
                <a:cs typeface="Calibri"/>
              </a:rPr>
              <a:t>Corporate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standards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docs,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182695"/>
            <a:ext cx="115569" cy="1078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0604" y="8104098"/>
            <a:ext cx="4687570" cy="434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Point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Analysis?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formula-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estimation method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analysis.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7055" y="9625355"/>
            <a:ext cx="1889760" cy="303530"/>
          </a:xfrm>
          <a:custGeom>
            <a:avLst/>
            <a:gdLst/>
            <a:ahLst/>
            <a:cxnLst/>
            <a:rect l="l" t="t" r="r" b="b"/>
            <a:pathLst>
              <a:path w="1889759" h="303529">
                <a:moveTo>
                  <a:pt x="416369" y="0"/>
                </a:moveTo>
                <a:lnTo>
                  <a:pt x="1889569" y="0"/>
                </a:lnTo>
                <a:lnTo>
                  <a:pt x="1873542" y="3961"/>
                </a:lnTo>
                <a:lnTo>
                  <a:pt x="1813471" y="11946"/>
                </a:lnTo>
                <a:lnTo>
                  <a:pt x="1641322" y="43849"/>
                </a:lnTo>
                <a:lnTo>
                  <a:pt x="1373136" y="87750"/>
                </a:lnTo>
                <a:lnTo>
                  <a:pt x="1020851" y="139598"/>
                </a:lnTo>
                <a:lnTo>
                  <a:pt x="636536" y="187472"/>
                </a:lnTo>
                <a:lnTo>
                  <a:pt x="340271" y="211428"/>
                </a:lnTo>
                <a:lnTo>
                  <a:pt x="140144" y="223387"/>
                </a:lnTo>
                <a:lnTo>
                  <a:pt x="32042" y="227361"/>
                </a:lnTo>
                <a:lnTo>
                  <a:pt x="0" y="235346"/>
                </a:lnTo>
                <a:lnTo>
                  <a:pt x="0" y="243331"/>
                </a:lnTo>
                <a:lnTo>
                  <a:pt x="32042" y="255290"/>
                </a:lnTo>
                <a:lnTo>
                  <a:pt x="124117" y="267237"/>
                </a:lnTo>
                <a:lnTo>
                  <a:pt x="356285" y="275235"/>
                </a:lnTo>
                <a:lnTo>
                  <a:pt x="672553" y="283220"/>
                </a:lnTo>
                <a:lnTo>
                  <a:pt x="1004836" y="287181"/>
                </a:lnTo>
                <a:lnTo>
                  <a:pt x="1297076" y="287181"/>
                </a:lnTo>
                <a:lnTo>
                  <a:pt x="1445171" y="291206"/>
                </a:lnTo>
                <a:lnTo>
                  <a:pt x="1497203" y="295167"/>
                </a:lnTo>
                <a:lnTo>
                  <a:pt x="1477213" y="299191"/>
                </a:lnTo>
                <a:lnTo>
                  <a:pt x="1389151" y="303165"/>
                </a:lnTo>
                <a:lnTo>
                  <a:pt x="232219" y="303165"/>
                </a:lnTo>
              </a:path>
            </a:pathLst>
          </a:custGeom>
          <a:ln w="3158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39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0519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859892"/>
            <a:ext cx="5741035" cy="824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Software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Process?</a:t>
            </a:r>
            <a:endParaRPr sz="11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65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fundamental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comprises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planning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control,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design,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implementation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execution,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evaluating</a:t>
            </a:r>
            <a:r>
              <a:rPr sz="11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sz="11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criteria</a:t>
            </a:r>
            <a:r>
              <a:rPr sz="11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reporting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closure activities.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80717"/>
            <a:ext cx="115569" cy="1084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0604" y="2097760"/>
            <a:ext cx="5740400" cy="1025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Function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Point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Analysis?</a:t>
            </a:r>
            <a:endParaRPr sz="11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Method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aiming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measure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functionality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information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system.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measurement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independent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technology.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measurement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basis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measurement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productivity,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estimation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needed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resources,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 control.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619586"/>
            <a:ext cx="115569" cy="1078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0604" y="3537051"/>
            <a:ext cx="5742940" cy="1034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Entry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criteria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Plan</a:t>
            </a:r>
            <a:r>
              <a:rPr sz="1100" b="1" spc="-2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45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generic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specific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conditions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permitting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forward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defined </a:t>
            </a:r>
            <a:r>
              <a:rPr sz="1100" dirty="0">
                <a:latin typeface="Calibri"/>
                <a:cs typeface="Calibri"/>
              </a:rPr>
              <a:t>task,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e.g.,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10" dirty="0">
                <a:latin typeface="Calibri"/>
                <a:cs typeface="Calibri"/>
              </a:rPr>
              <a:t> phase.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63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purpose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entry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criteria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prevent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task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starting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would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entail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more </a:t>
            </a:r>
            <a:r>
              <a:rPr sz="1100" dirty="0">
                <a:latin typeface="Calibri"/>
                <a:cs typeface="Calibri"/>
              </a:rPr>
              <a:t>(wasted)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effort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effort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remove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failed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criteria.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067386"/>
            <a:ext cx="115569" cy="1078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0604" y="4988154"/>
            <a:ext cx="5739765" cy="10198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sz="1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criteria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Plan</a:t>
            </a:r>
            <a:r>
              <a:rPr sz="1100" b="1" spc="-1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generic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conditions,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agreed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stakeholders,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permitting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officially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completed.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purpose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exit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criteria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prevent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task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being </a:t>
            </a:r>
            <a:r>
              <a:rPr sz="1100" dirty="0">
                <a:latin typeface="Calibri"/>
                <a:cs typeface="Calibri"/>
              </a:rPr>
              <a:t>considered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completed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still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outstanding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task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been </a:t>
            </a:r>
            <a:r>
              <a:rPr sz="1100" dirty="0">
                <a:latin typeface="Calibri"/>
                <a:cs typeface="Calibri"/>
              </a:rPr>
              <a:t>finished.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criteria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against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stop </a:t>
            </a:r>
            <a:r>
              <a:rPr sz="1100" spc="-10" dirty="0"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503120"/>
            <a:ext cx="115569" cy="1078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0604" y="6420967"/>
            <a:ext cx="5734685" cy="635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deliverable?</a:t>
            </a:r>
            <a:endParaRPr sz="1100">
              <a:latin typeface="Calibri"/>
              <a:cs typeface="Calibri"/>
            </a:endParaRPr>
          </a:p>
          <a:p>
            <a:pPr marL="469900" marR="5080" indent="-228600">
              <a:lnSpc>
                <a:spcPct val="116599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Any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(work)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must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delivered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someone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(work)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product’s author.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551505"/>
            <a:ext cx="115569" cy="1078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30604" y="7508875"/>
            <a:ext cx="574421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deliverables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Software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Process?</a:t>
            </a:r>
            <a:endParaRPr sz="1100">
              <a:latin typeface="Calibri"/>
              <a:cs typeface="Calibri"/>
            </a:endParaRPr>
          </a:p>
          <a:p>
            <a:pPr marL="241300" marR="5080" algn="just">
              <a:lnSpc>
                <a:spcPct val="116399"/>
              </a:lnSpc>
              <a:spcBef>
                <a:spcPts val="1010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deliverables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nothing,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documents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prepared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deliverables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delivered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activities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activities,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we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better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productivity.</a:t>
            </a:r>
            <a:endParaRPr sz="110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1225"/>
              </a:spcBef>
            </a:pPr>
            <a:r>
              <a:rPr sz="1100" dirty="0">
                <a:latin typeface="Calibri"/>
                <a:cs typeface="Calibri"/>
              </a:rPr>
              <a:t>Some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Deliverables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 </a:t>
            </a:r>
            <a:r>
              <a:rPr sz="1100" spc="-20" dirty="0">
                <a:latin typeface="Calibri"/>
                <a:cs typeface="Calibri"/>
              </a:rPr>
              <a:t>are,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300"/>
              </a:spcBef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deliverables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3504" y="9343676"/>
            <a:ext cx="1298575" cy="303530"/>
          </a:xfrm>
          <a:custGeom>
            <a:avLst/>
            <a:gdLst/>
            <a:ahLst/>
            <a:cxnLst/>
            <a:rect l="l" t="t" r="r" b="b"/>
            <a:pathLst>
              <a:path w="1298575" h="303529">
                <a:moveTo>
                  <a:pt x="552450" y="15968"/>
                </a:moveTo>
                <a:lnTo>
                  <a:pt x="697611" y="5314"/>
                </a:lnTo>
                <a:lnTo>
                  <a:pt x="774204" y="3970"/>
                </a:lnTo>
                <a:lnTo>
                  <a:pt x="923378" y="0"/>
                </a:lnTo>
                <a:lnTo>
                  <a:pt x="1286332" y="0"/>
                </a:lnTo>
                <a:lnTo>
                  <a:pt x="1298384" y="7990"/>
                </a:lnTo>
                <a:lnTo>
                  <a:pt x="1250010" y="55859"/>
                </a:lnTo>
                <a:lnTo>
                  <a:pt x="1141171" y="103729"/>
                </a:lnTo>
                <a:lnTo>
                  <a:pt x="959700" y="159538"/>
                </a:lnTo>
                <a:lnTo>
                  <a:pt x="713740" y="215398"/>
                </a:lnTo>
                <a:lnTo>
                  <a:pt x="451650" y="259310"/>
                </a:lnTo>
                <a:lnTo>
                  <a:pt x="225831" y="287190"/>
                </a:lnTo>
                <a:lnTo>
                  <a:pt x="68567" y="299188"/>
                </a:lnTo>
                <a:lnTo>
                  <a:pt x="0" y="303159"/>
                </a:lnTo>
                <a:lnTo>
                  <a:pt x="1254036" y="303159"/>
                </a:lnTo>
                <a:lnTo>
                  <a:pt x="584695" y="303159"/>
                </a:lnTo>
              </a:path>
            </a:pathLst>
          </a:custGeom>
          <a:ln w="3159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8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735" y="869036"/>
            <a:ext cx="5057140" cy="89447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AutoNum type="arabicPeriod" startAt="4"/>
              <a:tabLst>
                <a:tab pos="2413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investment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since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testers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hired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later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stages.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ts val="1560"/>
              </a:lnSpc>
              <a:spcBef>
                <a:spcPts val="65"/>
              </a:spcBef>
              <a:buAutoNum type="arabicPeriod" startAt="4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Preferred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small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requirements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frozen</a:t>
            </a:r>
            <a:r>
              <a:rPr sz="1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(well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understood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 </a:t>
            </a:r>
            <a:r>
              <a:rPr sz="1400" dirty="0">
                <a:latin typeface="Calibri"/>
                <a:cs typeface="Calibri"/>
              </a:rPr>
              <a:t>early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stage).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980014"/>
            <a:ext cx="115569" cy="107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6735" y="1908784"/>
            <a:ext cx="5053965" cy="185884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Calibri"/>
                <a:cs typeface="Calibri"/>
              </a:rPr>
              <a:t>Disadvantages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Waterfall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Model: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changes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allowed.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defect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continued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later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phases.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Poor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ongoing</a:t>
            </a:r>
            <a:r>
              <a:rPr sz="1400" spc="-10" dirty="0">
                <a:latin typeface="Calibri"/>
                <a:cs typeface="Calibri"/>
              </a:rPr>
              <a:t> project.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sz="1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coding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phase.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ts val="1560"/>
              </a:lnSpc>
              <a:spcBef>
                <a:spcPts val="65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Total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investment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because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rework</a:t>
            </a:r>
            <a:r>
              <a:rPr sz="14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was</a:t>
            </a:r>
            <a:r>
              <a:rPr sz="14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done</a:t>
            </a:r>
            <a:r>
              <a:rPr sz="14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due</a:t>
            </a:r>
            <a:r>
              <a:rPr sz="14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defects,</a:t>
            </a:r>
            <a:r>
              <a:rPr sz="14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leads</a:t>
            </a:r>
            <a:r>
              <a:rPr sz="14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time-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consuming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and high</a:t>
            </a:r>
            <a:r>
              <a:rPr sz="1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investment.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802465"/>
            <a:ext cx="115569" cy="1078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0604" y="3732123"/>
            <a:ext cx="5737860" cy="482888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Calibri"/>
                <a:cs typeface="Calibri"/>
              </a:rPr>
              <a:t>Where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(Use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Cases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for)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Waterfall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SDLC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Model:</a:t>
            </a:r>
            <a:endParaRPr sz="1400" dirty="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precisely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documented.</a:t>
            </a:r>
            <a:endParaRPr sz="1400" dirty="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9271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stable.</a:t>
            </a:r>
            <a:endParaRPr sz="1400" dirty="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technologies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predefined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dynamic.</a:t>
            </a:r>
            <a:endParaRPr sz="1400" dirty="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AutoNum type="arabicPeriod"/>
              <a:tabLst>
                <a:tab pos="9271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ambiguous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(doubtful)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requirements.</a:t>
            </a:r>
            <a:endParaRPr sz="1400" dirty="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sz="1400" spc="-1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1400" spc="-1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20"/>
              </a:spcBef>
              <a:tabLst>
                <a:tab pos="927100" algn="l"/>
              </a:tabLst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AutoNum type="arabicPeriod" startAt="2"/>
              <a:tabLst>
                <a:tab pos="241300" algn="l"/>
              </a:tabLst>
            </a:pPr>
            <a:r>
              <a:rPr sz="1400" b="1" dirty="0" smtClean="0">
                <a:latin typeface="Calibri"/>
                <a:cs typeface="Calibri"/>
              </a:rPr>
              <a:t>Spiral</a:t>
            </a:r>
            <a:r>
              <a:rPr sz="1400" b="1" spc="-30" dirty="0" smtClean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Model: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PREE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Spiral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known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iterative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model.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combination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Prototype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Waterfall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model.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Spiral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mostly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high-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projects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 </a:t>
            </a:r>
            <a:r>
              <a:rPr sz="1400" spc="-10" dirty="0">
                <a:latin typeface="Calibri"/>
                <a:cs typeface="Calibri"/>
              </a:rPr>
              <a:t>projects).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requirement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large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unclear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complex.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Spiral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overcomes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drawbacks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Waterfall</a:t>
            </a:r>
            <a:r>
              <a:rPr sz="1400" spc="-10" dirty="0">
                <a:latin typeface="Calibri"/>
                <a:cs typeface="Calibri"/>
              </a:rPr>
              <a:t> Model.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consists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 4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stages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Planning,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Analysis,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Engineering,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Evaluation.</a:t>
            </a:r>
            <a:endParaRPr sz="1400" dirty="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[module]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released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customer.</a:t>
            </a:r>
            <a:endParaRPr sz="1400" dirty="0">
              <a:latin typeface="Calibri"/>
              <a:cs typeface="Calibri"/>
            </a:endParaRPr>
          </a:p>
          <a:p>
            <a:pPr marL="927100" marR="5080" lvl="1" indent="-229235">
              <a:lnSpc>
                <a:spcPts val="1560"/>
              </a:lnSpc>
              <a:spcBef>
                <a:spcPts val="70"/>
              </a:spcBef>
              <a:buClr>
                <a:srgbClr val="000000"/>
              </a:buClr>
              <a:buAutoNum type="arabicPeriod"/>
              <a:tabLst>
                <a:tab pos="927100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4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released</a:t>
            </a:r>
            <a:r>
              <a:rPr sz="14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versions.</a:t>
            </a:r>
            <a:r>
              <a:rPr sz="14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called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control model.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0570" y="9363285"/>
            <a:ext cx="1694180" cy="205740"/>
          </a:xfrm>
          <a:custGeom>
            <a:avLst/>
            <a:gdLst/>
            <a:ahLst/>
            <a:cxnLst/>
            <a:rect l="l" t="t" r="r" b="b"/>
            <a:pathLst>
              <a:path w="1694179" h="205740">
                <a:moveTo>
                  <a:pt x="537768" y="94710"/>
                </a:moveTo>
                <a:lnTo>
                  <a:pt x="591286" y="94710"/>
                </a:lnTo>
                <a:lnTo>
                  <a:pt x="654151" y="90740"/>
                </a:lnTo>
                <a:lnTo>
                  <a:pt x="790625" y="74961"/>
                </a:lnTo>
                <a:lnTo>
                  <a:pt x="983259" y="51306"/>
                </a:lnTo>
                <a:lnTo>
                  <a:pt x="1199946" y="27637"/>
                </a:lnTo>
                <a:lnTo>
                  <a:pt x="1400619" y="7939"/>
                </a:lnTo>
                <a:lnTo>
                  <a:pt x="1549095" y="0"/>
                </a:lnTo>
                <a:lnTo>
                  <a:pt x="1637411" y="0"/>
                </a:lnTo>
                <a:lnTo>
                  <a:pt x="1677543" y="3969"/>
                </a:lnTo>
                <a:lnTo>
                  <a:pt x="1689544" y="11859"/>
                </a:lnTo>
                <a:lnTo>
                  <a:pt x="1693557" y="27637"/>
                </a:lnTo>
                <a:lnTo>
                  <a:pt x="1693557" y="47386"/>
                </a:lnTo>
                <a:lnTo>
                  <a:pt x="1689544" y="67072"/>
                </a:lnTo>
                <a:lnTo>
                  <a:pt x="1685531" y="86820"/>
                </a:lnTo>
                <a:lnTo>
                  <a:pt x="1677543" y="98629"/>
                </a:lnTo>
                <a:lnTo>
                  <a:pt x="1661464" y="110489"/>
                </a:lnTo>
                <a:lnTo>
                  <a:pt x="1649412" y="122298"/>
                </a:lnTo>
                <a:lnTo>
                  <a:pt x="1625346" y="130175"/>
                </a:lnTo>
                <a:lnTo>
                  <a:pt x="1585214" y="146003"/>
                </a:lnTo>
                <a:lnTo>
                  <a:pt x="1500924" y="165702"/>
                </a:lnTo>
                <a:lnTo>
                  <a:pt x="1384541" y="181481"/>
                </a:lnTo>
                <a:lnTo>
                  <a:pt x="1248117" y="197247"/>
                </a:lnTo>
                <a:lnTo>
                  <a:pt x="1099642" y="205136"/>
                </a:lnTo>
                <a:lnTo>
                  <a:pt x="0" y="205136"/>
                </a:lnTo>
              </a:path>
            </a:pathLst>
          </a:custGeom>
          <a:ln w="312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049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836119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6735" y="3765651"/>
            <a:ext cx="5055870" cy="1003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spc="-10" dirty="0">
                <a:latin typeface="Calibri"/>
                <a:cs typeface="Calibri"/>
              </a:rPr>
              <a:t>Stages:</a:t>
            </a:r>
            <a:endParaRPr sz="11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1.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Planning</a:t>
            </a:r>
            <a:r>
              <a:rPr sz="1100" b="1" spc="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objectives</a:t>
            </a:r>
            <a:r>
              <a:rPr sz="1100" b="1" spc="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or</a:t>
            </a:r>
            <a:r>
              <a:rPr sz="1100" spc="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identifying</a:t>
            </a:r>
            <a:r>
              <a:rPr sz="1100" spc="8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alternative</a:t>
            </a:r>
            <a:r>
              <a:rPr sz="1100" spc="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solutions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1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stage,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endParaRPr sz="1100">
              <a:latin typeface="Calibri"/>
              <a:cs typeface="Calibri"/>
            </a:endParaRPr>
          </a:p>
          <a:p>
            <a:pPr marL="241300" marR="5080" algn="just">
              <a:lnSpc>
                <a:spcPct val="116399"/>
              </a:lnSpc>
              <a:spcBef>
                <a:spcPts val="25"/>
              </a:spcBef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 collected from customers,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then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aims are recognized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 analyzed at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beginning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developing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 project.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iterative round 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 than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 </a:t>
            </a:r>
            <a:r>
              <a:rPr sz="1100" spc="-25" dirty="0">
                <a:latin typeface="Calibri"/>
                <a:cs typeface="Calibri"/>
              </a:rPr>
              <a:t>an </a:t>
            </a:r>
            <a:r>
              <a:rPr sz="1100" dirty="0">
                <a:latin typeface="Calibri"/>
                <a:cs typeface="Calibri"/>
              </a:rPr>
              <a:t>alternative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proposed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quadrant.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735" y="5192369"/>
            <a:ext cx="5059680" cy="1010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9235" algn="just">
              <a:lnSpc>
                <a:spcPct val="117300"/>
              </a:lnSpc>
              <a:spcBef>
                <a:spcPts val="110"/>
              </a:spcBef>
            </a:pPr>
            <a:r>
              <a:rPr sz="1100" dirty="0">
                <a:latin typeface="Calibri"/>
                <a:cs typeface="Calibri"/>
              </a:rPr>
              <a:t>2.</a:t>
            </a:r>
            <a:r>
              <a:rPr sz="1100" spc="220" dirty="0"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Risk</a:t>
            </a:r>
            <a:r>
              <a:rPr sz="1100" b="1" spc="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analysis</a:t>
            </a:r>
            <a:r>
              <a:rPr sz="1100" b="1" spc="9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and</a:t>
            </a:r>
            <a:r>
              <a:rPr sz="1100" b="1" spc="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resolving:</a:t>
            </a:r>
            <a:r>
              <a:rPr sz="1100" b="1" spc="1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goes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second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quadrant,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likely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solutions</a:t>
            </a:r>
            <a:r>
              <a:rPr sz="11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sketched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1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best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among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them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gets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selected.</a:t>
            </a:r>
            <a:r>
              <a:rPr sz="11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Then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11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11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risks</a:t>
            </a:r>
            <a:r>
              <a:rPr sz="1100" b="1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linked</a:t>
            </a:r>
            <a:r>
              <a:rPr sz="1100" b="1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b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chosen</a:t>
            </a:r>
            <a:r>
              <a:rPr sz="110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sz="1100" b="1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recognized</a:t>
            </a:r>
            <a:r>
              <a:rPr sz="1100" b="1" spc="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resolved</a:t>
            </a:r>
            <a:r>
              <a:rPr sz="11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11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best</a:t>
            </a:r>
            <a:r>
              <a:rPr sz="11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possible</a:t>
            </a:r>
            <a:r>
              <a:rPr sz="11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approach.</a:t>
            </a:r>
            <a:r>
              <a:rPr sz="1100" b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spiral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goes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spc="-10" dirty="0">
                <a:latin typeface="Calibri"/>
                <a:cs typeface="Calibri"/>
              </a:rPr>
              <a:t>quadrant,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prototype</a:t>
            </a:r>
            <a:r>
              <a:rPr sz="11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11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excellent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likely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solution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735" y="6627850"/>
            <a:ext cx="5056505" cy="80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 algn="just">
              <a:lnSpc>
                <a:spcPct val="117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3.</a:t>
            </a:r>
            <a:r>
              <a:rPr sz="1100" spc="225" dirty="0"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Develop</a:t>
            </a:r>
            <a:r>
              <a:rPr sz="1100" b="1" spc="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100" b="1" spc="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next</a:t>
            </a:r>
            <a:r>
              <a:rPr sz="1100" b="1" spc="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level</a:t>
            </a:r>
            <a:r>
              <a:rPr sz="1100" b="1" spc="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of</a:t>
            </a:r>
            <a:r>
              <a:rPr sz="1100" b="1" spc="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product:</a:t>
            </a:r>
            <a:r>
              <a:rPr sz="1100" b="1" spc="10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progress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goes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third </a:t>
            </a:r>
            <a:r>
              <a:rPr sz="1100" dirty="0">
                <a:latin typeface="Calibri"/>
                <a:cs typeface="Calibri"/>
              </a:rPr>
              <a:t>quadrant,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well-known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11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sz="11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developed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1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11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verified</a:t>
            </a:r>
            <a:r>
              <a:rPr sz="11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1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methodologies.</a:t>
            </a:r>
            <a:r>
              <a:rPr sz="11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end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third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quadrant,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new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existing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ready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deliver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735" y="7863306"/>
            <a:ext cx="5052695" cy="614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9235" algn="just">
              <a:lnSpc>
                <a:spcPct val="117300"/>
              </a:lnSpc>
              <a:spcBef>
                <a:spcPts val="85"/>
              </a:spcBef>
            </a:pPr>
            <a:r>
              <a:rPr sz="1100" dirty="0">
                <a:latin typeface="Calibri"/>
                <a:cs typeface="Calibri"/>
              </a:rPr>
              <a:t>4.</a:t>
            </a:r>
            <a:r>
              <a:rPr sz="1100" spc="220" dirty="0">
                <a:latin typeface="Calibri"/>
                <a:cs typeface="Calibri"/>
              </a:rPr>
              <a:t> 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Plan</a:t>
            </a:r>
            <a:r>
              <a:rPr sz="1100" b="1" spc="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the</a:t>
            </a:r>
            <a:r>
              <a:rPr sz="11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next</a:t>
            </a:r>
            <a:r>
              <a:rPr sz="1100" b="1" spc="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Phase:</a:t>
            </a:r>
            <a:r>
              <a:rPr sz="1100" b="1" spc="5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proceeds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fourth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quadrant,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appraise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developed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1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report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further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changes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required.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last,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planning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(subsequent)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phase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initiated.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914400"/>
            <a:ext cx="4342511" cy="274192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501754" y="9347254"/>
            <a:ext cx="1661795" cy="201295"/>
          </a:xfrm>
          <a:custGeom>
            <a:avLst/>
            <a:gdLst/>
            <a:ahLst/>
            <a:cxnLst/>
            <a:rect l="l" t="t" r="r" b="b"/>
            <a:pathLst>
              <a:path w="1661795" h="201295">
                <a:moveTo>
                  <a:pt x="531266" y="185435"/>
                </a:moveTo>
                <a:lnTo>
                  <a:pt x="611136" y="159146"/>
                </a:lnTo>
                <a:lnTo>
                  <a:pt x="639114" y="153879"/>
                </a:lnTo>
                <a:lnTo>
                  <a:pt x="730999" y="134137"/>
                </a:lnTo>
                <a:lnTo>
                  <a:pt x="842822" y="114396"/>
                </a:lnTo>
                <a:lnTo>
                  <a:pt x="994625" y="86816"/>
                </a:lnTo>
                <a:lnTo>
                  <a:pt x="1174356" y="51297"/>
                </a:lnTo>
                <a:lnTo>
                  <a:pt x="1330134" y="23704"/>
                </a:lnTo>
                <a:lnTo>
                  <a:pt x="1445971" y="3963"/>
                </a:lnTo>
                <a:lnTo>
                  <a:pt x="1509864" y="0"/>
                </a:lnTo>
                <a:lnTo>
                  <a:pt x="1533829" y="11852"/>
                </a:lnTo>
                <a:lnTo>
                  <a:pt x="1537842" y="31593"/>
                </a:lnTo>
                <a:lnTo>
                  <a:pt x="1533829" y="59186"/>
                </a:lnTo>
                <a:lnTo>
                  <a:pt x="1529854" y="86816"/>
                </a:lnTo>
                <a:lnTo>
                  <a:pt x="1501876" y="134137"/>
                </a:lnTo>
                <a:lnTo>
                  <a:pt x="1453959" y="165693"/>
                </a:lnTo>
                <a:lnTo>
                  <a:pt x="1354086" y="181471"/>
                </a:lnTo>
                <a:lnTo>
                  <a:pt x="1254226" y="185435"/>
                </a:lnTo>
                <a:lnTo>
                  <a:pt x="1118450" y="185435"/>
                </a:lnTo>
                <a:lnTo>
                  <a:pt x="926706" y="177546"/>
                </a:lnTo>
                <a:lnTo>
                  <a:pt x="730999" y="165693"/>
                </a:lnTo>
                <a:lnTo>
                  <a:pt x="547242" y="153879"/>
                </a:lnTo>
                <a:lnTo>
                  <a:pt x="383489" y="142026"/>
                </a:lnTo>
                <a:lnTo>
                  <a:pt x="267639" y="138063"/>
                </a:lnTo>
                <a:lnTo>
                  <a:pt x="0" y="138063"/>
                </a:lnTo>
                <a:lnTo>
                  <a:pt x="423417" y="138063"/>
                </a:lnTo>
                <a:lnTo>
                  <a:pt x="706983" y="134137"/>
                </a:lnTo>
                <a:lnTo>
                  <a:pt x="1018578" y="126248"/>
                </a:lnTo>
                <a:lnTo>
                  <a:pt x="1302143" y="118359"/>
                </a:lnTo>
                <a:lnTo>
                  <a:pt x="1509864" y="110470"/>
                </a:lnTo>
                <a:lnTo>
                  <a:pt x="1625701" y="110470"/>
                </a:lnTo>
                <a:lnTo>
                  <a:pt x="1661667" y="118359"/>
                </a:lnTo>
                <a:lnTo>
                  <a:pt x="1641678" y="134137"/>
                </a:lnTo>
                <a:lnTo>
                  <a:pt x="1601736" y="153879"/>
                </a:lnTo>
                <a:lnTo>
                  <a:pt x="1557782" y="173582"/>
                </a:lnTo>
                <a:lnTo>
                  <a:pt x="1521866" y="189360"/>
                </a:lnTo>
                <a:lnTo>
                  <a:pt x="1497914" y="201213"/>
                </a:lnTo>
              </a:path>
            </a:pathLst>
          </a:custGeom>
          <a:ln w="3123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49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40519"/>
            <a:ext cx="115569" cy="1078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135" y="895858"/>
            <a:ext cx="528256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Prototype:</a:t>
            </a:r>
            <a:r>
              <a:rPr sz="11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prototype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blueprint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software.</a:t>
            </a:r>
            <a:endParaRPr sz="1100">
              <a:latin typeface="Calibri"/>
              <a:cs typeface="Calibri"/>
            </a:endParaRPr>
          </a:p>
          <a:p>
            <a:pPr marL="241300" marR="5080">
              <a:lnSpc>
                <a:spcPct val="116599"/>
              </a:lnSpc>
              <a:spcBef>
                <a:spcPts val="1005"/>
              </a:spcBef>
            </a:pP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 ---</a:t>
            </a:r>
            <a:r>
              <a:rPr sz="1100" dirty="0">
                <a:latin typeface="Calibri"/>
                <a:cs typeface="Calibri"/>
              </a:rPr>
              <a:t>&gt;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PROTOTYPE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---</a:t>
            </a:r>
            <a:r>
              <a:rPr sz="1100" dirty="0">
                <a:latin typeface="Calibri"/>
                <a:cs typeface="Calibri"/>
              </a:rPr>
              <a:t>&gt;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---</a:t>
            </a:r>
            <a:r>
              <a:rPr sz="1100" dirty="0">
                <a:latin typeface="Calibri"/>
                <a:cs typeface="Calibri"/>
              </a:rPr>
              <a:t>&gt;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Coding, Testing....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04517"/>
            <a:ext cx="115569" cy="1084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8135" y="2030703"/>
            <a:ext cx="5285740" cy="21875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dirty="0">
                <a:latin typeface="Calibri"/>
                <a:cs typeface="Calibri"/>
              </a:rPr>
              <a:t>Advantages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Spiral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469900" marR="5080" indent="-229235">
              <a:lnSpc>
                <a:spcPct val="116399"/>
              </a:lnSpc>
              <a:spcBef>
                <a:spcPts val="20"/>
              </a:spcBef>
              <a:buClr>
                <a:srgbClr val="000000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Suitable</a:t>
            </a:r>
            <a:r>
              <a:rPr sz="11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for</a:t>
            </a:r>
            <a:r>
              <a:rPr sz="11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large</a:t>
            </a:r>
            <a:r>
              <a:rPr sz="1100" b="1" spc="-4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projects:</a:t>
            </a:r>
            <a:r>
              <a:rPr sz="11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Spiral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recommended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large,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bulky,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complex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develop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Risk Handling:</a:t>
            </a:r>
            <a:r>
              <a:rPr sz="1100" b="1" spc="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a lot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projects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un-estimated risks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involved</a:t>
            </a:r>
            <a:r>
              <a:rPr sz="11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  <a:p>
            <a:pPr marL="469900" marR="7620">
              <a:lnSpc>
                <a:spcPct val="116399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them.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projects,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spiral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SDLC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pursue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analyze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risk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handle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risks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phase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development.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Calibri"/>
              <a:buAutoNum type="arabicPeriod" startAt="3"/>
              <a:tabLst>
                <a:tab pos="4699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Customer</a:t>
            </a:r>
            <a:r>
              <a:rPr sz="1100" b="1" spc="8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Satisfaction:</a:t>
            </a:r>
            <a:r>
              <a:rPr sz="1100" b="1" spc="114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Customers</a:t>
            </a:r>
            <a:r>
              <a:rPr sz="11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witness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endParaRPr sz="1100">
              <a:latin typeface="Calibri"/>
              <a:cs typeface="Calibri"/>
            </a:endParaRPr>
          </a:p>
          <a:p>
            <a:pPr marL="469900" marR="10160">
              <a:lnSpc>
                <a:spcPct val="116599"/>
              </a:lnSpc>
              <a:spcBef>
                <a:spcPts val="20"/>
              </a:spcBef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11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stage</a:t>
            </a:r>
            <a:r>
              <a:rPr sz="11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thus,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let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themselves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habituate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throw </a:t>
            </a:r>
            <a:r>
              <a:rPr sz="1100" dirty="0">
                <a:latin typeface="Calibri"/>
                <a:cs typeface="Calibri"/>
              </a:rPr>
              <a:t>feedback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accordingly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before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made.</a:t>
            </a:r>
            <a:endParaRPr sz="1100">
              <a:latin typeface="Calibri"/>
              <a:cs typeface="Calibri"/>
            </a:endParaRPr>
          </a:p>
          <a:p>
            <a:pPr marL="469900" marR="5715" indent="-229235">
              <a:lnSpc>
                <a:spcPts val="1560"/>
              </a:lnSpc>
              <a:spcBef>
                <a:spcPts val="70"/>
              </a:spcBef>
              <a:buClr>
                <a:srgbClr val="000000"/>
              </a:buClr>
              <a:buFont typeface="Calibri"/>
              <a:buAutoNum type="arabicPeriod" startAt="4"/>
              <a:tabLst>
                <a:tab pos="4699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Requirement’s</a:t>
            </a:r>
            <a:r>
              <a:rPr sz="1100" b="1" spc="-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flexibility</a:t>
            </a:r>
            <a:r>
              <a:rPr sz="1100" b="1" spc="-10" dirty="0">
                <a:latin typeface="Calibri"/>
                <a:cs typeface="Calibri"/>
              </a:rPr>
              <a:t>: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 </a:t>
            </a:r>
            <a:r>
              <a:rPr sz="1100" dirty="0">
                <a:latin typeface="Calibri"/>
                <a:cs typeface="Calibri"/>
              </a:rPr>
              <a:t>needed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later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stages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included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precisely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done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713732"/>
            <a:ext cx="115569" cy="1084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0604" y="4643729"/>
            <a:ext cx="5744210" cy="41198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Disadvantages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Spiral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Requirement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allowed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cycle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spiral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looks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waterfall</a:t>
            </a:r>
            <a:r>
              <a:rPr sz="1100" spc="-10" dirty="0">
                <a:latin typeface="Calibri"/>
                <a:cs typeface="Calibri"/>
              </a:rPr>
              <a:t> model.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phase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Does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projects.</a:t>
            </a:r>
            <a:endParaRPr sz="110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quite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expensive.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50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RAD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469900" marR="5080">
              <a:lnSpc>
                <a:spcPct val="116399"/>
              </a:lnSpc>
              <a:spcBef>
                <a:spcPts val="1015"/>
              </a:spcBef>
            </a:pPr>
            <a:r>
              <a:rPr sz="1100" dirty="0">
                <a:latin typeface="Calibri"/>
                <a:cs typeface="Calibri"/>
              </a:rPr>
              <a:t>RAD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stands for “Rapid Application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Development”.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per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itself,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model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high-quality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workshops.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Prototyping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early,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reiterative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designs.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re-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components.</a:t>
            </a:r>
            <a:endParaRPr sz="1100">
              <a:latin typeface="Calibri"/>
              <a:cs typeface="Calibri"/>
            </a:endParaRPr>
          </a:p>
          <a:p>
            <a:pPr marL="927100" lvl="1" indent="-228600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9271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formality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communication.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25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Calibri"/>
              <a:cs typeface="Calibri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Iterative</a:t>
            </a:r>
            <a:r>
              <a:rPr sz="1100" b="1" spc="-6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6163" y="9442640"/>
            <a:ext cx="1639570" cy="218440"/>
          </a:xfrm>
          <a:custGeom>
            <a:avLst/>
            <a:gdLst/>
            <a:ahLst/>
            <a:cxnLst/>
            <a:rect l="l" t="t" r="r" b="b"/>
            <a:pathLst>
              <a:path w="1639570" h="218440">
                <a:moveTo>
                  <a:pt x="621217" y="0"/>
                </a:moveTo>
                <a:lnTo>
                  <a:pt x="1534973" y="0"/>
                </a:lnTo>
                <a:lnTo>
                  <a:pt x="1567017" y="4064"/>
                </a:lnTo>
                <a:lnTo>
                  <a:pt x="1599112" y="8077"/>
                </a:lnTo>
                <a:lnTo>
                  <a:pt x="1627138" y="16167"/>
                </a:lnTo>
                <a:lnTo>
                  <a:pt x="1639192" y="24257"/>
                </a:lnTo>
                <a:lnTo>
                  <a:pt x="1635174" y="32346"/>
                </a:lnTo>
                <a:lnTo>
                  <a:pt x="1611116" y="40424"/>
                </a:lnTo>
                <a:lnTo>
                  <a:pt x="1563050" y="44450"/>
                </a:lnTo>
                <a:lnTo>
                  <a:pt x="1486895" y="48514"/>
                </a:lnTo>
                <a:lnTo>
                  <a:pt x="0" y="48514"/>
                </a:lnTo>
                <a:lnTo>
                  <a:pt x="20052" y="52527"/>
                </a:lnTo>
                <a:lnTo>
                  <a:pt x="68118" y="60617"/>
                </a:lnTo>
                <a:lnTo>
                  <a:pt x="136287" y="76796"/>
                </a:lnTo>
                <a:lnTo>
                  <a:pt x="236437" y="96977"/>
                </a:lnTo>
                <a:lnTo>
                  <a:pt x="380761" y="125260"/>
                </a:lnTo>
                <a:lnTo>
                  <a:pt x="545062" y="157607"/>
                </a:lnTo>
                <a:lnTo>
                  <a:pt x="701377" y="181864"/>
                </a:lnTo>
                <a:lnTo>
                  <a:pt x="825598" y="202057"/>
                </a:lnTo>
                <a:lnTo>
                  <a:pt x="889749" y="214160"/>
                </a:lnTo>
                <a:lnTo>
                  <a:pt x="917774" y="218224"/>
                </a:lnTo>
              </a:path>
            </a:pathLst>
          </a:custGeom>
          <a:ln w="319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0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9036"/>
            <a:ext cx="5745480" cy="5007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100" marR="6350" indent="-229235" algn="just">
              <a:lnSpc>
                <a:spcPct val="117300"/>
              </a:lnSpc>
              <a:spcBef>
                <a:spcPts val="8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iterative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11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sz="11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divided</a:t>
            </a:r>
            <a:r>
              <a:rPr sz="11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11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parts</a:t>
            </a:r>
            <a:r>
              <a:rPr sz="11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development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specifying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reviewed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identify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further</a:t>
            </a:r>
            <a:r>
              <a:rPr sz="11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requirements.</a:t>
            </a:r>
            <a:endParaRPr sz="1100">
              <a:latin typeface="Calibri"/>
              <a:cs typeface="Calibri"/>
            </a:endParaRPr>
          </a:p>
          <a:p>
            <a:pPr marL="927100" marR="5080" indent="-229235" algn="just">
              <a:lnSpc>
                <a:spcPct val="116399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repeated,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new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version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cycle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model.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iterative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simple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use.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we</a:t>
            </a:r>
            <a:endParaRPr sz="11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latin typeface="Calibri"/>
                <a:cs typeface="Calibri"/>
              </a:rPr>
              <a:t>can’t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endParaRPr sz="11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220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Prototype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698500" marR="9525" lvl="1" indent="-228600" algn="just">
              <a:lnSpc>
                <a:spcPct val="116399"/>
              </a:lnSpc>
              <a:spcBef>
                <a:spcPts val="70"/>
              </a:spcBef>
              <a:buClr>
                <a:srgbClr val="000000"/>
              </a:buClr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trial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11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software.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sample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designed before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starting </a:t>
            </a: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  <a:p>
            <a:pPr marL="698500" marR="8255" lvl="1" indent="-228600" algn="just">
              <a:lnSpc>
                <a:spcPct val="116500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clear,</a:t>
            </a:r>
            <a:r>
              <a:rPr sz="11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tested </a:t>
            </a:r>
            <a:r>
              <a:rPr sz="1100" dirty="0">
                <a:latin typeface="Calibri"/>
                <a:cs typeface="Calibri"/>
              </a:rPr>
              <a:t>based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raw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obtained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available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prototyping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Rapid,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Incremental,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Evolutionary,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Extreme.</a:t>
            </a:r>
            <a:endParaRPr sz="1100">
              <a:latin typeface="Calibri"/>
              <a:cs typeface="Calibr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697865" algn="l"/>
              </a:tabLst>
            </a:pPr>
            <a:r>
              <a:rPr sz="1100" b="1" dirty="0">
                <a:latin typeface="Calibri"/>
                <a:cs typeface="Calibri"/>
              </a:rPr>
              <a:t>Prototype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Model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will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work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like</a:t>
            </a:r>
            <a:r>
              <a:rPr sz="1100" b="1" spc="-10" dirty="0">
                <a:latin typeface="Calibri"/>
                <a:cs typeface="Calibri"/>
              </a:rPr>
              <a:t> -</a:t>
            </a:r>
            <a:r>
              <a:rPr sz="1100" b="1" spc="-50" dirty="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take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endParaRPr sz="1100">
              <a:latin typeface="Calibri"/>
              <a:cs typeface="Calibri"/>
            </a:endParaRPr>
          </a:p>
          <a:p>
            <a:pPr marL="927100" marR="11430" lvl="2" indent="-229235">
              <a:lnSpc>
                <a:spcPct val="116399"/>
              </a:lnSpc>
              <a:buAutoNum type="arabicPeriod"/>
              <a:tabLst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Based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discussion,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prototype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prototype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working model)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Once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prototype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built,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Next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step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 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enhance</a:t>
            </a:r>
            <a:endParaRPr sz="1100">
              <a:latin typeface="Calibri"/>
              <a:cs typeface="Calibri"/>
            </a:endParaRPr>
          </a:p>
          <a:p>
            <a:pPr marL="927100" marR="7620" lvl="2" indent="-229235">
              <a:lnSpc>
                <a:spcPts val="1560"/>
              </a:lnSpc>
              <a:spcBef>
                <a:spcPts val="70"/>
              </a:spcBef>
              <a:buAutoNum type="arabicPeriod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Again,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check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again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per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user's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feedback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sz="11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from the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user.</a:t>
            </a:r>
            <a:endParaRPr sz="1100">
              <a:latin typeface="Calibri"/>
              <a:cs typeface="Calibri"/>
            </a:endParaRPr>
          </a:p>
          <a:p>
            <a:pPr marL="927100" lvl="2" indent="-22860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927100" algn="l"/>
              </a:tabLst>
            </a:pPr>
            <a:r>
              <a:rPr sz="1100" spc="-10" dirty="0">
                <a:latin typeface="Calibri"/>
                <a:cs typeface="Calibri"/>
              </a:rPr>
              <a:t>Once,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fulfilled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agree,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last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step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25" dirty="0">
                <a:latin typeface="Calibri"/>
                <a:cs typeface="Calibri"/>
              </a:rPr>
              <a:t>be</a:t>
            </a:r>
            <a:endParaRPr sz="1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latin typeface="Calibri"/>
                <a:cs typeface="Calibri"/>
              </a:rPr>
              <a:t>signed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(Sign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Deliver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finish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contract)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374891"/>
            <a:ext cx="115569" cy="1084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8135" y="6305143"/>
            <a:ext cx="3561715" cy="809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Advantages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Prototype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Users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actively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development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Missing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functionalities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identified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easily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Based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feedback,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finalized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7609331"/>
            <a:ext cx="115569" cy="1084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4612" y="7539964"/>
            <a:ext cx="5380990" cy="9340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Disadvantages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Prototype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862965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862965" algn="l"/>
              </a:tabLst>
            </a:pPr>
            <a:r>
              <a:rPr sz="1100" dirty="0">
                <a:latin typeface="Calibri"/>
                <a:cs typeface="Calibri"/>
              </a:rPr>
              <a:t>Sample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-10" dirty="0">
                <a:latin typeface="Calibri"/>
                <a:cs typeface="Calibri"/>
              </a:rPr>
              <a:t> implementation</a:t>
            </a:r>
            <a:endParaRPr sz="1100">
              <a:latin typeface="Calibri"/>
              <a:cs typeface="Calibri"/>
            </a:endParaRPr>
          </a:p>
          <a:p>
            <a:pPr marL="862965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862965" algn="l"/>
              </a:tabLst>
            </a:pPr>
            <a:r>
              <a:rPr sz="1100" dirty="0">
                <a:latin typeface="Calibri"/>
                <a:cs typeface="Calibri"/>
              </a:rPr>
              <a:t>Scope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beyond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plans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100" spc="-10" dirty="0">
                <a:latin typeface="Calibri"/>
                <a:cs typeface="Calibri"/>
              </a:rPr>
              <a:t>=============================================================================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8248" y="9460352"/>
            <a:ext cx="1289685" cy="268605"/>
          </a:xfrm>
          <a:custGeom>
            <a:avLst/>
            <a:gdLst/>
            <a:ahLst/>
            <a:cxnLst/>
            <a:rect l="l" t="t" r="r" b="b"/>
            <a:pathLst>
              <a:path w="1289684" h="268604">
                <a:moveTo>
                  <a:pt x="319392" y="0"/>
                </a:moveTo>
                <a:lnTo>
                  <a:pt x="1121867" y="0"/>
                </a:lnTo>
                <a:lnTo>
                  <a:pt x="1149807" y="3917"/>
                </a:lnTo>
                <a:lnTo>
                  <a:pt x="1217663" y="47326"/>
                </a:lnTo>
                <a:lnTo>
                  <a:pt x="1253629" y="78931"/>
                </a:lnTo>
                <a:lnTo>
                  <a:pt x="1277594" y="110486"/>
                </a:lnTo>
                <a:lnTo>
                  <a:pt x="1289545" y="134194"/>
                </a:lnTo>
                <a:lnTo>
                  <a:pt x="1289545" y="153933"/>
                </a:lnTo>
                <a:lnTo>
                  <a:pt x="1249616" y="197341"/>
                </a:lnTo>
                <a:lnTo>
                  <a:pt x="1201737" y="217093"/>
                </a:lnTo>
                <a:lnTo>
                  <a:pt x="1133830" y="232865"/>
                </a:lnTo>
                <a:lnTo>
                  <a:pt x="1061986" y="244718"/>
                </a:lnTo>
                <a:lnTo>
                  <a:pt x="978154" y="256534"/>
                </a:lnTo>
                <a:lnTo>
                  <a:pt x="890295" y="264470"/>
                </a:lnTo>
                <a:lnTo>
                  <a:pt x="766572" y="268388"/>
                </a:lnTo>
                <a:lnTo>
                  <a:pt x="23964" y="268388"/>
                </a:lnTo>
                <a:lnTo>
                  <a:pt x="12014" y="264470"/>
                </a:lnTo>
                <a:lnTo>
                  <a:pt x="4025" y="256534"/>
                </a:lnTo>
                <a:lnTo>
                  <a:pt x="0" y="240750"/>
                </a:lnTo>
                <a:lnTo>
                  <a:pt x="0" y="221011"/>
                </a:lnTo>
                <a:lnTo>
                  <a:pt x="27990" y="169717"/>
                </a:lnTo>
                <a:lnTo>
                  <a:pt x="91833" y="126308"/>
                </a:lnTo>
                <a:lnTo>
                  <a:pt x="151765" y="110486"/>
                </a:lnTo>
                <a:lnTo>
                  <a:pt x="195668" y="114454"/>
                </a:lnTo>
                <a:lnTo>
                  <a:pt x="227609" y="142079"/>
                </a:lnTo>
                <a:lnTo>
                  <a:pt x="247561" y="181570"/>
                </a:lnTo>
              </a:path>
            </a:pathLst>
          </a:custGeom>
          <a:ln w="3126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18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59892"/>
            <a:ext cx="5742940" cy="1236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85"/>
              </a:spcBef>
              <a:buAutoNum type="arabicPeriod" startAt="6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V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 marL="469900" marR="5080" lvl="1" indent="-228600" algn="just">
              <a:lnSpc>
                <a:spcPct val="116500"/>
              </a:lnSpc>
              <a:spcBef>
                <a:spcPts val="7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parallel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software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development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phase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corresponding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series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phases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runs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stage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ensures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1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11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1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1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done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once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passed,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next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starts.</a:t>
            </a:r>
            <a:endParaRPr sz="1100">
              <a:latin typeface="Calibri"/>
              <a:cs typeface="Calibri"/>
            </a:endParaRPr>
          </a:p>
          <a:p>
            <a:pPr marL="469265" lvl="1" indent="-227965" algn="just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When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well-</a:t>
            </a:r>
            <a:r>
              <a:rPr sz="1100" dirty="0">
                <a:latin typeface="Calibri"/>
                <a:cs typeface="Calibri"/>
              </a:rPr>
              <a:t>defined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ambiguous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(uncertain),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 use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V-Model.</a:t>
            </a:r>
            <a:endParaRPr sz="1100">
              <a:latin typeface="Calibri"/>
              <a:cs typeface="Calibri"/>
            </a:endParaRPr>
          </a:p>
          <a:p>
            <a:pPr marL="469265" lvl="1" indent="-227965" algn="just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known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Verification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Validation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064334"/>
            <a:ext cx="115569" cy="107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535" y="5994248"/>
            <a:ext cx="5513070" cy="29648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b="1" dirty="0">
                <a:latin typeface="Calibri"/>
                <a:cs typeface="Calibri"/>
              </a:rPr>
              <a:t>Verification: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Design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Phase:</a:t>
            </a:r>
            <a:endParaRPr sz="1100">
              <a:latin typeface="Calibri"/>
              <a:cs typeface="Calibri"/>
            </a:endParaRPr>
          </a:p>
          <a:p>
            <a:pPr marL="469900" marR="6985" indent="-228600">
              <a:lnSpc>
                <a:spcPct val="116399"/>
              </a:lnSpc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Verification</a:t>
            </a:r>
            <a:r>
              <a:rPr sz="1100" spc="229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checks</a:t>
            </a:r>
            <a:r>
              <a:rPr sz="1100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whether</a:t>
            </a:r>
            <a:r>
              <a:rPr sz="1100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we</a:t>
            </a:r>
            <a:r>
              <a:rPr sz="1100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are</a:t>
            </a:r>
            <a:r>
              <a:rPr sz="1100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building</a:t>
            </a:r>
            <a:r>
              <a:rPr sz="1100" spc="26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the</a:t>
            </a:r>
            <a:r>
              <a:rPr sz="1100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right</a:t>
            </a:r>
            <a:r>
              <a:rPr sz="1100" spc="229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product</a:t>
            </a:r>
            <a:r>
              <a:rPr sz="1100" spc="23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CD5ED"/>
                </a:solidFill>
                <a:latin typeface="Calibri"/>
                <a:cs typeface="Calibri"/>
              </a:rPr>
              <a:t>(software)</a:t>
            </a:r>
            <a:r>
              <a:rPr sz="1100" spc="25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(to</a:t>
            </a:r>
            <a:r>
              <a:rPr sz="1100" b="1" spc="24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BCD5ED"/>
                </a:solidFill>
                <a:latin typeface="Calibri"/>
                <a:cs typeface="Calibri"/>
              </a:rPr>
              <a:t>check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whether</a:t>
            </a:r>
            <a:r>
              <a:rPr sz="1100" b="1" spc="-2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the</a:t>
            </a:r>
            <a:r>
              <a:rPr sz="1100" b="1" spc="-2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BCD5ED"/>
                </a:solidFill>
                <a:latin typeface="Calibri"/>
                <a:cs typeface="Calibri"/>
              </a:rPr>
              <a:t>specific</a:t>
            </a:r>
            <a:r>
              <a:rPr sz="1100" b="1" spc="-2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requirements</a:t>
            </a:r>
            <a:r>
              <a:rPr sz="1100" b="1" spc="-1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will</a:t>
            </a:r>
            <a:r>
              <a:rPr sz="1100" b="1" spc="-5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meet</a:t>
            </a:r>
            <a:r>
              <a:rPr sz="1100" b="1" spc="-2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BCD5ED"/>
                </a:solidFill>
                <a:latin typeface="Calibri"/>
                <a:cs typeface="Calibri"/>
              </a:rPr>
              <a:t>or</a:t>
            </a:r>
            <a:r>
              <a:rPr sz="1100" b="1" spc="-30" dirty="0">
                <a:solidFill>
                  <a:srgbClr val="BCD5ED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BCD5ED"/>
                </a:solidFill>
                <a:latin typeface="Calibri"/>
                <a:cs typeface="Calibri"/>
              </a:rPr>
              <a:t>not).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Focus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documentation.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project-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related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documents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testing.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Verification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Verification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typically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involves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11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r>
              <a:rPr sz="1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like: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Reviews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Walkthroughs</a:t>
            </a:r>
            <a:endParaRPr sz="1100">
              <a:latin typeface="Calibri"/>
              <a:cs typeface="Calibri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926465" algn="l"/>
              </a:tabLst>
            </a:pP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Inspections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</a:tabLst>
            </a:pPr>
            <a:r>
              <a:rPr sz="1100" b="1" dirty="0">
                <a:latin typeface="Calibri"/>
                <a:cs typeface="Calibri"/>
              </a:rPr>
              <a:t>There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various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phases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Verification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Phase 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V-model,</a:t>
            </a:r>
            <a:endParaRPr sz="1100">
              <a:latin typeface="Calibri"/>
              <a:cs typeface="Calibri"/>
            </a:endParaRPr>
          </a:p>
          <a:p>
            <a:pPr marL="927100" indent="-299085">
              <a:lnSpc>
                <a:spcPct val="100000"/>
              </a:lnSpc>
              <a:spcBef>
                <a:spcPts val="219"/>
              </a:spcBef>
              <a:buAutoNum type="romanLcPeriod"/>
              <a:tabLst>
                <a:tab pos="9271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BRS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(Business</a:t>
            </a:r>
            <a:r>
              <a:rPr sz="11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Requirement</a:t>
            </a:r>
            <a:r>
              <a:rPr sz="1100" b="1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Specification):</a:t>
            </a:r>
            <a:endParaRPr sz="1100">
              <a:latin typeface="Calibri"/>
              <a:cs typeface="Calibri"/>
            </a:endParaRPr>
          </a:p>
          <a:p>
            <a:pPr marL="1384300" lvl="1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1384300" algn="l"/>
              </a:tabLst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first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step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understood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from</a:t>
            </a:r>
            <a:endParaRPr sz="1100">
              <a:latin typeface="Calibri"/>
              <a:cs typeface="Calibri"/>
            </a:endParaRPr>
          </a:p>
          <a:p>
            <a:pPr marL="1384300" marR="7620">
              <a:lnSpc>
                <a:spcPct val="116399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customer's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side.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detailed</a:t>
            </a:r>
            <a:r>
              <a:rPr sz="11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11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customers’</a:t>
            </a:r>
            <a:r>
              <a:rPr sz="11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alibri"/>
                <a:cs typeface="Calibri"/>
              </a:rPr>
              <a:t>expectations</a:t>
            </a:r>
            <a:r>
              <a:rPr sz="11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exact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Calibri"/>
                <a:cs typeface="Calibri"/>
              </a:rPr>
              <a:t>requirements.</a:t>
            </a:r>
            <a:endParaRPr sz="1100">
              <a:latin typeface="Calibri"/>
              <a:cs typeface="Calibri"/>
            </a:endParaRPr>
          </a:p>
          <a:p>
            <a:pPr marL="927100" indent="-335280">
              <a:lnSpc>
                <a:spcPct val="100000"/>
              </a:lnSpc>
              <a:spcBef>
                <a:spcPts val="215"/>
              </a:spcBef>
              <a:buAutoNum type="romanLcPeriod" startAt="2"/>
              <a:tabLst>
                <a:tab pos="927100" algn="l"/>
              </a:tabLst>
            </a:pP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SRS</a:t>
            </a:r>
            <a:r>
              <a:rPr sz="11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(Software</a:t>
            </a:r>
            <a:r>
              <a:rPr sz="1100" b="1" spc="-3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5B9BD4"/>
                </a:solidFill>
                <a:latin typeface="Calibri"/>
                <a:cs typeface="Calibri"/>
              </a:rPr>
              <a:t>Requirement</a:t>
            </a:r>
            <a:r>
              <a:rPr sz="1100" b="1" spc="-4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5B9BD4"/>
                </a:solidFill>
                <a:latin typeface="Calibri"/>
                <a:cs typeface="Calibri"/>
              </a:rPr>
              <a:t>Specification):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38" y="2540579"/>
            <a:ext cx="5951886" cy="32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8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388</TotalTime>
  <Words>5803</Words>
  <Application>Microsoft Office PowerPoint</Application>
  <PresentationFormat>Custom</PresentationFormat>
  <Paragraphs>737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SOFTWARE   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cp:lastModifiedBy>My-Moon</cp:lastModifiedBy>
  <cp:revision>10</cp:revision>
  <dcterms:created xsi:type="dcterms:W3CDTF">2024-08-27T08:41:35Z</dcterms:created>
  <dcterms:modified xsi:type="dcterms:W3CDTF">2024-08-29T12:53:04Z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2024-08-27T00:00:00Z</vt:filetime>
  </property>
  <property fmtid="{D5CDD505-2E9C-101B-9397-08002B2CF9AE}" pid="3" name="Producer">
    <vt:lpwstr>4-Heights™ PDF Library 3.4.0.6904 (http://www.pdf-tools.com)</vt:lpwstr>
  </property>
</Properties>
</file>