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8" r:id="rId5"/>
    <p:sldId id="272" r:id="rId6"/>
    <p:sldId id="276" r:id="rId7"/>
    <p:sldId id="277" r:id="rId8"/>
    <p:sldId id="274" r:id="rId9"/>
    <p:sldId id="275" r:id="rId10"/>
    <p:sldId id="283" r:id="rId11"/>
    <p:sldId id="291" r:id="rId12"/>
    <p:sldId id="284" r:id="rId13"/>
    <p:sldId id="285" r:id="rId14"/>
    <p:sldId id="289" r:id="rId15"/>
    <p:sldId id="290" r:id="rId16"/>
    <p:sldId id="287" r:id="rId17"/>
    <p:sldId id="288" r:id="rId18"/>
    <p:sldId id="286" r:id="rId19"/>
    <p:sldId id="273" r:id="rId20"/>
    <p:sldId id="258" r:id="rId21"/>
    <p:sldId id="266" r:id="rId22"/>
    <p:sldId id="261" r:id="rId23"/>
    <p:sldId id="279" r:id="rId24"/>
    <p:sldId id="280" r:id="rId25"/>
    <p:sldId id="281" r:id="rId26"/>
    <p:sldId id="282" r:id="rId27"/>
    <p:sldId id="267" r:id="rId28"/>
    <p:sldId id="268" r:id="rId29"/>
    <p:sldId id="260" r:id="rId30"/>
    <p:sldId id="259"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26" r:id="rId46"/>
    <p:sldId id="325" r:id="rId47"/>
    <p:sldId id="327" r:id="rId48"/>
    <p:sldId id="328" r:id="rId49"/>
    <p:sldId id="329" r:id="rId50"/>
    <p:sldId id="330" r:id="rId51"/>
    <p:sldId id="331" r:id="rId52"/>
    <p:sldId id="332" r:id="rId53"/>
    <p:sldId id="333" r:id="rId54"/>
    <p:sldId id="334" r:id="rId55"/>
    <p:sldId id="306" r:id="rId56"/>
    <p:sldId id="335" r:id="rId57"/>
    <p:sldId id="336" r:id="rId58"/>
    <p:sldId id="308" r:id="rId59"/>
    <p:sldId id="309" r:id="rId60"/>
    <p:sldId id="310" r:id="rId61"/>
    <p:sldId id="311" r:id="rId62"/>
    <p:sldId id="312" r:id="rId63"/>
    <p:sldId id="313" r:id="rId64"/>
    <p:sldId id="317" r:id="rId65"/>
    <p:sldId id="319" r:id="rId66"/>
    <p:sldId id="320" r:id="rId67"/>
    <p:sldId id="314" r:id="rId68"/>
    <p:sldId id="316" r:id="rId69"/>
    <p:sldId id="321" r:id="rId70"/>
    <p:sldId id="315" r:id="rId71"/>
    <p:sldId id="318" r:id="rId72"/>
    <p:sldId id="322" r:id="rId73"/>
    <p:sldId id="323" r:id="rId74"/>
    <p:sldId id="324"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80" autoAdjust="0"/>
  </p:normalViewPr>
  <p:slideViewPr>
    <p:cSldViewPr>
      <p:cViewPr varScale="1">
        <p:scale>
          <a:sx n="87" d="100"/>
          <a:sy n="87" d="100"/>
        </p:scale>
        <p:origin x="-146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F804ED-9C87-4694-BEB1-B6FD6DA6DDB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80557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F804ED-9C87-4694-BEB1-B6FD6DA6DDB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1888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F804ED-9C87-4694-BEB1-B6FD6DA6DDB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193292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F804ED-9C87-4694-BEB1-B6FD6DA6DDB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383506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804ED-9C87-4694-BEB1-B6FD6DA6DDB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246206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F804ED-9C87-4694-BEB1-B6FD6DA6DDBF}"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247280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F804ED-9C87-4694-BEB1-B6FD6DA6DDBF}"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228739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F804ED-9C87-4694-BEB1-B6FD6DA6DDBF}"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103730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804ED-9C87-4694-BEB1-B6FD6DA6DDBF}"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231686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804ED-9C87-4694-BEB1-B6FD6DA6DDBF}"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30801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804ED-9C87-4694-BEB1-B6FD6DA6DDBF}"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62A28-1A7A-4E9A-A0CE-CA39D773B633}" type="slidenum">
              <a:rPr lang="en-IN" smtClean="0"/>
              <a:t>‹#›</a:t>
            </a:fld>
            <a:endParaRPr lang="en-IN"/>
          </a:p>
        </p:txBody>
      </p:sp>
    </p:spTree>
    <p:extLst>
      <p:ext uri="{BB962C8B-B14F-4D97-AF65-F5344CB8AC3E}">
        <p14:creationId xmlns:p14="http://schemas.microsoft.com/office/powerpoint/2010/main" val="292200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804ED-9C87-4694-BEB1-B6FD6DA6DDBF}" type="datetimeFigureOut">
              <a:rPr lang="en-IN" smtClean="0"/>
              <a:t>02-08-2024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62A28-1A7A-4E9A-A0CE-CA39D773B633}" type="slidenum">
              <a:rPr lang="en-IN" smtClean="0"/>
              <a:t>‹#›</a:t>
            </a:fld>
            <a:endParaRPr lang="en-IN"/>
          </a:p>
        </p:txBody>
      </p:sp>
    </p:spTree>
    <p:extLst>
      <p:ext uri="{BB962C8B-B14F-4D97-AF65-F5344CB8AC3E}">
        <p14:creationId xmlns:p14="http://schemas.microsoft.com/office/powerpoint/2010/main" val="133400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2263"/>
            <a:ext cx="7344816" cy="621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088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Example Program</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public class </a:t>
            </a:r>
            <a:r>
              <a:rPr lang="en-IN" dirty="0" err="1"/>
              <a:t>FinalVariableExample</a:t>
            </a:r>
            <a:r>
              <a:rPr lang="en-IN" dirty="0"/>
              <a:t> {</a:t>
            </a:r>
          </a:p>
          <a:p>
            <a:pPr marL="0" indent="0">
              <a:buNone/>
            </a:pPr>
            <a:r>
              <a:rPr lang="en-IN" dirty="0"/>
              <a:t>    public static void main(String[] </a:t>
            </a:r>
            <a:r>
              <a:rPr lang="en-IN" dirty="0" err="1"/>
              <a:t>args</a:t>
            </a:r>
            <a:r>
              <a:rPr lang="en-IN" dirty="0"/>
              <a:t>) {</a:t>
            </a:r>
          </a:p>
          <a:p>
            <a:pPr marL="0" indent="0">
              <a:buNone/>
            </a:pPr>
            <a:r>
              <a:rPr lang="en-IN" dirty="0"/>
              <a:t>        final </a:t>
            </a:r>
            <a:r>
              <a:rPr lang="en-IN" dirty="0" err="1"/>
              <a:t>int</a:t>
            </a:r>
            <a:r>
              <a:rPr lang="en-IN" dirty="0"/>
              <a:t> PI = 3.14159; // Final variable</a:t>
            </a:r>
          </a:p>
          <a:p>
            <a:pPr marL="0" indent="0">
              <a:buNone/>
            </a:pPr>
            <a:endParaRPr lang="en-IN" dirty="0"/>
          </a:p>
          <a:p>
            <a:pPr marL="0" indent="0">
              <a:buNone/>
            </a:pPr>
            <a:r>
              <a:rPr lang="en-IN" dirty="0"/>
              <a:t>        // Trying to change the value of PI (will result in a compiler error)</a:t>
            </a:r>
          </a:p>
          <a:p>
            <a:pPr marL="0" indent="0">
              <a:buNone/>
            </a:pPr>
            <a:r>
              <a:rPr lang="en-IN" dirty="0"/>
              <a:t>        // PI = 3.14;</a:t>
            </a:r>
          </a:p>
          <a:p>
            <a:pPr marL="0" indent="0">
              <a:buNone/>
            </a:pPr>
            <a:endParaRPr lang="en-IN" dirty="0"/>
          </a:p>
          <a:p>
            <a:pPr marL="0" indent="0">
              <a:buNone/>
            </a:pPr>
            <a:r>
              <a:rPr lang="en-IN" dirty="0"/>
              <a:t>        </a:t>
            </a:r>
            <a:r>
              <a:rPr lang="en-IN" dirty="0" err="1"/>
              <a:t>System.out.println</a:t>
            </a:r>
            <a:r>
              <a:rPr lang="en-IN" dirty="0"/>
              <a:t>("Value of PI: " + PI);</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795311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4106663"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4008" y="2060848"/>
            <a:ext cx="4319463"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70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Method</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t>class Parent {</a:t>
            </a:r>
          </a:p>
          <a:p>
            <a:pPr marL="0" indent="0">
              <a:buNone/>
            </a:pPr>
            <a:r>
              <a:rPr lang="en-IN" dirty="0"/>
              <a:t>    public final void display() {</a:t>
            </a:r>
          </a:p>
          <a:p>
            <a:pPr marL="0" indent="0">
              <a:buNone/>
            </a:pPr>
            <a:r>
              <a:rPr lang="en-IN" dirty="0"/>
              <a:t>        </a:t>
            </a:r>
            <a:r>
              <a:rPr lang="en-IN" dirty="0" err="1"/>
              <a:t>System.out.println</a:t>
            </a:r>
            <a:r>
              <a:rPr lang="en-IN" dirty="0"/>
              <a:t>("This is from the parent class");</a:t>
            </a:r>
          </a:p>
          <a:p>
            <a:pPr marL="0" indent="0">
              <a:buNone/>
            </a:pPr>
            <a:r>
              <a:rPr lang="en-IN" dirty="0"/>
              <a:t>    }</a:t>
            </a:r>
          </a:p>
          <a:p>
            <a:pPr marL="0" indent="0">
              <a:buNone/>
            </a:pPr>
            <a:r>
              <a:rPr lang="en-IN" dirty="0"/>
              <a:t>}</a:t>
            </a:r>
          </a:p>
          <a:p>
            <a:pPr marL="0" indent="0">
              <a:buNone/>
            </a:pPr>
            <a:endParaRPr lang="en-IN" dirty="0"/>
          </a:p>
          <a:p>
            <a:pPr marL="0" indent="0">
              <a:buNone/>
            </a:pPr>
            <a:r>
              <a:rPr lang="en-IN" dirty="0"/>
              <a:t>class Child extends Parent </a:t>
            </a:r>
            <a:r>
              <a:rPr lang="en-IN" dirty="0" smtClean="0"/>
              <a:t>{</a:t>
            </a:r>
            <a:endParaRPr lang="en-IN" dirty="0"/>
          </a:p>
          <a:p>
            <a:pPr marL="0" indent="0">
              <a:buNone/>
            </a:pPr>
            <a:r>
              <a:rPr lang="en-IN" dirty="0"/>
              <a:t>    // Trying to override the final method (will result in a compiler error)</a:t>
            </a:r>
          </a:p>
          <a:p>
            <a:pPr marL="0" indent="0">
              <a:buNone/>
            </a:pPr>
            <a:r>
              <a:rPr lang="en-IN" dirty="0"/>
              <a:t>    // public void display() {</a:t>
            </a:r>
          </a:p>
          <a:p>
            <a:pPr marL="0" indent="0">
              <a:buNone/>
            </a:pPr>
            <a:r>
              <a:rPr lang="en-IN" dirty="0"/>
              <a:t>    //     </a:t>
            </a:r>
            <a:r>
              <a:rPr lang="en-IN" dirty="0" err="1"/>
              <a:t>System.out.println</a:t>
            </a:r>
            <a:r>
              <a:rPr lang="en-IN" dirty="0"/>
              <a:t>("This is from the child class");</a:t>
            </a:r>
          </a:p>
          <a:p>
            <a:pPr marL="0" indent="0">
              <a:buNone/>
            </a:pPr>
            <a:r>
              <a:rPr lang="en-IN" dirty="0"/>
              <a:t>    //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83577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Class</a:t>
            </a:r>
          </a:p>
        </p:txBody>
      </p:sp>
      <p:sp>
        <p:nvSpPr>
          <p:cNvPr id="3" name="Content Placeholder 2"/>
          <p:cNvSpPr>
            <a:spLocks noGrp="1"/>
          </p:cNvSpPr>
          <p:nvPr>
            <p:ph idx="1"/>
          </p:nvPr>
        </p:nvSpPr>
        <p:spPr/>
        <p:txBody>
          <a:bodyPr>
            <a:normAutofit lnSpcReduction="10000"/>
          </a:bodyPr>
          <a:lstStyle/>
          <a:p>
            <a:pPr marL="0" indent="0">
              <a:buNone/>
            </a:pPr>
            <a:r>
              <a:rPr lang="en-US" dirty="0"/>
              <a:t>final class </a:t>
            </a:r>
            <a:r>
              <a:rPr lang="en-US" dirty="0" err="1"/>
              <a:t>FinalClass</a:t>
            </a:r>
            <a:r>
              <a:rPr lang="en-US" dirty="0"/>
              <a:t> {</a:t>
            </a:r>
          </a:p>
          <a:p>
            <a:pPr marL="0" indent="0">
              <a:buNone/>
            </a:pPr>
            <a:r>
              <a:rPr lang="en-US" dirty="0"/>
              <a:t>    // Class body</a:t>
            </a:r>
          </a:p>
          <a:p>
            <a:pPr marL="0" indent="0">
              <a:buNone/>
            </a:pPr>
            <a:r>
              <a:rPr lang="en-US" dirty="0"/>
              <a:t>}</a:t>
            </a:r>
          </a:p>
          <a:p>
            <a:pPr marL="0" indent="0">
              <a:buNone/>
            </a:pPr>
            <a:endParaRPr lang="en-US" dirty="0"/>
          </a:p>
          <a:p>
            <a:pPr marL="0" indent="0">
              <a:buNone/>
            </a:pPr>
            <a:r>
              <a:rPr lang="en-US" dirty="0"/>
              <a:t>// Trying to extend the </a:t>
            </a:r>
            <a:r>
              <a:rPr lang="en-US" dirty="0" err="1"/>
              <a:t>FinalClass</a:t>
            </a:r>
            <a:r>
              <a:rPr lang="en-US" dirty="0"/>
              <a:t> (will result in a compiler error)</a:t>
            </a:r>
          </a:p>
          <a:p>
            <a:pPr marL="0" indent="0">
              <a:buNone/>
            </a:pPr>
            <a:r>
              <a:rPr lang="en-US" dirty="0"/>
              <a:t>// class </a:t>
            </a:r>
            <a:r>
              <a:rPr lang="en-US" dirty="0" err="1"/>
              <a:t>DerivedClass</a:t>
            </a:r>
            <a:r>
              <a:rPr lang="en-US" dirty="0"/>
              <a:t> extends </a:t>
            </a:r>
            <a:r>
              <a:rPr lang="en-US" dirty="0" err="1"/>
              <a:t>FinalClass</a:t>
            </a:r>
            <a:r>
              <a:rPr lang="en-US" dirty="0"/>
              <a:t>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04259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404664"/>
            <a:ext cx="8208912" cy="2308324"/>
          </a:xfrm>
          <a:prstGeom prst="rect">
            <a:avLst/>
          </a:prstGeom>
        </p:spPr>
        <p:txBody>
          <a:bodyPr wrap="square">
            <a:spAutoFit/>
          </a:bodyPr>
          <a:lstStyle/>
          <a:p>
            <a:r>
              <a:rPr lang="en-US" b="1" dirty="0"/>
              <a:t>Static in Java</a:t>
            </a:r>
            <a:endParaRPr lang="en-US" dirty="0"/>
          </a:p>
          <a:p>
            <a:r>
              <a:rPr lang="en-US" dirty="0"/>
              <a:t>A </a:t>
            </a:r>
            <a:r>
              <a:rPr lang="en-US" b="1" dirty="0"/>
              <a:t>static</a:t>
            </a:r>
            <a:r>
              <a:rPr lang="en-US" dirty="0"/>
              <a:t> keyword in Java is used to create members (variables, methods, blocks, or nested classes) that belong to the class itself rather than to instances of the class. This means you can access these members without creating an object of the class.</a:t>
            </a:r>
          </a:p>
          <a:p>
            <a:r>
              <a:rPr lang="en-US" b="1" dirty="0"/>
              <a:t>In simpler terms:</a:t>
            </a:r>
            <a:endParaRPr lang="en-US" dirty="0"/>
          </a:p>
          <a:p>
            <a:pPr marL="285750" indent="-285750">
              <a:buFont typeface="Wingdings" pitchFamily="2" charset="2"/>
              <a:buChar char="ü"/>
            </a:pPr>
            <a:r>
              <a:rPr lang="en-US" dirty="0"/>
              <a:t>Static members are shared by all objects of a class.</a:t>
            </a:r>
          </a:p>
          <a:p>
            <a:pPr marL="285750" indent="-285750">
              <a:buFont typeface="Wingdings" pitchFamily="2" charset="2"/>
              <a:buChar char="ü"/>
            </a:pPr>
            <a:r>
              <a:rPr lang="en-US" dirty="0"/>
              <a:t>They exist independently of any object.</a:t>
            </a:r>
          </a:p>
          <a:p>
            <a:pPr marL="285750" indent="-285750">
              <a:buFont typeface="Wingdings" pitchFamily="2" charset="2"/>
              <a:buChar char="ü"/>
            </a:pPr>
            <a:r>
              <a:rPr lang="en-US" dirty="0"/>
              <a:t>You can access them directly using the class name.</a:t>
            </a:r>
          </a:p>
        </p:txBody>
      </p:sp>
    </p:spTree>
    <p:extLst>
      <p:ext uri="{BB962C8B-B14F-4D97-AF65-F5344CB8AC3E}">
        <p14:creationId xmlns:p14="http://schemas.microsoft.com/office/powerpoint/2010/main" val="224274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928992" cy="636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22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0855"/>
            <a:ext cx="8568952" cy="611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28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8680"/>
            <a:ext cx="8712968" cy="592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32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692696"/>
            <a:ext cx="7776863" cy="561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30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52736"/>
            <a:ext cx="7632848" cy="388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53136"/>
            <a:ext cx="7200800" cy="1188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73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20688"/>
            <a:ext cx="7488831" cy="583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534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8208911"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35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9"/>
            <a:ext cx="8568952" cy="388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952875"/>
            <a:ext cx="8136904"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938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31813"/>
            <a:ext cx="8064895" cy="579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02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ForLoopExample</a:t>
            </a:r>
            <a:endParaRPr lang="en-IN" dirty="0"/>
          </a:p>
        </p:txBody>
      </p:sp>
      <p:sp>
        <p:nvSpPr>
          <p:cNvPr id="3" name="Content Placeholder 2"/>
          <p:cNvSpPr>
            <a:spLocks noGrp="1"/>
          </p:cNvSpPr>
          <p:nvPr>
            <p:ph sz="half" idx="1"/>
          </p:nvPr>
        </p:nvSpPr>
        <p:spPr>
          <a:xfrm>
            <a:off x="251520" y="1600200"/>
            <a:ext cx="4752528" cy="4525963"/>
          </a:xfrm>
        </p:spPr>
        <p:txBody>
          <a:bodyPr>
            <a:normAutofit fontScale="77500" lnSpcReduction="20000"/>
          </a:bodyPr>
          <a:lstStyle/>
          <a:p>
            <a:pPr marL="0" indent="0">
              <a:buNone/>
            </a:pPr>
            <a:endParaRPr lang="en-IN" dirty="0" smtClean="0"/>
          </a:p>
          <a:p>
            <a:pPr marL="0" indent="0">
              <a:buNone/>
            </a:pPr>
            <a:endParaRPr lang="en-IN" dirty="0"/>
          </a:p>
          <a:p>
            <a:pPr marL="0" indent="0">
              <a:buNone/>
            </a:pPr>
            <a:r>
              <a:rPr lang="en-IN" dirty="0" smtClean="0"/>
              <a:t>public class </a:t>
            </a:r>
            <a:r>
              <a:rPr lang="en-IN" dirty="0" err="1" smtClean="0"/>
              <a:t>ForLoopExample</a:t>
            </a:r>
            <a:r>
              <a:rPr lang="en-IN" dirty="0" smtClean="0"/>
              <a:t> {</a:t>
            </a:r>
          </a:p>
          <a:p>
            <a:pPr marL="0" indent="0">
              <a:buNone/>
            </a:pPr>
            <a:endParaRPr lang="en-IN" dirty="0" smtClean="0"/>
          </a:p>
          <a:p>
            <a:pPr marL="0" indent="0">
              <a:buNone/>
            </a:pPr>
            <a:r>
              <a:rPr lang="en-IN" dirty="0" smtClean="0"/>
              <a:t>    public static void main(String[] </a:t>
            </a:r>
            <a:r>
              <a:rPr lang="en-IN" dirty="0" err="1" smtClean="0"/>
              <a:t>args</a:t>
            </a:r>
            <a:r>
              <a:rPr lang="en-IN" dirty="0" smtClean="0"/>
              <a:t>)  {</a:t>
            </a:r>
          </a:p>
          <a:p>
            <a:pPr marL="0" indent="0">
              <a:buNone/>
            </a:pPr>
            <a:endParaRPr lang="en-IN" dirty="0" smtClean="0"/>
          </a:p>
          <a:p>
            <a:pPr marL="0" indent="0">
              <a:buNone/>
            </a:pPr>
            <a:r>
              <a:rPr lang="en-IN" dirty="0" smtClean="0"/>
              <a:t>        for (</a:t>
            </a:r>
            <a:r>
              <a:rPr lang="en-IN" dirty="0" err="1" smtClean="0"/>
              <a:t>int</a:t>
            </a:r>
            <a:r>
              <a:rPr lang="en-IN" dirty="0" smtClean="0"/>
              <a:t> i = 1; i &lt;= 5; i++) {</a:t>
            </a:r>
          </a:p>
          <a:p>
            <a:pPr marL="0" indent="0">
              <a:buNone/>
            </a:pPr>
            <a:r>
              <a:rPr lang="en-IN" dirty="0" smtClean="0"/>
              <a:t>            </a:t>
            </a:r>
            <a:r>
              <a:rPr lang="en-IN" dirty="0" err="1" smtClean="0"/>
              <a:t>System.out.println</a:t>
            </a:r>
            <a:r>
              <a:rPr lang="en-IN" dirty="0" smtClean="0"/>
              <a:t>(i);</a:t>
            </a:r>
          </a:p>
          <a:p>
            <a:pPr marL="0" indent="0">
              <a:buNone/>
            </a:pPr>
            <a:endParaRPr lang="en-IN" dirty="0" smtClean="0"/>
          </a:p>
          <a:p>
            <a:pPr marL="0" indent="0">
              <a:buNone/>
            </a:pPr>
            <a:r>
              <a:rPr lang="en-IN" dirty="0" smtClean="0"/>
              <a:t>        }</a:t>
            </a:r>
          </a:p>
          <a:p>
            <a:pPr marL="0" indent="0">
              <a:buNone/>
            </a:pPr>
            <a:r>
              <a:rPr lang="en-IN" dirty="0" smtClean="0"/>
              <a:t>    }</a:t>
            </a:r>
          </a:p>
          <a:p>
            <a:pPr marL="0" indent="0">
              <a:buNone/>
            </a:pPr>
            <a:r>
              <a:rPr lang="en-IN" dirty="0" smtClean="0"/>
              <a:t>}</a:t>
            </a:r>
          </a:p>
          <a:p>
            <a:endParaRPr lang="en-IN" dirty="0"/>
          </a:p>
        </p:txBody>
      </p:sp>
      <p:sp>
        <p:nvSpPr>
          <p:cNvPr id="4" name="Content Placeholder 3"/>
          <p:cNvSpPr>
            <a:spLocks noGrp="1"/>
          </p:cNvSpPr>
          <p:nvPr>
            <p:ph sz="half" idx="2"/>
          </p:nvPr>
        </p:nvSpPr>
        <p:spPr>
          <a:xfrm>
            <a:off x="4932040" y="1600200"/>
            <a:ext cx="3754760" cy="4709120"/>
          </a:xfrm>
        </p:spPr>
        <p:txBody>
          <a:bodyPr>
            <a:normAutofit fontScale="77500" lnSpcReduction="20000"/>
          </a:bodyPr>
          <a:lstStyle/>
          <a:p>
            <a:pPr>
              <a:buFont typeface="Wingdings" pitchFamily="2" charset="2"/>
              <a:buChar char="ü"/>
            </a:pPr>
            <a:r>
              <a:rPr lang="en-US" b="1" dirty="0" smtClean="0"/>
              <a:t>for (</a:t>
            </a:r>
            <a:r>
              <a:rPr lang="en-US" b="1" dirty="0" err="1" smtClean="0"/>
              <a:t>int</a:t>
            </a:r>
            <a:r>
              <a:rPr lang="en-US" b="1" dirty="0" smtClean="0"/>
              <a:t> i = 1; i &lt;= 5; i++)</a:t>
            </a:r>
            <a:r>
              <a:rPr lang="en-US" dirty="0" smtClean="0"/>
              <a:t>: This is the for loop statement.</a:t>
            </a:r>
          </a:p>
          <a:p>
            <a:pPr>
              <a:buFont typeface="Wingdings" pitchFamily="2" charset="2"/>
              <a:buChar char="ü"/>
            </a:pPr>
            <a:r>
              <a:rPr lang="en-US" dirty="0" err="1" smtClean="0"/>
              <a:t>int</a:t>
            </a:r>
            <a:r>
              <a:rPr lang="en-US" dirty="0" smtClean="0"/>
              <a:t> i = 1: Initializes a variable i with the value 1. This is executed only once, before the loop starts.</a:t>
            </a:r>
          </a:p>
          <a:p>
            <a:pPr>
              <a:buFont typeface="Wingdings" pitchFamily="2" charset="2"/>
              <a:buChar char="ü"/>
            </a:pPr>
            <a:r>
              <a:rPr lang="en-US" dirty="0" smtClean="0"/>
              <a:t>i &lt;= 5: This is the condition. The loop continues as long as i is less than or equal to 5.</a:t>
            </a:r>
          </a:p>
          <a:p>
            <a:pPr>
              <a:buFont typeface="Wingdings" pitchFamily="2" charset="2"/>
              <a:buChar char="ü"/>
            </a:pPr>
            <a:r>
              <a:rPr lang="en-US" dirty="0" smtClean="0"/>
              <a:t>i++: Increments the value of i by 1 after each iteration.</a:t>
            </a:r>
          </a:p>
          <a:p>
            <a:pPr>
              <a:buFont typeface="Wingdings" pitchFamily="2" charset="2"/>
              <a:buChar char="ü"/>
            </a:pPr>
            <a:r>
              <a:rPr lang="en-US" b="1" dirty="0" err="1" smtClean="0"/>
              <a:t>System.out.println</a:t>
            </a:r>
            <a:r>
              <a:rPr lang="en-US" b="1" dirty="0" smtClean="0"/>
              <a:t>(i);</a:t>
            </a:r>
            <a:r>
              <a:rPr lang="en-US" dirty="0" smtClean="0"/>
              <a:t>: This line prints the current value of i to the console.</a:t>
            </a:r>
          </a:p>
          <a:p>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509120"/>
            <a:ext cx="9429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786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DoWhile</a:t>
            </a:r>
            <a:r>
              <a:rPr lang="en-IN" dirty="0" smtClean="0"/>
              <a:t> Example</a:t>
            </a:r>
            <a:endParaRPr lang="en-IN" dirty="0"/>
          </a:p>
        </p:txBody>
      </p:sp>
      <p:sp>
        <p:nvSpPr>
          <p:cNvPr id="3" name="Content Placeholder 2"/>
          <p:cNvSpPr>
            <a:spLocks noGrp="1"/>
          </p:cNvSpPr>
          <p:nvPr>
            <p:ph sz="half" idx="1"/>
          </p:nvPr>
        </p:nvSpPr>
        <p:spPr>
          <a:xfrm>
            <a:off x="457200" y="1600200"/>
            <a:ext cx="4258816" cy="4525963"/>
          </a:xfrm>
        </p:spPr>
        <p:txBody>
          <a:bodyPr>
            <a:normAutofit fontScale="70000" lnSpcReduction="20000"/>
          </a:bodyPr>
          <a:lstStyle/>
          <a:p>
            <a:pPr marL="0" indent="0">
              <a:buNone/>
            </a:pPr>
            <a:r>
              <a:rPr lang="en-IN" dirty="0" smtClean="0"/>
              <a:t>public class </a:t>
            </a:r>
            <a:r>
              <a:rPr lang="en-IN" dirty="0" err="1" smtClean="0"/>
              <a:t>DoWhileExample</a:t>
            </a:r>
            <a:r>
              <a:rPr lang="en-IN" dirty="0" smtClean="0"/>
              <a:t> {</a:t>
            </a:r>
          </a:p>
          <a:p>
            <a:pPr marL="0" indent="0">
              <a:buNone/>
            </a:pPr>
            <a:endParaRPr lang="en-IN" dirty="0" smtClean="0"/>
          </a:p>
          <a:p>
            <a:pPr marL="0" indent="0">
              <a:buNone/>
            </a:pPr>
            <a:r>
              <a:rPr lang="en-IN" dirty="0" smtClean="0"/>
              <a:t>    public static void main(String[] </a:t>
            </a:r>
            <a:r>
              <a:rPr lang="en-IN" dirty="0" err="1" smtClean="0"/>
              <a:t>args</a:t>
            </a:r>
            <a:r>
              <a:rPr lang="en-IN" dirty="0" smtClean="0"/>
              <a:t>) {</a:t>
            </a:r>
          </a:p>
          <a:p>
            <a:pPr marL="0" indent="0">
              <a:buNone/>
            </a:pPr>
            <a:endParaRPr lang="en-IN" dirty="0" smtClean="0"/>
          </a:p>
          <a:p>
            <a:pPr marL="0" indent="0">
              <a:buNone/>
            </a:pPr>
            <a:r>
              <a:rPr lang="en-IN" dirty="0" smtClean="0"/>
              <a:t>        </a:t>
            </a:r>
            <a:r>
              <a:rPr lang="en-IN" dirty="0" err="1" smtClean="0"/>
              <a:t>int</a:t>
            </a:r>
            <a:r>
              <a:rPr lang="en-IN" dirty="0" smtClean="0"/>
              <a:t> i = 1;</a:t>
            </a:r>
          </a:p>
          <a:p>
            <a:pPr marL="0" indent="0">
              <a:buNone/>
            </a:pPr>
            <a:r>
              <a:rPr lang="en-IN" dirty="0" smtClean="0"/>
              <a:t>        </a:t>
            </a:r>
          </a:p>
          <a:p>
            <a:pPr marL="0" indent="0">
              <a:buNone/>
            </a:pPr>
            <a:r>
              <a:rPr lang="en-IN" dirty="0" smtClean="0"/>
              <a:t>        do {</a:t>
            </a:r>
          </a:p>
          <a:p>
            <a:pPr marL="0" indent="0">
              <a:buNone/>
            </a:pPr>
            <a:r>
              <a:rPr lang="en-IN" dirty="0" smtClean="0"/>
              <a:t>            </a:t>
            </a:r>
            <a:r>
              <a:rPr lang="en-IN" dirty="0" err="1" smtClean="0"/>
              <a:t>System.out.println</a:t>
            </a:r>
            <a:r>
              <a:rPr lang="en-IN" dirty="0" smtClean="0"/>
              <a:t>(i);</a:t>
            </a:r>
          </a:p>
          <a:p>
            <a:pPr marL="0" indent="0">
              <a:buNone/>
            </a:pPr>
            <a:r>
              <a:rPr lang="en-IN" dirty="0" smtClean="0"/>
              <a:t>            i++;</a:t>
            </a:r>
          </a:p>
          <a:p>
            <a:pPr marL="0" indent="0">
              <a:buNone/>
            </a:pPr>
            <a:r>
              <a:rPr lang="en-IN" dirty="0" smtClean="0"/>
              <a:t>        } while (i &lt;= 5);</a:t>
            </a:r>
          </a:p>
          <a:p>
            <a:pPr marL="0" indent="0">
              <a:buNone/>
            </a:pPr>
            <a:r>
              <a:rPr lang="en-IN" dirty="0" smtClean="0"/>
              <a:t>    }</a:t>
            </a:r>
          </a:p>
          <a:p>
            <a:pPr marL="0" indent="0">
              <a:buNone/>
            </a:pPr>
            <a:r>
              <a:rPr lang="en-IN" dirty="0" smtClean="0"/>
              <a:t>}</a:t>
            </a:r>
          </a:p>
          <a:p>
            <a:pPr marL="0" indent="0">
              <a:buNone/>
            </a:pPr>
            <a:endParaRPr lang="en-IN" dirty="0"/>
          </a:p>
        </p:txBody>
      </p:sp>
      <p:sp>
        <p:nvSpPr>
          <p:cNvPr id="4" name="Content Placeholder 3"/>
          <p:cNvSpPr>
            <a:spLocks noGrp="1"/>
          </p:cNvSpPr>
          <p:nvPr>
            <p:ph sz="half" idx="2"/>
          </p:nvPr>
        </p:nvSpPr>
        <p:spPr>
          <a:xfrm>
            <a:off x="4788024" y="1600200"/>
            <a:ext cx="3898776" cy="4525963"/>
          </a:xfrm>
        </p:spPr>
        <p:txBody>
          <a:bodyPr>
            <a:normAutofit fontScale="70000" lnSpcReduction="20000"/>
          </a:bodyPr>
          <a:lstStyle/>
          <a:p>
            <a:pPr marL="0" indent="0">
              <a:buNone/>
            </a:pPr>
            <a:r>
              <a:rPr lang="en-US" b="1" dirty="0" smtClean="0"/>
              <a:t>Explanation:</a:t>
            </a:r>
            <a:endParaRPr lang="en-US" dirty="0" smtClean="0"/>
          </a:p>
          <a:p>
            <a:pPr>
              <a:buFont typeface="Wingdings" pitchFamily="2" charset="2"/>
              <a:buChar char="ü"/>
            </a:pPr>
            <a:r>
              <a:rPr lang="en-US" dirty="0" smtClean="0"/>
              <a:t>The i variable is initialized to 1.</a:t>
            </a:r>
          </a:p>
          <a:p>
            <a:pPr>
              <a:buFont typeface="Wingdings" pitchFamily="2" charset="2"/>
              <a:buChar char="ü"/>
            </a:pPr>
            <a:r>
              <a:rPr lang="en-US" dirty="0" smtClean="0"/>
              <a:t>The do block starts, and the value of i is printed.</a:t>
            </a:r>
          </a:p>
          <a:p>
            <a:pPr>
              <a:buFont typeface="Wingdings" pitchFamily="2" charset="2"/>
              <a:buChar char="ü"/>
            </a:pPr>
            <a:r>
              <a:rPr lang="en-US" dirty="0" smtClean="0"/>
              <a:t>The value of i is incremented by 1.</a:t>
            </a:r>
          </a:p>
          <a:p>
            <a:pPr>
              <a:buFont typeface="Wingdings" pitchFamily="2" charset="2"/>
              <a:buChar char="ü"/>
            </a:pPr>
            <a:r>
              <a:rPr lang="en-US" dirty="0" smtClean="0"/>
              <a:t>The condition i &lt;= 5 is checked. Since i is currently 2, the condition is true, and the loop repeats.</a:t>
            </a:r>
          </a:p>
          <a:p>
            <a:pPr>
              <a:buFont typeface="Wingdings" pitchFamily="2" charset="2"/>
              <a:buChar char="ü"/>
            </a:pPr>
            <a:r>
              <a:rPr lang="en-US" dirty="0" smtClean="0"/>
              <a:t>This process continues until i becomes 6.</a:t>
            </a:r>
          </a:p>
          <a:p>
            <a:pPr>
              <a:buFont typeface="Wingdings" pitchFamily="2" charset="2"/>
              <a:buChar char="ü"/>
            </a:pPr>
            <a:r>
              <a:rPr lang="en-US" dirty="0" smtClean="0"/>
              <a:t>When i is 6, the condition i &lt;= 5 becomes false, and the loop ends.</a:t>
            </a:r>
          </a:p>
          <a:p>
            <a:pPr marL="0" indent="0">
              <a:buNone/>
            </a:pP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365104"/>
            <a:ext cx="9429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860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Example</a:t>
            </a:r>
            <a:endParaRPr lang="en-IN" dirty="0"/>
          </a:p>
        </p:txBody>
      </p:sp>
      <p:sp>
        <p:nvSpPr>
          <p:cNvPr id="3" name="Content Placeholder 2"/>
          <p:cNvSpPr>
            <a:spLocks noGrp="1"/>
          </p:cNvSpPr>
          <p:nvPr>
            <p:ph sz="half" idx="1"/>
          </p:nvPr>
        </p:nvSpPr>
        <p:spPr>
          <a:xfrm>
            <a:off x="457200" y="1600200"/>
            <a:ext cx="4258816" cy="4525963"/>
          </a:xfrm>
        </p:spPr>
        <p:txBody>
          <a:bodyPr>
            <a:normAutofit fontScale="70000" lnSpcReduction="20000"/>
          </a:bodyPr>
          <a:lstStyle/>
          <a:p>
            <a:pPr marL="0" indent="0">
              <a:buNone/>
            </a:pPr>
            <a:r>
              <a:rPr lang="en-US" dirty="0" smtClean="0"/>
              <a:t>public class </a:t>
            </a:r>
            <a:r>
              <a:rPr lang="en-US" dirty="0" err="1" smtClean="0"/>
              <a:t>WhileLoopExample</a:t>
            </a:r>
            <a:r>
              <a:rPr lang="en-US" dirty="0" smtClean="0"/>
              <a:t> {</a:t>
            </a:r>
          </a:p>
          <a:p>
            <a:pPr marL="0" indent="0">
              <a:buNone/>
            </a:pPr>
            <a:endParaRPr lang="en-US" dirty="0" smtClean="0"/>
          </a:p>
          <a:p>
            <a:pPr marL="0" indent="0">
              <a:buNone/>
            </a:pPr>
            <a:r>
              <a:rPr lang="en-US" dirty="0" smtClean="0"/>
              <a:t>    public static void main(String[] </a:t>
            </a:r>
            <a:r>
              <a:rPr lang="en-US" dirty="0" err="1" smtClean="0"/>
              <a:t>args</a:t>
            </a:r>
            <a:r>
              <a:rPr lang="en-US" dirty="0" smtClean="0"/>
              <a:t>) {</a:t>
            </a:r>
          </a:p>
          <a:p>
            <a:pPr marL="0" indent="0">
              <a:buNone/>
            </a:pPr>
            <a:r>
              <a:rPr lang="en-US" dirty="0" smtClean="0"/>
              <a:t>        </a:t>
            </a:r>
            <a:r>
              <a:rPr lang="en-US" dirty="0" err="1" smtClean="0"/>
              <a:t>int</a:t>
            </a:r>
            <a:r>
              <a:rPr lang="en-US" dirty="0" smtClean="0"/>
              <a:t> count = 1;</a:t>
            </a:r>
          </a:p>
          <a:p>
            <a:pPr marL="0" indent="0">
              <a:buNone/>
            </a:pPr>
            <a:r>
              <a:rPr lang="en-US" dirty="0" smtClean="0"/>
              <a:t>        while (count &lt;= 5) {</a:t>
            </a:r>
          </a:p>
          <a:p>
            <a:pPr marL="0" indent="0">
              <a:buNone/>
            </a:pPr>
            <a:r>
              <a:rPr lang="en-US" dirty="0" smtClean="0"/>
              <a:t>            </a:t>
            </a:r>
            <a:r>
              <a:rPr lang="en-US" dirty="0" err="1" smtClean="0"/>
              <a:t>System.out.println</a:t>
            </a:r>
            <a:r>
              <a:rPr lang="en-US" dirty="0" smtClean="0"/>
              <a:t>("Count: " + count);</a:t>
            </a:r>
          </a:p>
          <a:p>
            <a:pPr marL="0" indent="0">
              <a:buNone/>
            </a:pPr>
            <a:r>
              <a:rPr lang="en-US" dirty="0" smtClean="0"/>
              <a:t>            count++;</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endParaRPr lang="en-IN"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b="1" dirty="0" smtClean="0"/>
              <a:t>Explanation:</a:t>
            </a:r>
            <a:endParaRPr lang="en-US" dirty="0" smtClean="0"/>
          </a:p>
          <a:p>
            <a:pPr>
              <a:buFont typeface="Wingdings" pitchFamily="2" charset="2"/>
              <a:buChar char="ü"/>
            </a:pPr>
            <a:r>
              <a:rPr lang="en-US" b="1" dirty="0" smtClean="0"/>
              <a:t>Initialization:</a:t>
            </a:r>
            <a:r>
              <a:rPr lang="en-US" dirty="0" smtClean="0"/>
              <a:t> An integer variable count is declared and initialized to 1.</a:t>
            </a:r>
          </a:p>
          <a:p>
            <a:pPr>
              <a:buFont typeface="Wingdings" pitchFamily="2" charset="2"/>
              <a:buChar char="ü"/>
            </a:pPr>
            <a:r>
              <a:rPr lang="en-US" b="1" dirty="0" smtClean="0"/>
              <a:t>Condition Check:</a:t>
            </a:r>
            <a:r>
              <a:rPr lang="en-US" dirty="0" smtClean="0"/>
              <a:t> The while loop checks if the value of count is less than or equal to 5. If true, the loop body executes.</a:t>
            </a:r>
          </a:p>
          <a:p>
            <a:pPr>
              <a:buFont typeface="Wingdings" pitchFamily="2" charset="2"/>
              <a:buChar char="ü"/>
            </a:pPr>
            <a:r>
              <a:rPr lang="en-US" b="1" dirty="0" smtClean="0"/>
              <a:t>Loop Body:</a:t>
            </a:r>
            <a:r>
              <a:rPr lang="en-US" dirty="0" smtClean="0"/>
              <a:t> The current value of count is printed to the console.</a:t>
            </a:r>
          </a:p>
          <a:p>
            <a:pPr>
              <a:buFont typeface="Wingdings" pitchFamily="2" charset="2"/>
              <a:buChar char="ü"/>
            </a:pPr>
            <a:r>
              <a:rPr lang="en-US" b="1" dirty="0" smtClean="0"/>
              <a:t>Increment:</a:t>
            </a:r>
            <a:r>
              <a:rPr lang="en-US" dirty="0" smtClean="0"/>
              <a:t> The value of count is increased by 1.</a:t>
            </a:r>
          </a:p>
          <a:p>
            <a:pPr>
              <a:buFont typeface="Wingdings" pitchFamily="2" charset="2"/>
              <a:buChar char="ü"/>
            </a:pPr>
            <a:r>
              <a:rPr lang="en-US" b="1" dirty="0" smtClean="0"/>
              <a:t>Iteration:</a:t>
            </a:r>
            <a:r>
              <a:rPr lang="en-US" dirty="0" smtClean="0"/>
              <a:t> The loop repeats from step 2 until the condition becomes false (i.e., count is greater than 5).</a:t>
            </a:r>
          </a:p>
          <a:p>
            <a:pPr marL="0" indent="0">
              <a:buNone/>
            </a:pPr>
            <a:endParaRPr lang="en-IN"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400" y="4437112"/>
            <a:ext cx="16478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873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Each Loop Example</a:t>
            </a:r>
            <a:endParaRPr lang="en-IN" dirty="0"/>
          </a:p>
        </p:txBody>
      </p:sp>
      <p:sp>
        <p:nvSpPr>
          <p:cNvPr id="3" name="Content Placeholder 2"/>
          <p:cNvSpPr>
            <a:spLocks noGrp="1"/>
          </p:cNvSpPr>
          <p:nvPr>
            <p:ph sz="half" idx="1"/>
          </p:nvPr>
        </p:nvSpPr>
        <p:spPr>
          <a:xfrm>
            <a:off x="457200" y="1600200"/>
            <a:ext cx="4186808" cy="4525963"/>
          </a:xfrm>
        </p:spPr>
        <p:txBody>
          <a:bodyPr>
            <a:normAutofit fontScale="70000" lnSpcReduction="20000"/>
          </a:bodyPr>
          <a:lstStyle/>
          <a:p>
            <a:pPr marL="0" indent="0">
              <a:buNone/>
            </a:pPr>
            <a:r>
              <a:rPr lang="en-IN" dirty="0" smtClean="0"/>
              <a:t>public class </a:t>
            </a:r>
            <a:r>
              <a:rPr lang="en-IN" dirty="0" err="1" smtClean="0"/>
              <a:t>ForEachLoopExample</a:t>
            </a:r>
            <a:r>
              <a:rPr lang="en-IN" dirty="0" smtClean="0"/>
              <a:t> {</a:t>
            </a:r>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 Create an array of integers</a:t>
            </a:r>
          </a:p>
          <a:p>
            <a:pPr marL="0" indent="0">
              <a:buNone/>
            </a:pPr>
            <a:r>
              <a:rPr lang="en-IN" dirty="0" smtClean="0"/>
              <a:t>        </a:t>
            </a:r>
            <a:r>
              <a:rPr lang="en-IN" dirty="0" err="1" smtClean="0"/>
              <a:t>int</a:t>
            </a:r>
            <a:r>
              <a:rPr lang="en-IN" dirty="0" smtClean="0"/>
              <a:t>[] numbers = {1, 2, 3, 4, 5};</a:t>
            </a:r>
          </a:p>
          <a:p>
            <a:pPr marL="0" indent="0">
              <a:buNone/>
            </a:pPr>
            <a:endParaRPr lang="en-IN" dirty="0" smtClean="0"/>
          </a:p>
          <a:p>
            <a:pPr marL="0" indent="0">
              <a:buNone/>
            </a:pPr>
            <a:r>
              <a:rPr lang="en-IN" dirty="0" smtClean="0"/>
              <a:t>        // Iterate over the array using for-each loop</a:t>
            </a:r>
          </a:p>
          <a:p>
            <a:pPr marL="0" indent="0">
              <a:buNone/>
            </a:pPr>
            <a:r>
              <a:rPr lang="en-IN" dirty="0" smtClean="0"/>
              <a:t>        for (</a:t>
            </a:r>
            <a:r>
              <a:rPr lang="en-IN" dirty="0" err="1" smtClean="0"/>
              <a:t>int</a:t>
            </a:r>
            <a:r>
              <a:rPr lang="en-IN" dirty="0" smtClean="0"/>
              <a:t> number : numbers) {</a:t>
            </a:r>
          </a:p>
          <a:p>
            <a:pPr marL="0" indent="0">
              <a:buNone/>
            </a:pPr>
            <a:r>
              <a:rPr lang="en-IN" dirty="0" smtClean="0"/>
              <a:t>            </a:t>
            </a:r>
            <a:r>
              <a:rPr lang="en-IN" dirty="0" err="1" smtClean="0"/>
              <a:t>System.out.println</a:t>
            </a:r>
            <a:r>
              <a:rPr lang="en-IN" dirty="0" smtClean="0"/>
              <a:t>(number);</a:t>
            </a:r>
          </a:p>
          <a:p>
            <a:pPr marL="0" indent="0">
              <a:buNone/>
            </a:pPr>
            <a:r>
              <a:rPr lang="en-IN" dirty="0" smtClean="0"/>
              <a:t>        }</a:t>
            </a:r>
          </a:p>
          <a:p>
            <a:pPr marL="0" indent="0">
              <a:buNone/>
            </a:pPr>
            <a:r>
              <a:rPr lang="en-IN" dirty="0" smtClean="0"/>
              <a:t>    }</a:t>
            </a:r>
          </a:p>
          <a:p>
            <a:pPr marL="0" indent="0">
              <a:buNone/>
            </a:pPr>
            <a:r>
              <a:rPr lang="en-IN" dirty="0" smtClean="0"/>
              <a:t>}</a:t>
            </a:r>
          </a:p>
          <a:p>
            <a:pPr marL="0" indent="0">
              <a:buNone/>
            </a:pPr>
            <a:endParaRPr lang="en-IN"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b="1" dirty="0" smtClean="0"/>
              <a:t>Explanation:</a:t>
            </a:r>
          </a:p>
          <a:p>
            <a:pPr marL="0" indent="0">
              <a:buNone/>
            </a:pPr>
            <a:endParaRPr lang="en-US" b="1" dirty="0" smtClean="0"/>
          </a:p>
          <a:p>
            <a:pPr>
              <a:buFont typeface="Wingdings" pitchFamily="2" charset="2"/>
              <a:buChar char="ü"/>
            </a:pPr>
            <a:r>
              <a:rPr lang="en-US" b="1" dirty="0" smtClean="0"/>
              <a:t>Array creation:</a:t>
            </a:r>
            <a:r>
              <a:rPr lang="en-US" dirty="0" smtClean="0"/>
              <a:t> An integer array named numbers is created with values 1, 2, 3, 4, and 5.</a:t>
            </a:r>
          </a:p>
          <a:p>
            <a:pPr>
              <a:buFont typeface="Wingdings" pitchFamily="2" charset="2"/>
              <a:buChar char="ü"/>
            </a:pPr>
            <a:endParaRPr lang="en-US" dirty="0" smtClean="0"/>
          </a:p>
          <a:p>
            <a:pPr>
              <a:buFont typeface="Wingdings" pitchFamily="2" charset="2"/>
              <a:buChar char="ü"/>
            </a:pPr>
            <a:r>
              <a:rPr lang="en-US" b="1" dirty="0" smtClean="0"/>
              <a:t>For-each loop:</a:t>
            </a:r>
            <a:endParaRPr lang="en-US" dirty="0" smtClean="0"/>
          </a:p>
          <a:p>
            <a:pPr lvl="1">
              <a:buFont typeface="Wingdings" pitchFamily="2" charset="2"/>
              <a:buChar char="ü"/>
            </a:pPr>
            <a:r>
              <a:rPr lang="en-US" dirty="0" smtClean="0"/>
              <a:t>for (</a:t>
            </a:r>
            <a:r>
              <a:rPr lang="en-US" dirty="0" err="1" smtClean="0"/>
              <a:t>int</a:t>
            </a:r>
            <a:r>
              <a:rPr lang="en-US" dirty="0" smtClean="0"/>
              <a:t> number : numbers): This line declares a loop variable number of type int. The colon (:) indicates that number will take on the value of each element in the numbers array.</a:t>
            </a:r>
          </a:p>
          <a:p>
            <a:pPr lvl="1">
              <a:buFont typeface="Wingdings" pitchFamily="2" charset="2"/>
              <a:buChar char="ü"/>
            </a:pPr>
            <a:r>
              <a:rPr lang="en-US" dirty="0" err="1" smtClean="0"/>
              <a:t>System.out.println</a:t>
            </a:r>
            <a:r>
              <a:rPr lang="en-US" dirty="0" smtClean="0"/>
              <a:t>(number): This line prints the current value of number to the console.</a:t>
            </a:r>
          </a:p>
          <a:p>
            <a:pPr marL="0" indent="0">
              <a:buNone/>
            </a:pPr>
            <a:endParaRPr lang="en-I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24" y="4581128"/>
            <a:ext cx="13239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883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48680"/>
            <a:ext cx="7992888"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955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836712"/>
            <a:ext cx="7632848"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224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548681"/>
            <a:ext cx="8352928"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12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79579"/>
            <a:ext cx="770485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706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9000999"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823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792088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8160"/>
            <a:ext cx="7704856"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306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352928" cy="923330"/>
          </a:xfrm>
          <a:prstGeom prst="rect">
            <a:avLst/>
          </a:prstGeom>
        </p:spPr>
        <p:txBody>
          <a:bodyPr wrap="square">
            <a:spAutoFit/>
          </a:bodyPr>
          <a:lstStyle/>
          <a:p>
            <a:r>
              <a:rPr lang="en-US" dirty="0">
                <a:solidFill>
                  <a:srgbClr val="FF0000"/>
                </a:solidFill>
              </a:rPr>
              <a:t>A string is a sequence of characters. In </a:t>
            </a:r>
            <a:r>
              <a:rPr lang="en-US" dirty="0" smtClean="0">
                <a:solidFill>
                  <a:srgbClr val="FF0000"/>
                </a:solidFill>
              </a:rPr>
              <a:t>Java, </a:t>
            </a:r>
            <a:r>
              <a:rPr lang="en-US" dirty="0">
                <a:solidFill>
                  <a:srgbClr val="FF0000"/>
                </a:solidFill>
              </a:rPr>
              <a:t>objects of String are immutable which means a constant and cannot be changed once created. Initializing a String is one of the important pillars required as a pre-requisite with deeper understanding.</a:t>
            </a:r>
            <a:endParaRPr lang="en-IN"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44" y="1341157"/>
            <a:ext cx="8821737" cy="5516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429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496944" cy="1323439"/>
          </a:xfrm>
          <a:prstGeom prst="rect">
            <a:avLst/>
          </a:prstGeom>
        </p:spPr>
        <p:txBody>
          <a:bodyPr wrap="square">
            <a:spAutoFit/>
          </a:bodyPr>
          <a:lstStyle/>
          <a:p>
            <a:pPr fontAlgn="base"/>
            <a:r>
              <a:rPr lang="en-US" sz="2000" b="1" dirty="0"/>
              <a:t>Ways of Creating a String</a:t>
            </a:r>
          </a:p>
          <a:p>
            <a:pPr fontAlgn="base"/>
            <a:r>
              <a:rPr lang="en-US" sz="2000" dirty="0"/>
              <a:t>There are two ways to create a string in Java: </a:t>
            </a:r>
          </a:p>
          <a:p>
            <a:pPr marL="342900" indent="-342900" fontAlgn="base">
              <a:buFont typeface="Wingdings" pitchFamily="2" charset="2"/>
              <a:buChar char="ü"/>
            </a:pPr>
            <a:r>
              <a:rPr lang="en-US" sz="2000" dirty="0"/>
              <a:t>String Literal</a:t>
            </a:r>
          </a:p>
          <a:p>
            <a:pPr marL="342900" indent="-342900" fontAlgn="base">
              <a:buFont typeface="Wingdings" pitchFamily="2" charset="2"/>
              <a:buChar char="ü"/>
            </a:pPr>
            <a:r>
              <a:rPr lang="en-US" sz="2000" dirty="0"/>
              <a:t>Using new Keyword</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12079"/>
            <a:ext cx="8568953" cy="5314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272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79375"/>
            <a:ext cx="7916863" cy="669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018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34" y="0"/>
            <a:ext cx="9036496" cy="1200329"/>
          </a:xfrm>
          <a:prstGeom prst="rect">
            <a:avLst/>
          </a:prstGeom>
        </p:spPr>
        <p:txBody>
          <a:bodyPr wrap="square">
            <a:spAutoFit/>
          </a:bodyPr>
          <a:lstStyle/>
          <a:p>
            <a:pPr fontAlgn="base"/>
            <a:r>
              <a:rPr lang="en-US" b="1" dirty="0"/>
              <a:t>Immutable String in Java</a:t>
            </a:r>
          </a:p>
          <a:p>
            <a:pPr fontAlgn="base"/>
            <a:r>
              <a:rPr lang="en-US" dirty="0"/>
              <a:t>In Java, string objects are immutable. Immutable simply means </a:t>
            </a:r>
            <a:r>
              <a:rPr lang="en-US" dirty="0" err="1"/>
              <a:t>unmodifiable</a:t>
            </a:r>
            <a:r>
              <a:rPr lang="en-US" dirty="0"/>
              <a:t> or unchangeable. Once a string object is created its data or state can’t be changed but a new string object is created.</a:t>
            </a:r>
          </a:p>
        </p:txBody>
      </p:sp>
      <p:sp>
        <p:nvSpPr>
          <p:cNvPr id="3" name="Rectangle 2"/>
          <p:cNvSpPr/>
          <p:nvPr/>
        </p:nvSpPr>
        <p:spPr>
          <a:xfrm>
            <a:off x="179512" y="1222330"/>
            <a:ext cx="4572000" cy="5355312"/>
          </a:xfrm>
          <a:prstGeom prst="rect">
            <a:avLst/>
          </a:prstGeom>
        </p:spPr>
        <p:txBody>
          <a:bodyPr>
            <a:spAutoFit/>
          </a:bodyPr>
          <a:lstStyle/>
          <a:p>
            <a:r>
              <a:rPr lang="en-IN" dirty="0"/>
              <a:t>// </a:t>
            </a:r>
            <a:r>
              <a:rPr lang="en-IN" dirty="0">
                <a:solidFill>
                  <a:schemeClr val="accent6">
                    <a:lumMod val="75000"/>
                  </a:schemeClr>
                </a:solidFill>
              </a:rPr>
              <a:t>Java Program to demonstrate Immutable </a:t>
            </a:r>
            <a:r>
              <a:rPr lang="en-IN" dirty="0"/>
              <a:t>String in Java</a:t>
            </a:r>
          </a:p>
          <a:p>
            <a:r>
              <a:rPr lang="en-IN" dirty="0"/>
              <a:t>import java.io.*;</a:t>
            </a:r>
          </a:p>
          <a:p>
            <a:endParaRPr lang="en-IN" dirty="0"/>
          </a:p>
          <a:p>
            <a:r>
              <a:rPr lang="en-IN" dirty="0"/>
              <a:t>class GFG {</a:t>
            </a:r>
          </a:p>
          <a:p>
            <a:r>
              <a:rPr lang="en-IN" dirty="0"/>
              <a:t>    public static void main(String[] </a:t>
            </a:r>
            <a:r>
              <a:rPr lang="en-IN" dirty="0" err="1"/>
              <a:t>args</a:t>
            </a:r>
            <a:r>
              <a:rPr lang="en-IN" dirty="0"/>
              <a:t>)</a:t>
            </a:r>
          </a:p>
          <a:p>
            <a:r>
              <a:rPr lang="en-IN" dirty="0"/>
              <a:t>    {</a:t>
            </a:r>
          </a:p>
          <a:p>
            <a:r>
              <a:rPr lang="en-IN" dirty="0"/>
              <a:t>        String s = "Sachin";</a:t>
            </a:r>
          </a:p>
          <a:p>
            <a:r>
              <a:rPr lang="en-IN" dirty="0"/>
              <a:t>    </a:t>
            </a:r>
          </a:p>
          <a:p>
            <a:r>
              <a:rPr lang="en-IN" dirty="0"/>
              <a:t>        // </a:t>
            </a:r>
            <a:r>
              <a:rPr lang="en-IN" dirty="0" err="1"/>
              <a:t>concat</a:t>
            </a:r>
            <a:r>
              <a:rPr lang="en-IN" dirty="0"/>
              <a:t>() method appends</a:t>
            </a:r>
          </a:p>
          <a:p>
            <a:r>
              <a:rPr lang="en-IN" dirty="0"/>
              <a:t>        // the string at the end</a:t>
            </a:r>
          </a:p>
          <a:p>
            <a:r>
              <a:rPr lang="en-IN" dirty="0"/>
              <a:t>        </a:t>
            </a:r>
            <a:r>
              <a:rPr lang="en-IN" dirty="0" err="1"/>
              <a:t>s.concat</a:t>
            </a:r>
            <a:r>
              <a:rPr lang="en-IN" dirty="0"/>
              <a:t>(" Tendulkar");</a:t>
            </a:r>
          </a:p>
          <a:p>
            <a:r>
              <a:rPr lang="en-IN" dirty="0"/>
              <a:t>    </a:t>
            </a:r>
          </a:p>
          <a:p>
            <a:r>
              <a:rPr lang="en-IN" dirty="0"/>
              <a:t>        // This will print Sachin</a:t>
            </a:r>
          </a:p>
          <a:p>
            <a:r>
              <a:rPr lang="en-IN" dirty="0"/>
              <a:t>        // because strings are</a:t>
            </a:r>
          </a:p>
          <a:p>
            <a:r>
              <a:rPr lang="en-IN" dirty="0"/>
              <a:t>        // immutable objects</a:t>
            </a:r>
          </a:p>
          <a:p>
            <a:r>
              <a:rPr lang="en-IN" dirty="0"/>
              <a:t>        </a:t>
            </a:r>
            <a:r>
              <a:rPr lang="en-IN" dirty="0" err="1"/>
              <a:t>System.out.println</a:t>
            </a:r>
            <a:r>
              <a:rPr lang="en-IN" dirty="0"/>
              <a:t>(s);</a:t>
            </a:r>
          </a:p>
          <a:p>
            <a:r>
              <a:rPr lang="en-IN" dirty="0"/>
              <a:t>    }</a:t>
            </a:r>
          </a:p>
          <a:p>
            <a:r>
              <a:rPr lang="en-IN" dirty="0"/>
              <a:t>}</a:t>
            </a:r>
          </a:p>
        </p:txBody>
      </p:sp>
      <p:sp>
        <p:nvSpPr>
          <p:cNvPr id="4" name="Rectangle 3"/>
          <p:cNvSpPr/>
          <p:nvPr/>
        </p:nvSpPr>
        <p:spPr>
          <a:xfrm>
            <a:off x="4283968" y="3429000"/>
            <a:ext cx="4572000" cy="2862322"/>
          </a:xfrm>
          <a:prstGeom prst="rect">
            <a:avLst/>
          </a:prstGeom>
        </p:spPr>
        <p:txBody>
          <a:bodyPr>
            <a:spAutoFit/>
          </a:bodyPr>
          <a:lstStyle/>
          <a:p>
            <a:pPr marL="285750" indent="-285750" fontAlgn="base">
              <a:buFont typeface="Wingdings" pitchFamily="2" charset="2"/>
              <a:buChar char="ü"/>
            </a:pPr>
            <a:r>
              <a:rPr lang="en-US" dirty="0"/>
              <a:t>Here </a:t>
            </a:r>
            <a:r>
              <a:rPr lang="en-US" dirty="0" err="1"/>
              <a:t>Sachin</a:t>
            </a:r>
            <a:r>
              <a:rPr lang="en-US" dirty="0"/>
              <a:t> is not changed but a new object is created with “</a:t>
            </a:r>
            <a:r>
              <a:rPr lang="en-US" dirty="0" err="1"/>
              <a:t>Sachin</a:t>
            </a:r>
            <a:r>
              <a:rPr lang="en-US" dirty="0"/>
              <a:t> Tendulkar”. That is why a string is known as immutable.</a:t>
            </a:r>
          </a:p>
          <a:p>
            <a:pPr marL="285750" indent="-285750" fontAlgn="base">
              <a:buFont typeface="Wingdings" pitchFamily="2" charset="2"/>
              <a:buChar char="ü"/>
            </a:pPr>
            <a:r>
              <a:rPr lang="en-US" dirty="0"/>
              <a:t>As you can see in the given figure that two objects are created but s reference variable still refers to “</a:t>
            </a:r>
            <a:r>
              <a:rPr lang="en-US" dirty="0" err="1"/>
              <a:t>Sachin</a:t>
            </a:r>
            <a:r>
              <a:rPr lang="en-US" dirty="0"/>
              <a:t>” and not to “</a:t>
            </a:r>
            <a:r>
              <a:rPr lang="en-US" dirty="0" err="1"/>
              <a:t>Sachin</a:t>
            </a:r>
            <a:r>
              <a:rPr lang="en-US" dirty="0"/>
              <a:t> Tendulkar”. </a:t>
            </a:r>
            <a:endParaRPr lang="en-US" dirty="0" smtClean="0"/>
          </a:p>
          <a:p>
            <a:pPr marL="285750" indent="-285750" fontAlgn="base">
              <a:buFont typeface="Wingdings" pitchFamily="2" charset="2"/>
              <a:buChar char="ü"/>
            </a:pPr>
            <a:r>
              <a:rPr lang="en-US" dirty="0" smtClean="0"/>
              <a:t>But </a:t>
            </a:r>
            <a:r>
              <a:rPr lang="en-US" dirty="0"/>
              <a:t>if we explicitly assign it to the reference variable, it will refer to the “</a:t>
            </a:r>
            <a:r>
              <a:rPr lang="en-US" dirty="0" err="1"/>
              <a:t>Sachin</a:t>
            </a:r>
            <a:r>
              <a:rPr lang="en-US" dirty="0"/>
              <a:t> Tendulkar” object.    </a:t>
            </a:r>
          </a:p>
        </p:txBody>
      </p:sp>
      <p:sp>
        <p:nvSpPr>
          <p:cNvPr id="5" name="Rectangle 4"/>
          <p:cNvSpPr/>
          <p:nvPr/>
        </p:nvSpPr>
        <p:spPr>
          <a:xfrm>
            <a:off x="5508104" y="2349776"/>
            <a:ext cx="1656184" cy="646331"/>
          </a:xfrm>
          <a:prstGeom prst="rect">
            <a:avLst/>
          </a:prstGeom>
        </p:spPr>
        <p:txBody>
          <a:bodyPr wrap="square">
            <a:spAutoFit/>
          </a:bodyPr>
          <a:lstStyle/>
          <a:p>
            <a:r>
              <a:rPr lang="en-IN" b="1" dirty="0" smtClean="0">
                <a:solidFill>
                  <a:srgbClr val="C00000"/>
                </a:solidFill>
              </a:rPr>
              <a:t>Output:</a:t>
            </a:r>
          </a:p>
          <a:p>
            <a:r>
              <a:rPr lang="en-US" b="1" dirty="0"/>
              <a:t> </a:t>
            </a:r>
            <a:r>
              <a:rPr lang="en-US" b="1" dirty="0" smtClean="0"/>
              <a:t>    </a:t>
            </a:r>
            <a:r>
              <a:rPr lang="en-US" b="1" dirty="0" err="1" smtClean="0"/>
              <a:t>Sachin</a:t>
            </a:r>
            <a:endParaRPr lang="en-IN" dirty="0"/>
          </a:p>
        </p:txBody>
      </p:sp>
    </p:spTree>
    <p:extLst>
      <p:ext uri="{BB962C8B-B14F-4D97-AF65-F5344CB8AC3E}">
        <p14:creationId xmlns:p14="http://schemas.microsoft.com/office/powerpoint/2010/main" val="4166047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6768752"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653136"/>
            <a:ext cx="6984776"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88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8208912"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81128"/>
            <a:ext cx="8064896"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126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2531975" cy="369332"/>
          </a:xfrm>
          <a:prstGeom prst="rect">
            <a:avLst/>
          </a:prstGeom>
        </p:spPr>
        <p:txBody>
          <a:bodyPr wrap="none">
            <a:spAutoFit/>
          </a:bodyPr>
          <a:lstStyle/>
          <a:p>
            <a:pPr fontAlgn="base"/>
            <a:r>
              <a:rPr lang="en-IN" b="1" dirty="0" err="1"/>
              <a:t>StringBuffer</a:t>
            </a:r>
            <a:r>
              <a:rPr lang="en-IN" b="1" dirty="0"/>
              <a:t> class in Java</a:t>
            </a:r>
          </a:p>
        </p:txBody>
      </p:sp>
      <p:sp>
        <p:nvSpPr>
          <p:cNvPr id="3" name="Rectangle 2"/>
          <p:cNvSpPr/>
          <p:nvPr/>
        </p:nvSpPr>
        <p:spPr>
          <a:xfrm>
            <a:off x="283366" y="557972"/>
            <a:ext cx="8640960" cy="923330"/>
          </a:xfrm>
          <a:prstGeom prst="rect">
            <a:avLst/>
          </a:prstGeom>
        </p:spPr>
        <p:txBody>
          <a:bodyPr wrap="square">
            <a:spAutoFit/>
          </a:bodyPr>
          <a:lstStyle/>
          <a:p>
            <a:r>
              <a:rPr lang="en-US" dirty="0" err="1"/>
              <a:t>StringBuffer</a:t>
            </a:r>
            <a:r>
              <a:rPr lang="en-US" dirty="0"/>
              <a:t> is a class in Java that represents a mutable sequence of characters. It provides an alternative to the immutable String class, allowing you to modify the contents of a string without creating a new object every time.</a:t>
            </a:r>
            <a:endParaRPr lang="en-IN" dirty="0"/>
          </a:p>
        </p:txBody>
      </p:sp>
      <p:sp>
        <p:nvSpPr>
          <p:cNvPr id="4" name="Rectangle 3"/>
          <p:cNvSpPr/>
          <p:nvPr/>
        </p:nvSpPr>
        <p:spPr>
          <a:xfrm>
            <a:off x="395536" y="1481302"/>
            <a:ext cx="8208912" cy="3139321"/>
          </a:xfrm>
          <a:prstGeom prst="rect">
            <a:avLst/>
          </a:prstGeom>
        </p:spPr>
        <p:txBody>
          <a:bodyPr wrap="square">
            <a:spAutoFit/>
          </a:bodyPr>
          <a:lstStyle/>
          <a:p>
            <a:pPr fontAlgn="base"/>
            <a:r>
              <a:rPr lang="en-US" b="1" dirty="0"/>
              <a:t>Here are some important features and methods of the </a:t>
            </a:r>
            <a:r>
              <a:rPr lang="en-US" b="1" dirty="0" err="1"/>
              <a:t>StringBuffer</a:t>
            </a:r>
            <a:r>
              <a:rPr lang="en-US" b="1" dirty="0"/>
              <a:t> class:</a:t>
            </a:r>
          </a:p>
          <a:p>
            <a:pPr marL="285750" indent="-285750" fontAlgn="base">
              <a:buFont typeface="Wingdings" pitchFamily="2" charset="2"/>
              <a:buChar char="ü"/>
            </a:pPr>
            <a:r>
              <a:rPr lang="en-US" dirty="0" err="1"/>
              <a:t>StringBuffer</a:t>
            </a:r>
            <a:r>
              <a:rPr lang="en-US" dirty="0"/>
              <a:t> objects are mutable, meaning that you can change the contents of the buffer without creating a new object.</a:t>
            </a:r>
          </a:p>
          <a:p>
            <a:pPr marL="285750" indent="-285750" fontAlgn="base">
              <a:buFont typeface="Wingdings" pitchFamily="2" charset="2"/>
              <a:buChar char="ü"/>
            </a:pPr>
            <a:r>
              <a:rPr lang="en-US" dirty="0"/>
              <a:t>The initial capacity of a </a:t>
            </a:r>
            <a:r>
              <a:rPr lang="en-US" dirty="0" err="1"/>
              <a:t>StringBuffer</a:t>
            </a:r>
            <a:r>
              <a:rPr lang="en-US" dirty="0"/>
              <a:t> can be specified when it is created, or it can be set later with the </a:t>
            </a:r>
            <a:r>
              <a:rPr lang="en-US" dirty="0" err="1"/>
              <a:t>ensureCapacity</a:t>
            </a:r>
            <a:r>
              <a:rPr lang="en-US" dirty="0"/>
              <a:t>() method.</a:t>
            </a:r>
          </a:p>
          <a:p>
            <a:pPr marL="285750" indent="-285750" fontAlgn="base">
              <a:buFont typeface="Wingdings" pitchFamily="2" charset="2"/>
              <a:buChar char="ü"/>
            </a:pPr>
            <a:r>
              <a:rPr lang="en-US" dirty="0"/>
              <a:t>The append() method is used to add characters, strings, or other objects to the end of the buffer.</a:t>
            </a:r>
          </a:p>
          <a:p>
            <a:pPr marL="285750" indent="-285750" fontAlgn="base">
              <a:buFont typeface="Wingdings" pitchFamily="2" charset="2"/>
              <a:buChar char="ü"/>
            </a:pPr>
            <a:r>
              <a:rPr lang="en-US" dirty="0"/>
              <a:t>The insert() method is used to insert characters, strings, or other objects at a specified position in the buffer.</a:t>
            </a:r>
          </a:p>
          <a:p>
            <a:pPr marL="285750" indent="-285750" fontAlgn="base">
              <a:buFont typeface="Wingdings" pitchFamily="2" charset="2"/>
              <a:buChar char="ü"/>
            </a:pPr>
            <a:r>
              <a:rPr lang="en-US" dirty="0"/>
              <a:t>The delete() method is used to remove characters from the buffer.</a:t>
            </a:r>
          </a:p>
          <a:p>
            <a:pPr marL="285750" indent="-285750" fontAlgn="base">
              <a:buFont typeface="Wingdings" pitchFamily="2" charset="2"/>
              <a:buChar char="ü"/>
            </a:pPr>
            <a:r>
              <a:rPr lang="en-US" dirty="0"/>
              <a:t>The reverse() method is used to reverse the order of the characters in the buffer.</a:t>
            </a:r>
          </a:p>
        </p:txBody>
      </p:sp>
    </p:spTree>
    <p:extLst>
      <p:ext uri="{BB962C8B-B14F-4D97-AF65-F5344CB8AC3E}">
        <p14:creationId xmlns:p14="http://schemas.microsoft.com/office/powerpoint/2010/main" val="1470573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56084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80928"/>
            <a:ext cx="7488832"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5445224"/>
            <a:ext cx="1609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7863" y="1268760"/>
            <a:ext cx="2371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77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54" y="327049"/>
            <a:ext cx="7920881" cy="625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746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260648"/>
            <a:ext cx="7116763" cy="638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03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8032"/>
            <a:ext cx="5976664" cy="620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005064"/>
            <a:ext cx="338437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78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1"/>
            <a:ext cx="8928992"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212976"/>
            <a:ext cx="8784976"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523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8280920"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665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31975"/>
            <a:ext cx="7920880" cy="237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2655"/>
            <a:ext cx="8136904" cy="319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076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31813"/>
            <a:ext cx="7272808" cy="579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268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64703"/>
            <a:ext cx="7719194" cy="4464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085184"/>
            <a:ext cx="756084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781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836711"/>
            <a:ext cx="7128792" cy="32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20075"/>
            <a:ext cx="4608512"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3" y="179486"/>
            <a:ext cx="63928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261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1304925"/>
            <a:ext cx="8240713"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285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7754937"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1422697"/>
            <a:ext cx="8878887" cy="510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99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10" y="764704"/>
            <a:ext cx="756084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691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3" y="1123950"/>
            <a:ext cx="8154987"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728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1057275"/>
            <a:ext cx="7993063"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792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527050"/>
            <a:ext cx="8202613" cy="580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6964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222250"/>
            <a:ext cx="8459787" cy="641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159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0" y="332656"/>
            <a:ext cx="8316913"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3" y="3284984"/>
            <a:ext cx="8574087"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3808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7056784"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163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548681"/>
            <a:ext cx="8678863"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429001"/>
            <a:ext cx="257175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9923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756084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48" y="4581128"/>
            <a:ext cx="7056784"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073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20891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935457"/>
            <a:ext cx="813690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3156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7175"/>
            <a:ext cx="792088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92896"/>
            <a:ext cx="8064896"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83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8280920" cy="1652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75511"/>
            <a:ext cx="7848872"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2259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799288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4117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764704"/>
            <a:ext cx="7632848"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6159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358" y="692696"/>
            <a:ext cx="8424936" cy="5078313"/>
          </a:xfrm>
          <a:prstGeom prst="rect">
            <a:avLst/>
          </a:prstGeom>
        </p:spPr>
        <p:txBody>
          <a:bodyPr wrap="square">
            <a:spAutoFit/>
          </a:bodyPr>
          <a:lstStyle/>
          <a:p>
            <a:r>
              <a:rPr lang="en-IN" b="1" dirty="0">
                <a:solidFill>
                  <a:srgbClr val="FF0000"/>
                </a:solidFill>
              </a:rPr>
              <a:t>Java </a:t>
            </a:r>
            <a:r>
              <a:rPr lang="en-IN" b="1" dirty="0" smtClean="0">
                <a:solidFill>
                  <a:srgbClr val="FF0000"/>
                </a:solidFill>
              </a:rPr>
              <a:t>Collections:</a:t>
            </a:r>
            <a:endParaRPr lang="en-US" b="1" dirty="0" smtClean="0">
              <a:solidFill>
                <a:srgbClr val="FF0000"/>
              </a:solidFill>
            </a:endParaRPr>
          </a:p>
          <a:p>
            <a:r>
              <a:rPr lang="en-US" dirty="0" smtClean="0"/>
              <a:t>In </a:t>
            </a:r>
            <a:r>
              <a:rPr lang="en-US" dirty="0"/>
              <a:t>Java, collections are used to store and manipulate groups of objects. They provide a structured way to handle data, which is crucial for software testing</a:t>
            </a:r>
            <a:r>
              <a:rPr lang="en-US" dirty="0" smtClean="0"/>
              <a:t>.</a:t>
            </a:r>
          </a:p>
          <a:p>
            <a:r>
              <a:rPr lang="en-US" b="1" dirty="0"/>
              <a:t>1. List</a:t>
            </a:r>
          </a:p>
          <a:p>
            <a:r>
              <a:rPr lang="en-US" b="1" dirty="0"/>
              <a:t>Ordered collection of elements.</a:t>
            </a:r>
            <a:endParaRPr lang="en-US" dirty="0"/>
          </a:p>
          <a:p>
            <a:r>
              <a:rPr lang="en-US" b="1" dirty="0"/>
              <a:t>Allows duplicates.</a:t>
            </a:r>
            <a:endParaRPr lang="en-US" dirty="0"/>
          </a:p>
          <a:p>
            <a:r>
              <a:rPr lang="en-US" b="1" dirty="0"/>
              <a:t>Common implementations:</a:t>
            </a:r>
            <a:r>
              <a:rPr lang="en-US" dirty="0"/>
              <a:t> </a:t>
            </a:r>
            <a:r>
              <a:rPr lang="en-US" dirty="0" err="1"/>
              <a:t>ArrayList</a:t>
            </a:r>
            <a:r>
              <a:rPr lang="en-US" dirty="0"/>
              <a:t>, </a:t>
            </a:r>
            <a:r>
              <a:rPr lang="en-US" dirty="0" err="1"/>
              <a:t>LinkedList</a:t>
            </a:r>
            <a:endParaRPr lang="en-US" dirty="0"/>
          </a:p>
          <a:p>
            <a:endParaRPr lang="en-US" dirty="0" smtClean="0"/>
          </a:p>
          <a:p>
            <a:r>
              <a:rPr lang="en-US" b="1" dirty="0"/>
              <a:t>2. Set</a:t>
            </a:r>
          </a:p>
          <a:p>
            <a:r>
              <a:rPr lang="en-US" b="1" dirty="0"/>
              <a:t>Unordered collection of unique elements.</a:t>
            </a:r>
            <a:endParaRPr lang="en-US" dirty="0"/>
          </a:p>
          <a:p>
            <a:r>
              <a:rPr lang="en-US" b="1" dirty="0"/>
              <a:t>Does not allow duplicates.</a:t>
            </a:r>
            <a:endParaRPr lang="en-US" dirty="0"/>
          </a:p>
          <a:p>
            <a:r>
              <a:rPr lang="en-US" b="1" dirty="0"/>
              <a:t>Common implementations:</a:t>
            </a:r>
            <a:r>
              <a:rPr lang="en-US" dirty="0"/>
              <a:t> </a:t>
            </a:r>
            <a:r>
              <a:rPr lang="en-US" dirty="0" err="1"/>
              <a:t>HashSet</a:t>
            </a:r>
            <a:r>
              <a:rPr lang="en-US" dirty="0"/>
              <a:t>, </a:t>
            </a:r>
            <a:r>
              <a:rPr lang="en-US" dirty="0" err="1"/>
              <a:t>TreeSet</a:t>
            </a:r>
            <a:endParaRPr lang="en-US" dirty="0"/>
          </a:p>
          <a:p>
            <a:endParaRPr lang="en-US" dirty="0" smtClean="0"/>
          </a:p>
          <a:p>
            <a:r>
              <a:rPr lang="en-US" b="1" dirty="0"/>
              <a:t>3. Map</a:t>
            </a:r>
          </a:p>
          <a:p>
            <a:r>
              <a:rPr lang="en-US" b="1" dirty="0"/>
              <a:t>Stores key-value pairs.</a:t>
            </a:r>
            <a:endParaRPr lang="en-US" dirty="0"/>
          </a:p>
          <a:p>
            <a:r>
              <a:rPr lang="en-US" b="1" dirty="0"/>
              <a:t>Keys must be unique.</a:t>
            </a:r>
            <a:endParaRPr lang="en-US" dirty="0"/>
          </a:p>
          <a:p>
            <a:r>
              <a:rPr lang="en-US" b="1" dirty="0"/>
              <a:t>Common implementation:</a:t>
            </a:r>
            <a:r>
              <a:rPr lang="en-US" dirty="0"/>
              <a:t> </a:t>
            </a:r>
            <a:r>
              <a:rPr lang="en-US" dirty="0" err="1"/>
              <a:t>HashMap</a:t>
            </a:r>
            <a:endParaRPr lang="en-US" dirty="0"/>
          </a:p>
          <a:p>
            <a:endParaRPr lang="en-IN" dirty="0"/>
          </a:p>
        </p:txBody>
      </p:sp>
    </p:spTree>
    <p:extLst>
      <p:ext uri="{BB962C8B-B14F-4D97-AF65-F5344CB8AC3E}">
        <p14:creationId xmlns:p14="http://schemas.microsoft.com/office/powerpoint/2010/main" val="4046248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7992888"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8917" y="4365104"/>
            <a:ext cx="7776864" cy="1754326"/>
          </a:xfrm>
          <a:prstGeom prst="rect">
            <a:avLst/>
          </a:prstGeom>
        </p:spPr>
        <p:txBody>
          <a:bodyPr wrap="square">
            <a:spAutoFit/>
          </a:bodyPr>
          <a:lstStyle/>
          <a:p>
            <a:r>
              <a:rPr lang="en-US" b="1" dirty="0"/>
              <a:t>Explanation:</a:t>
            </a:r>
            <a:endParaRPr lang="en-US" dirty="0"/>
          </a:p>
          <a:p>
            <a:pPr marL="285750" indent="-285750">
              <a:buFont typeface="Wingdings" pitchFamily="2" charset="2"/>
              <a:buChar char="ü"/>
            </a:pPr>
            <a:r>
              <a:rPr lang="en-US" dirty="0"/>
              <a:t>A List of browser names is created using an </a:t>
            </a:r>
            <a:r>
              <a:rPr lang="en-US" dirty="0" err="1"/>
              <a:t>ArrayList</a:t>
            </a:r>
            <a:r>
              <a:rPr lang="en-US" dirty="0"/>
              <a:t>.</a:t>
            </a:r>
          </a:p>
          <a:p>
            <a:pPr marL="285750" indent="-285750">
              <a:buFont typeface="Wingdings" pitchFamily="2" charset="2"/>
              <a:buChar char="ü"/>
            </a:pPr>
            <a:r>
              <a:rPr lang="en-US" dirty="0"/>
              <a:t>Elements are added to the list using the add method.</a:t>
            </a:r>
          </a:p>
          <a:p>
            <a:pPr marL="285750" indent="-285750">
              <a:buFont typeface="Wingdings" pitchFamily="2" charset="2"/>
              <a:buChar char="ü"/>
            </a:pPr>
            <a:r>
              <a:rPr lang="en-US" dirty="0"/>
              <a:t>Elements can be accessed by their index (starting from 0).</a:t>
            </a:r>
          </a:p>
          <a:p>
            <a:pPr marL="285750" indent="-285750">
              <a:buFont typeface="Wingdings" pitchFamily="2" charset="2"/>
              <a:buChar char="ü"/>
            </a:pPr>
            <a:r>
              <a:rPr lang="en-US" dirty="0"/>
              <a:t>A for-each loop is used to iterate over the elements.</a:t>
            </a:r>
          </a:p>
          <a:p>
            <a:pPr lvl="0" eaLnBrk="0" fontAlgn="base" hangingPunct="0">
              <a:spcBef>
                <a:spcPct val="0"/>
              </a:spcBef>
              <a:spcAft>
                <a:spcPct val="0"/>
              </a:spcAft>
            </a:pPr>
            <a:endParaRPr lang="en-US" dirty="0">
              <a:latin typeface="Arial" pitchFamily="34" charset="0"/>
              <a:cs typeface="Arial" pitchFamily="34" charset="0"/>
            </a:endParaRPr>
          </a:p>
        </p:txBody>
      </p:sp>
    </p:spTree>
    <p:extLst>
      <p:ext uri="{BB962C8B-B14F-4D97-AF65-F5344CB8AC3E}">
        <p14:creationId xmlns:p14="http://schemas.microsoft.com/office/powerpoint/2010/main" val="3765505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16633"/>
            <a:ext cx="7652929"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3487" y="4437112"/>
            <a:ext cx="7776864" cy="2031325"/>
          </a:xfrm>
          <a:prstGeom prst="rect">
            <a:avLst/>
          </a:prstGeom>
        </p:spPr>
        <p:txBody>
          <a:bodyPr wrap="square">
            <a:spAutoFit/>
          </a:bodyPr>
          <a:lstStyle/>
          <a:p>
            <a:r>
              <a:rPr lang="en-US" b="1" dirty="0"/>
              <a:t>Explanation</a:t>
            </a:r>
            <a:r>
              <a:rPr lang="en-US" b="1" dirty="0" smtClean="0"/>
              <a:t>:</a:t>
            </a:r>
          </a:p>
          <a:p>
            <a:pPr marL="285750" indent="-285750">
              <a:buFont typeface="Wingdings" pitchFamily="2" charset="2"/>
              <a:buChar char="ü"/>
            </a:pPr>
            <a:r>
              <a:rPr lang="en-US" dirty="0"/>
              <a:t>An </a:t>
            </a:r>
            <a:r>
              <a:rPr lang="en-US" dirty="0" err="1"/>
              <a:t>ArrayList</a:t>
            </a:r>
            <a:r>
              <a:rPr lang="en-US" dirty="0"/>
              <a:t> of Strings is created named fruits</a:t>
            </a:r>
            <a:r>
              <a:rPr lang="en-US" dirty="0" smtClean="0"/>
              <a:t>.</a:t>
            </a:r>
          </a:p>
          <a:p>
            <a:pPr marL="285750" indent="-285750">
              <a:buFont typeface="Wingdings" pitchFamily="2" charset="2"/>
              <a:buChar char="ü"/>
            </a:pPr>
            <a:r>
              <a:rPr lang="en-US" dirty="0" smtClean="0"/>
              <a:t> </a:t>
            </a:r>
            <a:r>
              <a:rPr lang="en-US" dirty="0"/>
              <a:t>Elements are added to the list using the add() method. </a:t>
            </a:r>
            <a:endParaRPr lang="en-US" dirty="0" smtClean="0"/>
          </a:p>
          <a:p>
            <a:pPr marL="285750" indent="-285750">
              <a:buFont typeface="Wingdings" pitchFamily="2" charset="2"/>
              <a:buChar char="ü"/>
            </a:pPr>
            <a:r>
              <a:rPr lang="en-US" dirty="0" smtClean="0"/>
              <a:t>Elements </a:t>
            </a:r>
            <a:r>
              <a:rPr lang="en-US" dirty="0"/>
              <a:t>can be accessed using their index (starting from 0). A for-each loop iterates over each element in the list. </a:t>
            </a:r>
            <a:endParaRPr lang="en-US" dirty="0" smtClean="0"/>
          </a:p>
          <a:p>
            <a:pPr marL="285750" indent="-285750">
              <a:buFont typeface="Wingdings" pitchFamily="2" charset="2"/>
              <a:buChar char="ü"/>
            </a:pPr>
            <a:r>
              <a:rPr lang="en-US" dirty="0" smtClean="0"/>
              <a:t>The </a:t>
            </a:r>
            <a:r>
              <a:rPr lang="en-US" dirty="0"/>
              <a:t>remove() method removes an element from the list. </a:t>
            </a:r>
            <a:endParaRPr lang="en-US" dirty="0" smtClean="0"/>
          </a:p>
          <a:p>
            <a:pPr marL="285750" indent="-285750">
              <a:buFont typeface="Wingdings" pitchFamily="2" charset="2"/>
              <a:buChar char="ü"/>
            </a:pPr>
            <a:r>
              <a:rPr lang="en-US" dirty="0" smtClean="0"/>
              <a:t>The </a:t>
            </a:r>
            <a:r>
              <a:rPr lang="en-US" dirty="0"/>
              <a:t>contains() method checks if an element exists in the list.</a:t>
            </a:r>
            <a:endParaRPr lang="en-US" dirty="0" smtClean="0"/>
          </a:p>
        </p:txBody>
      </p:sp>
    </p:spTree>
    <p:extLst>
      <p:ext uri="{BB962C8B-B14F-4D97-AF65-F5344CB8AC3E}">
        <p14:creationId xmlns:p14="http://schemas.microsoft.com/office/powerpoint/2010/main" val="3505248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8640"/>
            <a:ext cx="633670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9552" y="4437112"/>
            <a:ext cx="7776864" cy="2308324"/>
          </a:xfrm>
          <a:prstGeom prst="rect">
            <a:avLst/>
          </a:prstGeom>
        </p:spPr>
        <p:txBody>
          <a:bodyPr wrap="square">
            <a:spAutoFit/>
          </a:bodyPr>
          <a:lstStyle/>
          <a:p>
            <a:r>
              <a:rPr lang="en-US" b="1" dirty="0"/>
              <a:t>Explanation</a:t>
            </a:r>
            <a:r>
              <a:rPr lang="en-US" b="1" dirty="0" smtClean="0"/>
              <a:t>:</a:t>
            </a:r>
          </a:p>
          <a:p>
            <a:pPr marL="285750" indent="-285750">
              <a:buFont typeface="Wingdings" pitchFamily="2" charset="2"/>
              <a:buChar char="ü"/>
            </a:pPr>
            <a:r>
              <a:rPr lang="en-US" dirty="0"/>
              <a:t>A </a:t>
            </a:r>
            <a:r>
              <a:rPr lang="en-US" dirty="0" err="1"/>
              <a:t>LinkedList</a:t>
            </a:r>
            <a:r>
              <a:rPr lang="en-US" dirty="0"/>
              <a:t> of Integers is created named numbers. </a:t>
            </a:r>
            <a:endParaRPr lang="en-US" dirty="0" smtClean="0"/>
          </a:p>
          <a:p>
            <a:pPr marL="285750" indent="-285750">
              <a:buFont typeface="Wingdings" pitchFamily="2" charset="2"/>
              <a:buChar char="ü"/>
            </a:pPr>
            <a:r>
              <a:rPr lang="en-US" dirty="0" smtClean="0"/>
              <a:t>Elements </a:t>
            </a:r>
            <a:r>
              <a:rPr lang="en-US" dirty="0"/>
              <a:t>are added to the list using the add() method. </a:t>
            </a:r>
            <a:endParaRPr lang="en-US" dirty="0" smtClean="0"/>
          </a:p>
          <a:p>
            <a:pPr marL="285750" indent="-285750">
              <a:buFont typeface="Wingdings" pitchFamily="2" charset="2"/>
              <a:buChar char="ü"/>
            </a:pPr>
            <a:r>
              <a:rPr lang="en-US" dirty="0" smtClean="0"/>
              <a:t>Accessing </a:t>
            </a:r>
            <a:r>
              <a:rPr lang="en-US" dirty="0"/>
              <a:t>elements by index is less efficient in </a:t>
            </a:r>
            <a:r>
              <a:rPr lang="en-US" dirty="0" err="1"/>
              <a:t>LinkedList</a:t>
            </a:r>
            <a:r>
              <a:rPr lang="en-US" dirty="0"/>
              <a:t> compared to </a:t>
            </a:r>
            <a:r>
              <a:rPr lang="en-US" dirty="0" err="1"/>
              <a:t>ArrayList</a:t>
            </a:r>
            <a:r>
              <a:rPr lang="en-US" dirty="0"/>
              <a:t>. </a:t>
            </a:r>
            <a:endParaRPr lang="en-US" dirty="0" smtClean="0"/>
          </a:p>
          <a:p>
            <a:pPr marL="285750" indent="-285750">
              <a:buFont typeface="Wingdings" pitchFamily="2" charset="2"/>
              <a:buChar char="ü"/>
            </a:pPr>
            <a:r>
              <a:rPr lang="en-US" dirty="0" smtClean="0"/>
              <a:t>A </a:t>
            </a:r>
            <a:r>
              <a:rPr lang="en-US" dirty="0"/>
              <a:t>for-each loop iterates over each element in the list</a:t>
            </a:r>
            <a:r>
              <a:rPr lang="en-US" dirty="0" smtClean="0"/>
              <a:t>.</a:t>
            </a:r>
          </a:p>
          <a:p>
            <a:pPr marL="285750" indent="-285750">
              <a:buFont typeface="Wingdings" pitchFamily="2" charset="2"/>
              <a:buChar char="ü"/>
            </a:pPr>
            <a:r>
              <a:rPr lang="en-US" dirty="0" smtClean="0"/>
              <a:t> </a:t>
            </a:r>
            <a:r>
              <a:rPr lang="en-US" dirty="0"/>
              <a:t>The </a:t>
            </a:r>
            <a:r>
              <a:rPr lang="en-US" dirty="0" err="1"/>
              <a:t>addFirst</a:t>
            </a:r>
            <a:r>
              <a:rPr lang="en-US" dirty="0"/>
              <a:t>() method adds an element at the beginning of the list</a:t>
            </a:r>
            <a:r>
              <a:rPr lang="en-US" dirty="0" smtClean="0"/>
              <a:t>.</a:t>
            </a:r>
          </a:p>
          <a:p>
            <a:pPr marL="285750" indent="-285750">
              <a:buFont typeface="Wingdings" pitchFamily="2" charset="2"/>
              <a:buChar char="ü"/>
            </a:pPr>
            <a:r>
              <a:rPr lang="en-US" dirty="0" smtClean="0"/>
              <a:t> </a:t>
            </a:r>
            <a:r>
              <a:rPr lang="en-US" dirty="0"/>
              <a:t>The </a:t>
            </a:r>
            <a:r>
              <a:rPr lang="en-US" dirty="0" err="1"/>
              <a:t>removeLast</a:t>
            </a:r>
            <a:r>
              <a:rPr lang="en-US" dirty="0"/>
              <a:t>() method removes the last element from the list. </a:t>
            </a:r>
            <a:endParaRPr lang="en-US" dirty="0" smtClean="0"/>
          </a:p>
        </p:txBody>
      </p:sp>
    </p:spTree>
    <p:extLst>
      <p:ext uri="{BB962C8B-B14F-4D97-AF65-F5344CB8AC3E}">
        <p14:creationId xmlns:p14="http://schemas.microsoft.com/office/powerpoint/2010/main" val="850576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756084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96952"/>
            <a:ext cx="755164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3435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8208912"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8917" y="4365104"/>
            <a:ext cx="7776864" cy="1477328"/>
          </a:xfrm>
          <a:prstGeom prst="rect">
            <a:avLst/>
          </a:prstGeom>
        </p:spPr>
        <p:txBody>
          <a:bodyPr wrap="square">
            <a:spAutoFit/>
          </a:bodyPr>
          <a:lstStyle/>
          <a:p>
            <a:r>
              <a:rPr lang="en-US" b="1" dirty="0"/>
              <a:t>Explanation:</a:t>
            </a:r>
            <a:endParaRPr lang="en-US" dirty="0"/>
          </a:p>
          <a:p>
            <a:pPr marL="285750" lvl="0" indent="-285750" eaLnBrk="0" fontAlgn="base" hangingPunct="0">
              <a:spcBef>
                <a:spcPct val="0"/>
              </a:spcBef>
              <a:spcAft>
                <a:spcPct val="0"/>
              </a:spcAft>
              <a:buFont typeface="Wingdings" pitchFamily="2" charset="2"/>
              <a:buChar char="ü"/>
            </a:pPr>
            <a:r>
              <a:rPr lang="en-US" dirty="0"/>
              <a:t>A Set of operating system names is created using a </a:t>
            </a:r>
            <a:r>
              <a:rPr lang="en-US" dirty="0" err="1"/>
              <a:t>HashSet</a:t>
            </a:r>
            <a:r>
              <a:rPr lang="en-US" dirty="0"/>
              <a:t>. </a:t>
            </a:r>
            <a:endParaRPr lang="en-US" dirty="0" smtClean="0"/>
          </a:p>
          <a:p>
            <a:pPr marL="285750" lvl="0" indent="-285750" eaLnBrk="0" fontAlgn="base" hangingPunct="0">
              <a:spcBef>
                <a:spcPct val="0"/>
              </a:spcBef>
              <a:spcAft>
                <a:spcPct val="0"/>
              </a:spcAft>
              <a:buFont typeface="Wingdings" pitchFamily="2" charset="2"/>
              <a:buChar char="ü"/>
            </a:pPr>
            <a:r>
              <a:rPr lang="en-US" dirty="0" smtClean="0"/>
              <a:t>Elements </a:t>
            </a:r>
            <a:r>
              <a:rPr lang="en-US" dirty="0"/>
              <a:t>are added to the set using the add method. </a:t>
            </a:r>
            <a:endParaRPr lang="en-US" dirty="0" smtClean="0"/>
          </a:p>
          <a:p>
            <a:pPr marL="285750" lvl="0" indent="-285750" eaLnBrk="0" fontAlgn="base" hangingPunct="0">
              <a:spcBef>
                <a:spcPct val="0"/>
              </a:spcBef>
              <a:spcAft>
                <a:spcPct val="0"/>
              </a:spcAft>
              <a:buFont typeface="Wingdings" pitchFamily="2" charset="2"/>
              <a:buChar char="ü"/>
            </a:pPr>
            <a:r>
              <a:rPr lang="en-US" dirty="0" smtClean="0"/>
              <a:t>Duplicates </a:t>
            </a:r>
            <a:r>
              <a:rPr lang="en-US" dirty="0"/>
              <a:t>are automatically removed. </a:t>
            </a:r>
            <a:endParaRPr lang="en-US" dirty="0" smtClean="0"/>
          </a:p>
          <a:p>
            <a:pPr marL="285750" lvl="0" indent="-285750" eaLnBrk="0" fontAlgn="base" hangingPunct="0">
              <a:spcBef>
                <a:spcPct val="0"/>
              </a:spcBef>
              <a:spcAft>
                <a:spcPct val="0"/>
              </a:spcAft>
              <a:buFont typeface="Wingdings" pitchFamily="2" charset="2"/>
              <a:buChar char="ü"/>
            </a:pPr>
            <a:r>
              <a:rPr lang="en-US" dirty="0" smtClean="0"/>
              <a:t>The </a:t>
            </a:r>
            <a:r>
              <a:rPr lang="en-US" dirty="0"/>
              <a:t>contains method checks if an element exists in the set.</a:t>
            </a:r>
            <a:endParaRPr lang="en-US" dirty="0">
              <a:latin typeface="Arial" pitchFamily="34" charset="0"/>
              <a:cs typeface="Arial" pitchFamily="34" charset="0"/>
            </a:endParaRPr>
          </a:p>
        </p:txBody>
      </p:sp>
    </p:spTree>
    <p:extLst>
      <p:ext uri="{BB962C8B-B14F-4D97-AF65-F5344CB8AC3E}">
        <p14:creationId xmlns:p14="http://schemas.microsoft.com/office/powerpoint/2010/main" val="886040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22" y="1052736"/>
            <a:ext cx="784887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22" y="260648"/>
            <a:ext cx="7356446"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8248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332656"/>
            <a:ext cx="7776864" cy="5909310"/>
          </a:xfrm>
          <a:prstGeom prst="rect">
            <a:avLst/>
          </a:prstGeom>
        </p:spPr>
        <p:txBody>
          <a:bodyPr wrap="square">
            <a:spAutoFit/>
          </a:bodyPr>
          <a:lstStyle/>
          <a:p>
            <a:r>
              <a:rPr lang="en-US" b="1" dirty="0" smtClean="0"/>
              <a:t>Explanation:</a:t>
            </a:r>
          </a:p>
          <a:p>
            <a:endParaRPr lang="en-US" b="1" dirty="0"/>
          </a:p>
          <a:p>
            <a:r>
              <a:rPr lang="en-US" b="1" dirty="0"/>
              <a:t>Import necessary classes:</a:t>
            </a:r>
            <a:r>
              <a:rPr lang="en-US" dirty="0"/>
              <a:t> We import </a:t>
            </a:r>
            <a:r>
              <a:rPr lang="en-US" dirty="0" err="1"/>
              <a:t>HashSet</a:t>
            </a:r>
            <a:r>
              <a:rPr lang="en-US" dirty="0"/>
              <a:t> and Set from the </a:t>
            </a:r>
            <a:r>
              <a:rPr lang="en-US" dirty="0" err="1"/>
              <a:t>java.util</a:t>
            </a:r>
            <a:r>
              <a:rPr lang="en-US" dirty="0"/>
              <a:t> package.</a:t>
            </a:r>
          </a:p>
          <a:p>
            <a:r>
              <a:rPr lang="en-US" b="1" dirty="0"/>
              <a:t>Create a </a:t>
            </a:r>
            <a:r>
              <a:rPr lang="en-US" b="1" dirty="0" err="1"/>
              <a:t>HashSet</a:t>
            </a:r>
            <a:r>
              <a:rPr lang="en-US" b="1" dirty="0"/>
              <a:t>:</a:t>
            </a:r>
            <a:r>
              <a:rPr lang="en-US" dirty="0"/>
              <a:t> We create a </a:t>
            </a:r>
            <a:r>
              <a:rPr lang="en-US" dirty="0" err="1"/>
              <a:t>HashSet</a:t>
            </a:r>
            <a:r>
              <a:rPr lang="en-US" dirty="0"/>
              <a:t> to store String elements.</a:t>
            </a:r>
          </a:p>
          <a:p>
            <a:r>
              <a:rPr lang="en-US" b="1" dirty="0"/>
              <a:t>Add elements:</a:t>
            </a:r>
            <a:r>
              <a:rPr lang="en-US" dirty="0"/>
              <a:t> We use the add() method to add elements to the </a:t>
            </a:r>
            <a:r>
              <a:rPr lang="en-US" dirty="0" err="1"/>
              <a:t>HashSet</a:t>
            </a:r>
            <a:r>
              <a:rPr lang="en-US" dirty="0"/>
              <a:t>. Note that adding a duplicate element ("apple") is ignored.</a:t>
            </a:r>
          </a:p>
          <a:p>
            <a:r>
              <a:rPr lang="en-US" b="1" dirty="0"/>
              <a:t>Print the </a:t>
            </a:r>
            <a:r>
              <a:rPr lang="en-US" b="1" dirty="0" err="1"/>
              <a:t>HashSet</a:t>
            </a:r>
            <a:r>
              <a:rPr lang="en-US" b="1" dirty="0"/>
              <a:t>:</a:t>
            </a:r>
            <a:r>
              <a:rPr lang="en-US" dirty="0"/>
              <a:t> We print the contents of the </a:t>
            </a:r>
            <a:r>
              <a:rPr lang="en-US" dirty="0" err="1"/>
              <a:t>HashSet</a:t>
            </a:r>
            <a:r>
              <a:rPr lang="en-US" dirty="0"/>
              <a:t>. The order of elements is not guaranteed because it's based on a hash table.</a:t>
            </a:r>
          </a:p>
          <a:p>
            <a:r>
              <a:rPr lang="en-US" b="1" dirty="0"/>
              <a:t>Check for element:</a:t>
            </a:r>
            <a:r>
              <a:rPr lang="en-US" dirty="0"/>
              <a:t> We use the contains() method to check if "banana" is present in the </a:t>
            </a:r>
            <a:r>
              <a:rPr lang="en-US" dirty="0" err="1"/>
              <a:t>HashSet</a:t>
            </a:r>
            <a:r>
              <a:rPr lang="en-US" dirty="0"/>
              <a:t>.</a:t>
            </a:r>
          </a:p>
          <a:p>
            <a:r>
              <a:rPr lang="en-US" b="1" dirty="0"/>
              <a:t>Remove an element:</a:t>
            </a:r>
            <a:r>
              <a:rPr lang="en-US" dirty="0"/>
              <a:t> We use the remove() method to remove "orange" from the </a:t>
            </a:r>
            <a:r>
              <a:rPr lang="en-US" dirty="0" err="1"/>
              <a:t>HashSet</a:t>
            </a:r>
            <a:r>
              <a:rPr lang="en-US" dirty="0"/>
              <a:t>.</a:t>
            </a:r>
          </a:p>
          <a:p>
            <a:r>
              <a:rPr lang="en-US" b="1" dirty="0"/>
              <a:t>Print the </a:t>
            </a:r>
            <a:r>
              <a:rPr lang="en-US" b="1" dirty="0" err="1"/>
              <a:t>HashSet</a:t>
            </a:r>
            <a:r>
              <a:rPr lang="en-US" b="1" dirty="0"/>
              <a:t> again:</a:t>
            </a:r>
            <a:r>
              <a:rPr lang="en-US" dirty="0"/>
              <a:t> We print the updated </a:t>
            </a:r>
            <a:r>
              <a:rPr lang="en-US" dirty="0" err="1"/>
              <a:t>HashSet</a:t>
            </a:r>
            <a:r>
              <a:rPr lang="en-US" dirty="0" smtClean="0"/>
              <a:t>.</a:t>
            </a:r>
          </a:p>
          <a:p>
            <a:endParaRPr lang="en-US" dirty="0"/>
          </a:p>
          <a:p>
            <a:r>
              <a:rPr lang="en-US" b="1" dirty="0"/>
              <a:t>Key Points</a:t>
            </a:r>
          </a:p>
          <a:p>
            <a:r>
              <a:rPr lang="en-US" dirty="0" err="1"/>
              <a:t>HashSet</a:t>
            </a:r>
            <a:r>
              <a:rPr lang="en-US" dirty="0"/>
              <a:t> doesn't maintain any order of elements.</a:t>
            </a:r>
          </a:p>
          <a:p>
            <a:r>
              <a:rPr lang="en-US" dirty="0"/>
              <a:t>It doesn't allow duplicate elements.</a:t>
            </a:r>
          </a:p>
          <a:p>
            <a:r>
              <a:rPr lang="en-US" dirty="0"/>
              <a:t>It's efficient for searching, adding, and removing elements.</a:t>
            </a:r>
          </a:p>
          <a:p>
            <a:r>
              <a:rPr lang="en-US" dirty="0"/>
              <a:t>Common operations include add(), contains(), remove(), and iterating over elements using an iterator.</a:t>
            </a:r>
          </a:p>
          <a:p>
            <a:endParaRPr lang="en-US" b="1" dirty="0" smtClean="0"/>
          </a:p>
        </p:txBody>
      </p:sp>
    </p:spTree>
    <p:extLst>
      <p:ext uri="{BB962C8B-B14F-4D97-AF65-F5344CB8AC3E}">
        <p14:creationId xmlns:p14="http://schemas.microsoft.com/office/powerpoint/2010/main" val="372720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709613"/>
            <a:ext cx="7776864"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3587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6633"/>
            <a:ext cx="842493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8917" y="4365104"/>
            <a:ext cx="7776864" cy="1200329"/>
          </a:xfrm>
          <a:prstGeom prst="rect">
            <a:avLst/>
          </a:prstGeom>
        </p:spPr>
        <p:txBody>
          <a:bodyPr wrap="square">
            <a:spAutoFit/>
          </a:bodyPr>
          <a:lstStyle/>
          <a:p>
            <a:r>
              <a:rPr lang="en-US" b="1" dirty="0"/>
              <a:t>Explanation</a:t>
            </a:r>
            <a:r>
              <a:rPr lang="en-US" b="1" dirty="0" smtClean="0"/>
              <a:t>:</a:t>
            </a:r>
          </a:p>
          <a:p>
            <a:pPr marL="285750" indent="-285750">
              <a:buFont typeface="Wingdings" pitchFamily="2" charset="2"/>
              <a:buChar char="ü"/>
            </a:pPr>
            <a:r>
              <a:rPr lang="en-US" dirty="0"/>
              <a:t>A Map to store user credentials is created using a </a:t>
            </a:r>
            <a:r>
              <a:rPr lang="en-US" dirty="0" err="1"/>
              <a:t>HashMap</a:t>
            </a:r>
            <a:r>
              <a:rPr lang="en-US" dirty="0"/>
              <a:t>. </a:t>
            </a:r>
            <a:endParaRPr lang="en-US" dirty="0" smtClean="0"/>
          </a:p>
          <a:p>
            <a:pPr marL="285750" indent="-285750">
              <a:buFont typeface="Wingdings" pitchFamily="2" charset="2"/>
              <a:buChar char="ü"/>
            </a:pPr>
            <a:r>
              <a:rPr lang="en-US" dirty="0" smtClean="0"/>
              <a:t>Key-value </a:t>
            </a:r>
            <a:r>
              <a:rPr lang="en-US" dirty="0"/>
              <a:t>pairs are added using the put method. </a:t>
            </a:r>
            <a:endParaRPr lang="en-US" dirty="0" smtClean="0"/>
          </a:p>
          <a:p>
            <a:pPr marL="285750" indent="-285750">
              <a:buFont typeface="Wingdings" pitchFamily="2" charset="2"/>
              <a:buChar char="ü"/>
            </a:pPr>
            <a:r>
              <a:rPr lang="en-US" dirty="0" smtClean="0"/>
              <a:t>Values </a:t>
            </a:r>
            <a:r>
              <a:rPr lang="en-US" dirty="0"/>
              <a:t>can be retrieved by their corresponding keys using the get method.</a:t>
            </a:r>
          </a:p>
        </p:txBody>
      </p:sp>
    </p:spTree>
    <p:extLst>
      <p:ext uri="{BB962C8B-B14F-4D97-AF65-F5344CB8AC3E}">
        <p14:creationId xmlns:p14="http://schemas.microsoft.com/office/powerpoint/2010/main" val="2523906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310" y="116632"/>
            <a:ext cx="7776864" cy="1754326"/>
          </a:xfrm>
          <a:prstGeom prst="rect">
            <a:avLst/>
          </a:prstGeom>
        </p:spPr>
        <p:txBody>
          <a:bodyPr wrap="square">
            <a:spAutoFit/>
          </a:bodyPr>
          <a:lstStyle/>
          <a:p>
            <a:r>
              <a:rPr lang="en-US" b="1" dirty="0" err="1" smtClean="0">
                <a:solidFill>
                  <a:srgbClr val="FF0000"/>
                </a:solidFill>
              </a:rPr>
              <a:t>HashMap</a:t>
            </a:r>
            <a:r>
              <a:rPr lang="en-US" b="1" dirty="0" smtClean="0">
                <a:solidFill>
                  <a:srgbClr val="FF0000"/>
                </a:solidFill>
              </a:rPr>
              <a:t> </a:t>
            </a:r>
            <a:r>
              <a:rPr lang="en-US" b="1" dirty="0">
                <a:solidFill>
                  <a:srgbClr val="FF0000"/>
                </a:solidFill>
              </a:rPr>
              <a:t>in Java: A Simple </a:t>
            </a:r>
            <a:r>
              <a:rPr lang="en-US" b="1" dirty="0" smtClean="0">
                <a:solidFill>
                  <a:srgbClr val="FF0000"/>
                </a:solidFill>
              </a:rPr>
              <a:t>Example</a:t>
            </a:r>
          </a:p>
          <a:p>
            <a:endParaRPr lang="en-US" b="1" dirty="0" smtClean="0"/>
          </a:p>
          <a:p>
            <a:r>
              <a:rPr lang="en-US" dirty="0" smtClean="0"/>
              <a:t>A </a:t>
            </a:r>
            <a:r>
              <a:rPr lang="en-US" dirty="0" err="1"/>
              <a:t>HashMap</a:t>
            </a:r>
            <a:r>
              <a:rPr lang="en-US" dirty="0"/>
              <a:t> in Java is a data structure that stores key-value pairs. Each key is unique and maps to a corresponding value. It's based on a hash table, which provides efficient insertion, retrieval, and deletion of elements.</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808"/>
            <a:ext cx="9144000"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8847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642" y="188640"/>
            <a:ext cx="7776864" cy="6463308"/>
          </a:xfrm>
          <a:prstGeom prst="rect">
            <a:avLst/>
          </a:prstGeom>
        </p:spPr>
        <p:txBody>
          <a:bodyPr wrap="square">
            <a:spAutoFit/>
          </a:bodyPr>
          <a:lstStyle/>
          <a:p>
            <a:r>
              <a:rPr lang="en-US" b="1" dirty="0"/>
              <a:t>Explanation</a:t>
            </a:r>
            <a:r>
              <a:rPr lang="en-US" b="1" dirty="0" smtClean="0"/>
              <a:t>:</a:t>
            </a:r>
          </a:p>
          <a:p>
            <a:endParaRPr lang="en-US" b="1" dirty="0" smtClean="0"/>
          </a:p>
          <a:p>
            <a:r>
              <a:rPr lang="en-US" b="1" dirty="0"/>
              <a:t>Import necessary classes:</a:t>
            </a:r>
            <a:r>
              <a:rPr lang="en-US" dirty="0"/>
              <a:t> We import </a:t>
            </a:r>
            <a:r>
              <a:rPr lang="en-US" dirty="0" err="1"/>
              <a:t>HashMap</a:t>
            </a:r>
            <a:r>
              <a:rPr lang="en-US" dirty="0"/>
              <a:t> and Map from the </a:t>
            </a:r>
            <a:r>
              <a:rPr lang="en-US" dirty="0" err="1"/>
              <a:t>java.util</a:t>
            </a:r>
            <a:r>
              <a:rPr lang="en-US" dirty="0"/>
              <a:t> package.</a:t>
            </a:r>
          </a:p>
          <a:p>
            <a:r>
              <a:rPr lang="en-US" b="1" dirty="0"/>
              <a:t>Create a </a:t>
            </a:r>
            <a:r>
              <a:rPr lang="en-US" b="1" dirty="0" err="1"/>
              <a:t>HashMap</a:t>
            </a:r>
            <a:r>
              <a:rPr lang="en-US" b="1" dirty="0"/>
              <a:t>:</a:t>
            </a:r>
            <a:r>
              <a:rPr lang="en-US" dirty="0"/>
              <a:t> We create a </a:t>
            </a:r>
            <a:r>
              <a:rPr lang="en-US" dirty="0" err="1"/>
              <a:t>HashMap</a:t>
            </a:r>
            <a:r>
              <a:rPr lang="en-US" dirty="0"/>
              <a:t> called </a:t>
            </a:r>
            <a:r>
              <a:rPr lang="en-US" dirty="0" err="1"/>
              <a:t>studentAges</a:t>
            </a:r>
            <a:r>
              <a:rPr lang="en-US" dirty="0"/>
              <a:t> to store student names (as keys) and their corresponding ages (as values).</a:t>
            </a:r>
          </a:p>
          <a:p>
            <a:r>
              <a:rPr lang="en-US" b="1" dirty="0"/>
              <a:t>Add elements:</a:t>
            </a:r>
            <a:r>
              <a:rPr lang="en-US" dirty="0"/>
              <a:t> We use the put method to add key-value pairs to the </a:t>
            </a:r>
            <a:r>
              <a:rPr lang="en-US" dirty="0" err="1"/>
              <a:t>HashMap</a:t>
            </a:r>
            <a:r>
              <a:rPr lang="en-US" dirty="0"/>
              <a:t>.</a:t>
            </a:r>
          </a:p>
          <a:p>
            <a:r>
              <a:rPr lang="en-US" b="1" dirty="0"/>
              <a:t>Access values:</a:t>
            </a:r>
            <a:r>
              <a:rPr lang="en-US" dirty="0"/>
              <a:t> We use the get method to retrieve the age of a student based on their name.</a:t>
            </a:r>
          </a:p>
          <a:p>
            <a:r>
              <a:rPr lang="en-US" b="1" dirty="0"/>
              <a:t>Check for key existence:</a:t>
            </a:r>
            <a:r>
              <a:rPr lang="en-US" dirty="0"/>
              <a:t> We use the </a:t>
            </a:r>
            <a:r>
              <a:rPr lang="en-US" dirty="0" err="1"/>
              <a:t>containsKey</a:t>
            </a:r>
            <a:r>
              <a:rPr lang="en-US" dirty="0"/>
              <a:t> method to check if a particular key (student name) exists in the </a:t>
            </a:r>
            <a:r>
              <a:rPr lang="en-US" dirty="0" err="1"/>
              <a:t>HashMap</a:t>
            </a:r>
            <a:r>
              <a:rPr lang="en-US" dirty="0"/>
              <a:t>.</a:t>
            </a:r>
          </a:p>
          <a:p>
            <a:r>
              <a:rPr lang="en-US" b="1" dirty="0"/>
              <a:t>Iterate through the </a:t>
            </a:r>
            <a:r>
              <a:rPr lang="en-US" b="1" dirty="0" err="1"/>
              <a:t>HashMap</a:t>
            </a:r>
            <a:r>
              <a:rPr lang="en-US" b="1" dirty="0"/>
              <a:t>:</a:t>
            </a:r>
            <a:r>
              <a:rPr lang="en-US" dirty="0"/>
              <a:t> We use an enhanced for loop to iterate through the </a:t>
            </a:r>
            <a:r>
              <a:rPr lang="en-US" dirty="0" err="1"/>
              <a:t>HashMap</a:t>
            </a:r>
            <a:r>
              <a:rPr lang="en-US" dirty="0"/>
              <a:t> and print each key-value pair</a:t>
            </a:r>
            <a:r>
              <a:rPr lang="en-US" dirty="0" smtClean="0"/>
              <a:t>.</a:t>
            </a:r>
          </a:p>
          <a:p>
            <a:endParaRPr lang="en-US" dirty="0"/>
          </a:p>
          <a:p>
            <a:r>
              <a:rPr lang="en-US" b="1" dirty="0"/>
              <a:t>Key Points</a:t>
            </a:r>
          </a:p>
          <a:p>
            <a:r>
              <a:rPr lang="en-US" dirty="0" err="1"/>
              <a:t>HashMaps</a:t>
            </a:r>
            <a:r>
              <a:rPr lang="en-US" dirty="0"/>
              <a:t> are unordered collections.</a:t>
            </a:r>
          </a:p>
          <a:p>
            <a:r>
              <a:rPr lang="en-US" dirty="0"/>
              <a:t>Keys must be unique.</a:t>
            </a:r>
          </a:p>
          <a:p>
            <a:r>
              <a:rPr lang="en-US" dirty="0"/>
              <a:t>Values can be duplicates.</a:t>
            </a:r>
          </a:p>
          <a:p>
            <a:r>
              <a:rPr lang="en-US" dirty="0" err="1"/>
              <a:t>HashMaps</a:t>
            </a:r>
            <a:r>
              <a:rPr lang="en-US" dirty="0"/>
              <a:t> are efficient for searching and retrieving elements.</a:t>
            </a:r>
          </a:p>
          <a:p>
            <a:r>
              <a:rPr lang="en-US" dirty="0"/>
              <a:t>The put method adds or replaces a key-value pair.</a:t>
            </a:r>
          </a:p>
          <a:p>
            <a:r>
              <a:rPr lang="en-US" dirty="0"/>
              <a:t>The get method retrieves the value associated with a key.</a:t>
            </a:r>
          </a:p>
          <a:p>
            <a:r>
              <a:rPr lang="en-US" dirty="0"/>
              <a:t>The </a:t>
            </a:r>
            <a:r>
              <a:rPr lang="en-US" dirty="0" err="1"/>
              <a:t>containsKey</a:t>
            </a:r>
            <a:r>
              <a:rPr lang="en-US" dirty="0"/>
              <a:t> method checks if a key exists.</a:t>
            </a:r>
          </a:p>
          <a:p>
            <a:endParaRPr lang="en-US" b="1" dirty="0" smtClean="0"/>
          </a:p>
        </p:txBody>
      </p:sp>
    </p:spTree>
    <p:extLst>
      <p:ext uri="{BB962C8B-B14F-4D97-AF65-F5344CB8AC3E}">
        <p14:creationId xmlns:p14="http://schemas.microsoft.com/office/powerpoint/2010/main" val="826453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097" y="116632"/>
            <a:ext cx="7776864" cy="2862322"/>
          </a:xfrm>
          <a:prstGeom prst="rect">
            <a:avLst/>
          </a:prstGeom>
        </p:spPr>
        <p:txBody>
          <a:bodyPr wrap="square">
            <a:spAutoFit/>
          </a:bodyPr>
          <a:lstStyle/>
          <a:p>
            <a:r>
              <a:rPr lang="en-US" b="1" dirty="0" smtClean="0">
                <a:solidFill>
                  <a:srgbClr val="FF0000"/>
                </a:solidFill>
              </a:rPr>
              <a:t>Hash </a:t>
            </a:r>
            <a:r>
              <a:rPr lang="en-US" b="1" dirty="0">
                <a:solidFill>
                  <a:srgbClr val="FF0000"/>
                </a:solidFill>
              </a:rPr>
              <a:t>Table in Java: A Simple Example</a:t>
            </a:r>
          </a:p>
          <a:p>
            <a:r>
              <a:rPr lang="en-US" b="1" dirty="0"/>
              <a:t>Understanding Hash Tables</a:t>
            </a:r>
          </a:p>
          <a:p>
            <a:r>
              <a:rPr lang="en-US" dirty="0"/>
              <a:t>A hash table is a data structure that stores elements in key-value pairs. It uses a hash function to map keys to indices in an array. This allows for efficient insertion, deletion, and retrieval of elements.</a:t>
            </a:r>
          </a:p>
          <a:p>
            <a:r>
              <a:rPr lang="en-US" b="1" dirty="0"/>
              <a:t>Java's </a:t>
            </a:r>
            <a:r>
              <a:rPr lang="en-US" b="1" dirty="0" err="1"/>
              <a:t>Hashtable</a:t>
            </a:r>
            <a:r>
              <a:rPr lang="en-US" b="1" dirty="0"/>
              <a:t> Class</a:t>
            </a:r>
          </a:p>
          <a:p>
            <a:r>
              <a:rPr lang="en-US" dirty="0"/>
              <a:t>Java provides the </a:t>
            </a:r>
            <a:r>
              <a:rPr lang="en-US" dirty="0" err="1"/>
              <a:t>Hashtable</a:t>
            </a:r>
            <a:r>
              <a:rPr lang="en-US" dirty="0"/>
              <a:t> class to implement hash tables. However, it's generally recommended to use </a:t>
            </a:r>
            <a:r>
              <a:rPr lang="en-US" dirty="0" err="1"/>
              <a:t>HashMap</a:t>
            </a:r>
            <a:r>
              <a:rPr lang="en-US" dirty="0"/>
              <a:t> as it's not synchronized (and hence faster) in most cases. But for this example, we'll use </a:t>
            </a:r>
            <a:r>
              <a:rPr lang="en-US" dirty="0" err="1"/>
              <a:t>Hashtable</a:t>
            </a:r>
            <a:r>
              <a:rPr lang="en-US" dirty="0"/>
              <a:t> for simplicity.</a:t>
            </a:r>
          </a:p>
          <a:p>
            <a:endParaRPr lang="en-US" dirty="0">
              <a:latin typeface="Arial" pitchFamily="34" charset="0"/>
              <a:cs typeface="Arial"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852936"/>
            <a:ext cx="8064896"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2659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7097" y="116632"/>
            <a:ext cx="7776864" cy="6463308"/>
          </a:xfrm>
          <a:prstGeom prst="rect">
            <a:avLst/>
          </a:prstGeom>
        </p:spPr>
        <p:txBody>
          <a:bodyPr wrap="square">
            <a:spAutoFit/>
          </a:bodyPr>
          <a:lstStyle/>
          <a:p>
            <a:r>
              <a:rPr lang="en-US" b="1" dirty="0" smtClean="0"/>
              <a:t>Explanation:</a:t>
            </a:r>
          </a:p>
          <a:p>
            <a:endParaRPr lang="en-US" b="1" dirty="0"/>
          </a:p>
          <a:p>
            <a:r>
              <a:rPr lang="en-US" b="1" dirty="0"/>
              <a:t>Import:</a:t>
            </a:r>
            <a:r>
              <a:rPr lang="en-US" dirty="0"/>
              <a:t> Imports the </a:t>
            </a:r>
            <a:r>
              <a:rPr lang="en-US" dirty="0" err="1"/>
              <a:t>Hashtable</a:t>
            </a:r>
            <a:r>
              <a:rPr lang="en-US" dirty="0"/>
              <a:t> class from the </a:t>
            </a:r>
            <a:r>
              <a:rPr lang="en-US" dirty="0" err="1"/>
              <a:t>java.util</a:t>
            </a:r>
            <a:r>
              <a:rPr lang="en-US" dirty="0"/>
              <a:t> package.</a:t>
            </a:r>
          </a:p>
          <a:p>
            <a:r>
              <a:rPr lang="en-US" b="1" dirty="0"/>
              <a:t>Create a </a:t>
            </a:r>
            <a:r>
              <a:rPr lang="en-US" b="1" dirty="0" err="1"/>
              <a:t>Hashtable</a:t>
            </a:r>
            <a:r>
              <a:rPr lang="en-US" b="1" dirty="0"/>
              <a:t>:</a:t>
            </a:r>
            <a:r>
              <a:rPr lang="en-US" dirty="0"/>
              <a:t> Creates a </a:t>
            </a:r>
            <a:r>
              <a:rPr lang="en-US" dirty="0" err="1"/>
              <a:t>Hashtable</a:t>
            </a:r>
            <a:r>
              <a:rPr lang="en-US" dirty="0"/>
              <a:t> with String as keys and Integer as values.</a:t>
            </a:r>
          </a:p>
          <a:p>
            <a:r>
              <a:rPr lang="en-US" b="1" dirty="0"/>
              <a:t>Add Entries:</a:t>
            </a:r>
            <a:r>
              <a:rPr lang="en-US" dirty="0"/>
              <a:t> Uses put method to add key-value pairs to the hash table.</a:t>
            </a:r>
          </a:p>
          <a:p>
            <a:r>
              <a:rPr lang="en-US" b="1" dirty="0"/>
              <a:t>Retrieve Value:</a:t>
            </a:r>
            <a:r>
              <a:rPr lang="en-US" dirty="0"/>
              <a:t> Uses get method to retrieve the value associated with a key.</a:t>
            </a:r>
          </a:p>
          <a:p>
            <a:r>
              <a:rPr lang="en-US" b="1" dirty="0"/>
              <a:t>Check for Key:</a:t>
            </a:r>
            <a:r>
              <a:rPr lang="en-US" dirty="0"/>
              <a:t> Uses </a:t>
            </a:r>
            <a:r>
              <a:rPr lang="en-US" dirty="0" err="1"/>
              <a:t>containsKey</a:t>
            </a:r>
            <a:r>
              <a:rPr lang="en-US" dirty="0"/>
              <a:t> method to check if a key exists.</a:t>
            </a:r>
          </a:p>
          <a:p>
            <a:r>
              <a:rPr lang="en-US" b="1" dirty="0"/>
              <a:t>Remove Entry:</a:t>
            </a:r>
            <a:r>
              <a:rPr lang="en-US" dirty="0"/>
              <a:t> Uses remove method to remove a key-value pair.</a:t>
            </a:r>
          </a:p>
          <a:p>
            <a:r>
              <a:rPr lang="en-US" b="1" dirty="0"/>
              <a:t>Print </a:t>
            </a:r>
            <a:r>
              <a:rPr lang="en-US" b="1" dirty="0" err="1"/>
              <a:t>Hashtable</a:t>
            </a:r>
            <a:r>
              <a:rPr lang="en-US" b="1" dirty="0"/>
              <a:t>:</a:t>
            </a:r>
            <a:r>
              <a:rPr lang="en-US" dirty="0"/>
              <a:t> Prints the entire hash table</a:t>
            </a:r>
            <a:r>
              <a:rPr lang="en-US" dirty="0" smtClean="0"/>
              <a:t>.</a:t>
            </a:r>
          </a:p>
          <a:p>
            <a:endParaRPr lang="en-US" dirty="0"/>
          </a:p>
          <a:p>
            <a:r>
              <a:rPr lang="en-US" b="1" dirty="0"/>
              <a:t>Key Points</a:t>
            </a:r>
          </a:p>
          <a:p>
            <a:r>
              <a:rPr lang="en-US" dirty="0"/>
              <a:t>Hash tables provide efficient lookup, insertion, and deletion operations.</a:t>
            </a:r>
          </a:p>
          <a:p>
            <a:r>
              <a:rPr lang="en-US" dirty="0"/>
              <a:t>Keys in a hash table must be unique.</a:t>
            </a:r>
          </a:p>
          <a:p>
            <a:r>
              <a:rPr lang="en-US" dirty="0"/>
              <a:t>The order of elements in a hash table is not guaranteed.</a:t>
            </a:r>
          </a:p>
          <a:p>
            <a:r>
              <a:rPr lang="en-US" dirty="0" err="1"/>
              <a:t>Hashtable</a:t>
            </a:r>
            <a:r>
              <a:rPr lang="en-US" dirty="0"/>
              <a:t> is synchronized, which can impact performance in some cases</a:t>
            </a:r>
            <a:r>
              <a:rPr lang="en-US" dirty="0" smtClean="0"/>
              <a:t>.</a:t>
            </a:r>
          </a:p>
          <a:p>
            <a:endParaRPr lang="en-US" dirty="0"/>
          </a:p>
          <a:p>
            <a:r>
              <a:rPr lang="en-US" b="1" dirty="0"/>
              <a:t>Additional Notes</a:t>
            </a:r>
          </a:p>
          <a:p>
            <a:r>
              <a:rPr lang="en-US" dirty="0"/>
              <a:t>For better performance and flexibility, consider using </a:t>
            </a:r>
            <a:r>
              <a:rPr lang="en-US" dirty="0" err="1"/>
              <a:t>HashMap</a:t>
            </a:r>
            <a:r>
              <a:rPr lang="en-US" dirty="0"/>
              <a:t> instead of </a:t>
            </a:r>
            <a:r>
              <a:rPr lang="en-US" dirty="0" err="1"/>
              <a:t>Hashtable</a:t>
            </a:r>
            <a:r>
              <a:rPr lang="en-US" dirty="0"/>
              <a:t> in most cases.</a:t>
            </a:r>
          </a:p>
          <a:p>
            <a:r>
              <a:rPr lang="en-US" dirty="0"/>
              <a:t>You can iterate over the entries of a hash table using </a:t>
            </a:r>
            <a:r>
              <a:rPr lang="en-US" dirty="0" err="1"/>
              <a:t>entrySet</a:t>
            </a:r>
            <a:r>
              <a:rPr lang="en-US" dirty="0"/>
              <a:t>() and a for-each loop.</a:t>
            </a:r>
          </a:p>
          <a:p>
            <a:r>
              <a:rPr lang="en-US" dirty="0"/>
              <a:t>Hash tables are widely used in various applications, such as caching, indexing, and data structures.</a:t>
            </a:r>
          </a:p>
        </p:txBody>
      </p:sp>
    </p:spTree>
    <p:extLst>
      <p:ext uri="{BB962C8B-B14F-4D97-AF65-F5344CB8AC3E}">
        <p14:creationId xmlns:p14="http://schemas.microsoft.com/office/powerpoint/2010/main" val="396842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9863"/>
            <a:ext cx="6259785" cy="651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93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
            <a:ext cx="7848872"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423988"/>
            <a:ext cx="7632848"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981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2248</Words>
  <Application>Microsoft Office PowerPoint</Application>
  <PresentationFormat>On-screen Show (4:3)</PresentationFormat>
  <Paragraphs>254</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Example Program</vt:lpstr>
      <vt:lpstr>PowerPoint Presentation</vt:lpstr>
      <vt:lpstr>Final Method</vt:lpstr>
      <vt:lpstr>Final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ForLoopExample</vt:lpstr>
      <vt:lpstr>DoWhile Example</vt:lpstr>
      <vt:lpstr>While Loop Example</vt:lpstr>
      <vt:lpstr>For Each Loop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MYMOON</dc:creator>
  <cp:lastModifiedBy>MYMOON</cp:lastModifiedBy>
  <cp:revision>44</cp:revision>
  <dcterms:created xsi:type="dcterms:W3CDTF">2024-07-30T05:26:13Z</dcterms:created>
  <dcterms:modified xsi:type="dcterms:W3CDTF">2024-08-02T10:05:56Z</dcterms:modified>
</cp:coreProperties>
</file>