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ppt/media/image11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7" r:id="rId3"/>
    <p:sldId id="264" r:id="rId4"/>
    <p:sldId id="259" r:id="rId5"/>
    <p:sldId id="271" r:id="rId6"/>
    <p:sldId id="273" r:id="rId7"/>
    <p:sldId id="272" r:id="rId8"/>
    <p:sldId id="274" r:id="rId9"/>
    <p:sldId id="267" r:id="rId10"/>
    <p:sldId id="268" r:id="rId11"/>
    <p:sldId id="269" r:id="rId12"/>
  </p:sldIdLst>
  <p:sldSz cx="18300700" cy="10299700"/>
  <p:notesSz cx="18300700" cy="102997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Untitled Section" id="{2E48974E-25E1-4B15-9B32-ED3ED1267E0D}">
          <p14:sldIdLst>
            <p14:sldId id="270"/>
            <p14:sldId id="257"/>
            <p14:sldId id="264"/>
            <p14:sldId id="259"/>
            <p14:sldId id="271"/>
            <p14:sldId id="273"/>
            <p14:sldId id="272"/>
            <p14:sldId id="27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53192" y="1484668"/>
            <a:ext cx="5661025" cy="124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9934" y="3316961"/>
            <a:ext cx="7646034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" y="0"/>
            <a:ext cx="18296125" cy="10299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7410" r="-3" b="37136"/>
          <a:stretch/>
        </p:blipFill>
        <p:spPr>
          <a:xfrm>
            <a:off x="3746152" y="7992"/>
            <a:ext cx="14514535" cy="10299690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1093092" cy="102997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1F93E5-23E2-DD08-7A82-07DF81CC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6350"/>
            <a:ext cx="7892177" cy="4601487"/>
          </a:xfrm>
        </p:spPr>
        <p:txBody>
          <a:bodyPr>
            <a:normAutofit/>
          </a:bodyPr>
          <a:lstStyle/>
          <a:p>
            <a:r>
              <a:rPr lang="en-US" sz="8000" dirty="0"/>
              <a:t>SYD 366</a:t>
            </a:r>
            <a:br>
              <a:rPr lang="en-US" sz="8000" dirty="0"/>
            </a:br>
            <a:r>
              <a:rPr lang="en-US" sz="8000" dirty="0"/>
              <a:t>Linda’s Holiday Store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D7F5A-7168-6542-04C4-790834E6E9D9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54684-89E5-1282-C7F4-4B376C3C8888}"/>
              </a:ext>
            </a:extLst>
          </p:cNvPr>
          <p:cNvSpPr txBox="1"/>
          <p:nvPr/>
        </p:nvSpPr>
        <p:spPr>
          <a:xfrm>
            <a:off x="693887" y="5988050"/>
            <a:ext cx="487680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Presented by Group 02: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Ashraf Bharot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Manav Zadafiya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Dev Patel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 err="1"/>
              <a:t>Arth</a:t>
            </a:r>
            <a:r>
              <a:rPr lang="en-CA" sz="2400" dirty="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68547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700" y="12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78003" y="2406599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-10" dirty="0"/>
              <a:t>Conclusion</a:t>
            </a:r>
            <a:endParaRPr sz="10000" dirty="0"/>
          </a:p>
        </p:txBody>
      </p:sp>
      <p:sp>
        <p:nvSpPr>
          <p:cNvPr id="6" name="object 6"/>
          <p:cNvSpPr txBox="1"/>
          <p:nvPr/>
        </p:nvSpPr>
        <p:spPr>
          <a:xfrm>
            <a:off x="4342447" y="4159250"/>
            <a:ext cx="9628505" cy="272581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4330" marR="5080" indent="-342900" algn="l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  <a:tabLst>
                <a:tab pos="6652895" algn="l"/>
              </a:tabLst>
            </a:pPr>
            <a:r>
              <a:rPr lang="en-US" sz="2450" spc="250" dirty="0">
                <a:latin typeface="Palatino Linotype" panose="02040502050505030304" pitchFamily="18" charset="0"/>
                <a:cs typeface="Calibri"/>
              </a:rPr>
              <a:t>Implementing Product Surveys will empower Linda's business with valuable customer insights.</a:t>
            </a:r>
          </a:p>
          <a:p>
            <a:pPr marL="354330" marR="5080" indent="-342900" algn="l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  <a:tabLst>
                <a:tab pos="6652895" algn="l"/>
              </a:tabLst>
            </a:pPr>
            <a:r>
              <a:rPr lang="en-US" sz="2450" spc="250" dirty="0">
                <a:latin typeface="Palatino Linotype" panose="02040502050505030304" pitchFamily="18" charset="0"/>
                <a:cs typeface="Calibri"/>
              </a:rPr>
              <a:t>Enhance product offerings and customer satisfaction through direct feedback.</a:t>
            </a:r>
          </a:p>
          <a:p>
            <a:pPr marL="354330" marR="5080" indent="-342900" algn="l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  <a:tabLst>
                <a:tab pos="6652895" algn="l"/>
              </a:tabLst>
            </a:pPr>
            <a:r>
              <a:rPr lang="en-US" sz="2450" spc="250" dirty="0">
                <a:latin typeface="Palatino Linotype" panose="02040502050505030304" pitchFamily="18" charset="0"/>
                <a:cs typeface="Calibri"/>
              </a:rPr>
              <a:t>Drive business growth and improve inventory management efficiency.</a:t>
            </a:r>
          </a:p>
          <a:p>
            <a:pPr marL="354330" marR="5080" indent="-342900" algn="l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  <a:tabLst>
                <a:tab pos="6652895" algn="l"/>
              </a:tabLst>
            </a:pPr>
            <a:r>
              <a:rPr lang="en-US" sz="2450" spc="250" dirty="0">
                <a:latin typeface="Palatino Linotype" panose="02040502050505030304" pitchFamily="18" charset="0"/>
                <a:cs typeface="Calibri"/>
              </a:rPr>
              <a:t>Improve customer shopping experience</a:t>
            </a:r>
            <a:endParaRPr lang="en-CA" sz="245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8" y="2530868"/>
            <a:ext cx="9169191" cy="276870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900" spc="-10" dirty="0">
                <a:solidFill>
                  <a:srgbClr val="FFFFFF"/>
                </a:solidFill>
              </a:rPr>
              <a:t>Thanks!</a:t>
            </a:r>
            <a:endParaRPr sz="17900" dirty="0"/>
          </a:p>
        </p:txBody>
      </p:sp>
      <p:sp>
        <p:nvSpPr>
          <p:cNvPr id="10" name="object 10"/>
          <p:cNvSpPr txBox="1"/>
          <p:nvPr/>
        </p:nvSpPr>
        <p:spPr>
          <a:xfrm>
            <a:off x="1682750" y="5299575"/>
            <a:ext cx="6553200" cy="4889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lang="en-US" sz="3200" spc="42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Do</a:t>
            </a:r>
            <a:r>
              <a:rPr lang="en-US" sz="3200" spc="10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lang="en-US" sz="3200" spc="28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you</a:t>
            </a:r>
            <a:r>
              <a:rPr lang="en-US" sz="3200" spc="10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lang="en-US" sz="3200" spc="29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have</a:t>
            </a:r>
            <a:r>
              <a:rPr lang="en-US" sz="3200" spc="10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lang="en-US" sz="3200" spc="30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any</a:t>
            </a:r>
            <a:r>
              <a:rPr lang="en-US" sz="3200" spc="105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lang="en-US" sz="3200" spc="270" dirty="0">
                <a:solidFill>
                  <a:srgbClr val="FFFFFF"/>
                </a:solidFill>
                <a:latin typeface="Palatino Linotype" panose="02040502050505030304" pitchFamily="18" charset="0"/>
                <a:cs typeface="Calibri"/>
              </a:rPr>
              <a:t>questions? </a:t>
            </a:r>
            <a:endParaRPr lang="en-US" sz="3200" dirty="0">
              <a:latin typeface="Palatino Linotype" panose="02040502050505030304" pitchFamily="18" charset="0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533" y="-3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056402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7151" y="515523"/>
            <a:ext cx="3962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6000" spc="-10" dirty="0"/>
              <a:t>Objective</a:t>
            </a:r>
            <a:endParaRPr sz="60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13DEADB-E678-631C-75CC-30C5EF6F9087}"/>
              </a:ext>
            </a:extLst>
          </p:cNvPr>
          <p:cNvSpPr/>
          <p:nvPr/>
        </p:nvSpPr>
        <p:spPr>
          <a:xfrm>
            <a:off x="15093950" y="6914100"/>
            <a:ext cx="3006767" cy="3198689"/>
          </a:xfrm>
          <a:custGeom>
            <a:avLst/>
            <a:gdLst/>
            <a:ahLst/>
            <a:cxnLst/>
            <a:rect l="l" t="t" r="r" b="b"/>
            <a:pathLst>
              <a:path w="3006767" h="3198689">
                <a:moveTo>
                  <a:pt x="0" y="0"/>
                </a:moveTo>
                <a:lnTo>
                  <a:pt x="3006767" y="0"/>
                </a:lnTo>
                <a:lnTo>
                  <a:pt x="3006767" y="3198688"/>
                </a:lnTo>
                <a:lnTo>
                  <a:pt x="0" y="31986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4B1B950-4ADC-0156-295B-73BA0EBAD3A2}"/>
              </a:ext>
            </a:extLst>
          </p:cNvPr>
          <p:cNvSpPr/>
          <p:nvPr/>
        </p:nvSpPr>
        <p:spPr>
          <a:xfrm>
            <a:off x="0" y="8513445"/>
            <a:ext cx="1847973" cy="1511879"/>
          </a:xfrm>
          <a:custGeom>
            <a:avLst/>
            <a:gdLst/>
            <a:ahLst/>
            <a:cxnLst/>
            <a:rect l="l" t="t" r="r" b="b"/>
            <a:pathLst>
              <a:path w="1847973" h="1511879">
                <a:moveTo>
                  <a:pt x="0" y="0"/>
                </a:moveTo>
                <a:lnTo>
                  <a:pt x="1847973" y="0"/>
                </a:lnTo>
                <a:lnTo>
                  <a:pt x="1847973" y="1511879"/>
                </a:lnTo>
                <a:lnTo>
                  <a:pt x="0" y="1511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C5D54-8C6B-9A82-3B9D-470C53F6E01C}"/>
              </a:ext>
            </a:extLst>
          </p:cNvPr>
          <p:cNvSpPr txBox="1"/>
          <p:nvPr/>
        </p:nvSpPr>
        <p:spPr>
          <a:xfrm>
            <a:off x="10196462" y="1451677"/>
            <a:ext cx="59436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As we all know, gathering customer feedback is crucial for any business. It provides invaluable insights into customer preferences, allowing us to tailor our product offerings to better meet their needs.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By implementing product surveys, Linda can now directly engage with her customers, gaining actionable insights for inventory management and ultimately improving satisfaction and loyalty.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Our Product Survey feature enables Linda's customers to provide feedback on products through surveys, empowering them to play a pivotal role in shaping Linda's inventory.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Through use cases such as creating surveys and submitting responses, we'll demonstrate how seamless and intuitive the process is for both administrators and customers.</a:t>
            </a:r>
            <a:endParaRPr lang="en-CA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350" y="775546"/>
            <a:ext cx="7696200" cy="6238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CA" spc="-35" dirty="0"/>
              <a:t>Optimizing</a:t>
            </a:r>
            <a:r>
              <a:rPr lang="en-CA" spc="-105" dirty="0"/>
              <a:t> </a:t>
            </a:r>
            <a:r>
              <a:rPr lang="en-CA" dirty="0"/>
              <a:t>the</a:t>
            </a:r>
            <a:r>
              <a:rPr lang="en-CA" spc="-45" dirty="0"/>
              <a:t> </a:t>
            </a:r>
            <a:r>
              <a:rPr lang="en-CA" spc="-10" dirty="0"/>
              <a:t>Retail </a:t>
            </a:r>
            <a:r>
              <a:rPr lang="en-CA" spc="55" dirty="0"/>
              <a:t>Experience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550" y="1568450"/>
            <a:ext cx="8305800" cy="764375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lvl="1" indent="-342900" algn="l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450" spc="365" dirty="0">
                <a:latin typeface="Palatino Linotype" panose="02040502050505030304" pitchFamily="18" charset="0"/>
                <a:cs typeface="Calibri"/>
              </a:rPr>
              <a:t>Implementing Product Surveys in Linda's retail software marks a significant step forward in our mission to enhance customer engagement and improve inventory management efficiency. </a:t>
            </a:r>
          </a:p>
          <a:p>
            <a:pPr marL="355600" lvl="1" indent="-342900" algn="l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450" spc="365" dirty="0">
                <a:latin typeface="Palatino Linotype" panose="02040502050505030304" pitchFamily="18" charset="0"/>
                <a:cs typeface="Calibri"/>
              </a:rPr>
              <a:t>By leveraging direct feedback from customers, Linda can refine her product offerings, driving business growth and fostering stronger relationships with her clients. </a:t>
            </a:r>
          </a:p>
          <a:p>
            <a:pPr marL="355600" lvl="1" indent="-342900" algn="l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450" spc="365" dirty="0">
                <a:latin typeface="Palatino Linotype" panose="02040502050505030304" pitchFamily="18" charset="0"/>
                <a:cs typeface="Calibri"/>
              </a:rPr>
              <a:t>Accompanying our explanations, you'll find visual aids such as class diagrams and sequence diagrams, illustrating the technical aspects of our implementation. These diagrams provide a clear overview of the system architecture and the flow of interactions between different components.</a:t>
            </a:r>
          </a:p>
          <a:p>
            <a:pPr marL="355600" lvl="1" indent="-342900" algn="l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450" spc="365" dirty="0">
                <a:latin typeface="Palatino Linotype" panose="02040502050505030304" pitchFamily="18" charset="0"/>
                <a:cs typeface="Calibri"/>
              </a:rPr>
              <a:t>In conclusion, implementing Product Surveys in Linda's retail software marks a significant.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651635"/>
            <a:ext cx="5565775" cy="6238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spc="-160" dirty="0"/>
              <a:t>Key</a:t>
            </a:r>
            <a:r>
              <a:rPr spc="-175" dirty="0"/>
              <a:t> </a:t>
            </a:r>
            <a:r>
              <a:rPr spc="65" dirty="0"/>
              <a:t>Features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96950" y="1448516"/>
            <a:ext cx="7620000" cy="77719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Product Selection Options: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Users should be able to select the specific product(s) they are providing feedback on within the survey form.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This allows for targeted feedback related to individual products in the store.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Structured Questions: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The survey form should include a variety of structured questions related to the selected product(s).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Questions can cover aspects like product quality, design, pricing, availability, and overall satisfaction.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Open-Ended Questions: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In addition to structured questions, provide opportunities for users to provide open-ended comments and suggestions.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This allows customers to express their opinions freely and provide detailed feedback.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Rating Scales: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Use rating scales (e.g., 1 to 5 stars) for quantitative evaluation of different product attributes.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Rating scales provide standardized metrics for assessing customer satisfaction and preferences.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300700" cy="102997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" y="0"/>
            <a:ext cx="18300697" cy="2366850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1751" cy="2366109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1"/>
            <a:ext cx="18300702" cy="236438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03C58-C94C-5141-2E8C-0D1C1912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98" y="372516"/>
            <a:ext cx="10602939" cy="174094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9" name="Picture 8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3C519747-5E7A-327C-5ABD-1CF614DC5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2364380"/>
            <a:ext cx="12344400" cy="79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0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99633" y="2241194"/>
            <a:ext cx="5006797" cy="525229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891E0-C94A-1CCC-5660-F4C56A2F75A4}"/>
              </a:ext>
            </a:extLst>
          </p:cNvPr>
          <p:cNvSpPr txBox="1"/>
          <p:nvPr/>
        </p:nvSpPr>
        <p:spPr>
          <a:xfrm>
            <a:off x="1544121" y="2954542"/>
            <a:ext cx="3946089" cy="38256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77C44-BA22-6957-D067-EED33B62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685" y="966390"/>
            <a:ext cx="8734642" cy="83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6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927" y="0"/>
            <a:ext cx="4875421" cy="5106936"/>
          </a:xfrm>
          <a:prstGeom prst="flowChartDocument">
            <a:avLst/>
          </a:prstGeom>
          <a:solidFill>
            <a:srgbClr val="4F5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2B47E-E29A-78EA-1A86-47BBF2E8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3" y="257059"/>
            <a:ext cx="4463177" cy="35611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800" kern="1200" spc="55" dirty="0">
                <a:solidFill>
                  <a:srgbClr val="FFFFFF"/>
                </a:solidFill>
                <a:latin typeface="Palatino Linotype" panose="02040502050505030304" pitchFamily="18" charset="0"/>
                <a:cs typeface="+mj-cs"/>
              </a:rPr>
              <a:t>Adding Product Survey Sequence Diagram</a:t>
            </a:r>
            <a:endParaRPr lang="en-US" sz="4800" kern="1200" dirty="0">
              <a:solidFill>
                <a:srgbClr val="FFFFFF"/>
              </a:solidFill>
              <a:latin typeface="Palatino Linotype" panose="02040502050505030304" pitchFamily="18" charset="0"/>
              <a:cs typeface="+mj-cs"/>
            </a:endParaRPr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80F25DA-2470-AD46-504E-E89EB4EB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93" y="120650"/>
            <a:ext cx="9905634" cy="99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99633" y="2241194"/>
            <a:ext cx="5006797" cy="525229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BE253-7E8F-5CC2-9A17-E5C74F98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21" y="2954542"/>
            <a:ext cx="3946089" cy="382560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12FA2-AB32-4D78-D8B7-0431A7C8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50" y="2361841"/>
            <a:ext cx="10178113" cy="55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4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8834"/>
            <a:ext cx="18300700" cy="1106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5377" y="966392"/>
            <a:ext cx="16828066" cy="111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ctr" rtl="0">
              <a:lnSpc>
                <a:spcPct val="90000"/>
              </a:lnSpc>
              <a:spcBef>
                <a:spcPct val="0"/>
              </a:spcBef>
            </a:pPr>
            <a:r>
              <a:rPr lang="en-US" sz="4800" kern="1200" spc="55" dirty="0">
                <a:solidFill>
                  <a:schemeClr val="bg1"/>
                </a:solidFill>
                <a:latin typeface="Palatino Linotype" panose="02040502050505030304" pitchFamily="18" charset="0"/>
                <a:cs typeface="+mj-cs"/>
              </a:rPr>
              <a:t>Product Survey Query Sequence Diagram</a:t>
            </a:r>
            <a:endParaRPr lang="en-US" sz="4800" kern="1200" spc="-20" dirty="0">
              <a:solidFill>
                <a:schemeClr val="bg1"/>
              </a:solidFill>
              <a:latin typeface="Palatino Linotype" panose="02040502050505030304" pitchFamily="18" charset="0"/>
              <a:cs typeface="+mj-cs"/>
            </a:endParaRPr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7ABCA775-97BC-CD64-434E-69D480B0C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2482850"/>
            <a:ext cx="15014655" cy="728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455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Palatino Linotype</vt:lpstr>
      <vt:lpstr>Office Theme</vt:lpstr>
      <vt:lpstr>SYD 366 Linda’s Holiday Store</vt:lpstr>
      <vt:lpstr>Objective</vt:lpstr>
      <vt:lpstr>Optimizing the Retail Experience</vt:lpstr>
      <vt:lpstr>Key Features</vt:lpstr>
      <vt:lpstr>Class Diagram</vt:lpstr>
      <vt:lpstr>PowerPoint Presentation</vt:lpstr>
      <vt:lpstr>Adding Product Survey Sequence Diagram</vt:lpstr>
      <vt:lpstr>Case Description</vt:lpstr>
      <vt:lpstr>Product Survey Query Sequence Diagram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manav zadafiya</dc:creator>
  <cp:lastModifiedBy>Manav Alpeshbhai Zadafiya</cp:lastModifiedBy>
  <cp:revision>12</cp:revision>
  <dcterms:created xsi:type="dcterms:W3CDTF">2024-04-17T05:40:34Z</dcterms:created>
  <dcterms:modified xsi:type="dcterms:W3CDTF">2024-04-17T15:12:33Z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2024-04-17T00:00:00Z</vt:filetime>
  </property>
  <property fmtid="{D5CDD505-2E9C-101B-9397-08002B2CF9AE}" pid="5" name="Producer">
    <vt:lpwstr>GPL Ghostscript 10.02.0</vt:lpwstr>
  </property>
</Properties>
</file>