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1" d="100"/>
          <a:sy n="51"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ip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 y="1333141"/>
            <a:ext cx="11521440" cy="2455087"/>
          </a:xfrm>
        </p:spPr>
        <p:txBody>
          <a:bodyPr>
            <a:noAutofit/>
          </a:bodyPr>
          <a:lstStyle/>
          <a:p>
            <a:pPr algn="ctr"/>
            <a:r>
              <a:rPr lang="fr-FR" sz="3200" dirty="0" smtClean="0"/>
              <a:t>Application de </a:t>
            </a:r>
            <a:r>
              <a:rPr lang="fr-FR" sz="3200" dirty="0"/>
              <a:t>gestion et de réservation </a:t>
            </a:r>
            <a:r>
              <a:rPr lang="fr-FR" sz="3200" dirty="0" smtClean="0"/>
              <a:t/>
            </a:r>
            <a:br>
              <a:rPr lang="fr-FR" sz="3200" dirty="0" smtClean="0"/>
            </a:br>
            <a:r>
              <a:rPr lang="fr-FR" sz="3200" dirty="0" smtClean="0"/>
              <a:t>du matériel Pédagogique</a:t>
            </a:r>
            <a:endParaRPr lang="fr-FR" sz="3200" dirty="0"/>
          </a:p>
        </p:txBody>
      </p:sp>
      <p:sp>
        <p:nvSpPr>
          <p:cNvPr id="3" name="Sous-titre 2"/>
          <p:cNvSpPr>
            <a:spLocks noGrp="1"/>
          </p:cNvSpPr>
          <p:nvPr>
            <p:ph type="subTitle" idx="1"/>
          </p:nvPr>
        </p:nvSpPr>
        <p:spPr>
          <a:xfrm>
            <a:off x="1789610" y="3971835"/>
            <a:ext cx="9448800" cy="685800"/>
          </a:xfrm>
        </p:spPr>
        <p:txBody>
          <a:bodyPr/>
          <a:lstStyle/>
          <a:p>
            <a:pPr algn="r"/>
            <a:r>
              <a:rPr lang="fr-FR" dirty="0" smtClean="0"/>
              <a:t>PROJET DE L'INGÉNIERIE WEB</a:t>
            </a:r>
            <a:endParaRPr lang="fr-FR" dirty="0"/>
          </a:p>
        </p:txBody>
      </p:sp>
    </p:spTree>
    <p:extLst>
      <p:ext uri="{BB962C8B-B14F-4D97-AF65-F5344CB8AC3E}">
        <p14:creationId xmlns:p14="http://schemas.microsoft.com/office/powerpoint/2010/main" val="3115440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6098" y="4983343"/>
            <a:ext cx="10885971" cy="1715348"/>
          </a:xfrm>
        </p:spPr>
        <p:txBody>
          <a:bodyPr>
            <a:normAutofit/>
          </a:bodyPr>
          <a:lstStyle/>
          <a:p>
            <a:r>
              <a:rPr lang="fr-FR" sz="2400" cap="none" dirty="0" smtClean="0"/>
              <a:t>Cette formulaire permet à l’administrateur d’insert un nouveau matériel dans la base de données après l’authentification.</a:t>
            </a:r>
            <a:br>
              <a:rPr lang="fr-FR" sz="2400" cap="none" dirty="0" smtClean="0"/>
            </a:br>
            <a:endParaRPr lang="fr-FR" sz="2400" cap="none" dirty="0"/>
          </a:p>
        </p:txBody>
      </p:sp>
      <p:sp>
        <p:nvSpPr>
          <p:cNvPr id="3" name="Espace réservé du texte 2"/>
          <p:cNvSpPr>
            <a:spLocks noGrp="1"/>
          </p:cNvSpPr>
          <p:nvPr>
            <p:ph type="body" sz="half" idx="2"/>
          </p:nvPr>
        </p:nvSpPr>
        <p:spPr>
          <a:xfrm>
            <a:off x="8875244" y="239727"/>
            <a:ext cx="3051145" cy="596295"/>
          </a:xfrm>
        </p:spPr>
        <p:txBody>
          <a:bodyPr/>
          <a:lstStyle/>
          <a:p>
            <a:r>
              <a:rPr lang="fr-FR" dirty="0" smtClean="0"/>
              <a:t>2. </a:t>
            </a:r>
            <a:r>
              <a:rPr lang="fr-FR" dirty="0"/>
              <a:t>Gestion des matériel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376370" y="836022"/>
            <a:ext cx="9024446" cy="4469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236694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8700" y="5503333"/>
            <a:ext cx="10572750" cy="1354667"/>
          </a:xfrm>
        </p:spPr>
        <p:txBody>
          <a:bodyPr>
            <a:normAutofit fontScale="90000"/>
          </a:bodyPr>
          <a:lstStyle/>
          <a:p>
            <a:r>
              <a:rPr lang="fr-FR" sz="2400" cap="none" dirty="0" smtClean="0"/>
              <a:t>Cette page contient tous les matériels déjà enregistré dans la base de données avec un bouton supprimé qui permet à l’administrateur de  supprimer un matériel.</a:t>
            </a:r>
            <a:br>
              <a:rPr lang="fr-FR" sz="2400" cap="none" dirty="0" smtClean="0"/>
            </a:br>
            <a:endParaRPr lang="fr-FR" sz="2400" cap="none" dirty="0"/>
          </a:p>
        </p:txBody>
      </p:sp>
      <p:sp>
        <p:nvSpPr>
          <p:cNvPr id="3" name="Espace réservé du texte 2"/>
          <p:cNvSpPr>
            <a:spLocks noGrp="1"/>
          </p:cNvSpPr>
          <p:nvPr>
            <p:ph type="body" sz="half" idx="2"/>
          </p:nvPr>
        </p:nvSpPr>
        <p:spPr>
          <a:xfrm>
            <a:off x="8949267" y="-180447"/>
            <a:ext cx="3242733" cy="999067"/>
          </a:xfrm>
        </p:spPr>
        <p:txBody>
          <a:bodyPr/>
          <a:lstStyle/>
          <a:p>
            <a:r>
              <a:rPr lang="fr-FR" dirty="0" smtClean="0"/>
              <a:t>2</a:t>
            </a:r>
            <a:r>
              <a:rPr lang="fr-FR" sz="1800" dirty="0" smtClean="0"/>
              <a:t>. </a:t>
            </a:r>
            <a:r>
              <a:rPr lang="fr-FR" sz="1800" dirty="0"/>
              <a:t>Gestion des matériel </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1028700" y="642671"/>
            <a:ext cx="10172699" cy="45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344502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57227" y="5764160"/>
            <a:ext cx="10822034" cy="819355"/>
          </a:xfrm>
        </p:spPr>
        <p:txBody>
          <a:bodyPr>
            <a:noAutofit/>
          </a:bodyPr>
          <a:lstStyle/>
          <a:p>
            <a:r>
              <a:rPr lang="fr-FR" sz="2000" cap="none" dirty="0" smtClean="0"/>
              <a:t>Cette formulaire permet à l’administrateur d’insert un nouvel utilisateur dans la base de données qui peut être un enseignant ou un administrateur.</a:t>
            </a:r>
            <a:br>
              <a:rPr lang="fr-FR" sz="2000" cap="none" dirty="0" smtClean="0"/>
            </a:br>
            <a:endParaRPr lang="fr-FR" sz="2000" cap="none" dirty="0"/>
          </a:p>
        </p:txBody>
      </p:sp>
      <p:pic>
        <p:nvPicPr>
          <p:cNvPr id="4" name="Espace réservé du contenu 3"/>
          <p:cNvPicPr>
            <a:picLocks noGrp="1"/>
          </p:cNvPicPr>
          <p:nvPr>
            <p:ph type="pic" idx="1"/>
          </p:nvPr>
        </p:nvPicPr>
        <p:blipFill>
          <a:blip r:embed="rId2">
            <a:extLst>
              <a:ext uri="{28A0092B-C50C-407E-A947-70E740481C1C}">
                <a14:useLocalDpi xmlns:a14="http://schemas.microsoft.com/office/drawing/2010/main" val="0"/>
              </a:ext>
            </a:extLst>
          </a:blip>
          <a:srcRect t="14678" b="14678"/>
          <a:stretch>
            <a:fillRect/>
          </a:stretch>
        </p:blipFill>
        <p:spPr>
          <a:xfrm>
            <a:off x="681727" y="941439"/>
            <a:ext cx="10821840" cy="45068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Espace réservé du texte 6"/>
          <p:cNvSpPr>
            <a:spLocks noGrp="1"/>
          </p:cNvSpPr>
          <p:nvPr>
            <p:ph type="body" sz="half" idx="2"/>
          </p:nvPr>
        </p:nvSpPr>
        <p:spPr>
          <a:xfrm>
            <a:off x="7807867" y="239470"/>
            <a:ext cx="3695700" cy="701969"/>
          </a:xfrm>
        </p:spPr>
        <p:txBody>
          <a:bodyPr>
            <a:normAutofit/>
          </a:bodyPr>
          <a:lstStyle/>
          <a:p>
            <a:r>
              <a:rPr lang="fr-FR" sz="2000" dirty="0" smtClean="0"/>
              <a:t>3. Gestion des utilisateurs</a:t>
            </a:r>
            <a:endParaRPr lang="fr-FR" sz="2000" dirty="0"/>
          </a:p>
        </p:txBody>
      </p:sp>
    </p:spTree>
    <p:extLst>
      <p:ext uri="{BB962C8B-B14F-4D97-AF65-F5344CB8AC3E}">
        <p14:creationId xmlns:p14="http://schemas.microsoft.com/office/powerpoint/2010/main" val="126033557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533" y="5573660"/>
            <a:ext cx="10822034" cy="819355"/>
          </a:xfrm>
        </p:spPr>
        <p:txBody>
          <a:bodyPr>
            <a:noAutofit/>
          </a:bodyPr>
          <a:lstStyle/>
          <a:p>
            <a:r>
              <a:rPr lang="fr-FR" sz="2000" cap="none" dirty="0" smtClean="0"/>
              <a:t>Cette page contient tous les utilisateurs déjà enregistré dans la base de données avec un bouton supprimé qui permet de supprimer l’utilisateur à supprimer.</a:t>
            </a:r>
            <a:br>
              <a:rPr lang="fr-FR" sz="2000" cap="none" dirty="0" smtClean="0"/>
            </a:br>
            <a:endParaRPr lang="fr-FR" sz="2000" cap="none" dirty="0"/>
          </a:p>
        </p:txBody>
      </p:sp>
      <p:sp>
        <p:nvSpPr>
          <p:cNvPr id="6" name="Espace réservé du texte 6"/>
          <p:cNvSpPr txBox="1">
            <a:spLocks/>
          </p:cNvSpPr>
          <p:nvPr/>
        </p:nvSpPr>
        <p:spPr>
          <a:xfrm>
            <a:off x="7807867" y="239470"/>
            <a:ext cx="3695700" cy="7019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sz="2000" dirty="0" smtClean="0"/>
              <a:t>3. Gestion des utilisateurs</a:t>
            </a:r>
            <a:endParaRPr lang="fr-FR" sz="2000" dirty="0"/>
          </a:p>
        </p:txBody>
      </p:sp>
      <p:pic>
        <p:nvPicPr>
          <p:cNvPr id="11" name="Espace réservé pour une image  10"/>
          <p:cNvPicPr>
            <a:picLocks noGrp="1" noChangeAspect="1"/>
          </p:cNvPicPr>
          <p:nvPr>
            <p:ph type="pic" idx="1"/>
          </p:nvPr>
        </p:nvPicPr>
        <p:blipFill>
          <a:blip r:embed="rId2">
            <a:extLst>
              <a:ext uri="{28A0092B-C50C-407E-A947-70E740481C1C}">
                <a14:useLocalDpi xmlns:a14="http://schemas.microsoft.com/office/drawing/2010/main" val="0"/>
              </a:ext>
            </a:extLst>
          </a:blip>
          <a:srcRect t="16149" b="16149"/>
          <a:stretch>
            <a:fillRect/>
          </a:stretch>
        </p:blipFill>
        <p:spPr>
          <a:xfrm>
            <a:off x="681727" y="941439"/>
            <a:ext cx="10821840" cy="3916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515062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9127" y="5010150"/>
            <a:ext cx="10822034" cy="1249515"/>
          </a:xfrm>
        </p:spPr>
        <p:txBody>
          <a:bodyPr>
            <a:noAutofit/>
          </a:bodyPr>
          <a:lstStyle/>
          <a:p>
            <a:r>
              <a:rPr lang="fr-FR" sz="2000" cap="none" dirty="0" smtClean="0"/>
              <a:t>Cette page contient tous les matériels déjà enregistré dans la base de données avec un bouton ‘mettre à jour ’ qui permet de mettre à jour les quantités des entités des matériels.</a:t>
            </a:r>
            <a:br>
              <a:rPr lang="fr-FR" sz="2000" cap="none" dirty="0" smtClean="0"/>
            </a:br>
            <a:endParaRPr lang="fr-FR" sz="2000" cap="none" dirty="0"/>
          </a:p>
        </p:txBody>
      </p:sp>
      <p:pic>
        <p:nvPicPr>
          <p:cNvPr id="6" name="Espace réservé pour une image  5"/>
          <p:cNvPicPr>
            <a:picLocks noGrp="1" noChangeAspect="1"/>
          </p:cNvPicPr>
          <p:nvPr>
            <p:ph type="pic" idx="1"/>
          </p:nvPr>
        </p:nvPicPr>
        <p:blipFill>
          <a:blip r:embed="rId2"/>
          <a:srcRect t="16731" b="16731"/>
          <a:stretch>
            <a:fillRect/>
          </a:stretch>
        </p:blipFill>
        <p:spPr>
          <a:xfrm>
            <a:off x="819321" y="1236714"/>
            <a:ext cx="10821840" cy="3478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Espace réservé du texte 6"/>
          <p:cNvSpPr txBox="1">
            <a:spLocks/>
          </p:cNvSpPr>
          <p:nvPr/>
        </p:nvSpPr>
        <p:spPr>
          <a:xfrm>
            <a:off x="7807867" y="239470"/>
            <a:ext cx="3695700" cy="7019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sz="2000" dirty="0" smtClean="0"/>
              <a:t>3. Gestion des utilisateurs</a:t>
            </a:r>
            <a:endParaRPr lang="fr-FR" sz="2000" dirty="0"/>
          </a:p>
        </p:txBody>
      </p:sp>
    </p:spTree>
    <p:extLst>
      <p:ext uri="{BB962C8B-B14F-4D97-AF65-F5344CB8AC3E}">
        <p14:creationId xmlns:p14="http://schemas.microsoft.com/office/powerpoint/2010/main" val="262927977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533" y="5554610"/>
            <a:ext cx="10822034" cy="819355"/>
          </a:xfrm>
        </p:spPr>
        <p:txBody>
          <a:bodyPr>
            <a:noAutofit/>
          </a:bodyPr>
          <a:lstStyle/>
          <a:p>
            <a:pPr lvl="0"/>
            <a:r>
              <a:rPr lang="fr-FR" sz="2000" cap="none" dirty="0" smtClean="0"/>
              <a:t>En appuyant sur la </a:t>
            </a:r>
            <a:r>
              <a:rPr lang="fr-FR" sz="2000" b="1" cap="none" dirty="0" smtClean="0"/>
              <a:t>mise à jour </a:t>
            </a:r>
            <a:r>
              <a:rPr lang="fr-FR" sz="2000" cap="none" dirty="0" smtClean="0"/>
              <a:t>nous redirige vers un formulaire pour mettre à jour les la quantité en augmentant la quantité des entités disponibles sur la base de données ou augment la quantité des entités indisponibles sur la base de données. La totalité des entités est la différence entre les entités disponible et indisponible.</a:t>
            </a:r>
            <a:br>
              <a:rPr lang="fr-FR" sz="2000" cap="none" dirty="0" smtClean="0"/>
            </a:br>
            <a:endParaRPr lang="fr-FR" sz="1200" cap="none" dirty="0"/>
          </a:p>
        </p:txBody>
      </p:sp>
      <p:pic>
        <p:nvPicPr>
          <p:cNvPr id="7" name="Image 6"/>
          <p:cNvPicPr>
            <a:picLocks noChangeAspect="1"/>
          </p:cNvPicPr>
          <p:nvPr/>
        </p:nvPicPr>
        <p:blipFill>
          <a:blip r:embed="rId2"/>
          <a:stretch>
            <a:fillRect/>
          </a:stretch>
        </p:blipFill>
        <p:spPr>
          <a:xfrm>
            <a:off x="1809749" y="1106661"/>
            <a:ext cx="8978625" cy="3765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Espace réservé du texte 6"/>
          <p:cNvSpPr txBox="1">
            <a:spLocks/>
          </p:cNvSpPr>
          <p:nvPr/>
        </p:nvSpPr>
        <p:spPr>
          <a:xfrm>
            <a:off x="7807867" y="239470"/>
            <a:ext cx="3695700" cy="7019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sz="2000" dirty="0" smtClean="0"/>
              <a:t>3. Gestion de stock</a:t>
            </a:r>
            <a:endParaRPr lang="fr-FR" sz="2000" dirty="0"/>
          </a:p>
        </p:txBody>
      </p:sp>
    </p:spTree>
    <p:extLst>
      <p:ext uri="{BB962C8B-B14F-4D97-AF65-F5344CB8AC3E}">
        <p14:creationId xmlns:p14="http://schemas.microsoft.com/office/powerpoint/2010/main" val="167572173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165" y="5630810"/>
            <a:ext cx="10822034" cy="819355"/>
          </a:xfrm>
        </p:spPr>
        <p:txBody>
          <a:bodyPr>
            <a:noAutofit/>
          </a:bodyPr>
          <a:lstStyle/>
          <a:p>
            <a:r>
              <a:rPr lang="fr-FR" sz="2000" cap="none" dirty="0" smtClean="0"/>
              <a:t>Cette page permet aux utilisateurs de mettre à jour ses informations (email, mot de passe et photo de profile). Quel que  soit enseignant ou administrateur.</a:t>
            </a:r>
            <a:br>
              <a:rPr lang="fr-FR" sz="2000" cap="none" dirty="0" smtClean="0"/>
            </a:br>
            <a:endParaRPr lang="fr-FR" sz="2000" cap="none" dirty="0"/>
          </a:p>
        </p:txBody>
      </p:sp>
      <p:sp>
        <p:nvSpPr>
          <p:cNvPr id="5" name="Espace réservé du texte 6"/>
          <p:cNvSpPr txBox="1">
            <a:spLocks/>
          </p:cNvSpPr>
          <p:nvPr/>
        </p:nvSpPr>
        <p:spPr>
          <a:xfrm>
            <a:off x="7807866" y="228601"/>
            <a:ext cx="3698333"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sz="2000" dirty="0" smtClean="0"/>
              <a:t>3. Modification de profile </a:t>
            </a:r>
            <a:endParaRPr lang="fr-FR" sz="2000" dirty="0"/>
          </a:p>
        </p:txBody>
      </p:sp>
      <p:pic>
        <p:nvPicPr>
          <p:cNvPr id="6" name="Image 5"/>
          <p:cNvPicPr>
            <a:picLocks noChangeAspect="1"/>
          </p:cNvPicPr>
          <p:nvPr/>
        </p:nvPicPr>
        <p:blipFill>
          <a:blip r:embed="rId2"/>
          <a:stretch>
            <a:fillRect/>
          </a:stretch>
        </p:blipFill>
        <p:spPr>
          <a:xfrm>
            <a:off x="1790700" y="762001"/>
            <a:ext cx="9867899" cy="4318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370951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150" y="1409700"/>
            <a:ext cx="11068050" cy="2857500"/>
          </a:xfrm>
        </p:spPr>
        <p:txBody>
          <a:bodyPr>
            <a:noAutofit/>
          </a:bodyPr>
          <a:lstStyle/>
          <a:p>
            <a:r>
              <a:rPr lang="fr-FR" sz="1800" dirty="0"/>
              <a:t> </a:t>
            </a:r>
            <a:r>
              <a:rPr lang="fr-FR" sz="2000" b="1" dirty="0"/>
              <a:t>Environnement matériel</a:t>
            </a:r>
            <a:r>
              <a:rPr lang="fr-FR" sz="2000" dirty="0"/>
              <a:t>	</a:t>
            </a:r>
            <a:br>
              <a:rPr lang="fr-FR" sz="2000" dirty="0"/>
            </a:br>
            <a:r>
              <a:rPr lang="fr-FR" sz="2000" dirty="0"/>
              <a:t> </a:t>
            </a:r>
            <a:br>
              <a:rPr lang="fr-FR" sz="2000" dirty="0"/>
            </a:br>
            <a:r>
              <a:rPr lang="fr-FR" sz="2000" dirty="0" smtClean="0"/>
              <a:t>L’environnement matériel qui a été utilisé pour développer cette application</a:t>
            </a:r>
            <a:br>
              <a:rPr lang="fr-FR" sz="2000" dirty="0" smtClean="0"/>
            </a:br>
            <a:r>
              <a:rPr lang="fr-FR" sz="2000" dirty="0" smtClean="0"/>
              <a:t>	- Ordinateur Portable : Dell LATITUDE E7440 </a:t>
            </a:r>
            <a:br>
              <a:rPr lang="fr-FR" sz="2000" dirty="0" smtClean="0"/>
            </a:br>
            <a:r>
              <a:rPr lang="fr-FR" sz="2000" dirty="0" smtClean="0"/>
              <a:t>	- Processeur : Intel(R) </a:t>
            </a:r>
            <a:r>
              <a:rPr lang="fr-FR" sz="2000" dirty="0" err="1" smtClean="0"/>
              <a:t>Core</a:t>
            </a:r>
            <a:r>
              <a:rPr lang="fr-FR" sz="2000" dirty="0" smtClean="0"/>
              <a:t>(TM) i7-4600U CPU @ 2.10GHz   2.70 GHz</a:t>
            </a:r>
            <a:br>
              <a:rPr lang="fr-FR" sz="2000" dirty="0" smtClean="0"/>
            </a:br>
            <a:r>
              <a:rPr lang="fr-FR" sz="2000" dirty="0" smtClean="0"/>
              <a:t>	- Mémoire installée (RAM) :8 ,00 Go </a:t>
            </a:r>
            <a:r>
              <a:rPr lang="fr-FR" sz="1800" dirty="0"/>
              <a:t/>
            </a:r>
            <a:br>
              <a:rPr lang="fr-FR" sz="1800" dirty="0"/>
            </a:br>
            <a:r>
              <a:rPr lang="fr-FR" sz="1800" dirty="0"/>
              <a:t> </a:t>
            </a:r>
            <a:br>
              <a:rPr lang="fr-FR" sz="1800" dirty="0"/>
            </a:br>
            <a:endParaRPr lang="fr-FR" sz="1800" dirty="0"/>
          </a:p>
        </p:txBody>
      </p:sp>
      <p:sp>
        <p:nvSpPr>
          <p:cNvPr id="4" name="Espace réservé du texte 3"/>
          <p:cNvSpPr>
            <a:spLocks noGrp="1"/>
          </p:cNvSpPr>
          <p:nvPr>
            <p:ph type="body" sz="half" idx="2"/>
          </p:nvPr>
        </p:nvSpPr>
        <p:spPr>
          <a:xfrm>
            <a:off x="685800" y="3848101"/>
            <a:ext cx="10820400" cy="2370584"/>
          </a:xfrm>
        </p:spPr>
        <p:txBody>
          <a:bodyPr>
            <a:normAutofit/>
          </a:bodyPr>
          <a:lstStyle/>
          <a:p>
            <a:r>
              <a:rPr lang="fr-FR" sz="2000" b="1" dirty="0" smtClean="0"/>
              <a:t>LES LOGICIELS UTILISÉS SONT LES SUIVANTS</a:t>
            </a:r>
            <a:r>
              <a:rPr lang="fr-FR" sz="2000" dirty="0" smtClean="0"/>
              <a:t> : </a:t>
            </a:r>
            <a:r>
              <a:rPr lang="fr-FR" sz="2000" dirty="0"/>
              <a:t/>
            </a:r>
            <a:br>
              <a:rPr lang="fr-FR" sz="2000" dirty="0"/>
            </a:br>
            <a:r>
              <a:rPr lang="fr-FR" sz="2000" dirty="0" smtClean="0"/>
              <a:t>	Système </a:t>
            </a:r>
            <a:r>
              <a:rPr lang="fr-FR" sz="2000" dirty="0"/>
              <a:t>d’exploitation : Windows 10 professionnel 64 bits </a:t>
            </a:r>
            <a:br>
              <a:rPr lang="fr-FR" sz="2000" dirty="0"/>
            </a:br>
            <a:r>
              <a:rPr lang="fr-FR" sz="2000" dirty="0" smtClean="0"/>
              <a:t>	Framework</a:t>
            </a:r>
            <a:r>
              <a:rPr lang="fr-FR" sz="2000" dirty="0"/>
              <a:t> : </a:t>
            </a:r>
            <a:r>
              <a:rPr lang="fr-FR" sz="2000" dirty="0" err="1"/>
              <a:t>Boostrap</a:t>
            </a:r>
            <a:r>
              <a:rPr lang="fr-FR" sz="2000" dirty="0"/>
              <a:t/>
            </a:r>
            <a:br>
              <a:rPr lang="fr-FR" sz="2000" dirty="0"/>
            </a:br>
            <a:r>
              <a:rPr lang="fr-FR" sz="2000" dirty="0" smtClean="0"/>
              <a:t>	Modélisation </a:t>
            </a:r>
            <a:r>
              <a:rPr lang="fr-FR" sz="2000" dirty="0"/>
              <a:t>: Microsoft </a:t>
            </a:r>
            <a:r>
              <a:rPr lang="fr-FR" sz="2000" dirty="0" err="1"/>
              <a:t>word</a:t>
            </a:r>
            <a:r>
              <a:rPr lang="fr-FR" sz="2000" dirty="0"/>
              <a:t> 2016  </a:t>
            </a:r>
            <a:br>
              <a:rPr lang="fr-FR" sz="2000" dirty="0"/>
            </a:br>
            <a:r>
              <a:rPr lang="fr-FR" sz="2000" dirty="0" smtClean="0"/>
              <a:t>	SGBD </a:t>
            </a:r>
            <a:r>
              <a:rPr lang="fr-FR" sz="2000" dirty="0"/>
              <a:t>: MySQL ; </a:t>
            </a:r>
            <a:br>
              <a:rPr lang="fr-FR" sz="2000" dirty="0"/>
            </a:br>
            <a:r>
              <a:rPr lang="fr-FR" sz="2000" dirty="0" smtClean="0"/>
              <a:t>	Type </a:t>
            </a:r>
            <a:r>
              <a:rPr lang="fr-FR" sz="2000" dirty="0"/>
              <a:t>de serveur: APACHE PHP </a:t>
            </a:r>
            <a:br>
              <a:rPr lang="fr-FR" sz="2000" dirty="0"/>
            </a:br>
            <a:r>
              <a:rPr lang="fr-FR" sz="2000" dirty="0" smtClean="0"/>
              <a:t>	</a:t>
            </a:r>
            <a:r>
              <a:rPr lang="fr-FR" sz="2000" dirty="0" err="1" smtClean="0"/>
              <a:t>Xampserver</a:t>
            </a:r>
            <a:r>
              <a:rPr lang="fr-FR" sz="2000" dirty="0" smtClean="0"/>
              <a:t> 3.3.0</a:t>
            </a:r>
            <a:endParaRPr lang="fr-FR" sz="2000" dirty="0"/>
          </a:p>
        </p:txBody>
      </p:sp>
    </p:spTree>
    <p:extLst>
      <p:ext uri="{BB962C8B-B14F-4D97-AF65-F5344CB8AC3E}">
        <p14:creationId xmlns:p14="http://schemas.microsoft.com/office/powerpoint/2010/main" val="129039638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8536" y="2325189"/>
            <a:ext cx="9744891" cy="1907178"/>
          </a:xfrm>
        </p:spPr>
        <p:txBody>
          <a:bodyPr>
            <a:noAutofit/>
          </a:bodyPr>
          <a:lstStyle/>
          <a:p>
            <a:r>
              <a:rPr lang="fr-FR" sz="2000" dirty="0" smtClean="0"/>
              <a:t>	Le </a:t>
            </a:r>
            <a:r>
              <a:rPr lang="fr-FR" sz="2000" dirty="0"/>
              <a:t>principal objectif de ce projet est de mettre en place un nouveau </a:t>
            </a:r>
            <a:r>
              <a:rPr lang="fr-FR" sz="2000" dirty="0" smtClean="0"/>
              <a:t>Application de </a:t>
            </a:r>
            <a:r>
              <a:rPr lang="fr-FR" sz="2000" dirty="0"/>
              <a:t>gestion et de réservation du matériel Pédagogique </a:t>
            </a:r>
            <a:r>
              <a:rPr lang="fr-FR" sz="2000" dirty="0" smtClean="0"/>
              <a:t> Du </a:t>
            </a:r>
            <a:r>
              <a:rPr lang="fr-FR" sz="2000" dirty="0"/>
              <a:t>Département de Mathématiques </a:t>
            </a:r>
            <a:r>
              <a:rPr lang="fr-FR" sz="2000" dirty="0" smtClean="0"/>
              <a:t>et Informatique </a:t>
            </a:r>
            <a:r>
              <a:rPr lang="fr-FR" sz="2000" dirty="0"/>
              <a:t>de l’Université de N’Gaoundéré. L’étude de cas nous a </a:t>
            </a:r>
            <a:r>
              <a:rPr lang="fr-FR" sz="2000" dirty="0" smtClean="0"/>
              <a:t>permis d’observer </a:t>
            </a:r>
            <a:r>
              <a:rPr lang="fr-FR" sz="2000" dirty="0"/>
              <a:t>son fonctionnement, d’en relever les défauts, </a:t>
            </a:r>
            <a:r>
              <a:rPr lang="fr-FR" sz="2000" dirty="0" smtClean="0"/>
              <a:t>et d’envisager des solutions </a:t>
            </a:r>
            <a:r>
              <a:rPr lang="fr-FR" sz="2000" dirty="0"/>
              <a:t>aux </a:t>
            </a:r>
            <a:r>
              <a:rPr lang="fr-FR" sz="2000" dirty="0" smtClean="0"/>
              <a:t>problèmes.</a:t>
            </a:r>
            <a:endParaRPr lang="fr-FR" sz="2000" dirty="0"/>
          </a:p>
        </p:txBody>
      </p:sp>
    </p:spTree>
    <p:extLst>
      <p:ext uri="{BB962C8B-B14F-4D97-AF65-F5344CB8AC3E}">
        <p14:creationId xmlns:p14="http://schemas.microsoft.com/office/powerpoint/2010/main" val="1581763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37713" y="346164"/>
            <a:ext cx="2952205" cy="816430"/>
          </a:xfrm>
        </p:spPr>
        <p:txBody>
          <a:bodyPr>
            <a:normAutofit/>
          </a:bodyPr>
          <a:lstStyle/>
          <a:p>
            <a:r>
              <a:rPr lang="fr-FR" sz="2400" cap="none" dirty="0" smtClean="0"/>
              <a:t>Authentification</a:t>
            </a:r>
            <a:r>
              <a:rPr lang="fr-FR" sz="3200" dirty="0" smtClean="0"/>
              <a:t>:</a:t>
            </a:r>
            <a:endParaRPr lang="fr-FR" sz="3200" dirty="0"/>
          </a:p>
        </p:txBody>
      </p:sp>
      <p:pic>
        <p:nvPicPr>
          <p:cNvPr id="4" name="Espace réservé du contenu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068" t="-974" r="4157" b="9745"/>
          <a:stretch/>
        </p:blipFill>
        <p:spPr>
          <a:xfrm>
            <a:off x="1755339" y="1161681"/>
            <a:ext cx="8930077" cy="43705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2198913" y="5532237"/>
            <a:ext cx="9649097" cy="923330"/>
          </a:xfrm>
          <a:prstGeom prst="rect">
            <a:avLst/>
          </a:prstGeom>
        </p:spPr>
        <p:txBody>
          <a:bodyPr wrap="square">
            <a:spAutoFit/>
          </a:bodyPr>
          <a:lstStyle/>
          <a:p>
            <a:r>
              <a:rPr lang="fr-FR" dirty="0" smtClean="0"/>
              <a:t>	Après </a:t>
            </a:r>
            <a:r>
              <a:rPr lang="fr-FR" dirty="0"/>
              <a:t>l’authentification de l’enseignant, il sera redirigé vers une page</a:t>
            </a:r>
          </a:p>
          <a:p>
            <a:r>
              <a:rPr lang="fr-FR" dirty="0"/>
              <a:t>d’accueil avec le catalogue qui lui permet de faire la </a:t>
            </a:r>
            <a:r>
              <a:rPr lang="fr-FR" dirty="0" smtClean="0"/>
              <a:t>réservation, un </a:t>
            </a:r>
            <a:r>
              <a:rPr lang="fr-FR" dirty="0"/>
              <a:t>menu</a:t>
            </a:r>
          </a:p>
          <a:p>
            <a:r>
              <a:rPr lang="fr-FR" dirty="0"/>
              <a:t>sera affichée. Elle permet à l’enseignant de choisir la tâche à faire.</a:t>
            </a:r>
          </a:p>
        </p:txBody>
      </p:sp>
    </p:spTree>
    <p:extLst>
      <p:ext uri="{BB962C8B-B14F-4D97-AF65-F5344CB8AC3E}">
        <p14:creationId xmlns:p14="http://schemas.microsoft.com/office/powerpoint/2010/main" val="382862190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62010" y="568430"/>
            <a:ext cx="2492829" cy="319844"/>
          </a:xfrm>
        </p:spPr>
        <p:txBody>
          <a:bodyPr>
            <a:normAutofit fontScale="90000"/>
          </a:bodyPr>
          <a:lstStyle/>
          <a:p>
            <a:r>
              <a:rPr lang="fr-FR" sz="2800" dirty="0" smtClean="0"/>
              <a:t>Enseignant</a:t>
            </a:r>
            <a:endParaRPr lang="fr-FR" sz="28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703" y="1097595"/>
            <a:ext cx="9398726" cy="4753130"/>
          </a:xfrm>
          <a:prstGeom prst="rect">
            <a:avLst/>
          </a:prstGeom>
          <a:ln>
            <a:noFill/>
          </a:ln>
          <a:effectLst>
            <a:softEdge rad="112500"/>
          </a:effectLst>
        </p:spPr>
      </p:pic>
      <p:sp>
        <p:nvSpPr>
          <p:cNvPr id="4" name="Rectangle 3"/>
          <p:cNvSpPr/>
          <p:nvPr/>
        </p:nvSpPr>
        <p:spPr>
          <a:xfrm>
            <a:off x="757647" y="5608545"/>
            <a:ext cx="10776856" cy="1200329"/>
          </a:xfrm>
          <a:prstGeom prst="rect">
            <a:avLst/>
          </a:prstGeom>
        </p:spPr>
        <p:txBody>
          <a:bodyPr wrap="square">
            <a:spAutoFit/>
          </a:bodyPr>
          <a:lstStyle/>
          <a:p>
            <a:endParaRPr lang="fr-FR" dirty="0"/>
          </a:p>
          <a:p>
            <a:r>
              <a:rPr lang="fr-FR" dirty="0" smtClean="0"/>
              <a:t>	En </a:t>
            </a:r>
            <a:r>
              <a:rPr lang="fr-FR" dirty="0"/>
              <a:t>appuyant sur le bouton </a:t>
            </a:r>
            <a:r>
              <a:rPr lang="fr-FR" dirty="0" smtClean="0"/>
              <a:t>réservation </a:t>
            </a:r>
            <a:r>
              <a:rPr lang="fr-FR" dirty="0"/>
              <a:t>nous redirige vers un </a:t>
            </a:r>
            <a:r>
              <a:rPr lang="fr-FR" dirty="0" smtClean="0"/>
              <a:t>formulaire pour </a:t>
            </a:r>
            <a:r>
              <a:rPr lang="fr-FR" dirty="0"/>
              <a:t>ajouter les dates (date du début de réservation et fin de réservation) et </a:t>
            </a:r>
            <a:r>
              <a:rPr lang="fr-FR" dirty="0" smtClean="0"/>
              <a:t>les la </a:t>
            </a:r>
            <a:r>
              <a:rPr lang="fr-FR" dirty="0"/>
              <a:t>quantité des entités à réservé.</a:t>
            </a:r>
          </a:p>
        </p:txBody>
      </p:sp>
    </p:spTree>
    <p:extLst>
      <p:ext uri="{BB962C8B-B14F-4D97-AF65-F5344CB8AC3E}">
        <p14:creationId xmlns:p14="http://schemas.microsoft.com/office/powerpoint/2010/main" val="252951979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672734" y="5986871"/>
            <a:ext cx="10972802" cy="476598"/>
          </a:xfrm>
        </p:spPr>
        <p:txBody>
          <a:bodyPr>
            <a:noAutofit/>
          </a:bodyPr>
          <a:lstStyle/>
          <a:p>
            <a:r>
              <a:rPr lang="fr-FR" sz="1600" dirty="0"/>
              <a:t>Après la validation de la formulaire la réservation serai enregistré dans </a:t>
            </a:r>
            <a:r>
              <a:rPr lang="fr-FR" sz="1600" dirty="0" smtClean="0"/>
              <a:t>la base </a:t>
            </a:r>
            <a:r>
              <a:rPr lang="fr-FR" sz="1600" dirty="0"/>
              <a:t>de données</a:t>
            </a:r>
          </a:p>
        </p:txBody>
      </p:sp>
      <p:pic>
        <p:nvPicPr>
          <p:cNvPr id="5" name="Espace réservé du contenu 4"/>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1599563" y="1675221"/>
            <a:ext cx="9540875" cy="4311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re 6"/>
          <p:cNvSpPr txBox="1">
            <a:spLocks/>
          </p:cNvSpPr>
          <p:nvPr/>
        </p:nvSpPr>
        <p:spPr>
          <a:xfrm>
            <a:off x="9596846" y="798165"/>
            <a:ext cx="2048690" cy="47659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sz="2000" dirty="0" smtClean="0"/>
              <a:t>enseignant</a:t>
            </a:r>
            <a:endParaRPr lang="fr-FR" sz="2000" dirty="0"/>
          </a:p>
        </p:txBody>
      </p:sp>
    </p:spTree>
    <p:extLst>
      <p:ext uri="{BB962C8B-B14F-4D97-AF65-F5344CB8AC3E}">
        <p14:creationId xmlns:p14="http://schemas.microsoft.com/office/powerpoint/2010/main" val="272511972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8089" y="5362499"/>
            <a:ext cx="9671722" cy="1293028"/>
          </a:xfrm>
        </p:spPr>
        <p:txBody>
          <a:bodyPr>
            <a:noAutofit/>
          </a:bodyPr>
          <a:lstStyle/>
          <a:p>
            <a:pPr algn="just"/>
            <a:r>
              <a:rPr lang="fr-FR" sz="1600" dirty="0"/>
              <a:t>Cette page affiche tous ses réservations et l’état de la réservation qui peut être en attente, confirmé ou refusé pour un administrateur</a:t>
            </a:r>
            <a:endParaRPr lang="fr-FR" sz="1600"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38535" y="1488531"/>
            <a:ext cx="9504082"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re 6"/>
          <p:cNvSpPr txBox="1">
            <a:spLocks/>
          </p:cNvSpPr>
          <p:nvPr/>
        </p:nvSpPr>
        <p:spPr>
          <a:xfrm>
            <a:off x="9596846" y="798165"/>
            <a:ext cx="2048690" cy="47659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sz="2000" dirty="0" smtClean="0"/>
              <a:t>enseignant</a:t>
            </a:r>
            <a:endParaRPr lang="fr-FR" sz="2000" dirty="0"/>
          </a:p>
        </p:txBody>
      </p:sp>
    </p:spTree>
    <p:extLst>
      <p:ext uri="{BB962C8B-B14F-4D97-AF65-F5344CB8AC3E}">
        <p14:creationId xmlns:p14="http://schemas.microsoft.com/office/powerpoint/2010/main" val="419814126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05703" y="594556"/>
            <a:ext cx="1996440" cy="502724"/>
          </a:xfrm>
        </p:spPr>
        <p:txBody>
          <a:bodyPr>
            <a:normAutofit/>
          </a:bodyPr>
          <a:lstStyle/>
          <a:p>
            <a:r>
              <a:rPr lang="fr-FR" sz="1400" dirty="0" smtClean="0"/>
              <a:t>administrateur</a:t>
            </a:r>
            <a:endParaRPr lang="fr-FR" sz="1400" dirty="0"/>
          </a:p>
        </p:txBody>
      </p:sp>
      <p:pic>
        <p:nvPicPr>
          <p:cNvPr id="4" name="Espace réservé du contenu 3"/>
          <p:cNvPicPr>
            <a:picLocks noGrp="1"/>
          </p:cNvPicPr>
          <p:nvPr>
            <p:ph idx="1"/>
          </p:nvPr>
        </p:nvPicPr>
        <p:blipFill rotWithShape="1">
          <a:blip r:embed="rId2">
            <a:extLst>
              <a:ext uri="{28A0092B-C50C-407E-A947-70E740481C1C}">
                <a14:useLocalDpi xmlns:a14="http://schemas.microsoft.com/office/drawing/2010/main" val="0"/>
              </a:ext>
            </a:extLst>
          </a:blip>
          <a:srcRect t="1375"/>
          <a:stretch/>
        </p:blipFill>
        <p:spPr bwMode="auto">
          <a:xfrm>
            <a:off x="1317984" y="1234122"/>
            <a:ext cx="9785444" cy="4389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5" name="Rectangle 4"/>
          <p:cNvSpPr/>
          <p:nvPr/>
        </p:nvSpPr>
        <p:spPr>
          <a:xfrm>
            <a:off x="1149532" y="5760720"/>
            <a:ext cx="11978641" cy="646331"/>
          </a:xfrm>
          <a:prstGeom prst="rect">
            <a:avLst/>
          </a:prstGeom>
        </p:spPr>
        <p:txBody>
          <a:bodyPr wrap="square">
            <a:spAutoFit/>
          </a:bodyPr>
          <a:lstStyle/>
          <a:p>
            <a:r>
              <a:rPr lang="fr-FR" dirty="0"/>
              <a:t>Après l’authentification </a:t>
            </a:r>
            <a:r>
              <a:rPr lang="fr-FR" dirty="0" smtClean="0"/>
              <a:t>par un email administrateur, </a:t>
            </a:r>
            <a:r>
              <a:rPr lang="fr-FR" dirty="0"/>
              <a:t>il sera redirigé vers une page</a:t>
            </a:r>
          </a:p>
          <a:p>
            <a:r>
              <a:rPr lang="fr-FR" dirty="0"/>
              <a:t>d’accueil </a:t>
            </a:r>
            <a:r>
              <a:rPr lang="fr-FR" dirty="0" smtClean="0"/>
              <a:t>des administrateurs.</a:t>
            </a:r>
            <a:endParaRPr lang="fr-FR" dirty="0"/>
          </a:p>
        </p:txBody>
      </p:sp>
    </p:spTree>
    <p:extLst>
      <p:ext uri="{BB962C8B-B14F-4D97-AF65-F5344CB8AC3E}">
        <p14:creationId xmlns:p14="http://schemas.microsoft.com/office/powerpoint/2010/main" val="354157585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05703" y="594556"/>
            <a:ext cx="1996440" cy="502724"/>
          </a:xfrm>
        </p:spPr>
        <p:txBody>
          <a:bodyPr>
            <a:normAutofit/>
          </a:bodyPr>
          <a:lstStyle/>
          <a:p>
            <a:r>
              <a:rPr lang="fr-FR" sz="1400" dirty="0" smtClean="0"/>
              <a:t>administrateur</a:t>
            </a:r>
            <a:endParaRPr lang="fr-FR" sz="1400" dirty="0"/>
          </a:p>
        </p:txBody>
      </p:sp>
      <p:pic>
        <p:nvPicPr>
          <p:cNvPr id="4" name="Espace réservé du contenu 3"/>
          <p:cNvPicPr>
            <a:picLocks noGrp="1"/>
          </p:cNvPicPr>
          <p:nvPr>
            <p:ph idx="1"/>
          </p:nvPr>
        </p:nvPicPr>
        <p:blipFill rotWithShape="1">
          <a:blip r:embed="rId2">
            <a:extLst>
              <a:ext uri="{28A0092B-C50C-407E-A947-70E740481C1C}">
                <a14:useLocalDpi xmlns:a14="http://schemas.microsoft.com/office/drawing/2010/main" val="0"/>
              </a:ext>
            </a:extLst>
          </a:blip>
          <a:srcRect t="1375"/>
          <a:stretch/>
        </p:blipFill>
        <p:spPr bwMode="auto">
          <a:xfrm>
            <a:off x="6334122" y="992777"/>
            <a:ext cx="4899935" cy="2273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5" name="Rectangle 4"/>
          <p:cNvSpPr/>
          <p:nvPr/>
        </p:nvSpPr>
        <p:spPr>
          <a:xfrm>
            <a:off x="849085" y="3526971"/>
            <a:ext cx="11978641" cy="2246769"/>
          </a:xfrm>
          <a:prstGeom prst="rect">
            <a:avLst/>
          </a:prstGeom>
        </p:spPr>
        <p:txBody>
          <a:bodyPr wrap="square">
            <a:spAutoFit/>
          </a:bodyPr>
          <a:lstStyle/>
          <a:p>
            <a:r>
              <a:rPr lang="fr-FR" dirty="0" smtClean="0"/>
              <a:t>Cette page </a:t>
            </a:r>
            <a:r>
              <a:rPr lang="fr-FR" dirty="0"/>
              <a:t> permet </a:t>
            </a:r>
            <a:r>
              <a:rPr lang="fr-FR" dirty="0" smtClean="0"/>
              <a:t>à l’administrateur de </a:t>
            </a:r>
            <a:r>
              <a:rPr lang="fr-FR" sz="2000" dirty="0" smtClean="0"/>
              <a:t>consulter </a:t>
            </a:r>
            <a:r>
              <a:rPr lang="fr-FR" sz="2000" dirty="0"/>
              <a:t>la liste des matériels disponibles pour la réservation </a:t>
            </a:r>
            <a:r>
              <a:rPr lang="fr-FR" sz="2000" dirty="0" smtClean="0"/>
              <a:t>équipé d’un menu qui facilite la navigation entre les tâches savoir :</a:t>
            </a:r>
            <a:endParaRPr lang="fr-FR" sz="2000" dirty="0"/>
          </a:p>
          <a:p>
            <a:pPr marL="2628900" lvl="5" indent="-342900">
              <a:buFont typeface="+mj-lt"/>
              <a:buAutoNum type="arabicPeriod"/>
            </a:pPr>
            <a:r>
              <a:rPr lang="fr-FR" sz="2000" dirty="0" smtClean="0"/>
              <a:t>Gestion des réservations</a:t>
            </a:r>
            <a:r>
              <a:rPr lang="fr-FR" sz="2000" dirty="0"/>
              <a:t> ;</a:t>
            </a:r>
          </a:p>
          <a:p>
            <a:pPr marL="2628900" lvl="5" indent="-342900">
              <a:buFont typeface="+mj-lt"/>
              <a:buAutoNum type="arabicPeriod"/>
            </a:pPr>
            <a:r>
              <a:rPr lang="fr-FR" sz="2000" dirty="0" smtClean="0"/>
              <a:t>Gestion des matériel </a:t>
            </a:r>
            <a:r>
              <a:rPr lang="fr-FR" sz="2000" dirty="0"/>
              <a:t> ;</a:t>
            </a:r>
          </a:p>
          <a:p>
            <a:pPr marL="2628900" lvl="5" indent="-342900">
              <a:buFont typeface="+mj-lt"/>
              <a:buAutoNum type="arabicPeriod"/>
            </a:pPr>
            <a:r>
              <a:rPr lang="fr-FR" sz="2000" dirty="0" smtClean="0"/>
              <a:t>Gestion des utilisateur; </a:t>
            </a:r>
            <a:endParaRPr lang="fr-FR" sz="2000" dirty="0"/>
          </a:p>
          <a:p>
            <a:pPr marL="2628900" lvl="5" indent="-342900">
              <a:buFont typeface="+mj-lt"/>
              <a:buAutoNum type="arabicPeriod"/>
            </a:pPr>
            <a:r>
              <a:rPr lang="fr-FR" sz="2000" dirty="0" smtClean="0"/>
              <a:t>Gestion des stock;</a:t>
            </a:r>
          </a:p>
          <a:p>
            <a:pPr marL="2628900" lvl="5" indent="-342900">
              <a:buFont typeface="+mj-lt"/>
              <a:buAutoNum type="arabicPeriod"/>
            </a:pPr>
            <a:r>
              <a:rPr lang="fr-FR" sz="2000" dirty="0" smtClean="0"/>
              <a:t>Modification de profile.</a:t>
            </a:r>
            <a:endParaRPr lang="fr-FR" sz="2000" dirty="0"/>
          </a:p>
        </p:txBody>
      </p:sp>
    </p:spTree>
    <p:extLst>
      <p:ext uri="{BB962C8B-B14F-4D97-AF65-F5344CB8AC3E}">
        <p14:creationId xmlns:p14="http://schemas.microsoft.com/office/powerpoint/2010/main" val="428003421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7712" y="4941138"/>
            <a:ext cx="8372639" cy="1818638"/>
          </a:xfrm>
        </p:spPr>
        <p:txBody>
          <a:bodyPr>
            <a:normAutofit/>
          </a:bodyPr>
          <a:lstStyle/>
          <a:p>
            <a:pPr algn="l"/>
            <a:r>
              <a:rPr lang="fr-FR" sz="1600" cap="none" dirty="0" smtClean="0"/>
              <a:t>Cette page permet à l’administrateur de confirmé ou refusé une réservation fait par les enseignants.</a:t>
            </a:r>
            <a:br>
              <a:rPr lang="fr-FR" sz="1600" cap="none" dirty="0" smtClean="0"/>
            </a:br>
            <a:endParaRPr lang="fr-FR" sz="1600" cap="none" dirty="0"/>
          </a:p>
        </p:txBody>
      </p:sp>
      <p:sp>
        <p:nvSpPr>
          <p:cNvPr id="5" name="Espace réservé du texte 4"/>
          <p:cNvSpPr>
            <a:spLocks noGrp="1"/>
          </p:cNvSpPr>
          <p:nvPr>
            <p:ph type="body" sz="half" idx="2"/>
          </p:nvPr>
        </p:nvSpPr>
        <p:spPr>
          <a:xfrm>
            <a:off x="8363843" y="139576"/>
            <a:ext cx="3317966" cy="613956"/>
          </a:xfrm>
        </p:spPr>
        <p:txBody>
          <a:bodyPr/>
          <a:lstStyle/>
          <a:p>
            <a:r>
              <a:rPr lang="fr-FR" dirty="0" smtClean="0"/>
              <a:t>1. Gestion </a:t>
            </a:r>
            <a:r>
              <a:rPr lang="fr-FR" dirty="0"/>
              <a:t>des réservations</a:t>
            </a:r>
          </a:p>
        </p:txBody>
      </p:sp>
      <p:pic>
        <p:nvPicPr>
          <p:cNvPr id="4" name="Espace réservé du contenu 3"/>
          <p:cNvPicPr>
            <a:picLocks noGrp="1"/>
          </p:cNvPicPr>
          <p:nvPr>
            <p:ph idx="4294967295"/>
          </p:nvPr>
        </p:nvPicPr>
        <p:blipFill rotWithShape="1">
          <a:blip r:embed="rId2">
            <a:extLst>
              <a:ext uri="{28A0092B-C50C-407E-A947-70E740481C1C}">
                <a14:useLocalDpi xmlns:a14="http://schemas.microsoft.com/office/drawing/2010/main" val="0"/>
              </a:ext>
            </a:extLst>
          </a:blip>
          <a:srcRect l="462" t="1362" r="1"/>
          <a:stretch/>
        </p:blipFill>
        <p:spPr bwMode="auto">
          <a:xfrm>
            <a:off x="1515292" y="753532"/>
            <a:ext cx="9848696" cy="4187606"/>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6107668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376</TotalTime>
  <Words>358</Words>
  <Application>Microsoft Office PowerPoint</Application>
  <PresentationFormat>Grand écran</PresentationFormat>
  <Paragraphs>42</Paragraphs>
  <Slides>17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Century Gothic</vt:lpstr>
      <vt:lpstr>Traînée de condensation</vt:lpstr>
      <vt:lpstr>Application de gestion et de réservation  du matériel Pédagogique</vt:lpstr>
      <vt:lpstr> Le principal objectif de ce projet est de mettre en place un nouveau Application de gestion et de réservation du matériel Pédagogique  Du Département de Mathématiques et Informatique de l’Université de N’Gaoundéré. L’étude de cas nous a permis d’observer son fonctionnement, d’en relever les défauts, et d’envisager des solutions aux problèmes.</vt:lpstr>
      <vt:lpstr>Authentification:</vt:lpstr>
      <vt:lpstr>Enseignant</vt:lpstr>
      <vt:lpstr>Après la validation de la formulaire la réservation serai enregistré dans la base de données</vt:lpstr>
      <vt:lpstr>Cette page affiche tous ses réservations et l’état de la réservation qui peut être en attente, confirmé ou refusé pour un administrateur</vt:lpstr>
      <vt:lpstr>administrateur</vt:lpstr>
      <vt:lpstr>administrateur</vt:lpstr>
      <vt:lpstr>Cette page permet à l’administrateur de confirmé ou refusé une réservation fait par les enseignants. </vt:lpstr>
      <vt:lpstr>Cette formulaire permet à l’administrateur d’insert un nouveau matériel dans la base de données après l’authentification. </vt:lpstr>
      <vt:lpstr>Cette page contient tous les matériels déjà enregistré dans la base de données avec un bouton supprimé qui permet à l’administrateur de  supprimer un matériel. </vt:lpstr>
      <vt:lpstr>Cette formulaire permet à l’administrateur d’insert un nouvel utilisateur dans la base de données qui peut être un enseignant ou un administrateur. </vt:lpstr>
      <vt:lpstr>Cette page contient tous les utilisateurs déjà enregistré dans la base de données avec un bouton supprimé qui permet de supprimer l’utilisateur à supprimer. </vt:lpstr>
      <vt:lpstr>Cette page contient tous les matériels déjà enregistré dans la base de données avec un bouton ‘mettre à jour ’ qui permet de mettre à jour les quantités des entités des matériels. </vt:lpstr>
      <vt:lpstr>En appuyant sur la mise à jour nous redirige vers un formulaire pour mettre à jour les la quantité en augmentant la quantité des entités disponibles sur la base de données ou augment la quantité des entités indisponibles sur la base de données. La totalité des entités est la différence entre les entités disponible et indisponible. </vt:lpstr>
      <vt:lpstr>Cette page permet aux utilisateurs de mettre à jour ses informations (email, mot de passe et photo de profile). Quel que  soit enseignant ou administrateur. </vt:lpstr>
      <vt:lpstr> Environnement matériel    L’environnement matériel qui a été utilisé pour développer cette application  - Ordinateur Portable : Dell LATITUDE E7440   - Processeur : Intel(R) Core(TM) i7-4600U CPU @ 2.10GHz   2.70 GHz  - Mémoire installée (RAM) :8 ,00 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gestion et de réservation  du matériel Pédagogique</dc:title>
  <dc:creator>mzdungus</dc:creator>
  <cp:lastModifiedBy>mzdungus</cp:lastModifiedBy>
  <cp:revision>15</cp:revision>
  <dcterms:created xsi:type="dcterms:W3CDTF">2024-06-06T15:43:18Z</dcterms:created>
  <dcterms:modified xsi:type="dcterms:W3CDTF">2024-06-06T22:00:15Z</dcterms:modified>
</cp:coreProperties>
</file>