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0" r:id="rId4"/>
    <p:sldId id="258" r:id="rId5"/>
    <p:sldId id="259" r:id="rId6"/>
    <p:sldId id="260" r:id="rId7"/>
    <p:sldId id="263" r:id="rId8"/>
    <p:sldId id="264" r:id="rId9"/>
    <p:sldId id="273" r:id="rId10"/>
    <p:sldId id="266" r:id="rId11"/>
    <p:sldId id="268" r:id="rId12"/>
    <p:sldId id="265" r:id="rId13"/>
    <p:sldId id="269" r:id="rId14"/>
    <p:sldId id="275" r:id="rId15"/>
    <p:sldId id="261" r:id="rId16"/>
    <p:sldId id="26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gQmSTwR49l2o3BzDA3YjIklM8d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579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643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828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87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212659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42876" y="5672133"/>
            <a:ext cx="69723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¿A </a:t>
            </a:r>
            <a:r>
              <a:rPr lang="en-US" sz="2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dónde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realizan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primera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reserva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2800" b="1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nuevos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Airbnb?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543800" y="5829302"/>
            <a:ext cx="45053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Mariano Zibecchi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Mentor: Martín Gonella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467" y="870270"/>
            <a:ext cx="3278292" cy="217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2169" y="444710"/>
            <a:ext cx="3278292" cy="285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8242" y="3772709"/>
            <a:ext cx="3114900" cy="262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467" y="4088522"/>
            <a:ext cx="3278292" cy="217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71700" y="-3482975"/>
            <a:ext cx="3835400" cy="33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446875" y="-3482975"/>
            <a:ext cx="3835400" cy="334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9E84C9-A106-934E-82EB-5B1AB9AA1769}"/>
              </a:ext>
            </a:extLst>
          </p:cNvPr>
          <p:cNvCxnSpPr/>
          <p:nvPr/>
        </p:nvCxnSpPr>
        <p:spPr>
          <a:xfrm>
            <a:off x="407773" y="3398502"/>
            <a:ext cx="111526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C3A552-AFED-2345-A204-2181D88E1A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1293" y="506495"/>
            <a:ext cx="3278292" cy="2648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C4173-4835-0F40-8F73-0D1521AA35A3}"/>
              </a:ext>
            </a:extLst>
          </p:cNvPr>
          <p:cNvSpPr txBox="1"/>
          <p:nvPr/>
        </p:nvSpPr>
        <p:spPr>
          <a:xfrm>
            <a:off x="103843" y="25316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 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58F53-38B6-0547-9E62-925818675C72}"/>
              </a:ext>
            </a:extLst>
          </p:cNvPr>
          <p:cNvSpPr txBox="1"/>
          <p:nvPr/>
        </p:nvSpPr>
        <p:spPr>
          <a:xfrm>
            <a:off x="95602" y="359361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 =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67562-BE2E-184A-91B4-58DD263A88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2553" y="3962373"/>
            <a:ext cx="2757949" cy="2335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/>
          <p:nvPr/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rgbClr val="D8D8D8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7780" dir="5400000" algn="t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7780" dir="5400000" algn="t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176" y="3337307"/>
            <a:ext cx="2880360" cy="173541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3"/>
          <p:cNvSpPr/>
          <p:nvPr/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7780" dir="5400000" algn="t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3941" y="3336799"/>
            <a:ext cx="2880360" cy="1735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9134" y="1114989"/>
            <a:ext cx="2957010" cy="184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7976" y="1115050"/>
            <a:ext cx="2957010" cy="184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09852" y="1114989"/>
            <a:ext cx="2957010" cy="184813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3"/>
          <p:cNvSpPr txBox="1"/>
          <p:nvPr/>
        </p:nvSpPr>
        <p:spPr>
          <a:xfrm>
            <a:off x="2404741" y="5445895"/>
            <a:ext cx="7604567" cy="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2000" i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000" i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distribuye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uniformemente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 los 3 clusters</a:t>
            </a:r>
            <a:endParaRPr sz="2000" i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sz="2000" i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destino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i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agrupa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lang="en-US" sz="2000" i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destinos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menos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frecuentes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cluster 3</a:t>
            </a:r>
            <a:endParaRPr sz="2000" i="1"/>
          </a:p>
        </p:txBody>
      </p:sp>
      <p:pic>
        <p:nvPicPr>
          <p:cNvPr id="13" name="Google Shape;223;p13">
            <a:extLst>
              <a:ext uri="{FF2B5EF4-FFF2-40B4-BE49-F238E27FC236}">
                <a16:creationId xmlns:a16="http://schemas.microsoft.com/office/drawing/2014/main" id="{3619FF59-8DF7-2C44-B8A5-17714CCDBE8D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48200" y="3337184"/>
            <a:ext cx="2879083" cy="173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632" y="1915414"/>
            <a:ext cx="2560320" cy="3021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0"/>
          <p:cNvCxnSpPr/>
          <p:nvPr/>
        </p:nvCxnSpPr>
        <p:spPr>
          <a:xfrm>
            <a:off x="3210079" y="1573887"/>
            <a:ext cx="0" cy="3710227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8" name="Google Shape;18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0558" y="2625827"/>
            <a:ext cx="2560320" cy="1600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0"/>
          <p:cNvCxnSpPr/>
          <p:nvPr/>
        </p:nvCxnSpPr>
        <p:spPr>
          <a:xfrm>
            <a:off x="6072595" y="1573887"/>
            <a:ext cx="0" cy="3710227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0" name="Google Shape;190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18785" y="2625827"/>
            <a:ext cx="2560320" cy="1600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10"/>
          <p:cNvCxnSpPr/>
          <p:nvPr/>
        </p:nvCxnSpPr>
        <p:spPr>
          <a:xfrm>
            <a:off x="8956620" y="1573887"/>
            <a:ext cx="0" cy="3710227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2" name="Google Shape;192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20662" y="2625827"/>
            <a:ext cx="2560320" cy="16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 txBox="1"/>
          <p:nvPr/>
        </p:nvSpPr>
        <p:spPr>
          <a:xfrm>
            <a:off x="484632" y="523870"/>
            <a:ext cx="27254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2</a:t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3210079" y="523870"/>
            <a:ext cx="84708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3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DB5EA-1BCB-1F4A-9CBA-B2A597798A5C}"/>
              </a:ext>
            </a:extLst>
          </p:cNvPr>
          <p:cNvSpPr txBox="1"/>
          <p:nvPr/>
        </p:nvSpPr>
        <p:spPr>
          <a:xfrm>
            <a:off x="634181" y="5884606"/>
            <a:ext cx="1104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Distribución</a:t>
            </a:r>
            <a:r>
              <a:rPr lang="en-US" sz="1800" dirty="0"/>
              <a:t> de </a:t>
            </a:r>
            <a:r>
              <a:rPr lang="en-US" sz="1800" b="1" dirty="0"/>
              <a:t>age</a:t>
            </a:r>
            <a:r>
              <a:rPr lang="en-US" sz="1800" dirty="0"/>
              <a:t> para k = 2 y k =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>
            <a:spLocks noGrp="1"/>
          </p:cNvSpPr>
          <p:nvPr>
            <p:ph type="title"/>
          </p:nvPr>
        </p:nvSpPr>
        <p:spPr>
          <a:xfrm>
            <a:off x="25400" y="9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300" b="1" dirty="0">
                <a:solidFill>
                  <a:srgbClr val="FF0000"/>
                </a:solidFill>
                <a:latin typeface="Abadi" panose="020B0604020104020204" pitchFamily="34" charset="0"/>
              </a:rPr>
              <a:t>CONCLUSIONES NO SUPERVISADO</a:t>
            </a:r>
            <a:endParaRPr sz="43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37" name="Google Shape;23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Creo que lo </a:t>
            </a:r>
            <a:r>
              <a:rPr lang="en-US" dirty="0" err="1"/>
              <a:t>dificil</a:t>
            </a:r>
            <a:r>
              <a:rPr lang="en-US" dirty="0"/>
              <a:t> es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una </a:t>
            </a:r>
            <a:r>
              <a:rPr lang="en-US" dirty="0" err="1"/>
              <a:t>clusterización</a:t>
            </a:r>
            <a:r>
              <a:rPr lang="en-US" dirty="0"/>
              <a:t> dada </a:t>
            </a:r>
            <a:r>
              <a:rPr lang="en-US" dirty="0" err="1"/>
              <a:t>sirve</a:t>
            </a:r>
            <a:r>
              <a:rPr lang="en-US" dirty="0"/>
              <a:t> o no (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allá</a:t>
            </a:r>
            <a:r>
              <a:rPr lang="en-US" dirty="0"/>
              <a:t> del </a:t>
            </a:r>
            <a:r>
              <a:rPr lang="en-US" dirty="0" err="1"/>
              <a:t>coeficiente</a:t>
            </a:r>
            <a:r>
              <a:rPr lang="en-US" dirty="0"/>
              <a:t>)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sz="2800" dirty="0"/>
              <a:t>es </a:t>
            </a:r>
            <a:r>
              <a:rPr lang="en-US" sz="2800" dirty="0" err="1"/>
              <a:t>dificil</a:t>
            </a:r>
            <a:r>
              <a:rPr lang="en-US" sz="2800" dirty="0"/>
              <a:t> </a:t>
            </a:r>
            <a:r>
              <a:rPr lang="en-US" sz="2800" dirty="0" err="1"/>
              <a:t>visualizar</a:t>
            </a:r>
            <a:endParaRPr lang="en-US" sz="2800" dirty="0"/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sz="2800" dirty="0"/>
              <a:t>require </a:t>
            </a:r>
            <a:r>
              <a:rPr lang="en-US" sz="2800" dirty="0" err="1"/>
              <a:t>mucho</a:t>
            </a:r>
            <a:r>
              <a:rPr lang="en-US" sz="2800" dirty="0"/>
              <a:t> </a:t>
            </a:r>
            <a:r>
              <a:rPr lang="en-US" sz="2800" dirty="0" err="1"/>
              <a:t>conocimiento</a:t>
            </a:r>
            <a:r>
              <a:rPr lang="en-US" sz="2800" dirty="0"/>
              <a:t> de </a:t>
            </a:r>
            <a:r>
              <a:rPr lang="en-US" sz="2800" dirty="0" err="1"/>
              <a:t>negocio</a:t>
            </a: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Conviene</a:t>
            </a:r>
            <a:r>
              <a:rPr lang="en-US" dirty="0"/>
              <a:t> </a:t>
            </a:r>
            <a:r>
              <a:rPr lang="en-US" dirty="0" err="1"/>
              <a:t>comenzar</a:t>
            </a:r>
            <a:r>
              <a:rPr lang="en-US" dirty="0"/>
              <a:t> con </a:t>
            </a:r>
            <a:r>
              <a:rPr lang="en-US" dirty="0" err="1"/>
              <a:t>pocas</a:t>
            </a:r>
            <a:r>
              <a:rPr lang="en-US" dirty="0"/>
              <a:t> features, las mas </a:t>
            </a:r>
            <a:r>
              <a:rPr lang="en-US" dirty="0" err="1"/>
              <a:t>relevantes</a:t>
            </a:r>
            <a:r>
              <a:rPr lang="en-US" dirty="0"/>
              <a:t>, e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agregando</a:t>
            </a:r>
            <a:r>
              <a:rPr lang="en-US" dirty="0"/>
              <a:t> de a </a:t>
            </a:r>
            <a:r>
              <a:rPr lang="en-US" dirty="0" err="1"/>
              <a:t>poco</a:t>
            </a:r>
            <a:r>
              <a:rPr lang="en-US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Como </a:t>
            </a:r>
            <a:r>
              <a:rPr lang="en-US" dirty="0" err="1"/>
              <a:t>continuar</a:t>
            </a:r>
            <a:r>
              <a:rPr lang="en-US" dirty="0"/>
              <a:t>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800" dirty="0"/>
              <a:t>Sistema de </a:t>
            </a:r>
            <a:r>
              <a:rPr lang="en-US" sz="2800" dirty="0" err="1"/>
              <a:t>Recomendaciones</a:t>
            </a:r>
            <a:endParaRPr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42A427-C8FE-434F-99C5-17AA649AC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58" y="3653020"/>
            <a:ext cx="4316076" cy="1122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13185-F675-954A-A15D-29AA39C7C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392" y="236280"/>
            <a:ext cx="3630168" cy="32308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CD628F-4EE5-4C48-A592-F84DC8E33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555685"/>
            <a:ext cx="3630168" cy="24594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C91BBD-7F55-A344-BA77-73AD50F04D53}"/>
              </a:ext>
            </a:extLst>
          </p:cNvPr>
          <p:cNvSpPr txBox="1"/>
          <p:nvPr/>
        </p:nvSpPr>
        <p:spPr>
          <a:xfrm>
            <a:off x="266192" y="5321809"/>
            <a:ext cx="43813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3.818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84.849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14.582 reviewers </a:t>
            </a:r>
            <a:r>
              <a:rPr lang="en-US" dirty="0" err="1"/>
              <a:t>frecuentes</a:t>
            </a:r>
            <a:r>
              <a:rPr lang="en-US" dirty="0"/>
              <a:t> (</a:t>
            </a:r>
            <a:r>
              <a:rPr lang="en-US" dirty="0" err="1"/>
              <a:t>más</a:t>
            </a:r>
            <a:r>
              <a:rPr lang="en-US" dirty="0"/>
              <a:t> de 10 reviews)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0C91EF-B1C8-C047-BBEC-C961C1979776}"/>
              </a:ext>
            </a:extLst>
          </p:cNvPr>
          <p:cNvGrpSpPr/>
          <p:nvPr/>
        </p:nvGrpSpPr>
        <p:grpSpPr>
          <a:xfrm>
            <a:off x="5515625" y="324731"/>
            <a:ext cx="2378546" cy="2392149"/>
            <a:chOff x="8398703" y="1518531"/>
            <a:chExt cx="3254668" cy="37208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64BA32-8B9B-EB4B-9BC2-7FEC42C9AA32}"/>
                </a:ext>
              </a:extLst>
            </p:cNvPr>
            <p:cNvSpPr txBox="1"/>
            <p:nvPr/>
          </p:nvSpPr>
          <p:spPr>
            <a:xfrm>
              <a:off x="8400965" y="1518531"/>
              <a:ext cx="2846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Abadi" panose="020B0604020104020204" pitchFamily="34" charset="0"/>
                </a:rPr>
                <a:t>REVIEW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E03B9A8-86DF-F24E-A51E-2839548FF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57"/>
            <a:stretch/>
          </p:blipFill>
          <p:spPr>
            <a:xfrm>
              <a:off x="8398703" y="2369152"/>
              <a:ext cx="3254668" cy="28702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C1FBEC-7984-8340-88D9-BA9F1850DDB9}"/>
              </a:ext>
            </a:extLst>
          </p:cNvPr>
          <p:cNvGrpSpPr/>
          <p:nvPr/>
        </p:nvGrpSpPr>
        <p:grpSpPr>
          <a:xfrm>
            <a:off x="469899" y="228109"/>
            <a:ext cx="5336865" cy="2769091"/>
            <a:chOff x="701199" y="1447309"/>
            <a:chExt cx="7302666" cy="43071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F09B34-7967-8B47-9655-B433740866BD}"/>
                </a:ext>
              </a:extLst>
            </p:cNvPr>
            <p:cNvSpPr txBox="1"/>
            <p:nvPr/>
          </p:nvSpPr>
          <p:spPr>
            <a:xfrm>
              <a:off x="2421550" y="1447309"/>
              <a:ext cx="240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Abadi" panose="020B0604020104020204" pitchFamily="34" charset="0"/>
                </a:rPr>
                <a:t>LISTINGS</a:t>
              </a:r>
              <a:r>
                <a:rPr lang="en-US" sz="1600" dirty="0">
                  <a:latin typeface="Abadi" panose="020B0604020104020204" pitchFamily="34" charset="0"/>
                </a:rPr>
                <a:t> 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9AC6A2A-0D8B-D14B-BAD7-8B7F0A8476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637" t="599" r="33262" b="-1"/>
            <a:stretch/>
          </p:blipFill>
          <p:spPr>
            <a:xfrm>
              <a:off x="701199" y="1854070"/>
              <a:ext cx="2924118" cy="390036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33EDE29-16F5-8A43-88F4-96F80720AE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408"/>
            <a:stretch/>
          </p:blipFill>
          <p:spPr>
            <a:xfrm>
              <a:off x="3793298" y="2011040"/>
              <a:ext cx="4210567" cy="358642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C211097-2BB0-7B4B-99FB-CD9A9B8154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4159" y="3898900"/>
            <a:ext cx="3618632" cy="17466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08341A-5076-F443-B029-67EA4011B3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3964" y="134408"/>
            <a:ext cx="1952312" cy="3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1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err="1"/>
              <a:t>Multiclase</a:t>
            </a:r>
            <a:r>
              <a:rPr lang="en-US"/>
              <a:t> – </a:t>
            </a:r>
            <a:r>
              <a:rPr lang="en-US" err="1"/>
              <a:t>altamente</a:t>
            </a:r>
            <a:r>
              <a:rPr lang="en-US"/>
              <a:t> </a:t>
            </a:r>
            <a:r>
              <a:rPr lang="en-US" err="1"/>
              <a:t>desbalanceado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Feature Engineering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err="1"/>
              <a:t>Sesiones</a:t>
            </a:r>
            <a:r>
              <a:rPr lang="en-US"/>
              <a:t> por </a:t>
            </a:r>
            <a:r>
              <a:rPr lang="en-US" err="1"/>
              <a:t>usuario</a:t>
            </a:r>
            <a:r>
              <a:rPr lang="en-US"/>
              <a:t>; </a:t>
            </a:r>
            <a:r>
              <a:rPr lang="en-US" err="1"/>
              <a:t>duracion</a:t>
            </a:r>
            <a:r>
              <a:rPr lang="en-US"/>
              <a:t> </a:t>
            </a:r>
            <a:r>
              <a:rPr lang="en-US" err="1"/>
              <a:t>promedio</a:t>
            </a:r>
            <a:r>
              <a:rPr lang="en-US"/>
              <a:t> de la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err="1"/>
              <a:t>sesion</a:t>
            </a:r>
            <a:r>
              <a:rPr lang="en-US"/>
              <a:t> por </a:t>
            </a:r>
            <a:r>
              <a:rPr lang="en-US" err="1"/>
              <a:t>usuario</a:t>
            </a:r>
            <a:r>
              <a:rPr lang="en-US"/>
              <a:t>; </a:t>
            </a:r>
            <a:r>
              <a:rPr lang="en-US" err="1"/>
              <a:t>cantidad</a:t>
            </a:r>
            <a:r>
              <a:rPr lang="en-US"/>
              <a:t> de </a:t>
            </a:r>
            <a:r>
              <a:rPr lang="en-US" err="1"/>
              <a:t>dispositivos</a:t>
            </a:r>
            <a:r>
              <a:rPr lang="en-US"/>
              <a:t> por </a:t>
            </a:r>
            <a:r>
              <a:rPr lang="en-US" err="1"/>
              <a:t>usuario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err="1"/>
              <a:t>Aplicamos</a:t>
            </a:r>
            <a:r>
              <a:rPr lang="en-US"/>
              <a:t> </a:t>
            </a:r>
            <a:r>
              <a:rPr lang="en-US" err="1"/>
              <a:t>RandomForest</a:t>
            </a:r>
            <a:r>
              <a:rPr lang="en-US"/>
              <a:t>, SGD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</a:t>
            </a:r>
            <a:r>
              <a:rPr lang="en-US" err="1"/>
              <a:t>obtuvimos</a:t>
            </a:r>
            <a:r>
              <a:rPr lang="en-US"/>
              <a:t> </a:t>
            </a:r>
            <a:r>
              <a:rPr lang="en-US" err="1"/>
              <a:t>buenos</a:t>
            </a:r>
            <a:r>
              <a:rPr lang="en-US"/>
              <a:t> </a:t>
            </a:r>
            <a:r>
              <a:rPr lang="en-US" err="1"/>
              <a:t>resultados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err="1"/>
              <a:t>Utilizamos</a:t>
            </a:r>
            <a:r>
              <a:rPr lang="en-US"/>
              <a:t> </a:t>
            </a:r>
            <a:r>
              <a:rPr lang="en-US" err="1"/>
              <a:t>entonces</a:t>
            </a:r>
            <a:r>
              <a:rPr lang="en-US"/>
              <a:t> </a:t>
            </a:r>
            <a:r>
              <a:rPr lang="en-US" err="1"/>
              <a:t>tecnicas</a:t>
            </a:r>
            <a:r>
              <a:rPr lang="en-US"/>
              <a:t> de re-</a:t>
            </a:r>
            <a:r>
              <a:rPr lang="en-US" err="1"/>
              <a:t>balanceo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err="1"/>
              <a:t>En</a:t>
            </a:r>
            <a:r>
              <a:rPr lang="en-US"/>
              <a:t> particular </a:t>
            </a:r>
            <a:r>
              <a:rPr lang="en-US" err="1"/>
              <a:t>BalancedRandomForest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i="1"/>
              <a:t>Con </a:t>
            </a:r>
            <a:r>
              <a:rPr lang="en-US" i="1" err="1"/>
              <a:t>alguna</a:t>
            </a:r>
            <a:r>
              <a:rPr lang="en-US" i="1"/>
              <a:t> </a:t>
            </a:r>
            <a:r>
              <a:rPr lang="en-US" i="1" err="1"/>
              <a:t>leve</a:t>
            </a:r>
            <a:r>
              <a:rPr lang="en-US" i="1"/>
              <a:t> </a:t>
            </a:r>
            <a:r>
              <a:rPr lang="en-US" i="1" err="1"/>
              <a:t>mejora</a:t>
            </a:r>
            <a:r>
              <a:rPr lang="en-US" i="1"/>
              <a:t> </a:t>
            </a:r>
            <a:r>
              <a:rPr lang="en-US" i="1" err="1"/>
              <a:t>en</a:t>
            </a:r>
            <a:r>
              <a:rPr lang="en-US" i="1"/>
              <a:t> la </a:t>
            </a:r>
            <a:r>
              <a:rPr lang="en-US" i="1" err="1"/>
              <a:t>predicción</a:t>
            </a:r>
            <a:r>
              <a:rPr lang="en-US" i="1"/>
              <a:t> de las </a:t>
            </a:r>
            <a:r>
              <a:rPr lang="en-US" i="1" err="1"/>
              <a:t>clases</a:t>
            </a:r>
            <a:r>
              <a:rPr lang="en-US" i="1"/>
              <a:t> con </a:t>
            </a:r>
            <a:r>
              <a:rPr lang="en-US" i="1" err="1"/>
              <a:t>menos</a:t>
            </a:r>
            <a:r>
              <a:rPr lang="en-US" i="1"/>
              <a:t> </a:t>
            </a:r>
            <a:r>
              <a:rPr lang="en-US" i="1" err="1"/>
              <a:t>miembros</a:t>
            </a:r>
            <a:endParaRPr i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060" y="404591"/>
            <a:ext cx="3836091" cy="24801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C4CA5-A7E5-BE48-99BC-640AA1DE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" y="22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rgbClr val="FF0000"/>
                </a:solidFill>
                <a:latin typeface="Abadi" panose="020B0604020104020204" pitchFamily="34" charset="0"/>
              </a:rPr>
              <a:t>APRENDIZAJE SUPERVISADO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07026"/>
            <a:ext cx="4080714" cy="2810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628" y="3679163"/>
            <a:ext cx="4080714" cy="2810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33431" y="3648726"/>
            <a:ext cx="4080715" cy="279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87131" y="842707"/>
            <a:ext cx="4080715" cy="2790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7"/>
          <p:cNvCxnSpPr/>
          <p:nvPr/>
        </p:nvCxnSpPr>
        <p:spPr>
          <a:xfrm rot="10800000" flipH="1">
            <a:off x="682908" y="3583265"/>
            <a:ext cx="10556111" cy="611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" name="Google Shape;163;p7"/>
          <p:cNvSpPr txBox="1"/>
          <p:nvPr/>
        </p:nvSpPr>
        <p:spPr>
          <a:xfrm>
            <a:off x="5082146" y="1394400"/>
            <a:ext cx="202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Balancear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4805425" y="4134100"/>
            <a:ext cx="253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BalancedRandomForest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 txBox="1"/>
          <p:nvPr/>
        </p:nvSpPr>
        <p:spPr>
          <a:xfrm rot="5400000">
            <a:off x="9880525" y="3429214"/>
            <a:ext cx="331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</a:t>
            </a:r>
            <a:r>
              <a:rPr lang="en-US" sz="1800" b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800" b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reservaron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 rot="-5400000">
            <a:off x="-776200" y="3244350"/>
            <a:ext cx="231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los usuarios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60" y="0"/>
            <a:ext cx="2499426" cy="97565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8085442" y="6327551"/>
            <a:ext cx="388119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https://www.kaggle.com/c/airbnb-recruiting-new-user-bookings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5589639" y="1578077"/>
            <a:ext cx="6376994" cy="34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Predecir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dada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información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usuarios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y de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navegación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el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destino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país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 que un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usuario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elegiría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Airbnb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nos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ofrece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una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lista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usuarios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todos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EEUU) junto con sus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datos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demográficos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registros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sesiones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web y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algunas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estadísticas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extras.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Hay 12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posibles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resultados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del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país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destino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 US, FR, CA, GB, ES, IT, PT, NL, DE, AU, NDF (no se ha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encontrado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ningún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destino</a:t>
            </a: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), y other.</a:t>
            </a:r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451FD-AF30-3140-9CC0-E98B94D4302B}"/>
              </a:ext>
            </a:extLst>
          </p:cNvPr>
          <p:cNvSpPr txBox="1"/>
          <p:nvPr/>
        </p:nvSpPr>
        <p:spPr>
          <a:xfrm>
            <a:off x="254336" y="2359740"/>
            <a:ext cx="48633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Airbnb New User Bookings</a:t>
            </a:r>
          </a:p>
          <a:p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Where will a new guest book their first</a:t>
            </a:r>
          </a:p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travel experience?</a:t>
            </a:r>
          </a:p>
        </p:txBody>
      </p:sp>
    </p:spTree>
    <p:extLst>
      <p:ext uri="{BB962C8B-B14F-4D97-AF65-F5344CB8AC3E}">
        <p14:creationId xmlns:p14="http://schemas.microsoft.com/office/powerpoint/2010/main" val="206565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8085442" y="6327551"/>
            <a:ext cx="388119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https://www.kaggle.com/c/airbnb-recruiting-new-user-bookings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94590" y="38731"/>
            <a:ext cx="292500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3B87C-7317-9F46-8FE0-D90FAA71B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6" t="16572" r="28973"/>
          <a:stretch/>
        </p:blipFill>
        <p:spPr>
          <a:xfrm>
            <a:off x="7385210" y="2667056"/>
            <a:ext cx="2689122" cy="2472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2A8E3-F059-3A46-81F4-1837F65F92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97" t="899" r="27142" b="-2026"/>
          <a:stretch/>
        </p:blipFill>
        <p:spPr>
          <a:xfrm>
            <a:off x="4353186" y="2787265"/>
            <a:ext cx="2689124" cy="3160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508EE-9269-D84C-BB76-27A9E8BB83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999"/>
          <a:stretch/>
        </p:blipFill>
        <p:spPr>
          <a:xfrm>
            <a:off x="1469372" y="2625219"/>
            <a:ext cx="2436156" cy="2016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5E13BB-5770-104F-9CF8-1B736D14F9CD}"/>
              </a:ext>
            </a:extLst>
          </p:cNvPr>
          <p:cNvSpPr txBox="1"/>
          <p:nvPr/>
        </p:nvSpPr>
        <p:spPr>
          <a:xfrm>
            <a:off x="2543245" y="1460115"/>
            <a:ext cx="268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badi" panose="020F0502020204030204" pitchFamily="34" charset="0"/>
                <a:cs typeface="Abadi" panose="020F0502020204030204" pitchFamily="34" charset="0"/>
              </a:rPr>
              <a:t>USERS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8D56A-98E9-F64C-BF8C-23960F236681}"/>
              </a:ext>
            </a:extLst>
          </p:cNvPr>
          <p:cNvSpPr txBox="1"/>
          <p:nvPr/>
        </p:nvSpPr>
        <p:spPr>
          <a:xfrm>
            <a:off x="7620642" y="1436826"/>
            <a:ext cx="2002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SESSIONS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1DC07-992A-8040-BFEE-069569312969}"/>
              </a:ext>
            </a:extLst>
          </p:cNvPr>
          <p:cNvCxnSpPr>
            <a:cxnSpLocks/>
          </p:cNvCxnSpPr>
          <p:nvPr/>
        </p:nvCxnSpPr>
        <p:spPr>
          <a:xfrm>
            <a:off x="1228191" y="2787265"/>
            <a:ext cx="0" cy="169844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A8E458-672A-9C40-920F-A9F9E0F72DA9}"/>
              </a:ext>
            </a:extLst>
          </p:cNvPr>
          <p:cNvCxnSpPr>
            <a:cxnSpLocks/>
          </p:cNvCxnSpPr>
          <p:nvPr/>
        </p:nvCxnSpPr>
        <p:spPr>
          <a:xfrm>
            <a:off x="6837494" y="2787265"/>
            <a:ext cx="0" cy="210920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66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75874" y="14282"/>
            <a:ext cx="3200400" cy="15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 dirty="0">
                <a:solidFill>
                  <a:srgbClr val="FF0000"/>
                </a:solidFill>
                <a:latin typeface="Abadi" panose="020B0604020104020204" pitchFamily="34" charset="0"/>
              </a:rPr>
              <a:t>ANALISIS Y</a:t>
            </a:r>
            <a:br>
              <a:rPr lang="en-US" sz="4800" b="1" dirty="0">
                <a:solidFill>
                  <a:srgbClr val="FF0000"/>
                </a:solidFill>
                <a:latin typeface="Abadi" panose="020B0604020104020204" pitchFamily="34" charset="0"/>
              </a:rPr>
            </a:br>
            <a:r>
              <a:rPr lang="en-US" sz="4800" b="1" dirty="0">
                <a:solidFill>
                  <a:srgbClr val="FF0000"/>
                </a:solidFill>
                <a:latin typeface="Abadi" panose="020B0604020104020204" pitchFamily="34" charset="0"/>
              </a:rPr>
              <a:t>VALIDACION</a:t>
            </a:r>
            <a:endParaRPr sz="48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5464" y="406793"/>
            <a:ext cx="2272972" cy="1369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48645" y="3640652"/>
            <a:ext cx="4370523" cy="2508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79080" y="547507"/>
            <a:ext cx="3996972" cy="2288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22670" y="4995138"/>
            <a:ext cx="2142152" cy="14245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3"/>
          <p:cNvCxnSpPr/>
          <p:nvPr/>
        </p:nvCxnSpPr>
        <p:spPr>
          <a:xfrm>
            <a:off x="7530662" y="0"/>
            <a:ext cx="0" cy="6858000"/>
          </a:xfrm>
          <a:prstGeom prst="straightConnector1">
            <a:avLst/>
          </a:prstGeom>
          <a:noFill/>
          <a:ln w="3810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p3"/>
          <p:cNvCxnSpPr/>
          <p:nvPr/>
        </p:nvCxnSpPr>
        <p:spPr>
          <a:xfrm>
            <a:off x="4653627" y="2228770"/>
            <a:ext cx="2877035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3"/>
          <p:cNvCxnSpPr/>
          <p:nvPr/>
        </p:nvCxnSpPr>
        <p:spPr>
          <a:xfrm>
            <a:off x="7530661" y="3429000"/>
            <a:ext cx="466344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3"/>
          <p:cNvCxnSpPr/>
          <p:nvPr/>
        </p:nvCxnSpPr>
        <p:spPr>
          <a:xfrm>
            <a:off x="4653627" y="4568202"/>
            <a:ext cx="2877035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6" name="Google Shape;116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30725" y="2608983"/>
            <a:ext cx="2728199" cy="131001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5764192" y="1799458"/>
            <a:ext cx="6993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8883725" y="6264773"/>
            <a:ext cx="16854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Country_destination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5812420" y="6431265"/>
            <a:ext cx="4444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9504744" y="2935708"/>
            <a:ext cx="8468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5193522" y="4048371"/>
            <a:ext cx="18406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Date_account_created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248569" y="3143196"/>
            <a:ext cx="329472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Language: 96% de los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eligen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Inglés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seguido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Chino y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Francés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22;p3">
            <a:extLst>
              <a:ext uri="{FF2B5EF4-FFF2-40B4-BE49-F238E27FC236}">
                <a16:creationId xmlns:a16="http://schemas.microsoft.com/office/drawing/2014/main" id="{9831D2A8-25E1-404E-B384-BB7FA0E9625C}"/>
              </a:ext>
            </a:extLst>
          </p:cNvPr>
          <p:cNvSpPr txBox="1"/>
          <p:nvPr/>
        </p:nvSpPr>
        <p:spPr>
          <a:xfrm>
            <a:off x="327229" y="1772417"/>
            <a:ext cx="354112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multiclase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feature a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predecir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altamente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desbalanceada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42 % de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conversiones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reservas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70% de las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reservas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 a US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22;p3">
            <a:extLst>
              <a:ext uri="{FF2B5EF4-FFF2-40B4-BE49-F238E27FC236}">
                <a16:creationId xmlns:a16="http://schemas.microsoft.com/office/drawing/2014/main" id="{9C0AF1C4-0962-054F-9251-9B7C39E179EB}"/>
              </a:ext>
            </a:extLst>
          </p:cNvPr>
          <p:cNvSpPr txBox="1"/>
          <p:nvPr/>
        </p:nvSpPr>
        <p:spPr>
          <a:xfrm>
            <a:off x="297732" y="4001880"/>
            <a:ext cx="261865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correlaciones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E5143-EF54-8248-BB8C-33E9D50460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4945" y="4454525"/>
            <a:ext cx="2192754" cy="23145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7042" y="3815303"/>
            <a:ext cx="4403839" cy="2543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4"/>
          <p:cNvCxnSpPr/>
          <p:nvPr/>
        </p:nvCxnSpPr>
        <p:spPr>
          <a:xfrm>
            <a:off x="6091214" y="1111170"/>
            <a:ext cx="11040" cy="4645103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7228" y="3815303"/>
            <a:ext cx="4501269" cy="2543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4"/>
          <p:cNvCxnSpPr/>
          <p:nvPr/>
        </p:nvCxnSpPr>
        <p:spPr>
          <a:xfrm>
            <a:off x="1403027" y="3428998"/>
            <a:ext cx="4188904" cy="1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4"/>
          <p:cNvCxnSpPr/>
          <p:nvPr/>
        </p:nvCxnSpPr>
        <p:spPr>
          <a:xfrm>
            <a:off x="6610334" y="3428998"/>
            <a:ext cx="4188904" cy="1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4" name="Google Shape;13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4757" y="585213"/>
            <a:ext cx="4153285" cy="25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25256" y="585213"/>
            <a:ext cx="4159059" cy="2553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1952366" y="6358520"/>
            <a:ext cx="29658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Cantidad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US" sz="18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6825068" y="6362636"/>
            <a:ext cx="40037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Cantidad de reservas por mes a Australia</a:t>
            </a:r>
            <a:endParaRPr/>
          </a:p>
        </p:txBody>
      </p:sp>
      <p:sp>
        <p:nvSpPr>
          <p:cNvPr id="11" name="Google Shape;136;p4">
            <a:extLst>
              <a:ext uri="{FF2B5EF4-FFF2-40B4-BE49-F238E27FC236}">
                <a16:creationId xmlns:a16="http://schemas.microsoft.com/office/drawing/2014/main" id="{5032C166-7D2E-F643-97FF-3B3DA942087D}"/>
              </a:ext>
            </a:extLst>
          </p:cNvPr>
          <p:cNvSpPr txBox="1"/>
          <p:nvPr/>
        </p:nvSpPr>
        <p:spPr>
          <a:xfrm>
            <a:off x="79322" y="2442416"/>
            <a:ext cx="296587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Destinos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27974" y="35583"/>
            <a:ext cx="6204984" cy="134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300" b="1" dirty="0">
                <a:solidFill>
                  <a:srgbClr val="FF0000"/>
                </a:solidFill>
                <a:latin typeface="Abadi" panose="020B0604020104020204" pitchFamily="34" charset="0"/>
              </a:rPr>
              <a:t>CURACION</a:t>
            </a:r>
            <a:endParaRPr sz="43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1"/>
          </p:nvPr>
        </p:nvSpPr>
        <p:spPr>
          <a:xfrm>
            <a:off x="206488" y="1528038"/>
            <a:ext cx="6421815" cy="4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400" b="1"/>
              <a:t>Users</a:t>
            </a:r>
            <a:endParaRPr sz="2400" b="1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/>
              <a:t>age: </a:t>
            </a:r>
          </a:p>
          <a:p>
            <a:pPr marL="1143000" lvl="2" indent="-228600">
              <a:lnSpc>
                <a:spcPct val="80000"/>
              </a:lnSpc>
              <a:buSzPts val="2035"/>
            </a:pPr>
            <a:r>
              <a:rPr lang="en-US" sz="1635"/>
              <a:t>40% null – </a:t>
            </a:r>
            <a:r>
              <a:rPr lang="en-US" sz="1635" err="1"/>
              <a:t>reemplazamos</a:t>
            </a:r>
            <a:r>
              <a:rPr lang="en-US" sz="1635"/>
              <a:t> por la media</a:t>
            </a:r>
          </a:p>
          <a:p>
            <a:pPr marL="1143000" lvl="2" indent="-228600">
              <a:lnSpc>
                <a:spcPct val="80000"/>
              </a:lnSpc>
              <a:buSzPts val="2035"/>
            </a:pPr>
            <a:r>
              <a:rPr lang="en-US" sz="1635" err="1"/>
              <a:t>Eliminamos</a:t>
            </a:r>
            <a:r>
              <a:rPr lang="en-US" sz="1635"/>
              <a:t> outliers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 err="1"/>
              <a:t>Tratamiento</a:t>
            </a:r>
            <a:r>
              <a:rPr lang="en-US" sz="2035"/>
              <a:t> de </a:t>
            </a:r>
            <a:r>
              <a:rPr lang="en-US" sz="2035" err="1"/>
              <a:t>fechas</a:t>
            </a:r>
            <a:r>
              <a:rPr lang="en-US" sz="2035"/>
              <a:t> – conversion a epoch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/>
              <a:t>Gender: </a:t>
            </a:r>
            <a:r>
              <a:rPr lang="en-US" sz="2035" err="1"/>
              <a:t>reemplazamos</a:t>
            </a:r>
            <a:r>
              <a:rPr lang="en-US" sz="2035"/>
              <a:t> Unknown (</a:t>
            </a:r>
            <a:r>
              <a:rPr lang="en-US" sz="2035" err="1"/>
              <a:t>muy</a:t>
            </a:r>
            <a:r>
              <a:rPr lang="en-US" sz="2035"/>
              <a:t> </a:t>
            </a:r>
            <a:r>
              <a:rPr lang="en-US" sz="2035" err="1"/>
              <a:t>baja</a:t>
            </a:r>
            <a:r>
              <a:rPr lang="en-US" sz="2035"/>
              <a:t> </a:t>
            </a:r>
            <a:r>
              <a:rPr lang="en-US" sz="2035" err="1"/>
              <a:t>ocurrencia</a:t>
            </a:r>
            <a:r>
              <a:rPr lang="en-US" sz="2035"/>
              <a:t>) por Other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 err="1"/>
              <a:t>Conversión</a:t>
            </a:r>
            <a:r>
              <a:rPr lang="en-US" sz="2035"/>
              <a:t> </a:t>
            </a:r>
            <a:r>
              <a:rPr lang="en-US" sz="2035" err="1"/>
              <a:t>datos</a:t>
            </a:r>
            <a:r>
              <a:rPr lang="en-US" sz="2035"/>
              <a:t> </a:t>
            </a:r>
            <a:r>
              <a:rPr lang="en-US" sz="2035" err="1"/>
              <a:t>categoricos</a:t>
            </a:r>
            <a:r>
              <a:rPr lang="en-US" sz="2035"/>
              <a:t> (</a:t>
            </a:r>
            <a:r>
              <a:rPr lang="en-US" sz="2035" err="1"/>
              <a:t>LabelEncoder</a:t>
            </a:r>
            <a:r>
              <a:rPr lang="en-US" sz="2035"/>
              <a:t>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400" b="1"/>
              <a:t>Sessions</a:t>
            </a:r>
            <a:endParaRPr sz="2400" b="1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/>
              <a:t>Conversion de null </a:t>
            </a:r>
            <a:r>
              <a:rPr lang="en-US" sz="2035" err="1"/>
              <a:t>en</a:t>
            </a:r>
            <a:r>
              <a:rPr lang="en-US" sz="2035"/>
              <a:t> </a:t>
            </a:r>
            <a:r>
              <a:rPr lang="en-US" sz="2035" err="1"/>
              <a:t>action_type</a:t>
            </a:r>
            <a:r>
              <a:rPr lang="en-US" sz="2035"/>
              <a:t> y </a:t>
            </a:r>
            <a:r>
              <a:rPr lang="en-US" sz="2035" err="1"/>
              <a:t>action_detail</a:t>
            </a:r>
            <a:endParaRPr sz="2035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 err="1"/>
              <a:t>User_id</a:t>
            </a:r>
            <a:r>
              <a:rPr lang="en-US" sz="2035"/>
              <a:t> null (3%), por lo que </a:t>
            </a:r>
            <a:r>
              <a:rPr lang="en-US" sz="2035" err="1"/>
              <a:t>decidimos</a:t>
            </a:r>
            <a:r>
              <a:rPr lang="en-US" sz="2035"/>
              <a:t> </a:t>
            </a:r>
            <a:r>
              <a:rPr lang="en-US" sz="2035" err="1"/>
              <a:t>eliminarlo</a:t>
            </a:r>
            <a:endParaRPr sz="2035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 err="1"/>
              <a:t>Sesiones</a:t>
            </a:r>
            <a:r>
              <a:rPr lang="en-US" sz="2035"/>
              <a:t> sin </a:t>
            </a:r>
            <a:r>
              <a:rPr lang="en-US" sz="2035" err="1"/>
              <a:t>duración</a:t>
            </a:r>
            <a:r>
              <a:rPr lang="en-US" sz="2035"/>
              <a:t> </a:t>
            </a:r>
            <a:r>
              <a:rPr lang="en-US" sz="2035" err="1"/>
              <a:t>asignada</a:t>
            </a:r>
            <a:r>
              <a:rPr lang="en-US" sz="2035"/>
              <a:t> – </a:t>
            </a:r>
            <a:r>
              <a:rPr lang="en-US" sz="2035" err="1"/>
              <a:t>reemplazamos</a:t>
            </a:r>
            <a:r>
              <a:rPr lang="en-US" sz="2035"/>
              <a:t> por la media</a:t>
            </a:r>
            <a:endParaRPr/>
          </a:p>
          <a:p>
            <a:pPr marL="685800" lvl="1" indent="-99377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endParaRPr sz="2035"/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9793" y="3264428"/>
            <a:ext cx="3820245" cy="2550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9551" y="345327"/>
            <a:ext cx="4042410" cy="269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6F4BF9E-BECD-9E43-BAE3-27E7D6180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014" y="972570"/>
            <a:ext cx="2398339" cy="1637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12700" y="222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300" b="1" dirty="0">
                <a:solidFill>
                  <a:srgbClr val="FF0000"/>
                </a:solidFill>
                <a:latin typeface="Abadi" panose="020B0604020104020204" pitchFamily="34" charset="0"/>
              </a:rPr>
              <a:t>CLUSTERING</a:t>
            </a:r>
            <a:endParaRPr sz="43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Dataset: subset del original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Age, gender, </a:t>
            </a:r>
            <a:r>
              <a:rPr lang="en-US" dirty="0" err="1"/>
              <a:t>first_device_type</a:t>
            </a:r>
            <a:r>
              <a:rPr lang="en-US" dirty="0"/>
              <a:t>, </a:t>
            </a:r>
            <a:r>
              <a:rPr lang="en-US" dirty="0" err="1"/>
              <a:t>country_destination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Metodos</a:t>
            </a:r>
            <a:r>
              <a:rPr lang="en-US" dirty="0"/>
              <a:t> </a:t>
            </a:r>
            <a:r>
              <a:rPr lang="en-US" dirty="0" err="1"/>
              <a:t>usados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Kmeans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MeanShift</a:t>
            </a:r>
            <a:endParaRPr lang="en-US"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Se </a:t>
            </a:r>
            <a:r>
              <a:rPr lang="en-US" dirty="0" err="1"/>
              <a:t>corrieron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iteraciones</a:t>
            </a:r>
            <a:endParaRPr lang="en-US" dirty="0"/>
          </a:p>
          <a:p>
            <a:pPr marL="685800" lvl="1" indent="-228600">
              <a:buSzPts val="2400"/>
            </a:pPr>
            <a:r>
              <a:rPr lang="en-US" dirty="0" err="1"/>
              <a:t>Buscando</a:t>
            </a:r>
            <a:r>
              <a:rPr lang="en-US" dirty="0"/>
              <a:t> el k </a:t>
            </a:r>
            <a:r>
              <a:rPr lang="en-US" dirty="0" err="1"/>
              <a:t>óptimo</a:t>
            </a:r>
            <a:endParaRPr lang="en-US" dirty="0"/>
          </a:p>
          <a:p>
            <a:pPr marL="685800" lvl="1" indent="-228600">
              <a:buSzPts val="2400"/>
            </a:pPr>
            <a:r>
              <a:rPr lang="en-US" dirty="0" err="1"/>
              <a:t>Normalizando</a:t>
            </a:r>
            <a:r>
              <a:rPr lang="en-US" dirty="0"/>
              <a:t> (</a:t>
            </a:r>
            <a:r>
              <a:rPr lang="en-US" dirty="0" err="1"/>
              <a:t>StandardScale</a:t>
            </a:r>
            <a:r>
              <a:rPr lang="en-US" dirty="0"/>
              <a:t>) / sin </a:t>
            </a:r>
            <a:r>
              <a:rPr lang="en-US" dirty="0" err="1"/>
              <a:t>normalizar</a:t>
            </a:r>
            <a:endParaRPr lang="en-US" dirty="0"/>
          </a:p>
          <a:p>
            <a:pPr marL="685800" lvl="1" indent="-228600">
              <a:buSzPts val="2400"/>
            </a:pPr>
            <a:r>
              <a:rPr lang="en-US" dirty="0" err="1"/>
              <a:t>Agregando</a:t>
            </a:r>
            <a:r>
              <a:rPr lang="en-US" dirty="0"/>
              <a:t> (y </a:t>
            </a:r>
            <a:r>
              <a:rPr lang="en-US" dirty="0" err="1"/>
              <a:t>descartando</a:t>
            </a:r>
            <a:r>
              <a:rPr lang="en-US" dirty="0"/>
              <a:t>) features</a:t>
            </a:r>
            <a:endParaRPr dirty="0"/>
          </a:p>
          <a:p>
            <a:pPr marL="685800" lvl="1" indent="-228600">
              <a:spcBef>
                <a:spcPts val="1000"/>
              </a:spcBef>
              <a:buSzPts val="2800"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00" y="110045"/>
            <a:ext cx="5468558" cy="342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4300" y="97853"/>
            <a:ext cx="5738082" cy="359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7960" y="3363277"/>
            <a:ext cx="5468558" cy="342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1190" y="3652669"/>
            <a:ext cx="4799086" cy="307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1F636-5777-6D48-B9F5-27976E9BE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84" y="643466"/>
            <a:ext cx="853803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4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516</Words>
  <Application>Microsoft Macintosh PowerPoint</Application>
  <PresentationFormat>Widescreen</PresentationFormat>
  <Paragraphs>92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Abadi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ANALISIS Y VALIDACION</vt:lpstr>
      <vt:lpstr>PowerPoint Presentation</vt:lpstr>
      <vt:lpstr>CURACION</vt:lpstr>
      <vt:lpstr>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CONCLUSIONES NO SUPERVISADO</vt:lpstr>
      <vt:lpstr>PowerPoint Presentation</vt:lpstr>
      <vt:lpstr>APRENDIZAJE SUPERVISADO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Mariano Zibecchi</dc:creator>
  <cp:lastModifiedBy>Mariano Zibecchi</cp:lastModifiedBy>
  <cp:revision>10</cp:revision>
  <dcterms:created xsi:type="dcterms:W3CDTF">2019-11-03T11:52:32Z</dcterms:created>
  <dcterms:modified xsi:type="dcterms:W3CDTF">2019-11-04T10:52:28Z</dcterms:modified>
</cp:coreProperties>
</file>