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7" r:id="rId2"/>
    <p:sldId id="279" r:id="rId3"/>
    <p:sldId id="290" r:id="rId4"/>
    <p:sldId id="305" r:id="rId5"/>
    <p:sldId id="323" r:id="rId6"/>
    <p:sldId id="306" r:id="rId7"/>
    <p:sldId id="308" r:id="rId8"/>
    <p:sldId id="309" r:id="rId9"/>
    <p:sldId id="307" r:id="rId10"/>
    <p:sldId id="310" r:id="rId11"/>
    <p:sldId id="311" r:id="rId12"/>
    <p:sldId id="312" r:id="rId13"/>
    <p:sldId id="313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287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ECB4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79" autoAdjust="0"/>
  </p:normalViewPr>
  <p:slideViewPr>
    <p:cSldViewPr>
      <p:cViewPr varScale="1">
        <p:scale>
          <a:sx n="86" d="100"/>
          <a:sy n="86" d="100"/>
        </p:scale>
        <p:origin x="562" y="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3779608222840871E-2"/>
          <c:y val="8.0761669585234799E-2"/>
          <c:w val="0.9023104708145181"/>
          <c:h val="0.86516537269178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22-4CCC-B7F8-AEDF317E48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>
              <a:gsLst>
                <a:gs pos="0">
                  <a:schemeClr val="accent3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</a:gradFill>
            <a:ln>
              <a:noFill/>
              <a:headEnd type="oval"/>
              <a:tailEnd type="oval"/>
            </a:ln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22-4CCC-B7F8-AEDF317E4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5"/>
        <c:axId val="654714920"/>
        <c:axId val="654730208"/>
      </c:barChart>
      <c:catAx>
        <c:axId val="6547149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54730208"/>
        <c:crosses val="autoZero"/>
        <c:auto val="1"/>
        <c:lblAlgn val="ctr"/>
        <c:lblOffset val="100"/>
        <c:noMultiLvlLbl val="0"/>
      </c:catAx>
      <c:valAx>
        <c:axId val="65473020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65471492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>
          <a:solidFill>
            <a:schemeClr val="bg1"/>
          </a:solidFill>
        </a:defRPr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https://unsplash.com/photos/bJjsKbToY34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1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4A04D2B-0C83-4804-963A-650AF7532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068961"/>
            <a:ext cx="12188825" cy="326652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8B1D472-E731-4A29-8E81-17A5848A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260" y="692696"/>
            <a:ext cx="6853124" cy="711081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DB625732-E767-4E5D-ABB4-2DACB4DEE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6260" y="358051"/>
            <a:ext cx="4214020" cy="365125"/>
          </a:xfrm>
        </p:spPr>
        <p:txBody>
          <a:bodyPr/>
          <a:lstStyle>
            <a:lvl1pPr algn="l">
              <a:defRPr sz="1800"/>
            </a:lvl1pPr>
          </a:lstStyle>
          <a:p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8ECA7EC1-D705-4B17-BA0D-FEB5C3FB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860" y="5877272"/>
            <a:ext cx="812524" cy="980729"/>
          </a:xfrm>
        </p:spPr>
        <p:txBody>
          <a:bodyPr anchor="b"/>
          <a:lstStyle>
            <a:lvl1pPr algn="r">
              <a:defRPr sz="4400" b="1">
                <a:solidFill>
                  <a:schemeClr val="accent3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2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A30D891-45A9-4C1D-A37A-BC1450703F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27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gradFill>
          <a:gsLst>
            <a:gs pos="0">
              <a:schemeClr val="accent1"/>
            </a:gs>
            <a:gs pos="90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A30D891-45A9-4C1D-A37A-BC1450703F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53500" y="0"/>
            <a:ext cx="87353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5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692696"/>
            <a:ext cx="10969943" cy="711081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441" y="358051"/>
            <a:ext cx="3859795" cy="365125"/>
          </a:xfrm>
        </p:spPr>
        <p:txBody>
          <a:bodyPr/>
          <a:lstStyle>
            <a:lvl1pPr algn="l">
              <a:defRPr sz="18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66860" y="5877272"/>
            <a:ext cx="812524" cy="980729"/>
          </a:xfrm>
        </p:spPr>
        <p:txBody>
          <a:bodyPr anchor="b"/>
          <a:lstStyle>
            <a:lvl1pPr algn="r">
              <a:defRPr sz="4400" b="1">
                <a:solidFill>
                  <a:schemeClr val="accent3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692696"/>
            <a:ext cx="10969943" cy="711081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441" y="358051"/>
            <a:ext cx="3859795" cy="365125"/>
          </a:xfrm>
        </p:spPr>
        <p:txBody>
          <a:bodyPr/>
          <a:lstStyle>
            <a:lvl1pPr algn="l">
              <a:defRPr sz="18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66860" y="5877272"/>
            <a:ext cx="812524" cy="980729"/>
          </a:xfrm>
        </p:spPr>
        <p:txBody>
          <a:bodyPr anchor="b"/>
          <a:lstStyle>
            <a:lvl1pPr algn="r">
              <a:defRPr sz="4400" b="1">
                <a:solidFill>
                  <a:schemeClr val="accent3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FE3EC6-B144-4F14-BB6E-A4CF155192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36606" y="1867858"/>
            <a:ext cx="1921182" cy="1921182"/>
          </a:xfrm>
          <a:custGeom>
            <a:avLst/>
            <a:gdLst>
              <a:gd name="connsiteX0" fmla="*/ 960591 w 1921182"/>
              <a:gd name="connsiteY0" fmla="*/ 0 h 1921182"/>
              <a:gd name="connsiteX1" fmla="*/ 1921182 w 1921182"/>
              <a:gd name="connsiteY1" fmla="*/ 960591 h 1921182"/>
              <a:gd name="connsiteX2" fmla="*/ 960591 w 1921182"/>
              <a:gd name="connsiteY2" fmla="*/ 1921182 h 1921182"/>
              <a:gd name="connsiteX3" fmla="*/ 0 w 1921182"/>
              <a:gd name="connsiteY3" fmla="*/ 960591 h 1921182"/>
              <a:gd name="connsiteX4" fmla="*/ 960591 w 1921182"/>
              <a:gd name="connsiteY4" fmla="*/ 0 h 1921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182" h="1921182">
                <a:moveTo>
                  <a:pt x="960591" y="0"/>
                </a:moveTo>
                <a:cubicBezTo>
                  <a:pt x="1491111" y="0"/>
                  <a:pt x="1921182" y="430071"/>
                  <a:pt x="1921182" y="960591"/>
                </a:cubicBezTo>
                <a:cubicBezTo>
                  <a:pt x="1921182" y="1491111"/>
                  <a:pt x="1491111" y="1921182"/>
                  <a:pt x="960591" y="1921182"/>
                </a:cubicBezTo>
                <a:cubicBezTo>
                  <a:pt x="430071" y="1921182"/>
                  <a:pt x="0" y="1491111"/>
                  <a:pt x="0" y="960591"/>
                </a:cubicBezTo>
                <a:cubicBezTo>
                  <a:pt x="0" y="430071"/>
                  <a:pt x="430071" y="0"/>
                  <a:pt x="96059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IN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289DAD4-899A-4BE5-B7D8-7B521AB08B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05201" y="1867858"/>
            <a:ext cx="1921182" cy="1921182"/>
          </a:xfrm>
          <a:custGeom>
            <a:avLst/>
            <a:gdLst>
              <a:gd name="connsiteX0" fmla="*/ 960591 w 1921182"/>
              <a:gd name="connsiteY0" fmla="*/ 0 h 1921182"/>
              <a:gd name="connsiteX1" fmla="*/ 1921182 w 1921182"/>
              <a:gd name="connsiteY1" fmla="*/ 960591 h 1921182"/>
              <a:gd name="connsiteX2" fmla="*/ 960591 w 1921182"/>
              <a:gd name="connsiteY2" fmla="*/ 1921182 h 1921182"/>
              <a:gd name="connsiteX3" fmla="*/ 0 w 1921182"/>
              <a:gd name="connsiteY3" fmla="*/ 960591 h 1921182"/>
              <a:gd name="connsiteX4" fmla="*/ 960591 w 1921182"/>
              <a:gd name="connsiteY4" fmla="*/ 0 h 1921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182" h="1921182">
                <a:moveTo>
                  <a:pt x="960591" y="0"/>
                </a:moveTo>
                <a:cubicBezTo>
                  <a:pt x="1491111" y="0"/>
                  <a:pt x="1921182" y="430071"/>
                  <a:pt x="1921182" y="960591"/>
                </a:cubicBezTo>
                <a:cubicBezTo>
                  <a:pt x="1921182" y="1491111"/>
                  <a:pt x="1491111" y="1921182"/>
                  <a:pt x="960591" y="1921182"/>
                </a:cubicBezTo>
                <a:cubicBezTo>
                  <a:pt x="430071" y="1921182"/>
                  <a:pt x="0" y="1491111"/>
                  <a:pt x="0" y="960591"/>
                </a:cubicBezTo>
                <a:cubicBezTo>
                  <a:pt x="0" y="430071"/>
                  <a:pt x="430071" y="0"/>
                  <a:pt x="96059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59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4" r:id="rId8"/>
    <p:sldLayoutId id="2147483655" r:id="rId9"/>
    <p:sldLayoutId id="2147483663" r:id="rId10"/>
    <p:sldLayoutId id="2147483662" r:id="rId11"/>
    <p:sldLayoutId id="214748366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AE9BE8D1-52A9-422D-AA65-627338FF4DCA}"/>
              </a:ext>
            </a:extLst>
          </p:cNvPr>
          <p:cNvSpPr>
            <a:spLocks/>
          </p:cNvSpPr>
          <p:nvPr/>
        </p:nvSpPr>
        <p:spPr bwMode="auto">
          <a:xfrm>
            <a:off x="1" y="-764"/>
            <a:ext cx="6696501" cy="5929182"/>
          </a:xfrm>
          <a:custGeom>
            <a:avLst/>
            <a:gdLst>
              <a:gd name="T0" fmla="*/ 684 w 908"/>
              <a:gd name="T1" fmla="*/ 682 h 764"/>
              <a:gd name="T2" fmla="*/ 775 w 908"/>
              <a:gd name="T3" fmla="*/ 295 h 764"/>
              <a:gd name="T4" fmla="*/ 693 w 908"/>
              <a:gd name="T5" fmla="*/ 0 h 764"/>
              <a:gd name="T6" fmla="*/ 0 w 908"/>
              <a:gd name="T7" fmla="*/ 0 h 764"/>
              <a:gd name="T8" fmla="*/ 0 w 908"/>
              <a:gd name="T9" fmla="*/ 637 h 764"/>
              <a:gd name="T10" fmla="*/ 684 w 908"/>
              <a:gd name="T11" fmla="*/ 682 h 764"/>
              <a:gd name="connsiteX0" fmla="*/ 5748 w 8584"/>
              <a:gd name="connsiteY0" fmla="*/ 9705 h 9935"/>
              <a:gd name="connsiteX1" fmla="*/ 8535 w 8584"/>
              <a:gd name="connsiteY1" fmla="*/ 3861 h 9935"/>
              <a:gd name="connsiteX2" fmla="*/ 7632 w 8584"/>
              <a:gd name="connsiteY2" fmla="*/ 0 h 9935"/>
              <a:gd name="connsiteX3" fmla="*/ 0 w 8584"/>
              <a:gd name="connsiteY3" fmla="*/ 0 h 9935"/>
              <a:gd name="connsiteX4" fmla="*/ 0 w 8584"/>
              <a:gd name="connsiteY4" fmla="*/ 8338 h 9935"/>
              <a:gd name="connsiteX5" fmla="*/ 5748 w 8584"/>
              <a:gd name="connsiteY5" fmla="*/ 9705 h 9935"/>
              <a:gd name="connsiteX0" fmla="*/ 6696 w 11186"/>
              <a:gd name="connsiteY0" fmla="*/ 9768 h 10000"/>
              <a:gd name="connsiteX1" fmla="*/ 11152 w 11186"/>
              <a:gd name="connsiteY1" fmla="*/ 5126 h 10000"/>
              <a:gd name="connsiteX2" fmla="*/ 8891 w 11186"/>
              <a:gd name="connsiteY2" fmla="*/ 0 h 10000"/>
              <a:gd name="connsiteX3" fmla="*/ 0 w 11186"/>
              <a:gd name="connsiteY3" fmla="*/ 0 h 10000"/>
              <a:gd name="connsiteX4" fmla="*/ 0 w 11186"/>
              <a:gd name="connsiteY4" fmla="*/ 8393 h 10000"/>
              <a:gd name="connsiteX5" fmla="*/ 6696 w 11186"/>
              <a:gd name="connsiteY5" fmla="*/ 9768 h 10000"/>
              <a:gd name="connsiteX0" fmla="*/ 6696 w 11186"/>
              <a:gd name="connsiteY0" fmla="*/ 9768 h 10154"/>
              <a:gd name="connsiteX1" fmla="*/ 11152 w 11186"/>
              <a:gd name="connsiteY1" fmla="*/ 5126 h 10154"/>
              <a:gd name="connsiteX2" fmla="*/ 8891 w 11186"/>
              <a:gd name="connsiteY2" fmla="*/ 0 h 10154"/>
              <a:gd name="connsiteX3" fmla="*/ 0 w 11186"/>
              <a:gd name="connsiteY3" fmla="*/ 0 h 10154"/>
              <a:gd name="connsiteX4" fmla="*/ 0 w 11186"/>
              <a:gd name="connsiteY4" fmla="*/ 8393 h 10154"/>
              <a:gd name="connsiteX5" fmla="*/ 6696 w 11186"/>
              <a:gd name="connsiteY5" fmla="*/ 9768 h 10154"/>
              <a:gd name="connsiteX0" fmla="*/ 6696 w 11186"/>
              <a:gd name="connsiteY0" fmla="*/ 9768 h 10154"/>
              <a:gd name="connsiteX1" fmla="*/ 11152 w 11186"/>
              <a:gd name="connsiteY1" fmla="*/ 5126 h 10154"/>
              <a:gd name="connsiteX2" fmla="*/ 8891 w 11186"/>
              <a:gd name="connsiteY2" fmla="*/ 0 h 10154"/>
              <a:gd name="connsiteX3" fmla="*/ 0 w 11186"/>
              <a:gd name="connsiteY3" fmla="*/ 0 h 10154"/>
              <a:gd name="connsiteX4" fmla="*/ 0 w 11186"/>
              <a:gd name="connsiteY4" fmla="*/ 8393 h 10154"/>
              <a:gd name="connsiteX5" fmla="*/ 6696 w 11186"/>
              <a:gd name="connsiteY5" fmla="*/ 9768 h 1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86" h="10154">
                <a:moveTo>
                  <a:pt x="6696" y="9768"/>
                </a:moveTo>
                <a:cubicBezTo>
                  <a:pt x="8300" y="9189"/>
                  <a:pt x="10957" y="6783"/>
                  <a:pt x="11152" y="5126"/>
                </a:cubicBezTo>
                <a:cubicBezTo>
                  <a:pt x="11518" y="2020"/>
                  <a:pt x="8814" y="777"/>
                  <a:pt x="8891" y="0"/>
                </a:cubicBezTo>
                <a:lnTo>
                  <a:pt x="0" y="0"/>
                </a:lnTo>
                <a:lnTo>
                  <a:pt x="0" y="8393"/>
                </a:lnTo>
                <a:cubicBezTo>
                  <a:pt x="2657" y="9427"/>
                  <a:pt x="3694" y="10849"/>
                  <a:pt x="6696" y="976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DE39BCF-56A3-4173-AC10-91D247610CF2}"/>
              </a:ext>
            </a:extLst>
          </p:cNvPr>
          <p:cNvSpPr>
            <a:spLocks/>
          </p:cNvSpPr>
          <p:nvPr/>
        </p:nvSpPr>
        <p:spPr bwMode="auto">
          <a:xfrm>
            <a:off x="7120040" y="-764"/>
            <a:ext cx="5068784" cy="3577584"/>
          </a:xfrm>
          <a:custGeom>
            <a:avLst/>
            <a:gdLst>
              <a:gd name="T0" fmla="*/ 406 w 660"/>
              <a:gd name="T1" fmla="*/ 420 h 465"/>
              <a:gd name="T2" fmla="*/ 660 w 660"/>
              <a:gd name="T3" fmla="*/ 355 h 465"/>
              <a:gd name="T4" fmla="*/ 660 w 660"/>
              <a:gd name="T5" fmla="*/ 0 h 465"/>
              <a:gd name="T6" fmla="*/ 0 w 660"/>
              <a:gd name="T7" fmla="*/ 0 h 465"/>
              <a:gd name="T8" fmla="*/ 406 w 660"/>
              <a:gd name="T9" fmla="*/ 420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0" h="465">
                <a:moveTo>
                  <a:pt x="406" y="420"/>
                </a:moveTo>
                <a:cubicBezTo>
                  <a:pt x="543" y="465"/>
                  <a:pt x="613" y="427"/>
                  <a:pt x="660" y="355"/>
                </a:cubicBezTo>
                <a:cubicBezTo>
                  <a:pt x="660" y="0"/>
                  <a:pt x="660" y="0"/>
                  <a:pt x="660" y="0"/>
                </a:cubicBezTo>
                <a:cubicBezTo>
                  <a:pt x="0" y="0"/>
                  <a:pt x="0" y="0"/>
                  <a:pt x="0" y="0"/>
                </a:cubicBezTo>
                <a:cubicBezTo>
                  <a:pt x="29" y="95"/>
                  <a:pt x="127" y="330"/>
                  <a:pt x="406" y="420"/>
                </a:cubicBezTo>
                <a:close/>
              </a:path>
            </a:pathLst>
          </a:custGeom>
          <a:gradFill flip="none" rotWithShape="1">
            <a:gsLst>
              <a:gs pos="21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C21B474-7324-46FD-9B60-C9C0EA8CED04}"/>
              </a:ext>
            </a:extLst>
          </p:cNvPr>
          <p:cNvSpPr>
            <a:spLocks/>
          </p:cNvSpPr>
          <p:nvPr/>
        </p:nvSpPr>
        <p:spPr bwMode="auto">
          <a:xfrm>
            <a:off x="5622374" y="4310217"/>
            <a:ext cx="6566451" cy="2529539"/>
          </a:xfrm>
          <a:custGeom>
            <a:avLst/>
            <a:gdLst>
              <a:gd name="T0" fmla="*/ 855 w 855"/>
              <a:gd name="T1" fmla="*/ 53 h 329"/>
              <a:gd name="T2" fmla="*/ 665 w 855"/>
              <a:gd name="T3" fmla="*/ 118 h 329"/>
              <a:gd name="T4" fmla="*/ 0 w 855"/>
              <a:gd name="T5" fmla="*/ 329 h 329"/>
              <a:gd name="T6" fmla="*/ 855 w 855"/>
              <a:gd name="T7" fmla="*/ 329 h 329"/>
              <a:gd name="T8" fmla="*/ 855 w 855"/>
              <a:gd name="T9" fmla="*/ 53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5" h="329">
                <a:moveTo>
                  <a:pt x="855" y="53"/>
                </a:moveTo>
                <a:cubicBezTo>
                  <a:pt x="801" y="92"/>
                  <a:pt x="738" y="118"/>
                  <a:pt x="665" y="118"/>
                </a:cubicBezTo>
                <a:cubicBezTo>
                  <a:pt x="405" y="118"/>
                  <a:pt x="135" y="0"/>
                  <a:pt x="0" y="329"/>
                </a:cubicBezTo>
                <a:cubicBezTo>
                  <a:pt x="855" y="329"/>
                  <a:pt x="855" y="329"/>
                  <a:pt x="855" y="329"/>
                </a:cubicBezTo>
                <a:lnTo>
                  <a:pt x="855" y="53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2947F0-8A99-42CA-B4F0-EC22FA3E6B59}"/>
              </a:ext>
            </a:extLst>
          </p:cNvPr>
          <p:cNvSpPr txBox="1"/>
          <p:nvPr/>
        </p:nvSpPr>
        <p:spPr>
          <a:xfrm>
            <a:off x="347597" y="2162004"/>
            <a:ext cx="5760640" cy="11818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IN" sz="4800" b="1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 Unicode MS" panose="020B0604020202020204" pitchFamily="34" charset="-128"/>
              </a:rPr>
              <a:t>Analyses des ventes</a:t>
            </a:r>
          </a:p>
          <a:p>
            <a:pPr>
              <a:lnSpc>
                <a:spcPct val="80000"/>
              </a:lnSpc>
            </a:pPr>
            <a:r>
              <a:rPr lang="en-IN" sz="48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Unicode MS" panose="020B0604020202020204" pitchFamily="34" charset="-128"/>
              </a:rPr>
              <a:t>RESTER LIVRES</a:t>
            </a:r>
            <a:r>
              <a:rPr lang="en-IN" sz="48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BE5594-688C-46AC-AAAC-609FC5B150AD}"/>
              </a:ext>
            </a:extLst>
          </p:cNvPr>
          <p:cNvSpPr txBox="1"/>
          <p:nvPr/>
        </p:nvSpPr>
        <p:spPr>
          <a:xfrm>
            <a:off x="6379428" y="5887163"/>
            <a:ext cx="61926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b="1" spc="500" dirty="0">
                <a:solidFill>
                  <a:schemeClr val="bg1"/>
                </a:solidFill>
              </a:rPr>
              <a:t>MZEBLA IKHLAS, Data Analyst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B680A-8B81-4FFF-99E6-528CAE512C7A}"/>
              </a:ext>
            </a:extLst>
          </p:cNvPr>
          <p:cNvGrpSpPr/>
          <p:nvPr/>
        </p:nvGrpSpPr>
        <p:grpSpPr>
          <a:xfrm>
            <a:off x="5291123" y="5088490"/>
            <a:ext cx="1239838" cy="1254125"/>
            <a:chOff x="8054975" y="4572000"/>
            <a:chExt cx="1239838" cy="1254125"/>
          </a:xfrm>
        </p:grpSpPr>
        <p:sp>
          <p:nvSpPr>
            <p:cNvPr id="15" name="Line 5">
              <a:extLst>
                <a:ext uri="{FF2B5EF4-FFF2-40B4-BE49-F238E27FC236}">
                  <a16:creationId xmlns:a16="http://schemas.microsoft.com/office/drawing/2014/main" id="{CB523903-990E-492C-BAA0-1F0A5446B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5387975"/>
              <a:ext cx="292100" cy="36195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Line 6">
              <a:extLst>
                <a:ext uri="{FF2B5EF4-FFF2-40B4-BE49-F238E27FC236}">
                  <a16:creationId xmlns:a16="http://schemas.microsoft.com/office/drawing/2014/main" id="{89C09C72-4999-46EE-A729-04A9E6EA4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4975" y="5087938"/>
              <a:ext cx="595313" cy="738187"/>
            </a:xfrm>
            <a:prstGeom prst="line">
              <a:avLst/>
            </a:prstGeom>
            <a:noFill/>
            <a:ln w="2540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Line 7">
              <a:extLst>
                <a:ext uri="{FF2B5EF4-FFF2-40B4-BE49-F238E27FC236}">
                  <a16:creationId xmlns:a16="http://schemas.microsoft.com/office/drawing/2014/main" id="{0F678471-6E2C-4122-9985-0D4E687626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8475" y="4899025"/>
              <a:ext cx="728663" cy="900112"/>
            </a:xfrm>
            <a:prstGeom prst="line">
              <a:avLst/>
            </a:prstGeom>
            <a:noFill/>
            <a:ln w="2540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Line 8">
              <a:extLst>
                <a:ext uri="{FF2B5EF4-FFF2-40B4-BE49-F238E27FC236}">
                  <a16:creationId xmlns:a16="http://schemas.microsoft.com/office/drawing/2014/main" id="{4A3C3508-2A30-40E7-A9E1-6E5D4A4E2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4838" y="4757738"/>
              <a:ext cx="788988" cy="96520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767DC650-8A7F-472E-BC21-E2288D678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1363" y="4654550"/>
              <a:ext cx="774700" cy="95885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Line 10">
              <a:extLst>
                <a:ext uri="{FF2B5EF4-FFF2-40B4-BE49-F238E27FC236}">
                  <a16:creationId xmlns:a16="http://schemas.microsoft.com/office/drawing/2014/main" id="{4B72AA7B-4D2F-42EF-9444-6B233F59E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8050" y="4591050"/>
              <a:ext cx="714375" cy="862012"/>
            </a:xfrm>
            <a:prstGeom prst="line">
              <a:avLst/>
            </a:prstGeom>
            <a:noFill/>
            <a:ln w="2540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Line 11">
              <a:extLst>
                <a:ext uri="{FF2B5EF4-FFF2-40B4-BE49-F238E27FC236}">
                  <a16:creationId xmlns:a16="http://schemas.microsoft.com/office/drawing/2014/main" id="{F4C37CAE-F3CD-412D-A9ED-50FF1509F6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32838" y="4572000"/>
              <a:ext cx="561975" cy="695325"/>
            </a:xfrm>
            <a:prstGeom prst="line">
              <a:avLst/>
            </a:prstGeom>
            <a:noFill/>
            <a:ln w="2540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Line 12">
              <a:extLst>
                <a:ext uri="{FF2B5EF4-FFF2-40B4-BE49-F238E27FC236}">
                  <a16:creationId xmlns:a16="http://schemas.microsoft.com/office/drawing/2014/main" id="{AACB932F-B9B5-4842-8CE9-8BAFCD6BB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5738" y="4724400"/>
              <a:ext cx="142875" cy="17780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1C02C386-FAA6-4BAA-9ED0-4CF58A8540B4}"/>
              </a:ext>
            </a:extLst>
          </p:cNvPr>
          <p:cNvSpPr/>
          <p:nvPr/>
        </p:nvSpPr>
        <p:spPr>
          <a:xfrm>
            <a:off x="11524636" y="127649"/>
            <a:ext cx="462491" cy="462491"/>
          </a:xfrm>
          <a:prstGeom prst="donut">
            <a:avLst>
              <a:gd name="adj" fmla="val 2306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6BC0A234-4D8E-49F0-BC9B-E0A1821519A0}"/>
              </a:ext>
            </a:extLst>
          </p:cNvPr>
          <p:cNvSpPr/>
          <p:nvPr/>
        </p:nvSpPr>
        <p:spPr>
          <a:xfrm>
            <a:off x="1300267" y="786204"/>
            <a:ext cx="462491" cy="462491"/>
          </a:xfrm>
          <a:prstGeom prst="donut">
            <a:avLst>
              <a:gd name="adj" fmla="val 2306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1C6BF2A-A43A-43C2-A599-78AA0FB5D081}"/>
              </a:ext>
            </a:extLst>
          </p:cNvPr>
          <p:cNvGrpSpPr/>
          <p:nvPr/>
        </p:nvGrpSpPr>
        <p:grpSpPr>
          <a:xfrm>
            <a:off x="9588785" y="590140"/>
            <a:ext cx="1425135" cy="422741"/>
            <a:chOff x="9588785" y="590140"/>
            <a:chExt cx="1425135" cy="422741"/>
          </a:xfrm>
        </p:grpSpPr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E614B83-E56F-4972-AB2C-3C0AF67CF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8785" y="590140"/>
              <a:ext cx="250231" cy="422741"/>
            </a:xfrm>
            <a:custGeom>
              <a:avLst/>
              <a:gdLst>
                <a:gd name="T0" fmla="*/ 272 w 288"/>
                <a:gd name="T1" fmla="*/ 215 h 488"/>
                <a:gd name="T2" fmla="*/ 93 w 288"/>
                <a:gd name="T3" fmla="*/ 36 h 488"/>
                <a:gd name="T4" fmla="*/ 37 w 288"/>
                <a:gd name="T5" fmla="*/ 93 h 488"/>
                <a:gd name="T6" fmla="*/ 188 w 288"/>
                <a:gd name="T7" fmla="*/ 244 h 488"/>
                <a:gd name="T8" fmla="*/ 37 w 288"/>
                <a:gd name="T9" fmla="*/ 395 h 488"/>
                <a:gd name="T10" fmla="*/ 93 w 288"/>
                <a:gd name="T11" fmla="*/ 451 h 488"/>
                <a:gd name="T12" fmla="*/ 272 w 288"/>
                <a:gd name="T13" fmla="*/ 272 h 488"/>
                <a:gd name="T14" fmla="*/ 272 w 288"/>
                <a:gd name="T15" fmla="*/ 215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488">
                  <a:moveTo>
                    <a:pt x="272" y="215"/>
                  </a:moveTo>
                  <a:cubicBezTo>
                    <a:pt x="213" y="156"/>
                    <a:pt x="153" y="96"/>
                    <a:pt x="93" y="36"/>
                  </a:cubicBezTo>
                  <a:cubicBezTo>
                    <a:pt x="57" y="0"/>
                    <a:pt x="0" y="56"/>
                    <a:pt x="37" y="93"/>
                  </a:cubicBezTo>
                  <a:cubicBezTo>
                    <a:pt x="87" y="143"/>
                    <a:pt x="137" y="193"/>
                    <a:pt x="188" y="244"/>
                  </a:cubicBezTo>
                  <a:cubicBezTo>
                    <a:pt x="137" y="294"/>
                    <a:pt x="87" y="344"/>
                    <a:pt x="37" y="395"/>
                  </a:cubicBezTo>
                  <a:cubicBezTo>
                    <a:pt x="0" y="431"/>
                    <a:pt x="57" y="488"/>
                    <a:pt x="93" y="451"/>
                  </a:cubicBezTo>
                  <a:cubicBezTo>
                    <a:pt x="153" y="391"/>
                    <a:pt x="213" y="332"/>
                    <a:pt x="272" y="272"/>
                  </a:cubicBezTo>
                  <a:cubicBezTo>
                    <a:pt x="288" y="257"/>
                    <a:pt x="288" y="231"/>
                    <a:pt x="272" y="215"/>
                  </a:cubicBezTo>
                  <a:close/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3EE963AA-31F8-454E-9FBA-CED6FAE41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0420" y="590140"/>
              <a:ext cx="250231" cy="422741"/>
            </a:xfrm>
            <a:custGeom>
              <a:avLst/>
              <a:gdLst>
                <a:gd name="T0" fmla="*/ 272 w 288"/>
                <a:gd name="T1" fmla="*/ 215 h 488"/>
                <a:gd name="T2" fmla="*/ 93 w 288"/>
                <a:gd name="T3" fmla="*/ 36 h 488"/>
                <a:gd name="T4" fmla="*/ 37 w 288"/>
                <a:gd name="T5" fmla="*/ 93 h 488"/>
                <a:gd name="T6" fmla="*/ 188 w 288"/>
                <a:gd name="T7" fmla="*/ 244 h 488"/>
                <a:gd name="T8" fmla="*/ 37 w 288"/>
                <a:gd name="T9" fmla="*/ 395 h 488"/>
                <a:gd name="T10" fmla="*/ 93 w 288"/>
                <a:gd name="T11" fmla="*/ 451 h 488"/>
                <a:gd name="T12" fmla="*/ 272 w 288"/>
                <a:gd name="T13" fmla="*/ 272 h 488"/>
                <a:gd name="T14" fmla="*/ 272 w 288"/>
                <a:gd name="T15" fmla="*/ 215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488">
                  <a:moveTo>
                    <a:pt x="272" y="215"/>
                  </a:moveTo>
                  <a:cubicBezTo>
                    <a:pt x="213" y="156"/>
                    <a:pt x="153" y="96"/>
                    <a:pt x="93" y="36"/>
                  </a:cubicBezTo>
                  <a:cubicBezTo>
                    <a:pt x="57" y="0"/>
                    <a:pt x="0" y="56"/>
                    <a:pt x="37" y="93"/>
                  </a:cubicBezTo>
                  <a:cubicBezTo>
                    <a:pt x="87" y="143"/>
                    <a:pt x="137" y="193"/>
                    <a:pt x="188" y="244"/>
                  </a:cubicBezTo>
                  <a:cubicBezTo>
                    <a:pt x="137" y="294"/>
                    <a:pt x="87" y="344"/>
                    <a:pt x="37" y="395"/>
                  </a:cubicBezTo>
                  <a:cubicBezTo>
                    <a:pt x="0" y="431"/>
                    <a:pt x="57" y="488"/>
                    <a:pt x="93" y="451"/>
                  </a:cubicBezTo>
                  <a:cubicBezTo>
                    <a:pt x="153" y="391"/>
                    <a:pt x="213" y="332"/>
                    <a:pt x="272" y="272"/>
                  </a:cubicBezTo>
                  <a:cubicBezTo>
                    <a:pt x="288" y="257"/>
                    <a:pt x="288" y="231"/>
                    <a:pt x="272" y="215"/>
                  </a:cubicBezTo>
                  <a:close/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ECF8FA9-545D-420C-8921-D16E19872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2055" y="590140"/>
              <a:ext cx="250231" cy="422741"/>
            </a:xfrm>
            <a:custGeom>
              <a:avLst/>
              <a:gdLst>
                <a:gd name="T0" fmla="*/ 272 w 288"/>
                <a:gd name="T1" fmla="*/ 215 h 488"/>
                <a:gd name="T2" fmla="*/ 93 w 288"/>
                <a:gd name="T3" fmla="*/ 36 h 488"/>
                <a:gd name="T4" fmla="*/ 37 w 288"/>
                <a:gd name="T5" fmla="*/ 93 h 488"/>
                <a:gd name="T6" fmla="*/ 188 w 288"/>
                <a:gd name="T7" fmla="*/ 244 h 488"/>
                <a:gd name="T8" fmla="*/ 37 w 288"/>
                <a:gd name="T9" fmla="*/ 395 h 488"/>
                <a:gd name="T10" fmla="*/ 93 w 288"/>
                <a:gd name="T11" fmla="*/ 451 h 488"/>
                <a:gd name="T12" fmla="*/ 272 w 288"/>
                <a:gd name="T13" fmla="*/ 272 h 488"/>
                <a:gd name="T14" fmla="*/ 272 w 288"/>
                <a:gd name="T15" fmla="*/ 215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488">
                  <a:moveTo>
                    <a:pt x="272" y="215"/>
                  </a:moveTo>
                  <a:cubicBezTo>
                    <a:pt x="213" y="156"/>
                    <a:pt x="153" y="96"/>
                    <a:pt x="93" y="36"/>
                  </a:cubicBezTo>
                  <a:cubicBezTo>
                    <a:pt x="57" y="0"/>
                    <a:pt x="0" y="56"/>
                    <a:pt x="37" y="93"/>
                  </a:cubicBezTo>
                  <a:cubicBezTo>
                    <a:pt x="87" y="143"/>
                    <a:pt x="137" y="193"/>
                    <a:pt x="188" y="244"/>
                  </a:cubicBezTo>
                  <a:cubicBezTo>
                    <a:pt x="137" y="294"/>
                    <a:pt x="87" y="344"/>
                    <a:pt x="37" y="395"/>
                  </a:cubicBezTo>
                  <a:cubicBezTo>
                    <a:pt x="0" y="431"/>
                    <a:pt x="57" y="488"/>
                    <a:pt x="93" y="451"/>
                  </a:cubicBezTo>
                  <a:cubicBezTo>
                    <a:pt x="153" y="391"/>
                    <a:pt x="213" y="332"/>
                    <a:pt x="272" y="272"/>
                  </a:cubicBezTo>
                  <a:cubicBezTo>
                    <a:pt x="288" y="257"/>
                    <a:pt x="288" y="231"/>
                    <a:pt x="272" y="215"/>
                  </a:cubicBezTo>
                  <a:close/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21C0C5BF-992A-45D3-A5BD-4C390053D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3689" y="590140"/>
              <a:ext cx="250231" cy="422741"/>
            </a:xfrm>
            <a:custGeom>
              <a:avLst/>
              <a:gdLst>
                <a:gd name="T0" fmla="*/ 272 w 288"/>
                <a:gd name="T1" fmla="*/ 215 h 488"/>
                <a:gd name="T2" fmla="*/ 93 w 288"/>
                <a:gd name="T3" fmla="*/ 36 h 488"/>
                <a:gd name="T4" fmla="*/ 37 w 288"/>
                <a:gd name="T5" fmla="*/ 93 h 488"/>
                <a:gd name="T6" fmla="*/ 188 w 288"/>
                <a:gd name="T7" fmla="*/ 244 h 488"/>
                <a:gd name="T8" fmla="*/ 37 w 288"/>
                <a:gd name="T9" fmla="*/ 395 h 488"/>
                <a:gd name="T10" fmla="*/ 93 w 288"/>
                <a:gd name="T11" fmla="*/ 451 h 488"/>
                <a:gd name="T12" fmla="*/ 272 w 288"/>
                <a:gd name="T13" fmla="*/ 272 h 488"/>
                <a:gd name="T14" fmla="*/ 272 w 288"/>
                <a:gd name="T15" fmla="*/ 215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488">
                  <a:moveTo>
                    <a:pt x="272" y="215"/>
                  </a:moveTo>
                  <a:cubicBezTo>
                    <a:pt x="213" y="156"/>
                    <a:pt x="153" y="96"/>
                    <a:pt x="93" y="36"/>
                  </a:cubicBezTo>
                  <a:cubicBezTo>
                    <a:pt x="57" y="0"/>
                    <a:pt x="0" y="56"/>
                    <a:pt x="37" y="93"/>
                  </a:cubicBezTo>
                  <a:cubicBezTo>
                    <a:pt x="87" y="143"/>
                    <a:pt x="137" y="193"/>
                    <a:pt x="188" y="244"/>
                  </a:cubicBezTo>
                  <a:cubicBezTo>
                    <a:pt x="137" y="294"/>
                    <a:pt x="87" y="344"/>
                    <a:pt x="37" y="395"/>
                  </a:cubicBezTo>
                  <a:cubicBezTo>
                    <a:pt x="0" y="431"/>
                    <a:pt x="57" y="488"/>
                    <a:pt x="93" y="451"/>
                  </a:cubicBezTo>
                  <a:cubicBezTo>
                    <a:pt x="153" y="391"/>
                    <a:pt x="213" y="332"/>
                    <a:pt x="272" y="272"/>
                  </a:cubicBezTo>
                  <a:cubicBezTo>
                    <a:pt x="288" y="257"/>
                    <a:pt x="288" y="231"/>
                    <a:pt x="272" y="215"/>
                  </a:cubicBezTo>
                  <a:close/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87EA71-A6C0-4634-90A4-00FFAFFA8322}"/>
              </a:ext>
            </a:extLst>
          </p:cNvPr>
          <p:cNvGrpSpPr/>
          <p:nvPr/>
        </p:nvGrpSpPr>
        <p:grpSpPr>
          <a:xfrm>
            <a:off x="5954402" y="827648"/>
            <a:ext cx="907976" cy="918438"/>
            <a:chOff x="8054975" y="4572000"/>
            <a:chExt cx="1239838" cy="1254125"/>
          </a:xfrm>
        </p:grpSpPr>
        <p:sp>
          <p:nvSpPr>
            <p:cNvPr id="31" name="Line 5">
              <a:extLst>
                <a:ext uri="{FF2B5EF4-FFF2-40B4-BE49-F238E27FC236}">
                  <a16:creationId xmlns:a16="http://schemas.microsoft.com/office/drawing/2014/main" id="{3EE8DB48-71FB-4E06-82C3-B956D0D48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5387975"/>
              <a:ext cx="292100" cy="36195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Line 6">
              <a:extLst>
                <a:ext uri="{FF2B5EF4-FFF2-40B4-BE49-F238E27FC236}">
                  <a16:creationId xmlns:a16="http://schemas.microsoft.com/office/drawing/2014/main" id="{F1718854-2DD5-428D-83B6-A6F853FD8B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4975" y="5087938"/>
              <a:ext cx="595313" cy="738187"/>
            </a:xfrm>
            <a:prstGeom prst="line">
              <a:avLst/>
            </a:prstGeom>
            <a:noFill/>
            <a:ln w="2540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Line 7">
              <a:extLst>
                <a:ext uri="{FF2B5EF4-FFF2-40B4-BE49-F238E27FC236}">
                  <a16:creationId xmlns:a16="http://schemas.microsoft.com/office/drawing/2014/main" id="{EA6A5A96-31DE-4339-A82D-BBD697BF9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8475" y="4899025"/>
              <a:ext cx="728663" cy="900112"/>
            </a:xfrm>
            <a:prstGeom prst="line">
              <a:avLst/>
            </a:prstGeom>
            <a:noFill/>
            <a:ln w="2540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Line 8">
              <a:extLst>
                <a:ext uri="{FF2B5EF4-FFF2-40B4-BE49-F238E27FC236}">
                  <a16:creationId xmlns:a16="http://schemas.microsoft.com/office/drawing/2014/main" id="{D1B7552B-E655-467C-95F5-2BB7CAB28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4838" y="4757738"/>
              <a:ext cx="788988" cy="96520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Line 9">
              <a:extLst>
                <a:ext uri="{FF2B5EF4-FFF2-40B4-BE49-F238E27FC236}">
                  <a16:creationId xmlns:a16="http://schemas.microsoft.com/office/drawing/2014/main" id="{11100F0F-9F56-4D85-BB31-24F9AC093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1363" y="4654550"/>
              <a:ext cx="774700" cy="95885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Line 10">
              <a:extLst>
                <a:ext uri="{FF2B5EF4-FFF2-40B4-BE49-F238E27FC236}">
                  <a16:creationId xmlns:a16="http://schemas.microsoft.com/office/drawing/2014/main" id="{AC7E36EB-1DCA-4089-A279-3F42DA6A0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8050" y="4591050"/>
              <a:ext cx="714375" cy="862012"/>
            </a:xfrm>
            <a:prstGeom prst="line">
              <a:avLst/>
            </a:prstGeom>
            <a:noFill/>
            <a:ln w="2540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Line 11">
              <a:extLst>
                <a:ext uri="{FF2B5EF4-FFF2-40B4-BE49-F238E27FC236}">
                  <a16:creationId xmlns:a16="http://schemas.microsoft.com/office/drawing/2014/main" id="{15E6E236-8360-41B2-8304-D29603E51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32838" y="4572000"/>
              <a:ext cx="561975" cy="695325"/>
            </a:xfrm>
            <a:prstGeom prst="line">
              <a:avLst/>
            </a:prstGeom>
            <a:noFill/>
            <a:ln w="2540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Line 12">
              <a:extLst>
                <a:ext uri="{FF2B5EF4-FFF2-40B4-BE49-F238E27FC236}">
                  <a16:creationId xmlns:a16="http://schemas.microsoft.com/office/drawing/2014/main" id="{6719EEAB-3672-4E11-8F5C-989431C11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5738" y="4724400"/>
              <a:ext cx="142875" cy="17780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5A1C2BE-EABD-4F93-9E61-4D9F636F607A}"/>
              </a:ext>
            </a:extLst>
          </p:cNvPr>
          <p:cNvGrpSpPr/>
          <p:nvPr/>
        </p:nvGrpSpPr>
        <p:grpSpPr>
          <a:xfrm>
            <a:off x="246416" y="6091130"/>
            <a:ext cx="903400" cy="520769"/>
            <a:chOff x="1121722" y="5893897"/>
            <a:chExt cx="903400" cy="520769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ACF14CE-EE5C-4ECA-905A-ABB03918A7AD}"/>
                </a:ext>
              </a:extLst>
            </p:cNvPr>
            <p:cNvSpPr/>
            <p:nvPr/>
          </p:nvSpPr>
          <p:spPr>
            <a:xfrm rot="5400000" flipH="1">
              <a:off x="1954374" y="589389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7D18E98-534A-48EA-A20A-261512B8AE47}"/>
                </a:ext>
              </a:extLst>
            </p:cNvPr>
            <p:cNvSpPr/>
            <p:nvPr/>
          </p:nvSpPr>
          <p:spPr>
            <a:xfrm rot="5400000" flipH="1">
              <a:off x="1746210" y="589389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7348264-2AE3-4FDD-8F71-09F3EBD3E685}"/>
                </a:ext>
              </a:extLst>
            </p:cNvPr>
            <p:cNvSpPr/>
            <p:nvPr/>
          </p:nvSpPr>
          <p:spPr>
            <a:xfrm rot="5400000" flipH="1">
              <a:off x="1538047" y="589389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47D8BE4-9949-432E-B75F-3C7A7BCEAF29}"/>
                </a:ext>
              </a:extLst>
            </p:cNvPr>
            <p:cNvSpPr/>
            <p:nvPr/>
          </p:nvSpPr>
          <p:spPr>
            <a:xfrm rot="5400000" flipH="1">
              <a:off x="1329884" y="589389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F7285C8-EB60-44AC-BDED-FA78298876D1}"/>
                </a:ext>
              </a:extLst>
            </p:cNvPr>
            <p:cNvSpPr/>
            <p:nvPr/>
          </p:nvSpPr>
          <p:spPr>
            <a:xfrm rot="5400000" flipH="1">
              <a:off x="1121720" y="589389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68C4EED-58FD-4C7B-BA78-5EC1DBDB4498}"/>
                </a:ext>
              </a:extLst>
            </p:cNvPr>
            <p:cNvSpPr/>
            <p:nvPr/>
          </p:nvSpPr>
          <p:spPr>
            <a:xfrm rot="5400000" flipH="1">
              <a:off x="1954374" y="611890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761B618-C98A-4A8D-9D95-C3A68837D10C}"/>
                </a:ext>
              </a:extLst>
            </p:cNvPr>
            <p:cNvSpPr/>
            <p:nvPr/>
          </p:nvSpPr>
          <p:spPr>
            <a:xfrm rot="5400000" flipH="1">
              <a:off x="1746210" y="611890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18305A-56FE-449B-A77E-80D62742B2ED}"/>
                </a:ext>
              </a:extLst>
            </p:cNvPr>
            <p:cNvSpPr/>
            <p:nvPr/>
          </p:nvSpPr>
          <p:spPr>
            <a:xfrm rot="5400000" flipH="1">
              <a:off x="1538047" y="611890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7718FDF-559F-4E92-B3B7-A2674EAC2A9F}"/>
                </a:ext>
              </a:extLst>
            </p:cNvPr>
            <p:cNvSpPr/>
            <p:nvPr/>
          </p:nvSpPr>
          <p:spPr>
            <a:xfrm rot="5400000" flipH="1">
              <a:off x="1329884" y="611890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2EB4F55-5C65-4042-B49E-D2E3881B389A}"/>
                </a:ext>
              </a:extLst>
            </p:cNvPr>
            <p:cNvSpPr/>
            <p:nvPr/>
          </p:nvSpPr>
          <p:spPr>
            <a:xfrm rot="5400000" flipH="1">
              <a:off x="1121720" y="611890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7F32FCA-B14C-4988-B3B3-F8D745622790}"/>
                </a:ext>
              </a:extLst>
            </p:cNvPr>
            <p:cNvSpPr/>
            <p:nvPr/>
          </p:nvSpPr>
          <p:spPr>
            <a:xfrm rot="5400000" flipH="1">
              <a:off x="1954374" y="634391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155E537-1697-4353-B7F0-EE140DC5D60E}"/>
                </a:ext>
              </a:extLst>
            </p:cNvPr>
            <p:cNvSpPr/>
            <p:nvPr/>
          </p:nvSpPr>
          <p:spPr>
            <a:xfrm rot="5400000" flipH="1">
              <a:off x="1746210" y="634391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DB4A649-F8C5-4804-882D-C373C23C9D8B}"/>
                </a:ext>
              </a:extLst>
            </p:cNvPr>
            <p:cNvSpPr/>
            <p:nvPr/>
          </p:nvSpPr>
          <p:spPr>
            <a:xfrm rot="5400000" flipH="1">
              <a:off x="1538047" y="634391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0817076-EE7D-4432-8C91-BB42C9DB1724}"/>
                </a:ext>
              </a:extLst>
            </p:cNvPr>
            <p:cNvSpPr/>
            <p:nvPr/>
          </p:nvSpPr>
          <p:spPr>
            <a:xfrm rot="5400000" flipH="1">
              <a:off x="1329884" y="634391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CD79BF6-0C93-4B78-BF8E-34F1D9551C95}"/>
                </a:ext>
              </a:extLst>
            </p:cNvPr>
            <p:cNvSpPr/>
            <p:nvPr/>
          </p:nvSpPr>
          <p:spPr>
            <a:xfrm rot="5400000" flipH="1">
              <a:off x="1121720" y="634391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49417B7-291A-4032-B1BE-04B237D994FF}"/>
              </a:ext>
            </a:extLst>
          </p:cNvPr>
          <p:cNvGrpSpPr/>
          <p:nvPr/>
        </p:nvGrpSpPr>
        <p:grpSpPr>
          <a:xfrm>
            <a:off x="10436155" y="3747942"/>
            <a:ext cx="1319726" cy="520769"/>
            <a:chOff x="10145958" y="3892102"/>
            <a:chExt cx="1319726" cy="520769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0C1998C-CEE9-4C36-A538-A76260C3C674}"/>
                </a:ext>
              </a:extLst>
            </p:cNvPr>
            <p:cNvSpPr/>
            <p:nvPr/>
          </p:nvSpPr>
          <p:spPr>
            <a:xfrm rot="5400000" flipH="1">
              <a:off x="11394936" y="389210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38AE310-BA8A-4E09-BC6F-0304D1893412}"/>
                </a:ext>
              </a:extLst>
            </p:cNvPr>
            <p:cNvSpPr/>
            <p:nvPr/>
          </p:nvSpPr>
          <p:spPr>
            <a:xfrm rot="5400000" flipH="1">
              <a:off x="11186772" y="389210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825ABC4-2FE7-413C-B200-23DFB1C52188}"/>
                </a:ext>
              </a:extLst>
            </p:cNvPr>
            <p:cNvSpPr/>
            <p:nvPr/>
          </p:nvSpPr>
          <p:spPr>
            <a:xfrm rot="5400000" flipH="1">
              <a:off x="10978609" y="389210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2A281FB-90AB-4047-A76E-91D85192515B}"/>
                </a:ext>
              </a:extLst>
            </p:cNvPr>
            <p:cNvSpPr/>
            <p:nvPr/>
          </p:nvSpPr>
          <p:spPr>
            <a:xfrm rot="5400000" flipH="1">
              <a:off x="10770446" y="389210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DC3692D-F43D-4485-A1F5-540A3A8F3F98}"/>
                </a:ext>
              </a:extLst>
            </p:cNvPr>
            <p:cNvSpPr/>
            <p:nvPr/>
          </p:nvSpPr>
          <p:spPr>
            <a:xfrm rot="5400000" flipH="1">
              <a:off x="10562282" y="389210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542A914-A648-4FB7-9DE3-77892A887AD3}"/>
                </a:ext>
              </a:extLst>
            </p:cNvPr>
            <p:cNvSpPr/>
            <p:nvPr/>
          </p:nvSpPr>
          <p:spPr>
            <a:xfrm rot="5400000" flipH="1">
              <a:off x="10354119" y="389210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F2FF322-FE39-48D9-A330-2FA44A844476}"/>
                </a:ext>
              </a:extLst>
            </p:cNvPr>
            <p:cNvSpPr/>
            <p:nvPr/>
          </p:nvSpPr>
          <p:spPr>
            <a:xfrm rot="5400000" flipH="1">
              <a:off x="10145956" y="389210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65E74C4-A117-4091-B150-FF252CACD156}"/>
                </a:ext>
              </a:extLst>
            </p:cNvPr>
            <p:cNvSpPr/>
            <p:nvPr/>
          </p:nvSpPr>
          <p:spPr>
            <a:xfrm rot="5400000" flipH="1">
              <a:off x="11394936" y="411711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C911840-E4FF-4151-B586-F19AF8D8DB57}"/>
                </a:ext>
              </a:extLst>
            </p:cNvPr>
            <p:cNvSpPr/>
            <p:nvPr/>
          </p:nvSpPr>
          <p:spPr>
            <a:xfrm rot="5400000" flipH="1">
              <a:off x="11186772" y="411711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480CAD3-6C30-466B-92B1-3CC1A3F55914}"/>
                </a:ext>
              </a:extLst>
            </p:cNvPr>
            <p:cNvSpPr/>
            <p:nvPr/>
          </p:nvSpPr>
          <p:spPr>
            <a:xfrm rot="5400000" flipH="1">
              <a:off x="10978609" y="411711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4BC36BB-F0EE-4F51-B461-DCACAF8E7C1C}"/>
                </a:ext>
              </a:extLst>
            </p:cNvPr>
            <p:cNvSpPr/>
            <p:nvPr/>
          </p:nvSpPr>
          <p:spPr>
            <a:xfrm rot="5400000" flipH="1">
              <a:off x="10770446" y="411711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DF0F645-89B9-417F-8CDC-685FAF0B3651}"/>
                </a:ext>
              </a:extLst>
            </p:cNvPr>
            <p:cNvSpPr/>
            <p:nvPr/>
          </p:nvSpPr>
          <p:spPr>
            <a:xfrm rot="5400000" flipH="1">
              <a:off x="10562282" y="411711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BF5AC8F-89FA-42B9-A13A-F99013C27CE6}"/>
                </a:ext>
              </a:extLst>
            </p:cNvPr>
            <p:cNvSpPr/>
            <p:nvPr/>
          </p:nvSpPr>
          <p:spPr>
            <a:xfrm rot="5400000" flipH="1">
              <a:off x="10354119" y="411711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AE57270-864C-49B3-A1AA-9DDD1BE09C82}"/>
                </a:ext>
              </a:extLst>
            </p:cNvPr>
            <p:cNvSpPr/>
            <p:nvPr/>
          </p:nvSpPr>
          <p:spPr>
            <a:xfrm rot="5400000" flipH="1">
              <a:off x="10145956" y="411711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28DE577-FBCB-47AB-B485-54E987EE9D90}"/>
                </a:ext>
              </a:extLst>
            </p:cNvPr>
            <p:cNvSpPr/>
            <p:nvPr/>
          </p:nvSpPr>
          <p:spPr>
            <a:xfrm rot="5400000" flipH="1">
              <a:off x="11394936" y="434212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01AA381-4310-49C5-BA5E-F1DB8FFE38AD}"/>
                </a:ext>
              </a:extLst>
            </p:cNvPr>
            <p:cNvSpPr/>
            <p:nvPr/>
          </p:nvSpPr>
          <p:spPr>
            <a:xfrm rot="5400000" flipH="1">
              <a:off x="11186772" y="434212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9178F2E-1A2F-44F0-A97D-F8C574E94649}"/>
                </a:ext>
              </a:extLst>
            </p:cNvPr>
            <p:cNvSpPr/>
            <p:nvPr/>
          </p:nvSpPr>
          <p:spPr>
            <a:xfrm rot="5400000" flipH="1">
              <a:off x="10978609" y="434212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4BE12BE-953F-4FCB-8A5B-9606EF7792F5}"/>
                </a:ext>
              </a:extLst>
            </p:cNvPr>
            <p:cNvSpPr/>
            <p:nvPr/>
          </p:nvSpPr>
          <p:spPr>
            <a:xfrm rot="5400000" flipH="1">
              <a:off x="10770446" y="434212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9452F53-41E3-4244-970C-5B5473EEB616}"/>
                </a:ext>
              </a:extLst>
            </p:cNvPr>
            <p:cNvSpPr/>
            <p:nvPr/>
          </p:nvSpPr>
          <p:spPr>
            <a:xfrm rot="5400000" flipH="1">
              <a:off x="10562282" y="434212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D218CD1-E2B7-4CCB-8E2B-DF518551F35F}"/>
                </a:ext>
              </a:extLst>
            </p:cNvPr>
            <p:cNvSpPr/>
            <p:nvPr/>
          </p:nvSpPr>
          <p:spPr>
            <a:xfrm rot="5400000" flipH="1">
              <a:off x="10354119" y="434212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6EB3D2E-6CCD-4E01-88DB-9711CA0656C7}"/>
                </a:ext>
              </a:extLst>
            </p:cNvPr>
            <p:cNvSpPr/>
            <p:nvPr/>
          </p:nvSpPr>
          <p:spPr>
            <a:xfrm rot="5400000" flipH="1">
              <a:off x="10145956" y="434212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298004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942F9-78D9-4DAD-910A-A6408ADA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z="1000" smtClean="0"/>
              <a:pPr/>
              <a:t>10</a:t>
            </a:fld>
            <a:endParaRPr lang="en-US" sz="1000" dirty="0"/>
          </a:p>
        </p:txBody>
      </p:sp>
      <p:grpSp>
        <p:nvGrpSpPr>
          <p:cNvPr id="40" name="Group 24"/>
          <p:cNvGrpSpPr>
            <a:grpSpLocks/>
          </p:cNvGrpSpPr>
          <p:nvPr/>
        </p:nvGrpSpPr>
        <p:grpSpPr bwMode="auto">
          <a:xfrm>
            <a:off x="-1" y="246488"/>
            <a:ext cx="12188825" cy="734145"/>
            <a:chOff x="0" y="845"/>
            <a:chExt cx="5760" cy="272"/>
          </a:xfrm>
          <a:solidFill>
            <a:srgbClr val="FF0000"/>
          </a:solidFill>
        </p:grpSpPr>
        <p:sp>
          <p:nvSpPr>
            <p:cNvPr id="41" name="Rectangle 19"/>
            <p:cNvSpPr>
              <a:spLocks noChangeArrowheads="1"/>
            </p:cNvSpPr>
            <p:nvPr userDrawn="1"/>
          </p:nvSpPr>
          <p:spPr bwMode="auto">
            <a:xfrm>
              <a:off x="5035" y="936"/>
              <a:ext cx="725" cy="18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2" name="Rectangle 20"/>
            <p:cNvSpPr>
              <a:spLocks noChangeArrowheads="1"/>
            </p:cNvSpPr>
            <p:nvPr userDrawn="1"/>
          </p:nvSpPr>
          <p:spPr bwMode="auto">
            <a:xfrm>
              <a:off x="657" y="936"/>
              <a:ext cx="5103" cy="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3" name="Rectangle 21"/>
            <p:cNvSpPr>
              <a:spLocks noChangeArrowheads="1"/>
            </p:cNvSpPr>
            <p:nvPr userDrawn="1"/>
          </p:nvSpPr>
          <p:spPr bwMode="auto">
            <a:xfrm>
              <a:off x="0" y="845"/>
              <a:ext cx="680" cy="18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9" name="AutoShape 22"/>
            <p:cNvSpPr>
              <a:spLocks noChangeArrowheads="1"/>
            </p:cNvSpPr>
            <p:nvPr userDrawn="1"/>
          </p:nvSpPr>
          <p:spPr bwMode="auto">
            <a:xfrm rot="10800000">
              <a:off x="4694" y="936"/>
              <a:ext cx="681" cy="181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50" name="AutoShape 23"/>
            <p:cNvSpPr>
              <a:spLocks noChangeArrowheads="1"/>
            </p:cNvSpPr>
            <p:nvPr userDrawn="1"/>
          </p:nvSpPr>
          <p:spPr bwMode="auto">
            <a:xfrm>
              <a:off x="340" y="845"/>
              <a:ext cx="681" cy="181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-3996" y="0"/>
            <a:ext cx="12188825" cy="6926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Analyses des données </a:t>
            </a:r>
          </a:p>
          <a:p>
            <a:r>
              <a:rPr lang="fr-FR" sz="14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Statistiques descriptives:     </a:t>
            </a:r>
            <a:r>
              <a:rPr lang="fr-FR" sz="12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Chiffre d’affaires (mars 2021-Fevrier 2022)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1764" y="1124744"/>
            <a:ext cx="11521280" cy="51125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837828" y="1412776"/>
            <a:ext cx="5760640" cy="46085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20D13FC-F43E-4D8E-93DF-9201F926F970}"/>
              </a:ext>
            </a:extLst>
          </p:cNvPr>
          <p:cNvSpPr txBox="1"/>
          <p:nvPr/>
        </p:nvSpPr>
        <p:spPr>
          <a:xfrm>
            <a:off x="6764348" y="2951988"/>
            <a:ext cx="466764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Chiffre d’affaires cumulé : 5.796.577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Anomalie sur le chiffre d’affaires  du mois d’octobre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Après analyse approfondie, perte de données sur les achats de catégorie 1 (vu dans la partie ‘nettoyage’)</a:t>
            </a:r>
          </a:p>
          <a:p>
            <a:pPr lvl="1"/>
            <a:endParaRPr lang="fr-FR" sz="1400" dirty="0">
              <a:solidFill>
                <a:schemeClr val="bg1"/>
              </a:solidFill>
              <a:latin typeface="Times New Roman" panose="02020603050405020304" pitchFamily="18" charset="0"/>
              <a:ea typeface="Roboto Medium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90E966A-C863-423B-AD17-7B55B6FE9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1484784"/>
            <a:ext cx="5616624" cy="4464496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952FA683-916D-448D-812E-8CF730B5E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5796577.77</a:t>
            </a:r>
            <a:r>
              <a:rPr kumimoji="0" lang="fr-FR" altLang="fr-FR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660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942F9-78D9-4DAD-910A-A6408ADA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z="1800" smtClean="0"/>
              <a:pPr/>
              <a:t>11</a:t>
            </a:fld>
            <a:endParaRPr lang="en-US" sz="1800" dirty="0"/>
          </a:p>
        </p:txBody>
      </p:sp>
      <p:grpSp>
        <p:nvGrpSpPr>
          <p:cNvPr id="40" name="Group 24"/>
          <p:cNvGrpSpPr>
            <a:grpSpLocks/>
          </p:cNvGrpSpPr>
          <p:nvPr/>
        </p:nvGrpSpPr>
        <p:grpSpPr bwMode="auto">
          <a:xfrm>
            <a:off x="-1" y="246488"/>
            <a:ext cx="12188825" cy="734145"/>
            <a:chOff x="0" y="845"/>
            <a:chExt cx="5760" cy="272"/>
          </a:xfrm>
          <a:solidFill>
            <a:srgbClr val="FF0000"/>
          </a:solidFill>
        </p:grpSpPr>
        <p:sp>
          <p:nvSpPr>
            <p:cNvPr id="41" name="Rectangle 19"/>
            <p:cNvSpPr>
              <a:spLocks noChangeArrowheads="1"/>
            </p:cNvSpPr>
            <p:nvPr userDrawn="1"/>
          </p:nvSpPr>
          <p:spPr bwMode="auto">
            <a:xfrm>
              <a:off x="5035" y="936"/>
              <a:ext cx="725" cy="18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2" name="Rectangle 20"/>
            <p:cNvSpPr>
              <a:spLocks noChangeArrowheads="1"/>
            </p:cNvSpPr>
            <p:nvPr userDrawn="1"/>
          </p:nvSpPr>
          <p:spPr bwMode="auto">
            <a:xfrm>
              <a:off x="657" y="936"/>
              <a:ext cx="5103" cy="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3" name="Rectangle 21"/>
            <p:cNvSpPr>
              <a:spLocks noChangeArrowheads="1"/>
            </p:cNvSpPr>
            <p:nvPr userDrawn="1"/>
          </p:nvSpPr>
          <p:spPr bwMode="auto">
            <a:xfrm>
              <a:off x="0" y="845"/>
              <a:ext cx="680" cy="18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9" name="AutoShape 22"/>
            <p:cNvSpPr>
              <a:spLocks noChangeArrowheads="1"/>
            </p:cNvSpPr>
            <p:nvPr userDrawn="1"/>
          </p:nvSpPr>
          <p:spPr bwMode="auto">
            <a:xfrm rot="10800000">
              <a:off x="4694" y="936"/>
              <a:ext cx="681" cy="181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50" name="AutoShape 23"/>
            <p:cNvSpPr>
              <a:spLocks noChangeArrowheads="1"/>
            </p:cNvSpPr>
            <p:nvPr userDrawn="1"/>
          </p:nvSpPr>
          <p:spPr bwMode="auto">
            <a:xfrm>
              <a:off x="340" y="845"/>
              <a:ext cx="681" cy="181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-3996" y="0"/>
            <a:ext cx="12188825" cy="6926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Analyses des données </a:t>
            </a:r>
          </a:p>
          <a:p>
            <a:r>
              <a:rPr lang="fr-FR" sz="14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Statistiques descriptives:     </a:t>
            </a:r>
            <a:r>
              <a:rPr lang="fr-FR" sz="12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Répartition par sexe(client)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1764" y="1124744"/>
            <a:ext cx="11521280" cy="51125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837828" y="1340768"/>
            <a:ext cx="6593538" cy="46805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20D13FC-F43E-4D8E-93DF-9201F926F970}"/>
              </a:ext>
            </a:extLst>
          </p:cNvPr>
          <p:cNvSpPr txBox="1"/>
          <p:nvPr/>
        </p:nvSpPr>
        <p:spPr>
          <a:xfrm>
            <a:off x="7715681" y="2624315"/>
            <a:ext cx="511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nombre d'hommes et de femmes est équivalent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7E448F3-7255-455A-8F5B-161B0C62E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92" y="1412777"/>
            <a:ext cx="6367056" cy="4464496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D72154E9-4E75-452C-AADE-71A2B57FD315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9478788" y="3224823"/>
            <a:ext cx="239364" cy="539462"/>
          </a:xfrm>
          <a:custGeom>
            <a:avLst/>
            <a:gdLst>
              <a:gd name="T0" fmla="*/ 3746 w 4850"/>
              <a:gd name="T1" fmla="*/ 10926 h 10926"/>
              <a:gd name="T2" fmla="*/ 2565 w 4850"/>
              <a:gd name="T3" fmla="*/ 7003 h 10926"/>
              <a:gd name="T4" fmla="*/ 2285 w 4850"/>
              <a:gd name="T5" fmla="*/ 10926 h 10926"/>
              <a:gd name="T6" fmla="*/ 1104 w 4850"/>
              <a:gd name="T7" fmla="*/ 6988 h 10926"/>
              <a:gd name="T8" fmla="*/ 796 w 4850"/>
              <a:gd name="T9" fmla="*/ 3617 h 10926"/>
              <a:gd name="T10" fmla="*/ 0 w 4850"/>
              <a:gd name="T11" fmla="*/ 6515 h 10926"/>
              <a:gd name="T12" fmla="*/ 0 w 4850"/>
              <a:gd name="T13" fmla="*/ 3548 h 10926"/>
              <a:gd name="T14" fmla="*/ 27 w 4850"/>
              <a:gd name="T15" fmla="*/ 3368 h 10926"/>
              <a:gd name="T16" fmla="*/ 86 w 4850"/>
              <a:gd name="T17" fmla="*/ 3191 h 10926"/>
              <a:gd name="T18" fmla="*/ 174 w 4850"/>
              <a:gd name="T19" fmla="*/ 3026 h 10926"/>
              <a:gd name="T20" fmla="*/ 286 w 4850"/>
              <a:gd name="T21" fmla="*/ 2877 h 10926"/>
              <a:gd name="T22" fmla="*/ 422 w 4850"/>
              <a:gd name="T23" fmla="*/ 2752 h 10926"/>
              <a:gd name="T24" fmla="*/ 574 w 4850"/>
              <a:gd name="T25" fmla="*/ 2659 h 10926"/>
              <a:gd name="T26" fmla="*/ 740 w 4850"/>
              <a:gd name="T27" fmla="*/ 2603 h 10926"/>
              <a:gd name="T28" fmla="*/ 872 w 4850"/>
              <a:gd name="T29" fmla="*/ 2590 h 10926"/>
              <a:gd name="T30" fmla="*/ 4022 w 4850"/>
              <a:gd name="T31" fmla="*/ 2591 h 10926"/>
              <a:gd name="T32" fmla="*/ 4196 w 4850"/>
              <a:gd name="T33" fmla="*/ 2627 h 10926"/>
              <a:gd name="T34" fmla="*/ 4358 w 4850"/>
              <a:gd name="T35" fmla="*/ 2708 h 10926"/>
              <a:gd name="T36" fmla="*/ 4502 w 4850"/>
              <a:gd name="T37" fmla="*/ 2823 h 10926"/>
              <a:gd name="T38" fmla="*/ 4624 w 4850"/>
              <a:gd name="T39" fmla="*/ 2965 h 10926"/>
              <a:gd name="T40" fmla="*/ 4725 w 4850"/>
              <a:gd name="T41" fmla="*/ 3131 h 10926"/>
              <a:gd name="T42" fmla="*/ 4797 w 4850"/>
              <a:gd name="T43" fmla="*/ 3308 h 10926"/>
              <a:gd name="T44" fmla="*/ 4840 w 4850"/>
              <a:gd name="T45" fmla="*/ 3493 h 10926"/>
              <a:gd name="T46" fmla="*/ 4850 w 4850"/>
              <a:gd name="T47" fmla="*/ 3631 h 10926"/>
              <a:gd name="T48" fmla="*/ 4052 w 4850"/>
              <a:gd name="T49" fmla="*/ 6515 h 10926"/>
              <a:gd name="T50" fmla="*/ 3746 w 4850"/>
              <a:gd name="T51" fmla="*/ 3617 h 10926"/>
              <a:gd name="T52" fmla="*/ 2428 w 4850"/>
              <a:gd name="T53" fmla="*/ 0 h 10926"/>
              <a:gd name="T54" fmla="*/ 2232 w 4850"/>
              <a:gd name="T55" fmla="*/ 14 h 10926"/>
              <a:gd name="T56" fmla="*/ 1987 w 4850"/>
              <a:gd name="T57" fmla="*/ 78 h 10926"/>
              <a:gd name="T58" fmla="*/ 1762 w 4850"/>
              <a:gd name="T59" fmla="*/ 186 h 10926"/>
              <a:gd name="T60" fmla="*/ 1565 w 4850"/>
              <a:gd name="T61" fmla="*/ 332 h 10926"/>
              <a:gd name="T62" fmla="*/ 1401 w 4850"/>
              <a:gd name="T63" fmla="*/ 515 h 10926"/>
              <a:gd name="T64" fmla="*/ 1271 w 4850"/>
              <a:gd name="T65" fmla="*/ 725 h 10926"/>
              <a:gd name="T66" fmla="*/ 1186 w 4850"/>
              <a:gd name="T67" fmla="*/ 961 h 10926"/>
              <a:gd name="T68" fmla="*/ 1147 w 4850"/>
              <a:gd name="T69" fmla="*/ 1214 h 10926"/>
              <a:gd name="T70" fmla="*/ 1147 w 4850"/>
              <a:gd name="T71" fmla="*/ 1347 h 10926"/>
              <a:gd name="T72" fmla="*/ 1186 w 4850"/>
              <a:gd name="T73" fmla="*/ 1601 h 10926"/>
              <a:gd name="T74" fmla="*/ 1271 w 4850"/>
              <a:gd name="T75" fmla="*/ 1836 h 10926"/>
              <a:gd name="T76" fmla="*/ 1401 w 4850"/>
              <a:gd name="T77" fmla="*/ 2047 h 10926"/>
              <a:gd name="T78" fmla="*/ 1565 w 4850"/>
              <a:gd name="T79" fmla="*/ 2229 h 10926"/>
              <a:gd name="T80" fmla="*/ 1762 w 4850"/>
              <a:gd name="T81" fmla="*/ 2377 h 10926"/>
              <a:gd name="T82" fmla="*/ 1987 w 4850"/>
              <a:gd name="T83" fmla="*/ 2483 h 10926"/>
              <a:gd name="T84" fmla="*/ 2232 w 4850"/>
              <a:gd name="T85" fmla="*/ 2547 h 10926"/>
              <a:gd name="T86" fmla="*/ 2428 w 4850"/>
              <a:gd name="T87" fmla="*/ 2561 h 10926"/>
              <a:gd name="T88" fmla="*/ 2622 w 4850"/>
              <a:gd name="T89" fmla="*/ 2547 h 10926"/>
              <a:gd name="T90" fmla="*/ 2869 w 4850"/>
              <a:gd name="T91" fmla="*/ 2483 h 10926"/>
              <a:gd name="T92" fmla="*/ 3092 w 4850"/>
              <a:gd name="T93" fmla="*/ 2377 h 10926"/>
              <a:gd name="T94" fmla="*/ 3289 w 4850"/>
              <a:gd name="T95" fmla="*/ 2229 h 10926"/>
              <a:gd name="T96" fmla="*/ 3455 w 4850"/>
              <a:gd name="T97" fmla="*/ 2047 h 10926"/>
              <a:gd name="T98" fmla="*/ 3583 w 4850"/>
              <a:gd name="T99" fmla="*/ 1836 h 10926"/>
              <a:gd name="T100" fmla="*/ 3669 w 4850"/>
              <a:gd name="T101" fmla="*/ 1601 h 10926"/>
              <a:gd name="T102" fmla="*/ 3708 w 4850"/>
              <a:gd name="T103" fmla="*/ 1347 h 10926"/>
              <a:gd name="T104" fmla="*/ 3708 w 4850"/>
              <a:gd name="T105" fmla="*/ 1214 h 10926"/>
              <a:gd name="T106" fmla="*/ 3669 w 4850"/>
              <a:gd name="T107" fmla="*/ 961 h 10926"/>
              <a:gd name="T108" fmla="*/ 3583 w 4850"/>
              <a:gd name="T109" fmla="*/ 725 h 10926"/>
              <a:gd name="T110" fmla="*/ 3455 w 4850"/>
              <a:gd name="T111" fmla="*/ 515 h 10926"/>
              <a:gd name="T112" fmla="*/ 3289 w 4850"/>
              <a:gd name="T113" fmla="*/ 332 h 10926"/>
              <a:gd name="T114" fmla="*/ 3092 w 4850"/>
              <a:gd name="T115" fmla="*/ 186 h 10926"/>
              <a:gd name="T116" fmla="*/ 2869 w 4850"/>
              <a:gd name="T117" fmla="*/ 78 h 10926"/>
              <a:gd name="T118" fmla="*/ 2622 w 4850"/>
              <a:gd name="T119" fmla="*/ 14 h 10926"/>
              <a:gd name="T120" fmla="*/ 2428 w 4850"/>
              <a:gd name="T121" fmla="*/ 0 h 10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850" h="10926">
                <a:moveTo>
                  <a:pt x="3746" y="6988"/>
                </a:moveTo>
                <a:lnTo>
                  <a:pt x="3746" y="10926"/>
                </a:lnTo>
                <a:lnTo>
                  <a:pt x="2565" y="10926"/>
                </a:lnTo>
                <a:lnTo>
                  <a:pt x="2565" y="7003"/>
                </a:lnTo>
                <a:lnTo>
                  <a:pt x="2285" y="7003"/>
                </a:lnTo>
                <a:lnTo>
                  <a:pt x="2285" y="10926"/>
                </a:lnTo>
                <a:lnTo>
                  <a:pt x="1104" y="10926"/>
                </a:lnTo>
                <a:lnTo>
                  <a:pt x="1104" y="6988"/>
                </a:lnTo>
                <a:lnTo>
                  <a:pt x="1104" y="3617"/>
                </a:lnTo>
                <a:lnTo>
                  <a:pt x="796" y="3617"/>
                </a:lnTo>
                <a:lnTo>
                  <a:pt x="796" y="6515"/>
                </a:lnTo>
                <a:lnTo>
                  <a:pt x="0" y="6515"/>
                </a:lnTo>
                <a:lnTo>
                  <a:pt x="0" y="3593"/>
                </a:lnTo>
                <a:lnTo>
                  <a:pt x="0" y="3548"/>
                </a:lnTo>
                <a:lnTo>
                  <a:pt x="8" y="3457"/>
                </a:lnTo>
                <a:lnTo>
                  <a:pt x="27" y="3368"/>
                </a:lnTo>
                <a:lnTo>
                  <a:pt x="51" y="3279"/>
                </a:lnTo>
                <a:lnTo>
                  <a:pt x="86" y="3191"/>
                </a:lnTo>
                <a:lnTo>
                  <a:pt x="126" y="3106"/>
                </a:lnTo>
                <a:lnTo>
                  <a:pt x="174" y="3026"/>
                </a:lnTo>
                <a:lnTo>
                  <a:pt x="227" y="2948"/>
                </a:lnTo>
                <a:lnTo>
                  <a:pt x="286" y="2877"/>
                </a:lnTo>
                <a:lnTo>
                  <a:pt x="351" y="2811"/>
                </a:lnTo>
                <a:lnTo>
                  <a:pt x="422" y="2752"/>
                </a:lnTo>
                <a:lnTo>
                  <a:pt x="495" y="2702"/>
                </a:lnTo>
                <a:lnTo>
                  <a:pt x="574" y="2659"/>
                </a:lnTo>
                <a:lnTo>
                  <a:pt x="655" y="2626"/>
                </a:lnTo>
                <a:lnTo>
                  <a:pt x="740" y="2603"/>
                </a:lnTo>
                <a:lnTo>
                  <a:pt x="828" y="2591"/>
                </a:lnTo>
                <a:lnTo>
                  <a:pt x="872" y="2590"/>
                </a:lnTo>
                <a:lnTo>
                  <a:pt x="3976" y="2590"/>
                </a:lnTo>
                <a:lnTo>
                  <a:pt x="4022" y="2591"/>
                </a:lnTo>
                <a:lnTo>
                  <a:pt x="4110" y="2604"/>
                </a:lnTo>
                <a:lnTo>
                  <a:pt x="4196" y="2627"/>
                </a:lnTo>
                <a:lnTo>
                  <a:pt x="4279" y="2663"/>
                </a:lnTo>
                <a:lnTo>
                  <a:pt x="4358" y="2708"/>
                </a:lnTo>
                <a:lnTo>
                  <a:pt x="4431" y="2761"/>
                </a:lnTo>
                <a:lnTo>
                  <a:pt x="4502" y="2823"/>
                </a:lnTo>
                <a:lnTo>
                  <a:pt x="4565" y="2890"/>
                </a:lnTo>
                <a:lnTo>
                  <a:pt x="4624" y="2965"/>
                </a:lnTo>
                <a:lnTo>
                  <a:pt x="4677" y="3046"/>
                </a:lnTo>
                <a:lnTo>
                  <a:pt x="4725" y="3131"/>
                </a:lnTo>
                <a:lnTo>
                  <a:pt x="4765" y="3218"/>
                </a:lnTo>
                <a:lnTo>
                  <a:pt x="4797" y="3308"/>
                </a:lnTo>
                <a:lnTo>
                  <a:pt x="4823" y="3400"/>
                </a:lnTo>
                <a:lnTo>
                  <a:pt x="4840" y="3493"/>
                </a:lnTo>
                <a:lnTo>
                  <a:pt x="4849" y="3585"/>
                </a:lnTo>
                <a:lnTo>
                  <a:pt x="4850" y="3631"/>
                </a:lnTo>
                <a:lnTo>
                  <a:pt x="4850" y="6515"/>
                </a:lnTo>
                <a:lnTo>
                  <a:pt x="4052" y="6515"/>
                </a:lnTo>
                <a:lnTo>
                  <a:pt x="4052" y="3617"/>
                </a:lnTo>
                <a:lnTo>
                  <a:pt x="3746" y="3617"/>
                </a:lnTo>
                <a:lnTo>
                  <a:pt x="3746" y="6988"/>
                </a:lnTo>
                <a:close/>
                <a:moveTo>
                  <a:pt x="2428" y="0"/>
                </a:moveTo>
                <a:lnTo>
                  <a:pt x="2362" y="1"/>
                </a:lnTo>
                <a:lnTo>
                  <a:pt x="2232" y="14"/>
                </a:lnTo>
                <a:lnTo>
                  <a:pt x="2107" y="40"/>
                </a:lnTo>
                <a:lnTo>
                  <a:pt x="1987" y="78"/>
                </a:lnTo>
                <a:lnTo>
                  <a:pt x="1872" y="127"/>
                </a:lnTo>
                <a:lnTo>
                  <a:pt x="1762" y="186"/>
                </a:lnTo>
                <a:lnTo>
                  <a:pt x="1660" y="255"/>
                </a:lnTo>
                <a:lnTo>
                  <a:pt x="1565" y="332"/>
                </a:lnTo>
                <a:lnTo>
                  <a:pt x="1479" y="420"/>
                </a:lnTo>
                <a:lnTo>
                  <a:pt x="1401" y="515"/>
                </a:lnTo>
                <a:lnTo>
                  <a:pt x="1332" y="617"/>
                </a:lnTo>
                <a:lnTo>
                  <a:pt x="1271" y="725"/>
                </a:lnTo>
                <a:lnTo>
                  <a:pt x="1224" y="840"/>
                </a:lnTo>
                <a:lnTo>
                  <a:pt x="1186" y="961"/>
                </a:lnTo>
                <a:lnTo>
                  <a:pt x="1160" y="1086"/>
                </a:lnTo>
                <a:lnTo>
                  <a:pt x="1147" y="1214"/>
                </a:lnTo>
                <a:lnTo>
                  <a:pt x="1146" y="1280"/>
                </a:lnTo>
                <a:lnTo>
                  <a:pt x="1147" y="1347"/>
                </a:lnTo>
                <a:lnTo>
                  <a:pt x="1160" y="1476"/>
                </a:lnTo>
                <a:lnTo>
                  <a:pt x="1186" y="1601"/>
                </a:lnTo>
                <a:lnTo>
                  <a:pt x="1224" y="1721"/>
                </a:lnTo>
                <a:lnTo>
                  <a:pt x="1271" y="1836"/>
                </a:lnTo>
                <a:lnTo>
                  <a:pt x="1332" y="1945"/>
                </a:lnTo>
                <a:lnTo>
                  <a:pt x="1401" y="2047"/>
                </a:lnTo>
                <a:lnTo>
                  <a:pt x="1479" y="2142"/>
                </a:lnTo>
                <a:lnTo>
                  <a:pt x="1565" y="2229"/>
                </a:lnTo>
                <a:lnTo>
                  <a:pt x="1660" y="2308"/>
                </a:lnTo>
                <a:lnTo>
                  <a:pt x="1762" y="2377"/>
                </a:lnTo>
                <a:lnTo>
                  <a:pt x="1872" y="2436"/>
                </a:lnTo>
                <a:lnTo>
                  <a:pt x="1987" y="2483"/>
                </a:lnTo>
                <a:lnTo>
                  <a:pt x="2107" y="2522"/>
                </a:lnTo>
                <a:lnTo>
                  <a:pt x="2232" y="2547"/>
                </a:lnTo>
                <a:lnTo>
                  <a:pt x="2362" y="2560"/>
                </a:lnTo>
                <a:lnTo>
                  <a:pt x="2428" y="2561"/>
                </a:lnTo>
                <a:lnTo>
                  <a:pt x="2494" y="2560"/>
                </a:lnTo>
                <a:lnTo>
                  <a:pt x="2622" y="2547"/>
                </a:lnTo>
                <a:lnTo>
                  <a:pt x="2748" y="2522"/>
                </a:lnTo>
                <a:lnTo>
                  <a:pt x="2869" y="2483"/>
                </a:lnTo>
                <a:lnTo>
                  <a:pt x="2984" y="2436"/>
                </a:lnTo>
                <a:lnTo>
                  <a:pt x="3092" y="2377"/>
                </a:lnTo>
                <a:lnTo>
                  <a:pt x="3194" y="2308"/>
                </a:lnTo>
                <a:lnTo>
                  <a:pt x="3289" y="2229"/>
                </a:lnTo>
                <a:lnTo>
                  <a:pt x="3377" y="2142"/>
                </a:lnTo>
                <a:lnTo>
                  <a:pt x="3455" y="2047"/>
                </a:lnTo>
                <a:lnTo>
                  <a:pt x="3524" y="1945"/>
                </a:lnTo>
                <a:lnTo>
                  <a:pt x="3583" y="1836"/>
                </a:lnTo>
                <a:lnTo>
                  <a:pt x="3632" y="1721"/>
                </a:lnTo>
                <a:lnTo>
                  <a:pt x="3669" y="1601"/>
                </a:lnTo>
                <a:lnTo>
                  <a:pt x="3695" y="1476"/>
                </a:lnTo>
                <a:lnTo>
                  <a:pt x="3708" y="1347"/>
                </a:lnTo>
                <a:lnTo>
                  <a:pt x="3710" y="1280"/>
                </a:lnTo>
                <a:lnTo>
                  <a:pt x="3708" y="1214"/>
                </a:lnTo>
                <a:lnTo>
                  <a:pt x="3695" y="1086"/>
                </a:lnTo>
                <a:lnTo>
                  <a:pt x="3669" y="961"/>
                </a:lnTo>
                <a:lnTo>
                  <a:pt x="3632" y="840"/>
                </a:lnTo>
                <a:lnTo>
                  <a:pt x="3583" y="725"/>
                </a:lnTo>
                <a:lnTo>
                  <a:pt x="3524" y="617"/>
                </a:lnTo>
                <a:lnTo>
                  <a:pt x="3455" y="515"/>
                </a:lnTo>
                <a:lnTo>
                  <a:pt x="3377" y="420"/>
                </a:lnTo>
                <a:lnTo>
                  <a:pt x="3289" y="332"/>
                </a:lnTo>
                <a:lnTo>
                  <a:pt x="3194" y="255"/>
                </a:lnTo>
                <a:lnTo>
                  <a:pt x="3092" y="186"/>
                </a:lnTo>
                <a:lnTo>
                  <a:pt x="2984" y="127"/>
                </a:lnTo>
                <a:lnTo>
                  <a:pt x="2869" y="78"/>
                </a:lnTo>
                <a:lnTo>
                  <a:pt x="2748" y="40"/>
                </a:lnTo>
                <a:lnTo>
                  <a:pt x="2622" y="14"/>
                </a:lnTo>
                <a:lnTo>
                  <a:pt x="2494" y="1"/>
                </a:lnTo>
                <a:lnTo>
                  <a:pt x="2428" y="0"/>
                </a:lnTo>
                <a:close/>
              </a:path>
            </a:pathLst>
          </a:custGeom>
          <a:solidFill>
            <a:schemeClr val="accent1"/>
          </a:solidFill>
          <a:ln w="158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 40">
            <a:extLst>
              <a:ext uri="{FF2B5EF4-FFF2-40B4-BE49-F238E27FC236}">
                <a16:creationId xmlns:a16="http://schemas.microsoft.com/office/drawing/2014/main" id="{5542071C-4155-468D-ADD3-2F29FEFDC7A8}"/>
              </a:ext>
            </a:extLst>
          </p:cNvPr>
          <p:cNvSpPr/>
          <p:nvPr/>
        </p:nvSpPr>
        <p:spPr>
          <a:xfrm>
            <a:off x="10002467" y="3223527"/>
            <a:ext cx="280344" cy="540758"/>
          </a:xfrm>
          <a:custGeom>
            <a:avLst/>
            <a:gdLst>
              <a:gd name="connsiteX0" fmla="*/ 198410 w 287417"/>
              <a:gd name="connsiteY0" fmla="*/ 108419 h 468934"/>
              <a:gd name="connsiteX1" fmla="*/ 247849 w 287417"/>
              <a:gd name="connsiteY1" fmla="*/ 157314 h 468934"/>
              <a:gd name="connsiteX2" fmla="*/ 285879 w 287417"/>
              <a:gd name="connsiteY2" fmla="*/ 283899 h 468934"/>
              <a:gd name="connsiteX3" fmla="*/ 245404 w 287417"/>
              <a:gd name="connsiteY3" fmla="*/ 296938 h 468934"/>
              <a:gd name="connsiteX4" fmla="*/ 213622 w 287417"/>
              <a:gd name="connsiteY4" fmla="*/ 186108 h 468934"/>
              <a:gd name="connsiteX5" fmla="*/ 197324 w 287417"/>
              <a:gd name="connsiteY5" fmla="*/ 187195 h 468934"/>
              <a:gd name="connsiteX6" fmla="*/ 253825 w 287417"/>
              <a:gd name="connsiteY6" fmla="*/ 377887 h 468934"/>
              <a:gd name="connsiteX7" fmla="*/ 204835 w 287417"/>
              <a:gd name="connsiteY7" fmla="*/ 377887 h 468934"/>
              <a:gd name="connsiteX8" fmla="*/ 204835 w 287417"/>
              <a:gd name="connsiteY8" fmla="*/ 468934 h 468934"/>
              <a:gd name="connsiteX9" fmla="*/ 154435 w 287417"/>
              <a:gd name="connsiteY9" fmla="*/ 468934 h 468934"/>
              <a:gd name="connsiteX10" fmla="*/ 154435 w 287417"/>
              <a:gd name="connsiteY10" fmla="*/ 377887 h 468934"/>
              <a:gd name="connsiteX11" fmla="*/ 132981 w 287417"/>
              <a:gd name="connsiteY11" fmla="*/ 377887 h 468934"/>
              <a:gd name="connsiteX12" fmla="*/ 132981 w 287417"/>
              <a:gd name="connsiteY12" fmla="*/ 468934 h 468934"/>
              <a:gd name="connsiteX13" fmla="*/ 82581 w 287417"/>
              <a:gd name="connsiteY13" fmla="*/ 468934 h 468934"/>
              <a:gd name="connsiteX14" fmla="*/ 82581 w 287417"/>
              <a:gd name="connsiteY14" fmla="*/ 377887 h 468934"/>
              <a:gd name="connsiteX15" fmla="*/ 35425 w 287417"/>
              <a:gd name="connsiteY15" fmla="*/ 377887 h 468934"/>
              <a:gd name="connsiteX16" fmla="*/ 90297 w 287417"/>
              <a:gd name="connsiteY16" fmla="*/ 186108 h 468934"/>
              <a:gd name="connsiteX17" fmla="*/ 71825 w 287417"/>
              <a:gd name="connsiteY17" fmla="*/ 182305 h 468934"/>
              <a:gd name="connsiteX18" fmla="*/ 40586 w 287417"/>
              <a:gd name="connsiteY18" fmla="*/ 298568 h 468934"/>
              <a:gd name="connsiteX19" fmla="*/ 1199 w 287417"/>
              <a:gd name="connsiteY19" fmla="*/ 287159 h 468934"/>
              <a:gd name="connsiteX20" fmla="*/ 39228 w 287417"/>
              <a:gd name="connsiteY20" fmla="*/ 159487 h 468934"/>
              <a:gd name="connsiteX21" fmla="*/ 90026 w 287417"/>
              <a:gd name="connsiteY21" fmla="*/ 108555 h 468934"/>
              <a:gd name="connsiteX22" fmla="*/ 143708 w 287417"/>
              <a:gd name="connsiteY22" fmla="*/ 0 h 468934"/>
              <a:gd name="connsiteX23" fmla="*/ 197708 w 287417"/>
              <a:gd name="connsiteY23" fmla="*/ 54000 h 468934"/>
              <a:gd name="connsiteX24" fmla="*/ 143708 w 287417"/>
              <a:gd name="connsiteY24" fmla="*/ 108000 h 468934"/>
              <a:gd name="connsiteX25" fmla="*/ 89708 w 287417"/>
              <a:gd name="connsiteY25" fmla="*/ 54000 h 468934"/>
              <a:gd name="connsiteX26" fmla="*/ 105525 w 287417"/>
              <a:gd name="connsiteY26" fmla="*/ 15816 h 468934"/>
              <a:gd name="connsiteX27" fmla="*/ 110121 w 287417"/>
              <a:gd name="connsiteY27" fmla="*/ 13913 h 468934"/>
              <a:gd name="connsiteX28" fmla="*/ 110167 w 287417"/>
              <a:gd name="connsiteY28" fmla="*/ 13845 h 468934"/>
              <a:gd name="connsiteX29" fmla="*/ 143589 w 287417"/>
              <a:gd name="connsiteY29" fmla="*/ 1 h 468934"/>
              <a:gd name="connsiteX30" fmla="*/ 143647 w 287417"/>
              <a:gd name="connsiteY30" fmla="*/ 25 h 46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87417" h="468934">
                <a:moveTo>
                  <a:pt x="198410" y="108419"/>
                </a:moveTo>
                <a:cubicBezTo>
                  <a:pt x="230102" y="108962"/>
                  <a:pt x="239519" y="138164"/>
                  <a:pt x="247849" y="157314"/>
                </a:cubicBezTo>
                <a:lnTo>
                  <a:pt x="285879" y="283899"/>
                </a:lnTo>
                <a:cubicBezTo>
                  <a:pt x="295884" y="312286"/>
                  <a:pt x="254142" y="325189"/>
                  <a:pt x="245404" y="296938"/>
                </a:cubicBezTo>
                <a:lnTo>
                  <a:pt x="213622" y="186108"/>
                </a:lnTo>
                <a:lnTo>
                  <a:pt x="197324" y="187195"/>
                </a:lnTo>
                <a:lnTo>
                  <a:pt x="253825" y="377887"/>
                </a:lnTo>
                <a:lnTo>
                  <a:pt x="204835" y="377887"/>
                </a:lnTo>
                <a:lnTo>
                  <a:pt x="204835" y="468934"/>
                </a:lnTo>
                <a:lnTo>
                  <a:pt x="154435" y="468934"/>
                </a:lnTo>
                <a:lnTo>
                  <a:pt x="154435" y="377887"/>
                </a:lnTo>
                <a:lnTo>
                  <a:pt x="132981" y="377887"/>
                </a:lnTo>
                <a:lnTo>
                  <a:pt x="132981" y="468934"/>
                </a:lnTo>
                <a:lnTo>
                  <a:pt x="82581" y="468934"/>
                </a:lnTo>
                <a:lnTo>
                  <a:pt x="82581" y="377887"/>
                </a:lnTo>
                <a:lnTo>
                  <a:pt x="35425" y="377887"/>
                </a:lnTo>
                <a:lnTo>
                  <a:pt x="90297" y="186108"/>
                </a:lnTo>
                <a:lnTo>
                  <a:pt x="71825" y="182305"/>
                </a:lnTo>
                <a:lnTo>
                  <a:pt x="40586" y="298568"/>
                </a:lnTo>
                <a:cubicBezTo>
                  <a:pt x="31532" y="326139"/>
                  <a:pt x="-7268" y="313780"/>
                  <a:pt x="1199" y="287159"/>
                </a:cubicBezTo>
                <a:lnTo>
                  <a:pt x="39228" y="159487"/>
                </a:lnTo>
                <a:cubicBezTo>
                  <a:pt x="50864" y="124717"/>
                  <a:pt x="69018" y="109098"/>
                  <a:pt x="90026" y="108555"/>
                </a:cubicBezTo>
                <a:close/>
                <a:moveTo>
                  <a:pt x="143708" y="0"/>
                </a:moveTo>
                <a:cubicBezTo>
                  <a:pt x="173531" y="0"/>
                  <a:pt x="197708" y="24177"/>
                  <a:pt x="197708" y="54000"/>
                </a:cubicBezTo>
                <a:cubicBezTo>
                  <a:pt x="197708" y="83823"/>
                  <a:pt x="173531" y="108000"/>
                  <a:pt x="143708" y="108000"/>
                </a:cubicBezTo>
                <a:cubicBezTo>
                  <a:pt x="113885" y="108000"/>
                  <a:pt x="89708" y="83823"/>
                  <a:pt x="89708" y="54000"/>
                </a:cubicBezTo>
                <a:cubicBezTo>
                  <a:pt x="89708" y="39089"/>
                  <a:pt x="95753" y="25589"/>
                  <a:pt x="105525" y="15816"/>
                </a:cubicBezTo>
                <a:lnTo>
                  <a:pt x="110121" y="13913"/>
                </a:lnTo>
                <a:lnTo>
                  <a:pt x="110167" y="13845"/>
                </a:lnTo>
                <a:cubicBezTo>
                  <a:pt x="118720" y="5291"/>
                  <a:pt x="130537" y="1"/>
                  <a:pt x="143589" y="1"/>
                </a:cubicBezTo>
                <a:lnTo>
                  <a:pt x="143647" y="25"/>
                </a:lnTo>
                <a:close/>
              </a:path>
            </a:pathLst>
          </a:custGeom>
          <a:solidFill>
            <a:schemeClr val="accent3"/>
          </a:solidFill>
          <a:ln w="158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376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942F9-78D9-4DAD-910A-A6408ADA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z="1000" smtClean="0"/>
              <a:pPr/>
              <a:t>12</a:t>
            </a:fld>
            <a:endParaRPr lang="en-US" sz="1000" dirty="0"/>
          </a:p>
        </p:txBody>
      </p:sp>
      <p:grpSp>
        <p:nvGrpSpPr>
          <p:cNvPr id="40" name="Group 24"/>
          <p:cNvGrpSpPr>
            <a:grpSpLocks/>
          </p:cNvGrpSpPr>
          <p:nvPr/>
        </p:nvGrpSpPr>
        <p:grpSpPr bwMode="auto">
          <a:xfrm>
            <a:off x="-1" y="246488"/>
            <a:ext cx="12188825" cy="734145"/>
            <a:chOff x="0" y="845"/>
            <a:chExt cx="5760" cy="272"/>
          </a:xfrm>
          <a:solidFill>
            <a:srgbClr val="FF0000"/>
          </a:solidFill>
        </p:grpSpPr>
        <p:sp>
          <p:nvSpPr>
            <p:cNvPr id="41" name="Rectangle 19"/>
            <p:cNvSpPr>
              <a:spLocks noChangeArrowheads="1"/>
            </p:cNvSpPr>
            <p:nvPr userDrawn="1"/>
          </p:nvSpPr>
          <p:spPr bwMode="auto">
            <a:xfrm>
              <a:off x="5035" y="936"/>
              <a:ext cx="725" cy="18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2" name="Rectangle 20"/>
            <p:cNvSpPr>
              <a:spLocks noChangeArrowheads="1"/>
            </p:cNvSpPr>
            <p:nvPr userDrawn="1"/>
          </p:nvSpPr>
          <p:spPr bwMode="auto">
            <a:xfrm>
              <a:off x="657" y="936"/>
              <a:ext cx="5103" cy="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3" name="Rectangle 21"/>
            <p:cNvSpPr>
              <a:spLocks noChangeArrowheads="1"/>
            </p:cNvSpPr>
            <p:nvPr userDrawn="1"/>
          </p:nvSpPr>
          <p:spPr bwMode="auto">
            <a:xfrm>
              <a:off x="0" y="845"/>
              <a:ext cx="680" cy="18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9" name="AutoShape 22"/>
            <p:cNvSpPr>
              <a:spLocks noChangeArrowheads="1"/>
            </p:cNvSpPr>
            <p:nvPr userDrawn="1"/>
          </p:nvSpPr>
          <p:spPr bwMode="auto">
            <a:xfrm rot="10800000">
              <a:off x="4694" y="936"/>
              <a:ext cx="681" cy="181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50" name="AutoShape 23"/>
            <p:cNvSpPr>
              <a:spLocks noChangeArrowheads="1"/>
            </p:cNvSpPr>
            <p:nvPr userDrawn="1"/>
          </p:nvSpPr>
          <p:spPr bwMode="auto">
            <a:xfrm>
              <a:off x="340" y="845"/>
              <a:ext cx="681" cy="181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-3996" y="0"/>
            <a:ext cx="12188825" cy="6926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Analyses des données </a:t>
            </a:r>
          </a:p>
          <a:p>
            <a:r>
              <a:rPr lang="fr-FR" sz="14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Statistiques descriptives:    </a:t>
            </a:r>
            <a:r>
              <a:rPr lang="fr-FR" sz="12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Répartition par sexe en fonction des catégories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1764" y="1124744"/>
            <a:ext cx="11521280" cy="51125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837827" y="1412776"/>
            <a:ext cx="5832647" cy="45365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20D13FC-F43E-4D8E-93DF-9201F926F970}"/>
              </a:ext>
            </a:extLst>
          </p:cNvPr>
          <p:cNvSpPr txBox="1"/>
          <p:nvPr/>
        </p:nvSpPr>
        <p:spPr>
          <a:xfrm>
            <a:off x="6789555" y="3311696"/>
            <a:ext cx="511256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clients achètent énormément de produits de la catégorie 0 et moins de la catégorie 2.</a:t>
            </a:r>
          </a:p>
          <a:p>
            <a:endParaRPr lang="fr-F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071E885-B05F-4161-B6CF-30AD01FCF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1484784"/>
            <a:ext cx="5544616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29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942F9-78D9-4DAD-910A-A6408ADA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z="1000" smtClean="0"/>
              <a:pPr/>
              <a:t>13</a:t>
            </a:fld>
            <a:endParaRPr lang="en-US" sz="1000" dirty="0"/>
          </a:p>
        </p:txBody>
      </p:sp>
      <p:grpSp>
        <p:nvGrpSpPr>
          <p:cNvPr id="40" name="Group 24"/>
          <p:cNvGrpSpPr>
            <a:grpSpLocks/>
          </p:cNvGrpSpPr>
          <p:nvPr/>
        </p:nvGrpSpPr>
        <p:grpSpPr bwMode="auto">
          <a:xfrm>
            <a:off x="-1" y="246488"/>
            <a:ext cx="12188825" cy="734145"/>
            <a:chOff x="0" y="845"/>
            <a:chExt cx="5760" cy="272"/>
          </a:xfrm>
          <a:solidFill>
            <a:srgbClr val="FF0000"/>
          </a:solidFill>
        </p:grpSpPr>
        <p:sp>
          <p:nvSpPr>
            <p:cNvPr id="41" name="Rectangle 19"/>
            <p:cNvSpPr>
              <a:spLocks noChangeArrowheads="1"/>
            </p:cNvSpPr>
            <p:nvPr userDrawn="1"/>
          </p:nvSpPr>
          <p:spPr bwMode="auto">
            <a:xfrm>
              <a:off x="5035" y="936"/>
              <a:ext cx="725" cy="18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2" name="Rectangle 20"/>
            <p:cNvSpPr>
              <a:spLocks noChangeArrowheads="1"/>
            </p:cNvSpPr>
            <p:nvPr userDrawn="1"/>
          </p:nvSpPr>
          <p:spPr bwMode="auto">
            <a:xfrm>
              <a:off x="657" y="936"/>
              <a:ext cx="5103" cy="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3" name="Rectangle 21"/>
            <p:cNvSpPr>
              <a:spLocks noChangeArrowheads="1"/>
            </p:cNvSpPr>
            <p:nvPr userDrawn="1"/>
          </p:nvSpPr>
          <p:spPr bwMode="auto">
            <a:xfrm>
              <a:off x="0" y="845"/>
              <a:ext cx="680" cy="18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9" name="AutoShape 22"/>
            <p:cNvSpPr>
              <a:spLocks noChangeArrowheads="1"/>
            </p:cNvSpPr>
            <p:nvPr userDrawn="1"/>
          </p:nvSpPr>
          <p:spPr bwMode="auto">
            <a:xfrm rot="10800000">
              <a:off x="4694" y="936"/>
              <a:ext cx="681" cy="181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50" name="AutoShape 23"/>
            <p:cNvSpPr>
              <a:spLocks noChangeArrowheads="1"/>
            </p:cNvSpPr>
            <p:nvPr userDrawn="1"/>
          </p:nvSpPr>
          <p:spPr bwMode="auto">
            <a:xfrm>
              <a:off x="340" y="845"/>
              <a:ext cx="681" cy="181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-3996" y="0"/>
            <a:ext cx="12188825" cy="6926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Analyses des données </a:t>
            </a:r>
          </a:p>
          <a:p>
            <a:r>
              <a:rPr lang="fr-FR" sz="14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Statistiques descriptives:     </a:t>
            </a:r>
            <a:r>
              <a:rPr lang="fr-FR" sz="12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Distribution des âges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1764" y="1124744"/>
            <a:ext cx="11521280" cy="51125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837828" y="1412776"/>
            <a:ext cx="5976664" cy="43924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20D13FC-F43E-4D8E-93DF-9201F926F970}"/>
              </a:ext>
            </a:extLst>
          </p:cNvPr>
          <p:cNvSpPr txBox="1"/>
          <p:nvPr/>
        </p:nvSpPr>
        <p:spPr>
          <a:xfrm>
            <a:off x="6906130" y="2924944"/>
            <a:ext cx="47525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L’âge moyen est 44 ans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La moitié des clients a moins de 43 ans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 Les différentes distributions montrent un mode dans la classe est 18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Ce mode peut s'expliquer par une des limitations du site qui demande un âge minimum de 18 ans pour pouvoir s'inscrire.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fr-FR" sz="1400" dirty="0">
              <a:solidFill>
                <a:schemeClr val="bg1"/>
              </a:solidFill>
              <a:latin typeface="Times New Roman" panose="02020603050405020304" pitchFamily="18" charset="0"/>
              <a:ea typeface="Roboto Medium" panose="02000000000000000000" pitchFamily="2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</a:pPr>
            <a:endParaRPr lang="fr-F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40E381-61F4-474F-B868-5C9DA16E8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25" y="1484784"/>
            <a:ext cx="5940967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34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942F9-78D9-4DAD-910A-A6408ADA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z="1000" smtClean="0"/>
              <a:pPr/>
              <a:t>14</a:t>
            </a:fld>
            <a:endParaRPr lang="en-US" sz="1000" dirty="0"/>
          </a:p>
        </p:txBody>
      </p:sp>
      <p:grpSp>
        <p:nvGrpSpPr>
          <p:cNvPr id="40" name="Group 24"/>
          <p:cNvGrpSpPr>
            <a:grpSpLocks/>
          </p:cNvGrpSpPr>
          <p:nvPr/>
        </p:nvGrpSpPr>
        <p:grpSpPr bwMode="auto">
          <a:xfrm>
            <a:off x="-1" y="246488"/>
            <a:ext cx="12188825" cy="734145"/>
            <a:chOff x="0" y="845"/>
            <a:chExt cx="5760" cy="272"/>
          </a:xfrm>
          <a:solidFill>
            <a:srgbClr val="FF0000"/>
          </a:solidFill>
        </p:grpSpPr>
        <p:sp>
          <p:nvSpPr>
            <p:cNvPr id="41" name="Rectangle 19"/>
            <p:cNvSpPr>
              <a:spLocks noChangeArrowheads="1"/>
            </p:cNvSpPr>
            <p:nvPr userDrawn="1"/>
          </p:nvSpPr>
          <p:spPr bwMode="auto">
            <a:xfrm>
              <a:off x="5035" y="936"/>
              <a:ext cx="725" cy="18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2" name="Rectangle 20"/>
            <p:cNvSpPr>
              <a:spLocks noChangeArrowheads="1"/>
            </p:cNvSpPr>
            <p:nvPr userDrawn="1"/>
          </p:nvSpPr>
          <p:spPr bwMode="auto">
            <a:xfrm>
              <a:off x="657" y="936"/>
              <a:ext cx="5103" cy="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3" name="Rectangle 21"/>
            <p:cNvSpPr>
              <a:spLocks noChangeArrowheads="1"/>
            </p:cNvSpPr>
            <p:nvPr userDrawn="1"/>
          </p:nvSpPr>
          <p:spPr bwMode="auto">
            <a:xfrm>
              <a:off x="0" y="845"/>
              <a:ext cx="680" cy="18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9" name="AutoShape 22"/>
            <p:cNvSpPr>
              <a:spLocks noChangeArrowheads="1"/>
            </p:cNvSpPr>
            <p:nvPr userDrawn="1"/>
          </p:nvSpPr>
          <p:spPr bwMode="auto">
            <a:xfrm rot="10800000">
              <a:off x="4694" y="936"/>
              <a:ext cx="681" cy="181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50" name="AutoShape 23"/>
            <p:cNvSpPr>
              <a:spLocks noChangeArrowheads="1"/>
            </p:cNvSpPr>
            <p:nvPr userDrawn="1"/>
          </p:nvSpPr>
          <p:spPr bwMode="auto">
            <a:xfrm>
              <a:off x="340" y="845"/>
              <a:ext cx="681" cy="181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-3996" y="0"/>
            <a:ext cx="12188825" cy="6926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Analyses des données </a:t>
            </a:r>
          </a:p>
          <a:p>
            <a:r>
              <a:rPr lang="fr-FR" sz="14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Statistiques descriptives:     </a:t>
            </a:r>
            <a:r>
              <a:rPr lang="fr-FR" sz="12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Produits vendus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1764" y="1124744"/>
            <a:ext cx="11521280" cy="51125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837828" y="1412776"/>
            <a:ext cx="6624736" cy="475252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20D13FC-F43E-4D8E-93DF-9201F926F970}"/>
              </a:ext>
            </a:extLst>
          </p:cNvPr>
          <p:cNvSpPr txBox="1"/>
          <p:nvPr/>
        </p:nvSpPr>
        <p:spPr>
          <a:xfrm>
            <a:off x="7750596" y="3356992"/>
            <a:ext cx="47525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Réparti en trois catégories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Prix allant de 0,62 cts à 300€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Trois quarts des produits vaut moins de 20€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fr-F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279D9FA-94AB-4502-AC49-A9E996AA5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1550414"/>
            <a:ext cx="6480720" cy="447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8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942F9-78D9-4DAD-910A-A6408ADA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z="1000" smtClean="0"/>
              <a:pPr/>
              <a:t>15</a:t>
            </a:fld>
            <a:endParaRPr lang="en-US" sz="1000" dirty="0"/>
          </a:p>
        </p:txBody>
      </p:sp>
      <p:grpSp>
        <p:nvGrpSpPr>
          <p:cNvPr id="40" name="Group 24"/>
          <p:cNvGrpSpPr>
            <a:grpSpLocks/>
          </p:cNvGrpSpPr>
          <p:nvPr/>
        </p:nvGrpSpPr>
        <p:grpSpPr bwMode="auto">
          <a:xfrm>
            <a:off x="-1" y="246488"/>
            <a:ext cx="12188825" cy="734145"/>
            <a:chOff x="0" y="845"/>
            <a:chExt cx="5760" cy="272"/>
          </a:xfrm>
          <a:solidFill>
            <a:srgbClr val="FF0000"/>
          </a:solidFill>
        </p:grpSpPr>
        <p:sp>
          <p:nvSpPr>
            <p:cNvPr id="41" name="Rectangle 19"/>
            <p:cNvSpPr>
              <a:spLocks noChangeArrowheads="1"/>
            </p:cNvSpPr>
            <p:nvPr userDrawn="1"/>
          </p:nvSpPr>
          <p:spPr bwMode="auto">
            <a:xfrm>
              <a:off x="5035" y="936"/>
              <a:ext cx="725" cy="18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2" name="Rectangle 20"/>
            <p:cNvSpPr>
              <a:spLocks noChangeArrowheads="1"/>
            </p:cNvSpPr>
            <p:nvPr userDrawn="1"/>
          </p:nvSpPr>
          <p:spPr bwMode="auto">
            <a:xfrm>
              <a:off x="657" y="936"/>
              <a:ext cx="5103" cy="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3" name="Rectangle 21"/>
            <p:cNvSpPr>
              <a:spLocks noChangeArrowheads="1"/>
            </p:cNvSpPr>
            <p:nvPr userDrawn="1"/>
          </p:nvSpPr>
          <p:spPr bwMode="auto">
            <a:xfrm>
              <a:off x="0" y="845"/>
              <a:ext cx="680" cy="18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9" name="AutoShape 22"/>
            <p:cNvSpPr>
              <a:spLocks noChangeArrowheads="1"/>
            </p:cNvSpPr>
            <p:nvPr userDrawn="1"/>
          </p:nvSpPr>
          <p:spPr bwMode="auto">
            <a:xfrm rot="10800000">
              <a:off x="4694" y="936"/>
              <a:ext cx="681" cy="181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50" name="AutoShape 23"/>
            <p:cNvSpPr>
              <a:spLocks noChangeArrowheads="1"/>
            </p:cNvSpPr>
            <p:nvPr userDrawn="1"/>
          </p:nvSpPr>
          <p:spPr bwMode="auto">
            <a:xfrm>
              <a:off x="340" y="845"/>
              <a:ext cx="681" cy="181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-3996" y="0"/>
            <a:ext cx="12188825" cy="6926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Analyses des données </a:t>
            </a:r>
          </a:p>
          <a:p>
            <a:r>
              <a:rPr lang="fr-FR" sz="14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Statistiques descriptives:     </a:t>
            </a:r>
            <a:r>
              <a:rPr lang="fr-FR" sz="12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Analyse de concentration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1764" y="1124744"/>
            <a:ext cx="11521280" cy="51125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405781" y="1340768"/>
            <a:ext cx="6408711" cy="446449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20D13FC-F43E-4D8E-93DF-9201F926F970}"/>
              </a:ext>
            </a:extLst>
          </p:cNvPr>
          <p:cNvSpPr txBox="1"/>
          <p:nvPr/>
        </p:nvSpPr>
        <p:spPr>
          <a:xfrm>
            <a:off x="6886500" y="2276872"/>
            <a:ext cx="47525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Achats cumulés en fonction de l’âge des clients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fr-FR" sz="1400" dirty="0">
              <a:solidFill>
                <a:schemeClr val="bg1"/>
              </a:solidFill>
              <a:latin typeface="Times New Roman" panose="02020603050405020304" pitchFamily="18" charset="0"/>
              <a:ea typeface="Roboto Medium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50% des achats cumulés se font par le premier quartile des âges des clients (30 ans)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fr-FR" sz="1400" dirty="0">
              <a:solidFill>
                <a:schemeClr val="bg1"/>
              </a:solidFill>
              <a:latin typeface="Times New Roman" panose="02020603050405020304" pitchFamily="18" charset="0"/>
              <a:ea typeface="Roboto Medium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Indice de Gini (0,29) semblant tendre vers une égalité de la répartition des achats par la suite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400" dirty="0">
              <a:solidFill>
                <a:schemeClr val="bg1"/>
              </a:solidFill>
              <a:latin typeface="Times New Roman" panose="02020603050405020304" pitchFamily="18" charset="0"/>
              <a:ea typeface="Roboto Medium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fr-F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956B9C2D-FD2F-4470-A5A7-7AD7D286AC41}"/>
              </a:ext>
            </a:extLst>
          </p:cNvPr>
          <p:cNvGrpSpPr/>
          <p:nvPr/>
        </p:nvGrpSpPr>
        <p:grpSpPr>
          <a:xfrm>
            <a:off x="549797" y="1412776"/>
            <a:ext cx="6120680" cy="4320480"/>
            <a:chOff x="4643770" y="2080274"/>
            <a:chExt cx="3872204" cy="3872204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D86FE7F4-0B4B-4113-A2AA-C3943B5E22E7}"/>
                </a:ext>
              </a:extLst>
            </p:cNvPr>
            <p:cNvGrpSpPr/>
            <p:nvPr/>
          </p:nvGrpSpPr>
          <p:grpSpPr>
            <a:xfrm>
              <a:off x="4643770" y="2080274"/>
              <a:ext cx="3872204" cy="3872204"/>
              <a:chOff x="4643770" y="2080274"/>
              <a:chExt cx="3872204" cy="3872204"/>
            </a:xfrm>
          </p:grpSpPr>
          <p:pic>
            <p:nvPicPr>
              <p:cNvPr id="19" name="Image 18">
                <a:extLst>
                  <a:ext uri="{FF2B5EF4-FFF2-40B4-BE49-F238E27FC236}">
                    <a16:creationId xmlns:a16="http://schemas.microsoft.com/office/drawing/2014/main" id="{DAE4FE46-5BC0-4A71-86C7-5387FE57C0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3770" y="2080274"/>
                <a:ext cx="3872204" cy="3872204"/>
              </a:xfrm>
              <a:prstGeom prst="rect">
                <a:avLst/>
              </a:prstGeom>
            </p:spPr>
          </p:pic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A3E27E5E-A7D2-4863-B8F0-2CD3AD7AA5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1444" y="4638040"/>
                <a:ext cx="0" cy="8280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15A725EB-423C-4E00-8759-033C4CFE1F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25720" y="4638040"/>
                <a:ext cx="149572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4615BC1-70D3-454C-A904-6EECC4149625}"/>
                </a:ext>
              </a:extLst>
            </p:cNvPr>
            <p:cNvSpPr txBox="1"/>
            <p:nvPr/>
          </p:nvSpPr>
          <p:spPr>
            <a:xfrm>
              <a:off x="4660328" y="4545708"/>
              <a:ext cx="736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dirty="0">
                  <a:solidFill>
                    <a:srgbClr val="155C1A"/>
                  </a:solidFill>
                </a:rPr>
                <a:t>0,25 = 30 ans</a:t>
              </a:r>
            </a:p>
          </p:txBody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D594B403-3B12-437D-B488-0B428B36CA7C}"/>
              </a:ext>
            </a:extLst>
          </p:cNvPr>
          <p:cNvSpPr txBox="1"/>
          <p:nvPr/>
        </p:nvSpPr>
        <p:spPr>
          <a:xfrm>
            <a:off x="7030516" y="4969586"/>
            <a:ext cx="38884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Âge : 0% = 18 ; 25% = 30 ; 50% = 43 ; 75% = 56 ; 100% = 93</a:t>
            </a:r>
          </a:p>
          <a:p>
            <a:pPr algn="l"/>
            <a:r>
              <a:rPr lang="fr-FR" sz="12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50% des achats cumulés se font par le premier quartile des âges des clients(30ans)</a:t>
            </a:r>
          </a:p>
        </p:txBody>
      </p:sp>
    </p:spTree>
    <p:extLst>
      <p:ext uri="{BB962C8B-B14F-4D97-AF65-F5344CB8AC3E}">
        <p14:creationId xmlns:p14="http://schemas.microsoft.com/office/powerpoint/2010/main" val="3107794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942F9-78D9-4DAD-910A-A6408ADA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z="1000" smtClean="0"/>
              <a:pPr/>
              <a:t>16</a:t>
            </a:fld>
            <a:endParaRPr lang="en-US" sz="1000" dirty="0"/>
          </a:p>
        </p:txBody>
      </p:sp>
      <p:grpSp>
        <p:nvGrpSpPr>
          <p:cNvPr id="40" name="Group 24"/>
          <p:cNvGrpSpPr>
            <a:grpSpLocks/>
          </p:cNvGrpSpPr>
          <p:nvPr/>
        </p:nvGrpSpPr>
        <p:grpSpPr bwMode="auto">
          <a:xfrm>
            <a:off x="-1" y="246488"/>
            <a:ext cx="12188825" cy="734145"/>
            <a:chOff x="0" y="845"/>
            <a:chExt cx="5760" cy="272"/>
          </a:xfrm>
          <a:solidFill>
            <a:srgbClr val="FF0000"/>
          </a:solidFill>
        </p:grpSpPr>
        <p:sp>
          <p:nvSpPr>
            <p:cNvPr id="41" name="Rectangle 19"/>
            <p:cNvSpPr>
              <a:spLocks noChangeArrowheads="1"/>
            </p:cNvSpPr>
            <p:nvPr userDrawn="1"/>
          </p:nvSpPr>
          <p:spPr bwMode="auto">
            <a:xfrm>
              <a:off x="5035" y="936"/>
              <a:ext cx="725" cy="18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2" name="Rectangle 20"/>
            <p:cNvSpPr>
              <a:spLocks noChangeArrowheads="1"/>
            </p:cNvSpPr>
            <p:nvPr userDrawn="1"/>
          </p:nvSpPr>
          <p:spPr bwMode="auto">
            <a:xfrm>
              <a:off x="657" y="936"/>
              <a:ext cx="5103" cy="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3" name="Rectangle 21"/>
            <p:cNvSpPr>
              <a:spLocks noChangeArrowheads="1"/>
            </p:cNvSpPr>
            <p:nvPr userDrawn="1"/>
          </p:nvSpPr>
          <p:spPr bwMode="auto">
            <a:xfrm>
              <a:off x="0" y="845"/>
              <a:ext cx="680" cy="18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9" name="AutoShape 22"/>
            <p:cNvSpPr>
              <a:spLocks noChangeArrowheads="1"/>
            </p:cNvSpPr>
            <p:nvPr userDrawn="1"/>
          </p:nvSpPr>
          <p:spPr bwMode="auto">
            <a:xfrm rot="10800000">
              <a:off x="4694" y="936"/>
              <a:ext cx="681" cy="181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50" name="AutoShape 23"/>
            <p:cNvSpPr>
              <a:spLocks noChangeArrowheads="1"/>
            </p:cNvSpPr>
            <p:nvPr userDrawn="1"/>
          </p:nvSpPr>
          <p:spPr bwMode="auto">
            <a:xfrm>
              <a:off x="340" y="845"/>
              <a:ext cx="681" cy="181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-3996" y="0"/>
            <a:ext cx="12188825" cy="6926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Analyses des données </a:t>
            </a:r>
          </a:p>
          <a:p>
            <a:r>
              <a:rPr lang="fr-FR" sz="14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Corrélation:     </a:t>
            </a:r>
            <a:r>
              <a:rPr lang="en-US" sz="1200" b="1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Corrélation</a:t>
            </a:r>
            <a:r>
              <a:rPr lang="en-US" sz="12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 entre </a:t>
            </a:r>
            <a:r>
              <a:rPr lang="en-US" sz="1200" b="1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sexe</a:t>
            </a:r>
            <a:r>
              <a:rPr lang="en-US" sz="12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 et </a:t>
            </a:r>
            <a:r>
              <a:rPr lang="en-US" sz="1200" b="1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catégorie</a:t>
            </a:r>
            <a:r>
              <a:rPr lang="en-US" sz="12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 de </a:t>
            </a:r>
            <a:r>
              <a:rPr lang="en-US" sz="1200" b="1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produits</a:t>
            </a:r>
            <a:r>
              <a:rPr lang="fr-FR" sz="12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3752" y="988586"/>
            <a:ext cx="11953328" cy="57607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337592" y="1184799"/>
            <a:ext cx="5976664" cy="43924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20D13FC-F43E-4D8E-93DF-9201F926F970}"/>
              </a:ext>
            </a:extLst>
          </p:cNvPr>
          <p:cNvSpPr txBox="1"/>
          <p:nvPr/>
        </p:nvSpPr>
        <p:spPr>
          <a:xfrm>
            <a:off x="6538096" y="2492896"/>
            <a:ext cx="47525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Corrélation entre les catégories et le sexe des clients, avec plus d’intensité sur la catégorie 1.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test chi2 est utilisé pour tester l’hypothèse nulle (H0), d’absence de relation entre deux variables catégorielles, ce test vérifie donc l’hypothèse d’indépendance de ces variables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Plus l’occurrence observée est près de l’occurrence attendue, plus la fraction calculée pour chaque cellule est petite et moins l’écart avec H0  est grand.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32FFEDE0-4C64-4BF6-8208-7C54355A2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34" y="1280713"/>
            <a:ext cx="5832648" cy="417646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0299A74-A84A-4F95-A986-8C82466F4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21" y="5637342"/>
            <a:ext cx="6048671" cy="90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86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942F9-78D9-4DAD-910A-A6408ADA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z="1000" smtClean="0"/>
              <a:pPr/>
              <a:t>17</a:t>
            </a:fld>
            <a:endParaRPr lang="en-US" sz="1000" dirty="0"/>
          </a:p>
        </p:txBody>
      </p:sp>
      <p:grpSp>
        <p:nvGrpSpPr>
          <p:cNvPr id="40" name="Group 24"/>
          <p:cNvGrpSpPr>
            <a:grpSpLocks/>
          </p:cNvGrpSpPr>
          <p:nvPr/>
        </p:nvGrpSpPr>
        <p:grpSpPr bwMode="auto">
          <a:xfrm>
            <a:off x="-1" y="246488"/>
            <a:ext cx="12188825" cy="734145"/>
            <a:chOff x="0" y="845"/>
            <a:chExt cx="5760" cy="272"/>
          </a:xfrm>
          <a:solidFill>
            <a:srgbClr val="FF0000"/>
          </a:solidFill>
        </p:grpSpPr>
        <p:sp>
          <p:nvSpPr>
            <p:cNvPr id="41" name="Rectangle 19"/>
            <p:cNvSpPr>
              <a:spLocks noChangeArrowheads="1"/>
            </p:cNvSpPr>
            <p:nvPr userDrawn="1"/>
          </p:nvSpPr>
          <p:spPr bwMode="auto">
            <a:xfrm>
              <a:off x="5035" y="936"/>
              <a:ext cx="725" cy="18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2" name="Rectangle 20"/>
            <p:cNvSpPr>
              <a:spLocks noChangeArrowheads="1"/>
            </p:cNvSpPr>
            <p:nvPr userDrawn="1"/>
          </p:nvSpPr>
          <p:spPr bwMode="auto">
            <a:xfrm>
              <a:off x="657" y="936"/>
              <a:ext cx="5103" cy="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3" name="Rectangle 21"/>
            <p:cNvSpPr>
              <a:spLocks noChangeArrowheads="1"/>
            </p:cNvSpPr>
            <p:nvPr userDrawn="1"/>
          </p:nvSpPr>
          <p:spPr bwMode="auto">
            <a:xfrm>
              <a:off x="0" y="845"/>
              <a:ext cx="680" cy="18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9" name="AutoShape 22"/>
            <p:cNvSpPr>
              <a:spLocks noChangeArrowheads="1"/>
            </p:cNvSpPr>
            <p:nvPr userDrawn="1"/>
          </p:nvSpPr>
          <p:spPr bwMode="auto">
            <a:xfrm rot="10800000">
              <a:off x="4694" y="936"/>
              <a:ext cx="681" cy="181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50" name="AutoShape 23"/>
            <p:cNvSpPr>
              <a:spLocks noChangeArrowheads="1"/>
            </p:cNvSpPr>
            <p:nvPr userDrawn="1"/>
          </p:nvSpPr>
          <p:spPr bwMode="auto">
            <a:xfrm>
              <a:off x="340" y="845"/>
              <a:ext cx="681" cy="181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-3996" y="0"/>
            <a:ext cx="12188825" cy="6926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Analyses des données </a:t>
            </a:r>
          </a:p>
          <a:p>
            <a:r>
              <a:rPr lang="fr-FR" sz="14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Corrélation:     </a:t>
            </a:r>
            <a:r>
              <a:rPr lang="fr-FR" sz="12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corrélation entre l'âge clients et le montant total des achats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7748" y="980633"/>
            <a:ext cx="11953328" cy="56887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338086" y="1227121"/>
            <a:ext cx="5976664" cy="43924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20D13FC-F43E-4D8E-93DF-9201F926F970}"/>
              </a:ext>
            </a:extLst>
          </p:cNvPr>
          <p:cNvSpPr txBox="1"/>
          <p:nvPr/>
        </p:nvSpPr>
        <p:spPr>
          <a:xfrm>
            <a:off x="6535088" y="2317367"/>
            <a:ext cx="475252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Liaison selon le tranche d’âge et le montant des achats.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Corrélation linéaire appuyée également par le coefficient de Pearson -0.77.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coefficient est plus proche de -1 que de zéro,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peut affirmer que plus les consommateurs sont âgées plus le montant total de leur achat est faible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4F66DAA-3701-4A64-BB98-69AFE85B1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2" y="1335133"/>
            <a:ext cx="5832648" cy="417646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9CE5F20-EA29-4EA5-B626-4FDF0E8CE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2" y="5754512"/>
            <a:ext cx="5832647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26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942F9-78D9-4DAD-910A-A6408ADA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z="1000" smtClean="0"/>
              <a:pPr/>
              <a:t>18</a:t>
            </a:fld>
            <a:endParaRPr lang="en-US" sz="1000" dirty="0"/>
          </a:p>
        </p:txBody>
      </p:sp>
      <p:grpSp>
        <p:nvGrpSpPr>
          <p:cNvPr id="40" name="Group 24"/>
          <p:cNvGrpSpPr>
            <a:grpSpLocks/>
          </p:cNvGrpSpPr>
          <p:nvPr/>
        </p:nvGrpSpPr>
        <p:grpSpPr bwMode="auto">
          <a:xfrm>
            <a:off x="-1" y="246488"/>
            <a:ext cx="12188825" cy="734145"/>
            <a:chOff x="0" y="845"/>
            <a:chExt cx="5760" cy="272"/>
          </a:xfrm>
          <a:solidFill>
            <a:srgbClr val="FF0000"/>
          </a:solidFill>
        </p:grpSpPr>
        <p:sp>
          <p:nvSpPr>
            <p:cNvPr id="41" name="Rectangle 19"/>
            <p:cNvSpPr>
              <a:spLocks noChangeArrowheads="1"/>
            </p:cNvSpPr>
            <p:nvPr userDrawn="1"/>
          </p:nvSpPr>
          <p:spPr bwMode="auto">
            <a:xfrm>
              <a:off x="5035" y="936"/>
              <a:ext cx="725" cy="18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2" name="Rectangle 20"/>
            <p:cNvSpPr>
              <a:spLocks noChangeArrowheads="1"/>
            </p:cNvSpPr>
            <p:nvPr userDrawn="1"/>
          </p:nvSpPr>
          <p:spPr bwMode="auto">
            <a:xfrm>
              <a:off x="657" y="936"/>
              <a:ext cx="5103" cy="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3" name="Rectangle 21"/>
            <p:cNvSpPr>
              <a:spLocks noChangeArrowheads="1"/>
            </p:cNvSpPr>
            <p:nvPr userDrawn="1"/>
          </p:nvSpPr>
          <p:spPr bwMode="auto">
            <a:xfrm>
              <a:off x="0" y="845"/>
              <a:ext cx="680" cy="18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9" name="AutoShape 22"/>
            <p:cNvSpPr>
              <a:spLocks noChangeArrowheads="1"/>
            </p:cNvSpPr>
            <p:nvPr userDrawn="1"/>
          </p:nvSpPr>
          <p:spPr bwMode="auto">
            <a:xfrm rot="10800000">
              <a:off x="4694" y="936"/>
              <a:ext cx="681" cy="181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50" name="AutoShape 23"/>
            <p:cNvSpPr>
              <a:spLocks noChangeArrowheads="1"/>
            </p:cNvSpPr>
            <p:nvPr userDrawn="1"/>
          </p:nvSpPr>
          <p:spPr bwMode="auto">
            <a:xfrm>
              <a:off x="340" y="845"/>
              <a:ext cx="681" cy="181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-3996" y="0"/>
            <a:ext cx="12188825" cy="6926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Analyses des données </a:t>
            </a:r>
          </a:p>
          <a:p>
            <a:r>
              <a:rPr lang="fr-FR" sz="14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Corrélation:     </a:t>
            </a:r>
            <a:r>
              <a:rPr lang="fr-FR" sz="12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corrélation entre l'âge clients et la fréquence d'achat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1764" y="1124744"/>
            <a:ext cx="11521280" cy="54867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369776" y="1221654"/>
            <a:ext cx="5976664" cy="43924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20D13FC-F43E-4D8E-93DF-9201F926F970}"/>
              </a:ext>
            </a:extLst>
          </p:cNvPr>
          <p:cNvSpPr txBox="1"/>
          <p:nvPr/>
        </p:nvSpPr>
        <p:spPr>
          <a:xfrm>
            <a:off x="6526460" y="2276872"/>
            <a:ext cx="47525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Corrélation linéaire appuyée également par le coefficient de Pearson -0.52;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Liaison selon le tranche d’âge, on peut deviner certains groupes d’individus ( exemple: 18 et 30 ans);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existe bien un lien entre l’âge des clients et leurs fréquences d’achats.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95CC5EFE-D038-4028-A376-9C321E31C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14" y="1293662"/>
            <a:ext cx="5832648" cy="424847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B20D1E4-B074-4E71-9B0B-CC1D82E3C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21" y="5699965"/>
            <a:ext cx="5976664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93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942F9-78D9-4DAD-910A-A6408ADA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z="1000" smtClean="0"/>
              <a:pPr/>
              <a:t>19</a:t>
            </a:fld>
            <a:endParaRPr lang="en-US" sz="1000" dirty="0"/>
          </a:p>
        </p:txBody>
      </p:sp>
      <p:grpSp>
        <p:nvGrpSpPr>
          <p:cNvPr id="40" name="Group 24"/>
          <p:cNvGrpSpPr>
            <a:grpSpLocks/>
          </p:cNvGrpSpPr>
          <p:nvPr/>
        </p:nvGrpSpPr>
        <p:grpSpPr bwMode="auto">
          <a:xfrm>
            <a:off x="-1" y="246488"/>
            <a:ext cx="12188825" cy="734145"/>
            <a:chOff x="0" y="845"/>
            <a:chExt cx="5760" cy="272"/>
          </a:xfrm>
          <a:solidFill>
            <a:srgbClr val="FF0000"/>
          </a:solidFill>
        </p:grpSpPr>
        <p:sp>
          <p:nvSpPr>
            <p:cNvPr id="41" name="Rectangle 19"/>
            <p:cNvSpPr>
              <a:spLocks noChangeArrowheads="1"/>
            </p:cNvSpPr>
            <p:nvPr userDrawn="1"/>
          </p:nvSpPr>
          <p:spPr bwMode="auto">
            <a:xfrm>
              <a:off x="5035" y="936"/>
              <a:ext cx="725" cy="18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2" name="Rectangle 20"/>
            <p:cNvSpPr>
              <a:spLocks noChangeArrowheads="1"/>
            </p:cNvSpPr>
            <p:nvPr userDrawn="1"/>
          </p:nvSpPr>
          <p:spPr bwMode="auto">
            <a:xfrm>
              <a:off x="657" y="936"/>
              <a:ext cx="5103" cy="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3" name="Rectangle 21"/>
            <p:cNvSpPr>
              <a:spLocks noChangeArrowheads="1"/>
            </p:cNvSpPr>
            <p:nvPr userDrawn="1"/>
          </p:nvSpPr>
          <p:spPr bwMode="auto">
            <a:xfrm>
              <a:off x="0" y="845"/>
              <a:ext cx="680" cy="18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9" name="AutoShape 22"/>
            <p:cNvSpPr>
              <a:spLocks noChangeArrowheads="1"/>
            </p:cNvSpPr>
            <p:nvPr userDrawn="1"/>
          </p:nvSpPr>
          <p:spPr bwMode="auto">
            <a:xfrm rot="10800000">
              <a:off x="4694" y="936"/>
              <a:ext cx="681" cy="181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50" name="AutoShape 23"/>
            <p:cNvSpPr>
              <a:spLocks noChangeArrowheads="1"/>
            </p:cNvSpPr>
            <p:nvPr userDrawn="1"/>
          </p:nvSpPr>
          <p:spPr bwMode="auto">
            <a:xfrm>
              <a:off x="340" y="845"/>
              <a:ext cx="681" cy="181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-3996" y="0"/>
            <a:ext cx="12188825" cy="6926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Analyses des données </a:t>
            </a:r>
          </a:p>
          <a:p>
            <a:r>
              <a:rPr lang="fr-FR" sz="14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Corrélation:    </a:t>
            </a:r>
            <a:r>
              <a:rPr lang="fr-FR" sz="12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corrélation entre l'âge clients et la taille du panier moyen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1764" y="1124744"/>
            <a:ext cx="11521280" cy="51125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20D13FC-F43E-4D8E-93DF-9201F926F970}"/>
              </a:ext>
            </a:extLst>
          </p:cNvPr>
          <p:cNvSpPr txBox="1"/>
          <p:nvPr/>
        </p:nvSpPr>
        <p:spPr>
          <a:xfrm>
            <a:off x="6009972" y="2348880"/>
            <a:ext cx="54006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test de corrélation démontre un certain lien entre l'âge du client et le panier moyen;</a:t>
            </a:r>
          </a:p>
          <a:p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distingue 3 groupes d’individus qui impactent directement le panier moyen;</a:t>
            </a:r>
          </a:p>
          <a:p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existe également un lien sur les individus de 18 ans à 30 ans et de 30 à 50 ans.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1840" y="1184799"/>
            <a:ext cx="5576548" cy="406969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9F9B7BB6-2619-4B0C-A494-C06A35A77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09" y="1253917"/>
            <a:ext cx="5452571" cy="393145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AD20F32-E7B0-44A9-A94B-2F7929D7D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87" y="5353438"/>
            <a:ext cx="5702585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4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942F9-78D9-4DAD-910A-A6408ADA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z="1000" smtClean="0"/>
              <a:pPr/>
              <a:t>2</a:t>
            </a:fld>
            <a:endParaRPr lang="en-US" sz="1000" dirty="0"/>
          </a:p>
        </p:txBody>
      </p:sp>
      <p:grpSp>
        <p:nvGrpSpPr>
          <p:cNvPr id="40" name="Group 24"/>
          <p:cNvGrpSpPr>
            <a:grpSpLocks/>
          </p:cNvGrpSpPr>
          <p:nvPr/>
        </p:nvGrpSpPr>
        <p:grpSpPr bwMode="auto">
          <a:xfrm>
            <a:off x="-1" y="246488"/>
            <a:ext cx="12188825" cy="734145"/>
            <a:chOff x="0" y="845"/>
            <a:chExt cx="5760" cy="272"/>
          </a:xfrm>
          <a:solidFill>
            <a:srgbClr val="FF0000"/>
          </a:solidFill>
        </p:grpSpPr>
        <p:sp>
          <p:nvSpPr>
            <p:cNvPr id="41" name="Rectangle 19"/>
            <p:cNvSpPr>
              <a:spLocks noChangeArrowheads="1"/>
            </p:cNvSpPr>
            <p:nvPr userDrawn="1"/>
          </p:nvSpPr>
          <p:spPr bwMode="auto">
            <a:xfrm>
              <a:off x="5035" y="936"/>
              <a:ext cx="725" cy="18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2" name="Rectangle 20"/>
            <p:cNvSpPr>
              <a:spLocks noChangeArrowheads="1"/>
            </p:cNvSpPr>
            <p:nvPr userDrawn="1"/>
          </p:nvSpPr>
          <p:spPr bwMode="auto">
            <a:xfrm>
              <a:off x="657" y="936"/>
              <a:ext cx="5103" cy="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3" name="Rectangle 21"/>
            <p:cNvSpPr>
              <a:spLocks noChangeArrowheads="1"/>
            </p:cNvSpPr>
            <p:nvPr userDrawn="1"/>
          </p:nvSpPr>
          <p:spPr bwMode="auto">
            <a:xfrm>
              <a:off x="0" y="845"/>
              <a:ext cx="680" cy="18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9" name="AutoShape 22"/>
            <p:cNvSpPr>
              <a:spLocks noChangeArrowheads="1"/>
            </p:cNvSpPr>
            <p:nvPr userDrawn="1"/>
          </p:nvSpPr>
          <p:spPr bwMode="auto">
            <a:xfrm rot="10800000">
              <a:off x="4694" y="936"/>
              <a:ext cx="681" cy="181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50" name="AutoShape 23"/>
            <p:cNvSpPr>
              <a:spLocks noChangeArrowheads="1"/>
            </p:cNvSpPr>
            <p:nvPr userDrawn="1"/>
          </p:nvSpPr>
          <p:spPr bwMode="auto">
            <a:xfrm>
              <a:off x="340" y="845"/>
              <a:ext cx="681" cy="181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-3996" y="0"/>
            <a:ext cx="12188825" cy="6926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Plan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3772" y="1052736"/>
            <a:ext cx="11017224" cy="51125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6B9AD2-8CDA-44DA-B469-0DBF3081B911}"/>
              </a:ext>
            </a:extLst>
          </p:cNvPr>
          <p:cNvCxnSpPr>
            <a:cxnSpLocks/>
          </p:cNvCxnSpPr>
          <p:nvPr/>
        </p:nvCxnSpPr>
        <p:spPr>
          <a:xfrm flipV="1">
            <a:off x="909836" y="1340768"/>
            <a:ext cx="0" cy="3672408"/>
          </a:xfrm>
          <a:prstGeom prst="straightConnector1">
            <a:avLst/>
          </a:prstGeom>
          <a:ln w="25400" cap="rnd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FC838D-0203-41B1-9139-64199659CAE2}"/>
              </a:ext>
            </a:extLst>
          </p:cNvPr>
          <p:cNvCxnSpPr>
            <a:cxnSpLocks/>
          </p:cNvCxnSpPr>
          <p:nvPr/>
        </p:nvCxnSpPr>
        <p:spPr>
          <a:xfrm>
            <a:off x="909836" y="5013176"/>
            <a:ext cx="4392488" cy="0"/>
          </a:xfrm>
          <a:prstGeom prst="straightConnector1">
            <a:avLst/>
          </a:prstGeom>
          <a:ln w="25400" cap="rnd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FF0B4C4-E6FA-458A-AB34-A1A3156EB3E5}"/>
              </a:ext>
            </a:extLst>
          </p:cNvPr>
          <p:cNvGrpSpPr/>
          <p:nvPr/>
        </p:nvGrpSpPr>
        <p:grpSpPr>
          <a:xfrm>
            <a:off x="1125860" y="1844824"/>
            <a:ext cx="3415233" cy="2891981"/>
            <a:chOff x="1089995" y="1879147"/>
            <a:chExt cx="5037680" cy="3970354"/>
          </a:xfrm>
          <a:gradFill>
            <a:gsLst>
              <a:gs pos="0">
                <a:schemeClr val="accent1"/>
              </a:gs>
              <a:gs pos="85000">
                <a:schemeClr val="accent3"/>
              </a:gs>
            </a:gsLst>
            <a:lin ang="13500000" scaled="1"/>
          </a:gradFill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744A58D-F849-42FE-A9B7-462FDCED6D32}"/>
                </a:ext>
              </a:extLst>
            </p:cNvPr>
            <p:cNvSpPr/>
            <p:nvPr/>
          </p:nvSpPr>
          <p:spPr>
            <a:xfrm>
              <a:off x="1089995" y="1879147"/>
              <a:ext cx="2441636" cy="1912954"/>
            </a:xfrm>
            <a:prstGeom prst="roundRect">
              <a:avLst>
                <a:gd name="adj" fmla="val 7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8643239-CA5B-44C8-AF0C-84A9C52D96EC}"/>
                </a:ext>
              </a:extLst>
            </p:cNvPr>
            <p:cNvSpPr/>
            <p:nvPr/>
          </p:nvSpPr>
          <p:spPr>
            <a:xfrm>
              <a:off x="3686039" y="1879147"/>
              <a:ext cx="2441636" cy="1912954"/>
            </a:xfrm>
            <a:prstGeom prst="roundRect">
              <a:avLst>
                <a:gd name="adj" fmla="val 7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7283806-6BD1-4844-B3D8-0DDF33B2B45E}"/>
                </a:ext>
              </a:extLst>
            </p:cNvPr>
            <p:cNvSpPr/>
            <p:nvPr/>
          </p:nvSpPr>
          <p:spPr>
            <a:xfrm>
              <a:off x="1089995" y="3936547"/>
              <a:ext cx="2441636" cy="1912954"/>
            </a:xfrm>
            <a:prstGeom prst="roundRect">
              <a:avLst>
                <a:gd name="adj" fmla="val 7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A67CE1D-5DB2-47E6-A43F-FCCB0A9D59F5}"/>
                </a:ext>
              </a:extLst>
            </p:cNvPr>
            <p:cNvSpPr/>
            <p:nvPr/>
          </p:nvSpPr>
          <p:spPr>
            <a:xfrm>
              <a:off x="3686039" y="3936547"/>
              <a:ext cx="2441636" cy="1912954"/>
            </a:xfrm>
            <a:prstGeom prst="roundRect">
              <a:avLst>
                <a:gd name="adj" fmla="val 7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570E75F-86A6-43B2-95E1-4B3F415D2678}"/>
              </a:ext>
            </a:extLst>
          </p:cNvPr>
          <p:cNvGrpSpPr/>
          <p:nvPr/>
        </p:nvGrpSpPr>
        <p:grpSpPr>
          <a:xfrm>
            <a:off x="1557908" y="2135079"/>
            <a:ext cx="866222" cy="903491"/>
            <a:chOff x="1651001" y="2192338"/>
            <a:chExt cx="1260475" cy="1246187"/>
          </a:xfrm>
          <a:solidFill>
            <a:schemeClr val="bg1"/>
          </a:solidFill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C62E952F-3835-41C7-984A-5B3C1CD15F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1001" y="2192338"/>
              <a:ext cx="1260475" cy="1246187"/>
            </a:xfrm>
            <a:custGeom>
              <a:avLst/>
              <a:gdLst>
                <a:gd name="T0" fmla="*/ 943 w 1501"/>
                <a:gd name="T1" fmla="*/ 835 h 1486"/>
                <a:gd name="T2" fmla="*/ 1023 w 1501"/>
                <a:gd name="T3" fmla="*/ 914 h 1486"/>
                <a:gd name="T4" fmla="*/ 1036 w 1501"/>
                <a:gd name="T5" fmla="*/ 917 h 1486"/>
                <a:gd name="T6" fmla="*/ 1175 w 1501"/>
                <a:gd name="T7" fmla="*/ 963 h 1486"/>
                <a:gd name="T8" fmla="*/ 1431 w 1501"/>
                <a:gd name="T9" fmla="*/ 1220 h 1486"/>
                <a:gd name="T10" fmla="*/ 1403 w 1501"/>
                <a:gd name="T11" fmla="*/ 1453 h 1486"/>
                <a:gd name="T12" fmla="*/ 1230 w 1501"/>
                <a:gd name="T13" fmla="*/ 1435 h 1486"/>
                <a:gd name="T14" fmla="*/ 955 w 1501"/>
                <a:gd name="T15" fmla="*/ 1160 h 1486"/>
                <a:gd name="T16" fmla="*/ 919 w 1501"/>
                <a:gd name="T17" fmla="*/ 1042 h 1486"/>
                <a:gd name="T18" fmla="*/ 908 w 1501"/>
                <a:gd name="T19" fmla="*/ 1012 h 1486"/>
                <a:gd name="T20" fmla="*/ 837 w 1501"/>
                <a:gd name="T21" fmla="*/ 940 h 1486"/>
                <a:gd name="T22" fmla="*/ 422 w 1501"/>
                <a:gd name="T23" fmla="*/ 1020 h 1486"/>
                <a:gd name="T24" fmla="*/ 140 w 1501"/>
                <a:gd name="T25" fmla="*/ 825 h 1486"/>
                <a:gd name="T26" fmla="*/ 199 w 1501"/>
                <a:gd name="T27" fmla="*/ 188 h 1486"/>
                <a:gd name="T28" fmla="*/ 846 w 1501"/>
                <a:gd name="T29" fmla="*/ 150 h 1486"/>
                <a:gd name="T30" fmla="*/ 943 w 1501"/>
                <a:gd name="T31" fmla="*/ 835 h 1486"/>
                <a:gd name="T32" fmla="*/ 87 w 1501"/>
                <a:gd name="T33" fmla="*/ 536 h 1486"/>
                <a:gd name="T34" fmla="*/ 532 w 1501"/>
                <a:gd name="T35" fmla="*/ 989 h 1486"/>
                <a:gd name="T36" fmla="*/ 991 w 1501"/>
                <a:gd name="T37" fmla="*/ 542 h 1486"/>
                <a:gd name="T38" fmla="*/ 542 w 1501"/>
                <a:gd name="T39" fmla="*/ 84 h 1486"/>
                <a:gd name="T40" fmla="*/ 87 w 1501"/>
                <a:gd name="T41" fmla="*/ 536 h 1486"/>
                <a:gd name="T42" fmla="*/ 1043 w 1501"/>
                <a:gd name="T43" fmla="*/ 1188 h 1486"/>
                <a:gd name="T44" fmla="*/ 1259 w 1501"/>
                <a:gd name="T45" fmla="*/ 1405 h 1486"/>
                <a:gd name="T46" fmla="*/ 1357 w 1501"/>
                <a:gd name="T47" fmla="*/ 1427 h 1486"/>
                <a:gd name="T48" fmla="*/ 1402 w 1501"/>
                <a:gd name="T49" fmla="*/ 1250 h 1486"/>
                <a:gd name="T50" fmla="*/ 1196 w 1501"/>
                <a:gd name="T51" fmla="*/ 1044 h 1486"/>
                <a:gd name="T52" fmla="*/ 1191 w 1501"/>
                <a:gd name="T53" fmla="*/ 1040 h 1486"/>
                <a:gd name="T54" fmla="*/ 1043 w 1501"/>
                <a:gd name="T55" fmla="*/ 1188 h 1486"/>
                <a:gd name="T56" fmla="*/ 1158 w 1501"/>
                <a:gd name="T57" fmla="*/ 1008 h 1486"/>
                <a:gd name="T58" fmla="*/ 1039 w 1501"/>
                <a:gd name="T59" fmla="*/ 959 h 1486"/>
                <a:gd name="T60" fmla="*/ 959 w 1501"/>
                <a:gd name="T61" fmla="*/ 1049 h 1486"/>
                <a:gd name="T62" fmla="*/ 1011 w 1501"/>
                <a:gd name="T63" fmla="*/ 1155 h 1486"/>
                <a:gd name="T64" fmla="*/ 1158 w 1501"/>
                <a:gd name="T65" fmla="*/ 1008 h 1486"/>
                <a:gd name="T66" fmla="*/ 872 w 1501"/>
                <a:gd name="T67" fmla="*/ 914 h 1486"/>
                <a:gd name="T68" fmla="*/ 935 w 1501"/>
                <a:gd name="T69" fmla="*/ 976 h 1486"/>
                <a:gd name="T70" fmla="*/ 978 w 1501"/>
                <a:gd name="T71" fmla="*/ 933 h 1486"/>
                <a:gd name="T72" fmla="*/ 916 w 1501"/>
                <a:gd name="T73" fmla="*/ 871 h 1486"/>
                <a:gd name="T74" fmla="*/ 872 w 1501"/>
                <a:gd name="T75" fmla="*/ 914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01" h="1486">
                  <a:moveTo>
                    <a:pt x="943" y="835"/>
                  </a:moveTo>
                  <a:cubicBezTo>
                    <a:pt x="970" y="861"/>
                    <a:pt x="996" y="888"/>
                    <a:pt x="1023" y="914"/>
                  </a:cubicBezTo>
                  <a:cubicBezTo>
                    <a:pt x="1026" y="916"/>
                    <a:pt x="1032" y="917"/>
                    <a:pt x="1036" y="917"/>
                  </a:cubicBezTo>
                  <a:cubicBezTo>
                    <a:pt x="1091" y="908"/>
                    <a:pt x="1136" y="924"/>
                    <a:pt x="1175" y="963"/>
                  </a:cubicBezTo>
                  <a:cubicBezTo>
                    <a:pt x="1260" y="1049"/>
                    <a:pt x="1346" y="1134"/>
                    <a:pt x="1431" y="1220"/>
                  </a:cubicBezTo>
                  <a:cubicBezTo>
                    <a:pt x="1501" y="1291"/>
                    <a:pt x="1487" y="1403"/>
                    <a:pt x="1403" y="1453"/>
                  </a:cubicBezTo>
                  <a:cubicBezTo>
                    <a:pt x="1348" y="1486"/>
                    <a:pt x="1276" y="1480"/>
                    <a:pt x="1230" y="1435"/>
                  </a:cubicBezTo>
                  <a:cubicBezTo>
                    <a:pt x="1137" y="1344"/>
                    <a:pt x="1046" y="1253"/>
                    <a:pt x="955" y="1160"/>
                  </a:cubicBezTo>
                  <a:cubicBezTo>
                    <a:pt x="923" y="1128"/>
                    <a:pt x="911" y="1087"/>
                    <a:pt x="919" y="1042"/>
                  </a:cubicBezTo>
                  <a:cubicBezTo>
                    <a:pt x="921" y="1029"/>
                    <a:pt x="917" y="1021"/>
                    <a:pt x="908" y="1012"/>
                  </a:cubicBezTo>
                  <a:cubicBezTo>
                    <a:pt x="884" y="989"/>
                    <a:pt x="861" y="965"/>
                    <a:pt x="837" y="940"/>
                  </a:cubicBezTo>
                  <a:cubicBezTo>
                    <a:pt x="710" y="1029"/>
                    <a:pt x="572" y="1057"/>
                    <a:pt x="422" y="1020"/>
                  </a:cubicBezTo>
                  <a:cubicBezTo>
                    <a:pt x="304" y="991"/>
                    <a:pt x="210" y="925"/>
                    <a:pt x="140" y="825"/>
                  </a:cubicBezTo>
                  <a:cubicBezTo>
                    <a:pt x="0" y="628"/>
                    <a:pt x="26" y="355"/>
                    <a:pt x="199" y="188"/>
                  </a:cubicBezTo>
                  <a:cubicBezTo>
                    <a:pt x="378" y="15"/>
                    <a:pt x="649" y="0"/>
                    <a:pt x="846" y="150"/>
                  </a:cubicBezTo>
                  <a:cubicBezTo>
                    <a:pt x="1041" y="299"/>
                    <a:pt x="1113" y="602"/>
                    <a:pt x="943" y="835"/>
                  </a:cubicBezTo>
                  <a:close/>
                  <a:moveTo>
                    <a:pt x="87" y="536"/>
                  </a:moveTo>
                  <a:cubicBezTo>
                    <a:pt x="85" y="781"/>
                    <a:pt x="287" y="986"/>
                    <a:pt x="532" y="989"/>
                  </a:cubicBezTo>
                  <a:cubicBezTo>
                    <a:pt x="784" y="991"/>
                    <a:pt x="989" y="791"/>
                    <a:pt x="991" y="542"/>
                  </a:cubicBezTo>
                  <a:cubicBezTo>
                    <a:pt x="993" y="290"/>
                    <a:pt x="794" y="87"/>
                    <a:pt x="542" y="84"/>
                  </a:cubicBezTo>
                  <a:cubicBezTo>
                    <a:pt x="292" y="82"/>
                    <a:pt x="89" y="283"/>
                    <a:pt x="87" y="536"/>
                  </a:cubicBezTo>
                  <a:close/>
                  <a:moveTo>
                    <a:pt x="1043" y="1188"/>
                  </a:moveTo>
                  <a:cubicBezTo>
                    <a:pt x="1115" y="1261"/>
                    <a:pt x="1186" y="1334"/>
                    <a:pt x="1259" y="1405"/>
                  </a:cubicBezTo>
                  <a:cubicBezTo>
                    <a:pt x="1286" y="1431"/>
                    <a:pt x="1321" y="1438"/>
                    <a:pt x="1357" y="1427"/>
                  </a:cubicBezTo>
                  <a:cubicBezTo>
                    <a:pt x="1436" y="1405"/>
                    <a:pt x="1460" y="1309"/>
                    <a:pt x="1402" y="1250"/>
                  </a:cubicBezTo>
                  <a:cubicBezTo>
                    <a:pt x="1334" y="1181"/>
                    <a:pt x="1265" y="1113"/>
                    <a:pt x="1196" y="1044"/>
                  </a:cubicBezTo>
                  <a:cubicBezTo>
                    <a:pt x="1194" y="1043"/>
                    <a:pt x="1192" y="1041"/>
                    <a:pt x="1191" y="1040"/>
                  </a:cubicBezTo>
                  <a:cubicBezTo>
                    <a:pt x="1141" y="1090"/>
                    <a:pt x="1092" y="1139"/>
                    <a:pt x="1043" y="1188"/>
                  </a:cubicBezTo>
                  <a:close/>
                  <a:moveTo>
                    <a:pt x="1158" y="1008"/>
                  </a:moveTo>
                  <a:cubicBezTo>
                    <a:pt x="1128" y="966"/>
                    <a:pt x="1083" y="948"/>
                    <a:pt x="1039" y="959"/>
                  </a:cubicBezTo>
                  <a:cubicBezTo>
                    <a:pt x="997" y="970"/>
                    <a:pt x="966" y="1004"/>
                    <a:pt x="959" y="1049"/>
                  </a:cubicBezTo>
                  <a:cubicBezTo>
                    <a:pt x="953" y="1089"/>
                    <a:pt x="976" y="1135"/>
                    <a:pt x="1011" y="1155"/>
                  </a:cubicBezTo>
                  <a:cubicBezTo>
                    <a:pt x="1060" y="1106"/>
                    <a:pt x="1109" y="1057"/>
                    <a:pt x="1158" y="1008"/>
                  </a:cubicBezTo>
                  <a:close/>
                  <a:moveTo>
                    <a:pt x="872" y="914"/>
                  </a:moveTo>
                  <a:cubicBezTo>
                    <a:pt x="894" y="936"/>
                    <a:pt x="917" y="959"/>
                    <a:pt x="935" y="976"/>
                  </a:cubicBezTo>
                  <a:cubicBezTo>
                    <a:pt x="949" y="962"/>
                    <a:pt x="964" y="946"/>
                    <a:pt x="978" y="933"/>
                  </a:cubicBezTo>
                  <a:cubicBezTo>
                    <a:pt x="960" y="915"/>
                    <a:pt x="937" y="892"/>
                    <a:pt x="916" y="871"/>
                  </a:cubicBezTo>
                  <a:cubicBezTo>
                    <a:pt x="902" y="885"/>
                    <a:pt x="887" y="899"/>
                    <a:pt x="872" y="9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2F04D123-604F-497B-8E9D-2CE0633632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92288" y="2330450"/>
              <a:ext cx="631825" cy="631825"/>
            </a:xfrm>
            <a:custGeom>
              <a:avLst/>
              <a:gdLst>
                <a:gd name="T0" fmla="*/ 753 w 753"/>
                <a:gd name="T1" fmla="*/ 376 h 751"/>
                <a:gd name="T2" fmla="*/ 375 w 753"/>
                <a:gd name="T3" fmla="*/ 751 h 751"/>
                <a:gd name="T4" fmla="*/ 1 w 753"/>
                <a:gd name="T5" fmla="*/ 375 h 751"/>
                <a:gd name="T6" fmla="*/ 375 w 753"/>
                <a:gd name="T7" fmla="*/ 0 h 751"/>
                <a:gd name="T8" fmla="*/ 753 w 753"/>
                <a:gd name="T9" fmla="*/ 376 h 751"/>
                <a:gd name="T10" fmla="*/ 711 w 753"/>
                <a:gd name="T11" fmla="*/ 375 h 751"/>
                <a:gd name="T12" fmla="*/ 374 w 753"/>
                <a:gd name="T13" fmla="*/ 42 h 751"/>
                <a:gd name="T14" fmla="*/ 42 w 753"/>
                <a:gd name="T15" fmla="*/ 377 h 751"/>
                <a:gd name="T16" fmla="*/ 372 w 753"/>
                <a:gd name="T17" fmla="*/ 709 h 751"/>
                <a:gd name="T18" fmla="*/ 711 w 753"/>
                <a:gd name="T19" fmla="*/ 375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3" h="751">
                  <a:moveTo>
                    <a:pt x="753" y="376"/>
                  </a:moveTo>
                  <a:cubicBezTo>
                    <a:pt x="753" y="583"/>
                    <a:pt x="583" y="751"/>
                    <a:pt x="375" y="751"/>
                  </a:cubicBezTo>
                  <a:cubicBezTo>
                    <a:pt x="168" y="751"/>
                    <a:pt x="0" y="583"/>
                    <a:pt x="1" y="375"/>
                  </a:cubicBezTo>
                  <a:cubicBezTo>
                    <a:pt x="1" y="168"/>
                    <a:pt x="168" y="0"/>
                    <a:pt x="375" y="0"/>
                  </a:cubicBezTo>
                  <a:cubicBezTo>
                    <a:pt x="583" y="0"/>
                    <a:pt x="753" y="169"/>
                    <a:pt x="753" y="376"/>
                  </a:cubicBezTo>
                  <a:close/>
                  <a:moveTo>
                    <a:pt x="711" y="375"/>
                  </a:moveTo>
                  <a:cubicBezTo>
                    <a:pt x="710" y="191"/>
                    <a:pt x="559" y="41"/>
                    <a:pt x="374" y="42"/>
                  </a:cubicBezTo>
                  <a:cubicBezTo>
                    <a:pt x="190" y="43"/>
                    <a:pt x="42" y="193"/>
                    <a:pt x="42" y="377"/>
                  </a:cubicBezTo>
                  <a:cubicBezTo>
                    <a:pt x="43" y="559"/>
                    <a:pt x="193" y="710"/>
                    <a:pt x="372" y="709"/>
                  </a:cubicBezTo>
                  <a:cubicBezTo>
                    <a:pt x="561" y="708"/>
                    <a:pt x="711" y="560"/>
                    <a:pt x="711" y="37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A7CBCD4B-4186-41B0-82CC-AC8537C51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7251" y="2427288"/>
              <a:ext cx="182563" cy="142875"/>
            </a:xfrm>
            <a:custGeom>
              <a:avLst/>
              <a:gdLst>
                <a:gd name="T0" fmla="*/ 218 w 218"/>
                <a:gd name="T1" fmla="*/ 152 h 170"/>
                <a:gd name="T2" fmla="*/ 201 w 218"/>
                <a:gd name="T3" fmla="*/ 168 h 170"/>
                <a:gd name="T4" fmla="*/ 180 w 218"/>
                <a:gd name="T5" fmla="*/ 163 h 170"/>
                <a:gd name="T6" fmla="*/ 173 w 218"/>
                <a:gd name="T7" fmla="*/ 153 h 170"/>
                <a:gd name="T8" fmla="*/ 23 w 218"/>
                <a:gd name="T9" fmla="*/ 42 h 170"/>
                <a:gd name="T10" fmla="*/ 3 w 218"/>
                <a:gd name="T11" fmla="*/ 29 h 170"/>
                <a:gd name="T12" fmla="*/ 5 w 218"/>
                <a:gd name="T13" fmla="*/ 9 h 170"/>
                <a:gd name="T14" fmla="*/ 28 w 218"/>
                <a:gd name="T15" fmla="*/ 1 h 170"/>
                <a:gd name="T16" fmla="*/ 150 w 218"/>
                <a:gd name="T17" fmla="*/ 60 h 170"/>
                <a:gd name="T18" fmla="*/ 210 w 218"/>
                <a:gd name="T19" fmla="*/ 134 h 170"/>
                <a:gd name="T20" fmla="*/ 218 w 218"/>
                <a:gd name="T21" fmla="*/ 15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170">
                  <a:moveTo>
                    <a:pt x="218" y="152"/>
                  </a:moveTo>
                  <a:cubicBezTo>
                    <a:pt x="213" y="157"/>
                    <a:pt x="208" y="165"/>
                    <a:pt x="201" y="168"/>
                  </a:cubicBezTo>
                  <a:cubicBezTo>
                    <a:pt x="195" y="170"/>
                    <a:pt x="187" y="166"/>
                    <a:pt x="180" y="163"/>
                  </a:cubicBezTo>
                  <a:cubicBezTo>
                    <a:pt x="177" y="162"/>
                    <a:pt x="175" y="157"/>
                    <a:pt x="173" y="153"/>
                  </a:cubicBezTo>
                  <a:cubicBezTo>
                    <a:pt x="140" y="94"/>
                    <a:pt x="89" y="57"/>
                    <a:pt x="23" y="42"/>
                  </a:cubicBezTo>
                  <a:cubicBezTo>
                    <a:pt x="15" y="40"/>
                    <a:pt x="7" y="35"/>
                    <a:pt x="3" y="29"/>
                  </a:cubicBezTo>
                  <a:cubicBezTo>
                    <a:pt x="0" y="24"/>
                    <a:pt x="1" y="13"/>
                    <a:pt x="5" y="9"/>
                  </a:cubicBezTo>
                  <a:cubicBezTo>
                    <a:pt x="10" y="4"/>
                    <a:pt x="21" y="0"/>
                    <a:pt x="28" y="1"/>
                  </a:cubicBezTo>
                  <a:cubicBezTo>
                    <a:pt x="74" y="9"/>
                    <a:pt x="116" y="28"/>
                    <a:pt x="150" y="60"/>
                  </a:cubicBezTo>
                  <a:cubicBezTo>
                    <a:pt x="173" y="82"/>
                    <a:pt x="191" y="109"/>
                    <a:pt x="210" y="134"/>
                  </a:cubicBezTo>
                  <a:cubicBezTo>
                    <a:pt x="213" y="138"/>
                    <a:pt x="214" y="144"/>
                    <a:pt x="218" y="1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5103D237-C816-4D11-8619-C40E43106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5013" y="2425700"/>
              <a:ext cx="84138" cy="53975"/>
            </a:xfrm>
            <a:custGeom>
              <a:avLst/>
              <a:gdLst>
                <a:gd name="T0" fmla="*/ 101 w 101"/>
                <a:gd name="T1" fmla="*/ 29 h 64"/>
                <a:gd name="T2" fmla="*/ 84 w 101"/>
                <a:gd name="T3" fmla="*/ 44 h 64"/>
                <a:gd name="T4" fmla="*/ 33 w 101"/>
                <a:gd name="T5" fmla="*/ 60 h 64"/>
                <a:gd name="T6" fmla="*/ 5 w 101"/>
                <a:gd name="T7" fmla="*/ 48 h 64"/>
                <a:gd name="T8" fmla="*/ 18 w 101"/>
                <a:gd name="T9" fmla="*/ 21 h 64"/>
                <a:gd name="T10" fmla="*/ 75 w 101"/>
                <a:gd name="T11" fmla="*/ 3 h 64"/>
                <a:gd name="T12" fmla="*/ 101 w 101"/>
                <a:gd name="T13" fmla="*/ 2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64">
                  <a:moveTo>
                    <a:pt x="101" y="29"/>
                  </a:moveTo>
                  <a:cubicBezTo>
                    <a:pt x="98" y="33"/>
                    <a:pt x="92" y="40"/>
                    <a:pt x="84" y="44"/>
                  </a:cubicBezTo>
                  <a:cubicBezTo>
                    <a:pt x="68" y="50"/>
                    <a:pt x="50" y="54"/>
                    <a:pt x="33" y="60"/>
                  </a:cubicBezTo>
                  <a:cubicBezTo>
                    <a:pt x="20" y="64"/>
                    <a:pt x="9" y="59"/>
                    <a:pt x="5" y="48"/>
                  </a:cubicBezTo>
                  <a:cubicBezTo>
                    <a:pt x="0" y="37"/>
                    <a:pt x="5" y="26"/>
                    <a:pt x="18" y="21"/>
                  </a:cubicBezTo>
                  <a:cubicBezTo>
                    <a:pt x="36" y="14"/>
                    <a:pt x="55" y="8"/>
                    <a:pt x="75" y="3"/>
                  </a:cubicBezTo>
                  <a:cubicBezTo>
                    <a:pt x="89" y="0"/>
                    <a:pt x="101" y="10"/>
                    <a:pt x="101" y="2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3E0BCB3-FBC6-4972-B562-52C0E2D7D936}"/>
              </a:ext>
            </a:extLst>
          </p:cNvPr>
          <p:cNvGrpSpPr/>
          <p:nvPr/>
        </p:nvGrpSpPr>
        <p:grpSpPr>
          <a:xfrm>
            <a:off x="3308433" y="2124013"/>
            <a:ext cx="735793" cy="780620"/>
            <a:chOff x="14949488" y="4705350"/>
            <a:chExt cx="1692275" cy="1701800"/>
          </a:xfrm>
          <a:solidFill>
            <a:schemeClr val="bg1"/>
          </a:solidFill>
        </p:grpSpPr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D8425F12-D8ED-472B-90B2-93C5B991D6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81288" y="4705350"/>
              <a:ext cx="1260475" cy="1701800"/>
            </a:xfrm>
            <a:custGeom>
              <a:avLst/>
              <a:gdLst>
                <a:gd name="T0" fmla="*/ 504 w 1138"/>
                <a:gd name="T1" fmla="*/ 0 h 1536"/>
                <a:gd name="T2" fmla="*/ 602 w 1138"/>
                <a:gd name="T3" fmla="*/ 18 h 1536"/>
                <a:gd name="T4" fmla="*/ 1019 w 1138"/>
                <a:gd name="T5" fmla="*/ 446 h 1536"/>
                <a:gd name="T6" fmla="*/ 1035 w 1138"/>
                <a:gd name="T7" fmla="*/ 640 h 1536"/>
                <a:gd name="T8" fmla="*/ 1055 w 1138"/>
                <a:gd name="T9" fmla="*/ 729 h 1536"/>
                <a:gd name="T10" fmla="*/ 1104 w 1138"/>
                <a:gd name="T11" fmla="*/ 831 h 1536"/>
                <a:gd name="T12" fmla="*/ 1030 w 1138"/>
                <a:gd name="T13" fmla="*/ 962 h 1536"/>
                <a:gd name="T14" fmla="*/ 986 w 1138"/>
                <a:gd name="T15" fmla="*/ 1009 h 1536"/>
                <a:gd name="T16" fmla="*/ 986 w 1138"/>
                <a:gd name="T17" fmla="*/ 1178 h 1536"/>
                <a:gd name="T18" fmla="*/ 896 w 1138"/>
                <a:gd name="T19" fmla="*/ 1297 h 1536"/>
                <a:gd name="T20" fmla="*/ 818 w 1138"/>
                <a:gd name="T21" fmla="*/ 1295 h 1536"/>
                <a:gd name="T22" fmla="*/ 699 w 1138"/>
                <a:gd name="T23" fmla="*/ 1278 h 1536"/>
                <a:gd name="T24" fmla="*/ 657 w 1138"/>
                <a:gd name="T25" fmla="*/ 1315 h 1536"/>
                <a:gd name="T26" fmla="*/ 657 w 1138"/>
                <a:gd name="T27" fmla="*/ 1364 h 1536"/>
                <a:gd name="T28" fmla="*/ 683 w 1138"/>
                <a:gd name="T29" fmla="*/ 1368 h 1536"/>
                <a:gd name="T30" fmla="*/ 741 w 1138"/>
                <a:gd name="T31" fmla="*/ 1429 h 1536"/>
                <a:gd name="T32" fmla="*/ 738 w 1138"/>
                <a:gd name="T33" fmla="*/ 1484 h 1536"/>
                <a:gd name="T34" fmla="*/ 663 w 1138"/>
                <a:gd name="T35" fmla="*/ 1536 h 1536"/>
                <a:gd name="T36" fmla="*/ 275 w 1138"/>
                <a:gd name="T37" fmla="*/ 1536 h 1536"/>
                <a:gd name="T38" fmla="*/ 83 w 1138"/>
                <a:gd name="T39" fmla="*/ 1536 h 1536"/>
                <a:gd name="T40" fmla="*/ 0 w 1138"/>
                <a:gd name="T41" fmla="*/ 1453 h 1536"/>
                <a:gd name="T42" fmla="*/ 0 w 1138"/>
                <a:gd name="T43" fmla="*/ 1390 h 1536"/>
                <a:gd name="T44" fmla="*/ 80 w 1138"/>
                <a:gd name="T45" fmla="*/ 1311 h 1536"/>
                <a:gd name="T46" fmla="*/ 91 w 1138"/>
                <a:gd name="T47" fmla="*/ 1311 h 1536"/>
                <a:gd name="T48" fmla="*/ 91 w 1138"/>
                <a:gd name="T49" fmla="*/ 1260 h 1536"/>
                <a:gd name="T50" fmla="*/ 91 w 1138"/>
                <a:gd name="T51" fmla="*/ 1242 h 1536"/>
                <a:gd name="T52" fmla="*/ 114 w 1138"/>
                <a:gd name="T53" fmla="*/ 1219 h 1536"/>
                <a:gd name="T54" fmla="*/ 135 w 1138"/>
                <a:gd name="T55" fmla="*/ 1243 h 1536"/>
                <a:gd name="T56" fmla="*/ 136 w 1138"/>
                <a:gd name="T57" fmla="*/ 1300 h 1536"/>
                <a:gd name="T58" fmla="*/ 136 w 1138"/>
                <a:gd name="T59" fmla="*/ 1316 h 1536"/>
                <a:gd name="T60" fmla="*/ 612 w 1138"/>
                <a:gd name="T61" fmla="*/ 1360 h 1536"/>
                <a:gd name="T62" fmla="*/ 612 w 1138"/>
                <a:gd name="T63" fmla="*/ 1314 h 1536"/>
                <a:gd name="T64" fmla="*/ 703 w 1138"/>
                <a:gd name="T65" fmla="*/ 1233 h 1536"/>
                <a:gd name="T66" fmla="*/ 856 w 1138"/>
                <a:gd name="T67" fmla="*/ 1255 h 1536"/>
                <a:gd name="T68" fmla="*/ 941 w 1138"/>
                <a:gd name="T69" fmla="*/ 1181 h 1536"/>
                <a:gd name="T70" fmla="*/ 941 w 1138"/>
                <a:gd name="T71" fmla="*/ 1049 h 1536"/>
                <a:gd name="T72" fmla="*/ 941 w 1138"/>
                <a:gd name="T73" fmla="*/ 1004 h 1536"/>
                <a:gd name="T74" fmla="*/ 1023 w 1138"/>
                <a:gd name="T75" fmla="*/ 916 h 1536"/>
                <a:gd name="T76" fmla="*/ 1062 w 1138"/>
                <a:gd name="T77" fmla="*/ 848 h 1536"/>
                <a:gd name="T78" fmla="*/ 1003 w 1138"/>
                <a:gd name="T79" fmla="*/ 722 h 1536"/>
                <a:gd name="T80" fmla="*/ 991 w 1138"/>
                <a:gd name="T81" fmla="*/ 670 h 1536"/>
                <a:gd name="T82" fmla="*/ 983 w 1138"/>
                <a:gd name="T83" fmla="*/ 505 h 1536"/>
                <a:gd name="T84" fmla="*/ 733 w 1138"/>
                <a:gd name="T85" fmla="*/ 121 h 1536"/>
                <a:gd name="T86" fmla="*/ 208 w 1138"/>
                <a:gd name="T87" fmla="*/ 113 h 1536"/>
                <a:gd name="T88" fmla="*/ 192 w 1138"/>
                <a:gd name="T89" fmla="*/ 120 h 1536"/>
                <a:gd name="T90" fmla="*/ 168 w 1138"/>
                <a:gd name="T91" fmla="*/ 106 h 1536"/>
                <a:gd name="T92" fmla="*/ 179 w 1138"/>
                <a:gd name="T93" fmla="*/ 78 h 1536"/>
                <a:gd name="T94" fmla="*/ 283 w 1138"/>
                <a:gd name="T95" fmla="*/ 32 h 1536"/>
                <a:gd name="T96" fmla="*/ 416 w 1138"/>
                <a:gd name="T97" fmla="*/ 3 h 1536"/>
                <a:gd name="T98" fmla="*/ 426 w 1138"/>
                <a:gd name="T99" fmla="*/ 0 h 1536"/>
                <a:gd name="T100" fmla="*/ 504 w 1138"/>
                <a:gd name="T101" fmla="*/ 0 h 1536"/>
                <a:gd name="T102" fmla="*/ 372 w 1138"/>
                <a:gd name="T103" fmla="*/ 1491 h 1536"/>
                <a:gd name="T104" fmla="*/ 372 w 1138"/>
                <a:gd name="T105" fmla="*/ 1491 h 1536"/>
                <a:gd name="T106" fmla="*/ 662 w 1138"/>
                <a:gd name="T107" fmla="*/ 1491 h 1536"/>
                <a:gd name="T108" fmla="*/ 698 w 1138"/>
                <a:gd name="T109" fmla="*/ 1458 h 1536"/>
                <a:gd name="T110" fmla="*/ 667 w 1138"/>
                <a:gd name="T111" fmla="*/ 1411 h 1536"/>
                <a:gd name="T112" fmla="*/ 536 w 1138"/>
                <a:gd name="T113" fmla="*/ 1398 h 1536"/>
                <a:gd name="T114" fmla="*/ 258 w 1138"/>
                <a:gd name="T115" fmla="*/ 1373 h 1536"/>
                <a:gd name="T116" fmla="*/ 84 w 1138"/>
                <a:gd name="T117" fmla="*/ 1357 h 1536"/>
                <a:gd name="T118" fmla="*/ 45 w 1138"/>
                <a:gd name="T119" fmla="*/ 1394 h 1536"/>
                <a:gd name="T120" fmla="*/ 45 w 1138"/>
                <a:gd name="T121" fmla="*/ 1450 h 1536"/>
                <a:gd name="T122" fmla="*/ 85 w 1138"/>
                <a:gd name="T123" fmla="*/ 1491 h 1536"/>
                <a:gd name="T124" fmla="*/ 372 w 1138"/>
                <a:gd name="T125" fmla="*/ 1491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38" h="1536">
                  <a:moveTo>
                    <a:pt x="504" y="0"/>
                  </a:moveTo>
                  <a:cubicBezTo>
                    <a:pt x="537" y="6"/>
                    <a:pt x="570" y="9"/>
                    <a:pt x="602" y="18"/>
                  </a:cubicBezTo>
                  <a:cubicBezTo>
                    <a:pt x="824" y="80"/>
                    <a:pt x="962" y="225"/>
                    <a:pt x="1019" y="446"/>
                  </a:cubicBezTo>
                  <a:cubicBezTo>
                    <a:pt x="1036" y="510"/>
                    <a:pt x="1036" y="575"/>
                    <a:pt x="1035" y="640"/>
                  </a:cubicBezTo>
                  <a:cubicBezTo>
                    <a:pt x="1034" y="672"/>
                    <a:pt x="1040" y="700"/>
                    <a:pt x="1055" y="729"/>
                  </a:cubicBezTo>
                  <a:cubicBezTo>
                    <a:pt x="1073" y="762"/>
                    <a:pt x="1087" y="797"/>
                    <a:pt x="1104" y="831"/>
                  </a:cubicBezTo>
                  <a:cubicBezTo>
                    <a:pt x="1138" y="897"/>
                    <a:pt x="1088" y="961"/>
                    <a:pt x="1030" y="962"/>
                  </a:cubicBezTo>
                  <a:cubicBezTo>
                    <a:pt x="1000" y="962"/>
                    <a:pt x="986" y="979"/>
                    <a:pt x="986" y="1009"/>
                  </a:cubicBezTo>
                  <a:cubicBezTo>
                    <a:pt x="986" y="1065"/>
                    <a:pt x="986" y="1122"/>
                    <a:pt x="986" y="1178"/>
                  </a:cubicBezTo>
                  <a:cubicBezTo>
                    <a:pt x="985" y="1239"/>
                    <a:pt x="951" y="1287"/>
                    <a:pt x="896" y="1297"/>
                  </a:cubicBezTo>
                  <a:cubicBezTo>
                    <a:pt x="871" y="1302"/>
                    <a:pt x="844" y="1298"/>
                    <a:pt x="818" y="1295"/>
                  </a:cubicBezTo>
                  <a:cubicBezTo>
                    <a:pt x="778" y="1290"/>
                    <a:pt x="739" y="1283"/>
                    <a:pt x="699" y="1278"/>
                  </a:cubicBezTo>
                  <a:cubicBezTo>
                    <a:pt x="672" y="1274"/>
                    <a:pt x="657" y="1288"/>
                    <a:pt x="657" y="1315"/>
                  </a:cubicBezTo>
                  <a:cubicBezTo>
                    <a:pt x="656" y="1331"/>
                    <a:pt x="657" y="1347"/>
                    <a:pt x="657" y="1364"/>
                  </a:cubicBezTo>
                  <a:cubicBezTo>
                    <a:pt x="666" y="1365"/>
                    <a:pt x="675" y="1366"/>
                    <a:pt x="683" y="1368"/>
                  </a:cubicBezTo>
                  <a:cubicBezTo>
                    <a:pt x="714" y="1374"/>
                    <a:pt x="738" y="1398"/>
                    <a:pt x="741" y="1429"/>
                  </a:cubicBezTo>
                  <a:cubicBezTo>
                    <a:pt x="743" y="1447"/>
                    <a:pt x="743" y="1466"/>
                    <a:pt x="738" y="1484"/>
                  </a:cubicBezTo>
                  <a:cubicBezTo>
                    <a:pt x="730" y="1517"/>
                    <a:pt x="700" y="1536"/>
                    <a:pt x="663" y="1536"/>
                  </a:cubicBezTo>
                  <a:cubicBezTo>
                    <a:pt x="534" y="1536"/>
                    <a:pt x="404" y="1536"/>
                    <a:pt x="275" y="1536"/>
                  </a:cubicBezTo>
                  <a:cubicBezTo>
                    <a:pt x="211" y="1536"/>
                    <a:pt x="147" y="1536"/>
                    <a:pt x="83" y="1536"/>
                  </a:cubicBezTo>
                  <a:cubicBezTo>
                    <a:pt x="31" y="1536"/>
                    <a:pt x="0" y="1505"/>
                    <a:pt x="0" y="1453"/>
                  </a:cubicBezTo>
                  <a:cubicBezTo>
                    <a:pt x="0" y="1432"/>
                    <a:pt x="0" y="1411"/>
                    <a:pt x="0" y="1390"/>
                  </a:cubicBezTo>
                  <a:cubicBezTo>
                    <a:pt x="0" y="1343"/>
                    <a:pt x="32" y="1311"/>
                    <a:pt x="80" y="1311"/>
                  </a:cubicBezTo>
                  <a:cubicBezTo>
                    <a:pt x="83" y="1311"/>
                    <a:pt x="86" y="1311"/>
                    <a:pt x="91" y="1311"/>
                  </a:cubicBezTo>
                  <a:cubicBezTo>
                    <a:pt x="91" y="1294"/>
                    <a:pt x="90" y="1277"/>
                    <a:pt x="91" y="1260"/>
                  </a:cubicBezTo>
                  <a:cubicBezTo>
                    <a:pt x="91" y="1254"/>
                    <a:pt x="90" y="1248"/>
                    <a:pt x="91" y="1242"/>
                  </a:cubicBezTo>
                  <a:cubicBezTo>
                    <a:pt x="92" y="1228"/>
                    <a:pt x="101" y="1219"/>
                    <a:pt x="114" y="1219"/>
                  </a:cubicBezTo>
                  <a:cubicBezTo>
                    <a:pt x="126" y="1220"/>
                    <a:pt x="135" y="1229"/>
                    <a:pt x="135" y="1243"/>
                  </a:cubicBezTo>
                  <a:cubicBezTo>
                    <a:pt x="136" y="1262"/>
                    <a:pt x="136" y="1281"/>
                    <a:pt x="136" y="1300"/>
                  </a:cubicBezTo>
                  <a:cubicBezTo>
                    <a:pt x="136" y="1305"/>
                    <a:pt x="136" y="1310"/>
                    <a:pt x="136" y="1316"/>
                  </a:cubicBezTo>
                  <a:cubicBezTo>
                    <a:pt x="294" y="1331"/>
                    <a:pt x="452" y="1346"/>
                    <a:pt x="612" y="1360"/>
                  </a:cubicBezTo>
                  <a:cubicBezTo>
                    <a:pt x="612" y="1344"/>
                    <a:pt x="611" y="1329"/>
                    <a:pt x="612" y="1314"/>
                  </a:cubicBezTo>
                  <a:cubicBezTo>
                    <a:pt x="612" y="1261"/>
                    <a:pt x="650" y="1227"/>
                    <a:pt x="703" y="1233"/>
                  </a:cubicBezTo>
                  <a:cubicBezTo>
                    <a:pt x="754" y="1239"/>
                    <a:pt x="805" y="1248"/>
                    <a:pt x="856" y="1255"/>
                  </a:cubicBezTo>
                  <a:cubicBezTo>
                    <a:pt x="905" y="1261"/>
                    <a:pt x="940" y="1231"/>
                    <a:pt x="941" y="1181"/>
                  </a:cubicBezTo>
                  <a:cubicBezTo>
                    <a:pt x="941" y="1137"/>
                    <a:pt x="941" y="1093"/>
                    <a:pt x="941" y="1049"/>
                  </a:cubicBezTo>
                  <a:cubicBezTo>
                    <a:pt x="941" y="1034"/>
                    <a:pt x="940" y="1019"/>
                    <a:pt x="941" y="1004"/>
                  </a:cubicBezTo>
                  <a:cubicBezTo>
                    <a:pt x="942" y="955"/>
                    <a:pt x="974" y="921"/>
                    <a:pt x="1023" y="916"/>
                  </a:cubicBezTo>
                  <a:cubicBezTo>
                    <a:pt x="1065" y="913"/>
                    <a:pt x="1080" y="886"/>
                    <a:pt x="1062" y="848"/>
                  </a:cubicBezTo>
                  <a:cubicBezTo>
                    <a:pt x="1042" y="806"/>
                    <a:pt x="1021" y="764"/>
                    <a:pt x="1003" y="722"/>
                  </a:cubicBezTo>
                  <a:cubicBezTo>
                    <a:pt x="996" y="706"/>
                    <a:pt x="992" y="687"/>
                    <a:pt x="991" y="670"/>
                  </a:cubicBezTo>
                  <a:cubicBezTo>
                    <a:pt x="987" y="615"/>
                    <a:pt x="991" y="560"/>
                    <a:pt x="983" y="505"/>
                  </a:cubicBezTo>
                  <a:cubicBezTo>
                    <a:pt x="961" y="338"/>
                    <a:pt x="878" y="207"/>
                    <a:pt x="733" y="121"/>
                  </a:cubicBezTo>
                  <a:cubicBezTo>
                    <a:pt x="561" y="19"/>
                    <a:pt x="385" y="20"/>
                    <a:pt x="208" y="113"/>
                  </a:cubicBezTo>
                  <a:cubicBezTo>
                    <a:pt x="203" y="116"/>
                    <a:pt x="197" y="119"/>
                    <a:pt x="192" y="120"/>
                  </a:cubicBezTo>
                  <a:cubicBezTo>
                    <a:pt x="180" y="122"/>
                    <a:pt x="172" y="117"/>
                    <a:pt x="168" y="106"/>
                  </a:cubicBezTo>
                  <a:cubicBezTo>
                    <a:pt x="164" y="94"/>
                    <a:pt x="168" y="83"/>
                    <a:pt x="179" y="78"/>
                  </a:cubicBezTo>
                  <a:cubicBezTo>
                    <a:pt x="214" y="62"/>
                    <a:pt x="247" y="43"/>
                    <a:pt x="283" y="32"/>
                  </a:cubicBezTo>
                  <a:cubicBezTo>
                    <a:pt x="326" y="18"/>
                    <a:pt x="371" y="12"/>
                    <a:pt x="416" y="3"/>
                  </a:cubicBezTo>
                  <a:cubicBezTo>
                    <a:pt x="419" y="2"/>
                    <a:pt x="423" y="1"/>
                    <a:pt x="426" y="0"/>
                  </a:cubicBezTo>
                  <a:cubicBezTo>
                    <a:pt x="452" y="0"/>
                    <a:pt x="478" y="0"/>
                    <a:pt x="504" y="0"/>
                  </a:cubicBezTo>
                  <a:close/>
                  <a:moveTo>
                    <a:pt x="372" y="1491"/>
                  </a:moveTo>
                  <a:cubicBezTo>
                    <a:pt x="372" y="1491"/>
                    <a:pt x="372" y="1491"/>
                    <a:pt x="372" y="1491"/>
                  </a:cubicBezTo>
                  <a:cubicBezTo>
                    <a:pt x="469" y="1491"/>
                    <a:pt x="566" y="1491"/>
                    <a:pt x="662" y="1491"/>
                  </a:cubicBezTo>
                  <a:cubicBezTo>
                    <a:pt x="685" y="1491"/>
                    <a:pt x="697" y="1480"/>
                    <a:pt x="698" y="1458"/>
                  </a:cubicBezTo>
                  <a:cubicBezTo>
                    <a:pt x="700" y="1427"/>
                    <a:pt x="691" y="1413"/>
                    <a:pt x="667" y="1411"/>
                  </a:cubicBezTo>
                  <a:cubicBezTo>
                    <a:pt x="623" y="1406"/>
                    <a:pt x="579" y="1402"/>
                    <a:pt x="536" y="1398"/>
                  </a:cubicBezTo>
                  <a:cubicBezTo>
                    <a:pt x="443" y="1390"/>
                    <a:pt x="351" y="1382"/>
                    <a:pt x="258" y="1373"/>
                  </a:cubicBezTo>
                  <a:cubicBezTo>
                    <a:pt x="200" y="1368"/>
                    <a:pt x="142" y="1362"/>
                    <a:pt x="84" y="1357"/>
                  </a:cubicBezTo>
                  <a:cubicBezTo>
                    <a:pt x="58" y="1354"/>
                    <a:pt x="45" y="1367"/>
                    <a:pt x="45" y="1394"/>
                  </a:cubicBezTo>
                  <a:cubicBezTo>
                    <a:pt x="45" y="1413"/>
                    <a:pt x="45" y="1432"/>
                    <a:pt x="45" y="1450"/>
                  </a:cubicBezTo>
                  <a:cubicBezTo>
                    <a:pt x="45" y="1481"/>
                    <a:pt x="55" y="1491"/>
                    <a:pt x="85" y="1491"/>
                  </a:cubicBezTo>
                  <a:cubicBezTo>
                    <a:pt x="181" y="1491"/>
                    <a:pt x="276" y="1491"/>
                    <a:pt x="372" y="149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531E6467-C3C1-4B30-A18C-41CC5C0894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092363" y="4846638"/>
              <a:ext cx="765175" cy="1144587"/>
            </a:xfrm>
            <a:custGeom>
              <a:avLst/>
              <a:gdLst>
                <a:gd name="T0" fmla="*/ 345 w 691"/>
                <a:gd name="T1" fmla="*/ 1033 h 1033"/>
                <a:gd name="T2" fmla="*/ 272 w 691"/>
                <a:gd name="T3" fmla="*/ 1028 h 1033"/>
                <a:gd name="T4" fmla="*/ 186 w 691"/>
                <a:gd name="T5" fmla="*/ 944 h 1033"/>
                <a:gd name="T6" fmla="*/ 173 w 691"/>
                <a:gd name="T7" fmla="*/ 927 h 1033"/>
                <a:gd name="T8" fmla="*/ 147 w 691"/>
                <a:gd name="T9" fmla="*/ 882 h 1033"/>
                <a:gd name="T10" fmla="*/ 147 w 691"/>
                <a:gd name="T11" fmla="*/ 774 h 1033"/>
                <a:gd name="T12" fmla="*/ 161 w 691"/>
                <a:gd name="T13" fmla="*/ 739 h 1033"/>
                <a:gd name="T14" fmla="*/ 165 w 691"/>
                <a:gd name="T15" fmla="*/ 718 h 1033"/>
                <a:gd name="T16" fmla="*/ 83 w 691"/>
                <a:gd name="T17" fmla="*/ 569 h 1033"/>
                <a:gd name="T18" fmla="*/ 6 w 691"/>
                <a:gd name="T19" fmla="*/ 333 h 1033"/>
                <a:gd name="T20" fmla="*/ 299 w 691"/>
                <a:gd name="T21" fmla="*/ 20 h 1033"/>
                <a:gd name="T22" fmla="*/ 673 w 691"/>
                <a:gd name="T23" fmla="*/ 298 h 1033"/>
                <a:gd name="T24" fmla="*/ 605 w 691"/>
                <a:gd name="T25" fmla="*/ 563 h 1033"/>
                <a:gd name="T26" fmla="*/ 517 w 691"/>
                <a:gd name="T27" fmla="*/ 719 h 1033"/>
                <a:gd name="T28" fmla="*/ 521 w 691"/>
                <a:gd name="T29" fmla="*/ 738 h 1033"/>
                <a:gd name="T30" fmla="*/ 536 w 691"/>
                <a:gd name="T31" fmla="*/ 774 h 1033"/>
                <a:gd name="T32" fmla="*/ 537 w 691"/>
                <a:gd name="T33" fmla="*/ 880 h 1033"/>
                <a:gd name="T34" fmla="*/ 515 w 691"/>
                <a:gd name="T35" fmla="*/ 924 h 1033"/>
                <a:gd name="T36" fmla="*/ 505 w 691"/>
                <a:gd name="T37" fmla="*/ 939 h 1033"/>
                <a:gd name="T38" fmla="*/ 393 w 691"/>
                <a:gd name="T39" fmla="*/ 1032 h 1033"/>
                <a:gd name="T40" fmla="*/ 345 w 691"/>
                <a:gd name="T41" fmla="*/ 1032 h 1033"/>
                <a:gd name="T42" fmla="*/ 345 w 691"/>
                <a:gd name="T43" fmla="*/ 1033 h 1033"/>
                <a:gd name="T44" fmla="*/ 469 w 691"/>
                <a:gd name="T45" fmla="*/ 722 h 1033"/>
                <a:gd name="T46" fmla="*/ 575 w 691"/>
                <a:gd name="T47" fmla="*/ 528 h 1033"/>
                <a:gd name="T48" fmla="*/ 632 w 691"/>
                <a:gd name="T49" fmla="*/ 379 h 1033"/>
                <a:gd name="T50" fmla="*/ 304 w 691"/>
                <a:gd name="T51" fmla="*/ 65 h 1033"/>
                <a:gd name="T52" fmla="*/ 51 w 691"/>
                <a:gd name="T53" fmla="*/ 337 h 1033"/>
                <a:gd name="T54" fmla="*/ 121 w 691"/>
                <a:gd name="T55" fmla="*/ 545 h 1033"/>
                <a:gd name="T56" fmla="*/ 199 w 691"/>
                <a:gd name="T57" fmla="*/ 680 h 1033"/>
                <a:gd name="T58" fmla="*/ 216 w 691"/>
                <a:gd name="T59" fmla="*/ 720 h 1033"/>
                <a:gd name="T60" fmla="*/ 261 w 691"/>
                <a:gd name="T61" fmla="*/ 722 h 1033"/>
                <a:gd name="T62" fmla="*/ 469 w 691"/>
                <a:gd name="T63" fmla="*/ 722 h 1033"/>
                <a:gd name="T64" fmla="*/ 342 w 691"/>
                <a:gd name="T65" fmla="*/ 767 h 1033"/>
                <a:gd name="T66" fmla="*/ 206 w 691"/>
                <a:gd name="T67" fmla="*/ 767 h 1033"/>
                <a:gd name="T68" fmla="*/ 192 w 691"/>
                <a:gd name="T69" fmla="*/ 781 h 1033"/>
                <a:gd name="T70" fmla="*/ 192 w 691"/>
                <a:gd name="T71" fmla="*/ 875 h 1033"/>
                <a:gd name="T72" fmla="*/ 206 w 691"/>
                <a:gd name="T73" fmla="*/ 888 h 1033"/>
                <a:gd name="T74" fmla="*/ 477 w 691"/>
                <a:gd name="T75" fmla="*/ 888 h 1033"/>
                <a:gd name="T76" fmla="*/ 492 w 691"/>
                <a:gd name="T77" fmla="*/ 872 h 1033"/>
                <a:gd name="T78" fmla="*/ 492 w 691"/>
                <a:gd name="T79" fmla="*/ 784 h 1033"/>
                <a:gd name="T80" fmla="*/ 475 w 691"/>
                <a:gd name="T81" fmla="*/ 767 h 1033"/>
                <a:gd name="T82" fmla="*/ 342 w 691"/>
                <a:gd name="T83" fmla="*/ 767 h 1033"/>
                <a:gd name="T84" fmla="*/ 231 w 691"/>
                <a:gd name="T85" fmla="*/ 934 h 1033"/>
                <a:gd name="T86" fmla="*/ 289 w 691"/>
                <a:gd name="T87" fmla="*/ 986 h 1033"/>
                <a:gd name="T88" fmla="*/ 401 w 691"/>
                <a:gd name="T89" fmla="*/ 986 h 1033"/>
                <a:gd name="T90" fmla="*/ 457 w 691"/>
                <a:gd name="T91" fmla="*/ 934 h 1033"/>
                <a:gd name="T92" fmla="*/ 231 w 691"/>
                <a:gd name="T93" fmla="*/ 934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1" h="1033">
                  <a:moveTo>
                    <a:pt x="345" y="1033"/>
                  </a:moveTo>
                  <a:cubicBezTo>
                    <a:pt x="320" y="1032"/>
                    <a:pt x="295" y="1033"/>
                    <a:pt x="272" y="1028"/>
                  </a:cubicBezTo>
                  <a:cubicBezTo>
                    <a:pt x="226" y="1018"/>
                    <a:pt x="198" y="988"/>
                    <a:pt x="186" y="944"/>
                  </a:cubicBezTo>
                  <a:cubicBezTo>
                    <a:pt x="184" y="937"/>
                    <a:pt x="179" y="931"/>
                    <a:pt x="173" y="927"/>
                  </a:cubicBezTo>
                  <a:cubicBezTo>
                    <a:pt x="157" y="916"/>
                    <a:pt x="147" y="902"/>
                    <a:pt x="147" y="882"/>
                  </a:cubicBezTo>
                  <a:cubicBezTo>
                    <a:pt x="147" y="846"/>
                    <a:pt x="146" y="810"/>
                    <a:pt x="147" y="774"/>
                  </a:cubicBezTo>
                  <a:cubicBezTo>
                    <a:pt x="148" y="762"/>
                    <a:pt x="154" y="748"/>
                    <a:pt x="161" y="739"/>
                  </a:cubicBezTo>
                  <a:cubicBezTo>
                    <a:pt x="167" y="731"/>
                    <a:pt x="168" y="726"/>
                    <a:pt x="165" y="718"/>
                  </a:cubicBezTo>
                  <a:cubicBezTo>
                    <a:pt x="147" y="663"/>
                    <a:pt x="119" y="613"/>
                    <a:pt x="83" y="569"/>
                  </a:cubicBezTo>
                  <a:cubicBezTo>
                    <a:pt x="27" y="500"/>
                    <a:pt x="0" y="421"/>
                    <a:pt x="6" y="333"/>
                  </a:cubicBezTo>
                  <a:cubicBezTo>
                    <a:pt x="17" y="175"/>
                    <a:pt x="136" y="39"/>
                    <a:pt x="299" y="20"/>
                  </a:cubicBezTo>
                  <a:cubicBezTo>
                    <a:pt x="483" y="0"/>
                    <a:pt x="640" y="115"/>
                    <a:pt x="673" y="298"/>
                  </a:cubicBezTo>
                  <a:cubicBezTo>
                    <a:pt x="691" y="396"/>
                    <a:pt x="667" y="486"/>
                    <a:pt x="605" y="563"/>
                  </a:cubicBezTo>
                  <a:cubicBezTo>
                    <a:pt x="567" y="611"/>
                    <a:pt x="536" y="662"/>
                    <a:pt x="517" y="719"/>
                  </a:cubicBezTo>
                  <a:cubicBezTo>
                    <a:pt x="515" y="727"/>
                    <a:pt x="517" y="731"/>
                    <a:pt x="521" y="738"/>
                  </a:cubicBezTo>
                  <a:cubicBezTo>
                    <a:pt x="528" y="749"/>
                    <a:pt x="535" y="762"/>
                    <a:pt x="536" y="774"/>
                  </a:cubicBezTo>
                  <a:cubicBezTo>
                    <a:pt x="538" y="809"/>
                    <a:pt x="537" y="845"/>
                    <a:pt x="537" y="880"/>
                  </a:cubicBezTo>
                  <a:cubicBezTo>
                    <a:pt x="537" y="899"/>
                    <a:pt x="529" y="913"/>
                    <a:pt x="515" y="924"/>
                  </a:cubicBezTo>
                  <a:cubicBezTo>
                    <a:pt x="510" y="928"/>
                    <a:pt x="506" y="934"/>
                    <a:pt x="505" y="939"/>
                  </a:cubicBezTo>
                  <a:cubicBezTo>
                    <a:pt x="492" y="995"/>
                    <a:pt x="449" y="1030"/>
                    <a:pt x="393" y="1032"/>
                  </a:cubicBezTo>
                  <a:cubicBezTo>
                    <a:pt x="377" y="1032"/>
                    <a:pt x="361" y="1032"/>
                    <a:pt x="345" y="1032"/>
                  </a:cubicBezTo>
                  <a:cubicBezTo>
                    <a:pt x="345" y="1032"/>
                    <a:pt x="345" y="1033"/>
                    <a:pt x="345" y="1033"/>
                  </a:cubicBezTo>
                  <a:close/>
                  <a:moveTo>
                    <a:pt x="469" y="722"/>
                  </a:moveTo>
                  <a:cubicBezTo>
                    <a:pt x="507" y="620"/>
                    <a:pt x="510" y="615"/>
                    <a:pt x="575" y="528"/>
                  </a:cubicBezTo>
                  <a:cubicBezTo>
                    <a:pt x="609" y="484"/>
                    <a:pt x="628" y="434"/>
                    <a:pt x="632" y="379"/>
                  </a:cubicBezTo>
                  <a:cubicBezTo>
                    <a:pt x="646" y="191"/>
                    <a:pt x="491" y="43"/>
                    <a:pt x="304" y="65"/>
                  </a:cubicBezTo>
                  <a:cubicBezTo>
                    <a:pt x="168" y="81"/>
                    <a:pt x="57" y="200"/>
                    <a:pt x="51" y="337"/>
                  </a:cubicBezTo>
                  <a:cubicBezTo>
                    <a:pt x="47" y="416"/>
                    <a:pt x="71" y="484"/>
                    <a:pt x="121" y="545"/>
                  </a:cubicBezTo>
                  <a:cubicBezTo>
                    <a:pt x="154" y="585"/>
                    <a:pt x="180" y="631"/>
                    <a:pt x="199" y="680"/>
                  </a:cubicBezTo>
                  <a:cubicBezTo>
                    <a:pt x="205" y="694"/>
                    <a:pt x="206" y="714"/>
                    <a:pt x="216" y="720"/>
                  </a:cubicBezTo>
                  <a:cubicBezTo>
                    <a:pt x="227" y="727"/>
                    <a:pt x="246" y="722"/>
                    <a:pt x="261" y="722"/>
                  </a:cubicBezTo>
                  <a:cubicBezTo>
                    <a:pt x="330" y="722"/>
                    <a:pt x="399" y="722"/>
                    <a:pt x="469" y="722"/>
                  </a:cubicBezTo>
                  <a:close/>
                  <a:moveTo>
                    <a:pt x="342" y="767"/>
                  </a:moveTo>
                  <a:cubicBezTo>
                    <a:pt x="297" y="767"/>
                    <a:pt x="251" y="767"/>
                    <a:pt x="206" y="767"/>
                  </a:cubicBezTo>
                  <a:cubicBezTo>
                    <a:pt x="196" y="767"/>
                    <a:pt x="191" y="770"/>
                    <a:pt x="192" y="781"/>
                  </a:cubicBezTo>
                  <a:cubicBezTo>
                    <a:pt x="192" y="812"/>
                    <a:pt x="192" y="843"/>
                    <a:pt x="192" y="875"/>
                  </a:cubicBezTo>
                  <a:cubicBezTo>
                    <a:pt x="191" y="886"/>
                    <a:pt x="196" y="888"/>
                    <a:pt x="206" y="888"/>
                  </a:cubicBezTo>
                  <a:cubicBezTo>
                    <a:pt x="296" y="888"/>
                    <a:pt x="387" y="888"/>
                    <a:pt x="477" y="888"/>
                  </a:cubicBezTo>
                  <a:cubicBezTo>
                    <a:pt x="489" y="888"/>
                    <a:pt x="492" y="884"/>
                    <a:pt x="492" y="872"/>
                  </a:cubicBezTo>
                  <a:cubicBezTo>
                    <a:pt x="491" y="843"/>
                    <a:pt x="491" y="814"/>
                    <a:pt x="492" y="784"/>
                  </a:cubicBezTo>
                  <a:cubicBezTo>
                    <a:pt x="492" y="771"/>
                    <a:pt x="489" y="767"/>
                    <a:pt x="475" y="767"/>
                  </a:cubicBezTo>
                  <a:cubicBezTo>
                    <a:pt x="431" y="768"/>
                    <a:pt x="386" y="767"/>
                    <a:pt x="342" y="767"/>
                  </a:cubicBezTo>
                  <a:close/>
                  <a:moveTo>
                    <a:pt x="231" y="934"/>
                  </a:moveTo>
                  <a:cubicBezTo>
                    <a:pt x="237" y="962"/>
                    <a:pt x="261" y="985"/>
                    <a:pt x="289" y="986"/>
                  </a:cubicBezTo>
                  <a:cubicBezTo>
                    <a:pt x="326" y="987"/>
                    <a:pt x="364" y="987"/>
                    <a:pt x="401" y="986"/>
                  </a:cubicBezTo>
                  <a:cubicBezTo>
                    <a:pt x="430" y="985"/>
                    <a:pt x="457" y="958"/>
                    <a:pt x="457" y="934"/>
                  </a:cubicBezTo>
                  <a:cubicBezTo>
                    <a:pt x="382" y="934"/>
                    <a:pt x="307" y="934"/>
                    <a:pt x="231" y="9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E938CC64-87AF-475E-8808-8CCAAAA2E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2363" y="5529263"/>
              <a:ext cx="88900" cy="85725"/>
            </a:xfrm>
            <a:custGeom>
              <a:avLst/>
              <a:gdLst>
                <a:gd name="T0" fmla="*/ 80 w 80"/>
                <a:gd name="T1" fmla="*/ 19 h 77"/>
                <a:gd name="T2" fmla="*/ 73 w 80"/>
                <a:gd name="T3" fmla="*/ 35 h 77"/>
                <a:gd name="T4" fmla="*/ 39 w 80"/>
                <a:gd name="T5" fmla="*/ 69 h 77"/>
                <a:gd name="T6" fmla="*/ 10 w 80"/>
                <a:gd name="T7" fmla="*/ 68 h 77"/>
                <a:gd name="T8" fmla="*/ 8 w 80"/>
                <a:gd name="T9" fmla="*/ 38 h 77"/>
                <a:gd name="T10" fmla="*/ 42 w 80"/>
                <a:gd name="T11" fmla="*/ 5 h 77"/>
                <a:gd name="T12" fmla="*/ 66 w 80"/>
                <a:gd name="T13" fmla="*/ 3 h 77"/>
                <a:gd name="T14" fmla="*/ 80 w 80"/>
                <a:gd name="T15" fmla="*/ 1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77">
                  <a:moveTo>
                    <a:pt x="80" y="19"/>
                  </a:moveTo>
                  <a:cubicBezTo>
                    <a:pt x="77" y="27"/>
                    <a:pt x="76" y="32"/>
                    <a:pt x="73" y="35"/>
                  </a:cubicBezTo>
                  <a:cubicBezTo>
                    <a:pt x="62" y="47"/>
                    <a:pt x="51" y="59"/>
                    <a:pt x="39" y="69"/>
                  </a:cubicBezTo>
                  <a:cubicBezTo>
                    <a:pt x="30" y="77"/>
                    <a:pt x="19" y="77"/>
                    <a:pt x="10" y="68"/>
                  </a:cubicBezTo>
                  <a:cubicBezTo>
                    <a:pt x="1" y="59"/>
                    <a:pt x="0" y="48"/>
                    <a:pt x="8" y="38"/>
                  </a:cubicBezTo>
                  <a:cubicBezTo>
                    <a:pt x="18" y="26"/>
                    <a:pt x="29" y="14"/>
                    <a:pt x="42" y="5"/>
                  </a:cubicBezTo>
                  <a:cubicBezTo>
                    <a:pt x="48" y="1"/>
                    <a:pt x="59" y="0"/>
                    <a:pt x="66" y="3"/>
                  </a:cubicBezTo>
                  <a:cubicBezTo>
                    <a:pt x="72" y="5"/>
                    <a:pt x="76" y="14"/>
                    <a:pt x="80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195C2EB3-0392-4816-973A-86A3B9428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9113" y="4862513"/>
              <a:ext cx="90488" cy="87312"/>
            </a:xfrm>
            <a:custGeom>
              <a:avLst/>
              <a:gdLst>
                <a:gd name="T0" fmla="*/ 81 w 81"/>
                <a:gd name="T1" fmla="*/ 19 h 79"/>
                <a:gd name="T2" fmla="*/ 75 w 81"/>
                <a:gd name="T3" fmla="*/ 34 h 79"/>
                <a:gd name="T4" fmla="*/ 38 w 81"/>
                <a:gd name="T5" fmla="*/ 71 h 79"/>
                <a:gd name="T6" fmla="*/ 9 w 81"/>
                <a:gd name="T7" fmla="*/ 68 h 79"/>
                <a:gd name="T8" fmla="*/ 8 w 81"/>
                <a:gd name="T9" fmla="*/ 39 h 79"/>
                <a:gd name="T10" fmla="*/ 43 w 81"/>
                <a:gd name="T11" fmla="*/ 5 h 79"/>
                <a:gd name="T12" fmla="*/ 67 w 81"/>
                <a:gd name="T13" fmla="*/ 3 h 79"/>
                <a:gd name="T14" fmla="*/ 81 w 81"/>
                <a:gd name="T15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79">
                  <a:moveTo>
                    <a:pt x="81" y="19"/>
                  </a:moveTo>
                  <a:cubicBezTo>
                    <a:pt x="78" y="26"/>
                    <a:pt x="77" y="31"/>
                    <a:pt x="75" y="34"/>
                  </a:cubicBezTo>
                  <a:cubicBezTo>
                    <a:pt x="63" y="47"/>
                    <a:pt x="51" y="60"/>
                    <a:pt x="38" y="71"/>
                  </a:cubicBezTo>
                  <a:cubicBezTo>
                    <a:pt x="28" y="79"/>
                    <a:pt x="18" y="76"/>
                    <a:pt x="9" y="68"/>
                  </a:cubicBezTo>
                  <a:cubicBezTo>
                    <a:pt x="1" y="59"/>
                    <a:pt x="0" y="48"/>
                    <a:pt x="8" y="39"/>
                  </a:cubicBezTo>
                  <a:cubicBezTo>
                    <a:pt x="19" y="27"/>
                    <a:pt x="30" y="15"/>
                    <a:pt x="43" y="5"/>
                  </a:cubicBezTo>
                  <a:cubicBezTo>
                    <a:pt x="49" y="1"/>
                    <a:pt x="60" y="0"/>
                    <a:pt x="67" y="3"/>
                  </a:cubicBezTo>
                  <a:cubicBezTo>
                    <a:pt x="73" y="5"/>
                    <a:pt x="76" y="14"/>
                    <a:pt x="81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D133512A-99DE-47E4-B59A-87933A2C4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9488" y="5210175"/>
              <a:ext cx="98425" cy="52387"/>
            </a:xfrm>
            <a:custGeom>
              <a:avLst/>
              <a:gdLst>
                <a:gd name="T0" fmla="*/ 44 w 89"/>
                <a:gd name="T1" fmla="*/ 46 h 46"/>
                <a:gd name="T2" fmla="*/ 22 w 89"/>
                <a:gd name="T3" fmla="*/ 46 h 46"/>
                <a:gd name="T4" fmla="*/ 1 w 89"/>
                <a:gd name="T5" fmla="*/ 25 h 46"/>
                <a:gd name="T6" fmla="*/ 20 w 89"/>
                <a:gd name="T7" fmla="*/ 2 h 46"/>
                <a:gd name="T8" fmla="*/ 69 w 89"/>
                <a:gd name="T9" fmla="*/ 1 h 46"/>
                <a:gd name="T10" fmla="*/ 89 w 89"/>
                <a:gd name="T11" fmla="*/ 24 h 46"/>
                <a:gd name="T12" fmla="*/ 67 w 89"/>
                <a:gd name="T13" fmla="*/ 46 h 46"/>
                <a:gd name="T14" fmla="*/ 44 w 89"/>
                <a:gd name="T1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46">
                  <a:moveTo>
                    <a:pt x="44" y="46"/>
                  </a:moveTo>
                  <a:cubicBezTo>
                    <a:pt x="37" y="46"/>
                    <a:pt x="29" y="46"/>
                    <a:pt x="22" y="46"/>
                  </a:cubicBezTo>
                  <a:cubicBezTo>
                    <a:pt x="9" y="45"/>
                    <a:pt x="2" y="37"/>
                    <a:pt x="1" y="25"/>
                  </a:cubicBezTo>
                  <a:cubicBezTo>
                    <a:pt x="0" y="12"/>
                    <a:pt x="7" y="3"/>
                    <a:pt x="20" y="2"/>
                  </a:cubicBezTo>
                  <a:cubicBezTo>
                    <a:pt x="36" y="0"/>
                    <a:pt x="53" y="0"/>
                    <a:pt x="69" y="1"/>
                  </a:cubicBezTo>
                  <a:cubicBezTo>
                    <a:pt x="81" y="2"/>
                    <a:pt x="88" y="11"/>
                    <a:pt x="89" y="24"/>
                  </a:cubicBezTo>
                  <a:cubicBezTo>
                    <a:pt x="89" y="36"/>
                    <a:pt x="80" y="45"/>
                    <a:pt x="67" y="46"/>
                  </a:cubicBezTo>
                  <a:cubicBezTo>
                    <a:pt x="59" y="46"/>
                    <a:pt x="52" y="46"/>
                    <a:pt x="44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FE484BD4-96F2-48E7-9727-041449AE4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94050" y="5210175"/>
              <a:ext cx="98425" cy="52387"/>
            </a:xfrm>
            <a:custGeom>
              <a:avLst/>
              <a:gdLst>
                <a:gd name="T0" fmla="*/ 45 w 90"/>
                <a:gd name="T1" fmla="*/ 46 h 46"/>
                <a:gd name="T2" fmla="*/ 22 w 90"/>
                <a:gd name="T3" fmla="*/ 46 h 46"/>
                <a:gd name="T4" fmla="*/ 1 w 90"/>
                <a:gd name="T5" fmla="*/ 25 h 46"/>
                <a:gd name="T6" fmla="*/ 19 w 90"/>
                <a:gd name="T7" fmla="*/ 2 h 46"/>
                <a:gd name="T8" fmla="*/ 70 w 90"/>
                <a:gd name="T9" fmla="*/ 2 h 46"/>
                <a:gd name="T10" fmla="*/ 89 w 90"/>
                <a:gd name="T11" fmla="*/ 25 h 46"/>
                <a:gd name="T12" fmla="*/ 67 w 90"/>
                <a:gd name="T13" fmla="*/ 46 h 46"/>
                <a:gd name="T14" fmla="*/ 45 w 90"/>
                <a:gd name="T1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46">
                  <a:moveTo>
                    <a:pt x="45" y="46"/>
                  </a:moveTo>
                  <a:cubicBezTo>
                    <a:pt x="37" y="46"/>
                    <a:pt x="30" y="46"/>
                    <a:pt x="22" y="46"/>
                  </a:cubicBezTo>
                  <a:cubicBezTo>
                    <a:pt x="9" y="45"/>
                    <a:pt x="2" y="37"/>
                    <a:pt x="1" y="25"/>
                  </a:cubicBezTo>
                  <a:cubicBezTo>
                    <a:pt x="0" y="12"/>
                    <a:pt x="7" y="3"/>
                    <a:pt x="19" y="2"/>
                  </a:cubicBezTo>
                  <a:cubicBezTo>
                    <a:pt x="36" y="0"/>
                    <a:pt x="53" y="0"/>
                    <a:pt x="70" y="2"/>
                  </a:cubicBezTo>
                  <a:cubicBezTo>
                    <a:pt x="82" y="3"/>
                    <a:pt x="90" y="12"/>
                    <a:pt x="89" y="25"/>
                  </a:cubicBezTo>
                  <a:cubicBezTo>
                    <a:pt x="88" y="37"/>
                    <a:pt x="80" y="45"/>
                    <a:pt x="67" y="46"/>
                  </a:cubicBezTo>
                  <a:cubicBezTo>
                    <a:pt x="60" y="46"/>
                    <a:pt x="52" y="46"/>
                    <a:pt x="45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C5C0DD61-431B-4FBB-B867-CAF52587F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46375" y="4716463"/>
              <a:ext cx="49213" cy="96837"/>
            </a:xfrm>
            <a:custGeom>
              <a:avLst/>
              <a:gdLst>
                <a:gd name="T0" fmla="*/ 45 w 45"/>
                <a:gd name="T1" fmla="*/ 45 h 88"/>
                <a:gd name="T2" fmla="*/ 45 w 45"/>
                <a:gd name="T3" fmla="*/ 68 h 88"/>
                <a:gd name="T4" fmla="*/ 23 w 45"/>
                <a:gd name="T5" fmla="*/ 88 h 88"/>
                <a:gd name="T6" fmla="*/ 1 w 45"/>
                <a:gd name="T7" fmla="*/ 70 h 88"/>
                <a:gd name="T8" fmla="*/ 1 w 45"/>
                <a:gd name="T9" fmla="*/ 18 h 88"/>
                <a:gd name="T10" fmla="*/ 24 w 45"/>
                <a:gd name="T11" fmla="*/ 1 h 88"/>
                <a:gd name="T12" fmla="*/ 44 w 45"/>
                <a:gd name="T13" fmla="*/ 20 h 88"/>
                <a:gd name="T14" fmla="*/ 45 w 45"/>
                <a:gd name="T15" fmla="*/ 45 h 88"/>
                <a:gd name="T16" fmla="*/ 45 w 45"/>
                <a:gd name="T17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88">
                  <a:moveTo>
                    <a:pt x="45" y="45"/>
                  </a:moveTo>
                  <a:cubicBezTo>
                    <a:pt x="45" y="53"/>
                    <a:pt x="45" y="60"/>
                    <a:pt x="45" y="68"/>
                  </a:cubicBezTo>
                  <a:cubicBezTo>
                    <a:pt x="43" y="81"/>
                    <a:pt x="36" y="88"/>
                    <a:pt x="23" y="88"/>
                  </a:cubicBezTo>
                  <a:cubicBezTo>
                    <a:pt x="11" y="88"/>
                    <a:pt x="2" y="82"/>
                    <a:pt x="1" y="70"/>
                  </a:cubicBezTo>
                  <a:cubicBezTo>
                    <a:pt x="0" y="53"/>
                    <a:pt x="0" y="35"/>
                    <a:pt x="1" y="18"/>
                  </a:cubicBezTo>
                  <a:cubicBezTo>
                    <a:pt x="2" y="6"/>
                    <a:pt x="12" y="0"/>
                    <a:pt x="24" y="1"/>
                  </a:cubicBezTo>
                  <a:cubicBezTo>
                    <a:pt x="36" y="1"/>
                    <a:pt x="43" y="8"/>
                    <a:pt x="44" y="20"/>
                  </a:cubicBezTo>
                  <a:cubicBezTo>
                    <a:pt x="45" y="29"/>
                    <a:pt x="45" y="37"/>
                    <a:pt x="45" y="45"/>
                  </a:cubicBezTo>
                  <a:cubicBezTo>
                    <a:pt x="45" y="45"/>
                    <a:pt x="45" y="45"/>
                    <a:pt x="45" y="4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AAD85D37-F560-4A24-A010-5379FFD8F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7125" y="4859338"/>
              <a:ext cx="84138" cy="88900"/>
            </a:xfrm>
            <a:custGeom>
              <a:avLst/>
              <a:gdLst>
                <a:gd name="T0" fmla="*/ 20 w 77"/>
                <a:gd name="T1" fmla="*/ 0 h 81"/>
                <a:gd name="T2" fmla="*/ 36 w 77"/>
                <a:gd name="T3" fmla="*/ 9 h 81"/>
                <a:gd name="T4" fmla="*/ 68 w 77"/>
                <a:gd name="T5" fmla="*/ 41 h 81"/>
                <a:gd name="T6" fmla="*/ 68 w 77"/>
                <a:gd name="T7" fmla="*/ 71 h 81"/>
                <a:gd name="T8" fmla="*/ 37 w 77"/>
                <a:gd name="T9" fmla="*/ 72 h 81"/>
                <a:gd name="T10" fmla="*/ 5 w 77"/>
                <a:gd name="T11" fmla="*/ 40 h 81"/>
                <a:gd name="T12" fmla="*/ 2 w 77"/>
                <a:gd name="T13" fmla="*/ 16 h 81"/>
                <a:gd name="T14" fmla="*/ 20 w 77"/>
                <a:gd name="T1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81">
                  <a:moveTo>
                    <a:pt x="20" y="0"/>
                  </a:moveTo>
                  <a:cubicBezTo>
                    <a:pt x="27" y="4"/>
                    <a:pt x="33" y="5"/>
                    <a:pt x="36" y="9"/>
                  </a:cubicBezTo>
                  <a:cubicBezTo>
                    <a:pt x="47" y="19"/>
                    <a:pt x="58" y="29"/>
                    <a:pt x="68" y="41"/>
                  </a:cubicBezTo>
                  <a:cubicBezTo>
                    <a:pt x="77" y="50"/>
                    <a:pt x="76" y="63"/>
                    <a:pt x="68" y="71"/>
                  </a:cubicBezTo>
                  <a:cubicBezTo>
                    <a:pt x="59" y="80"/>
                    <a:pt x="47" y="81"/>
                    <a:pt x="37" y="72"/>
                  </a:cubicBezTo>
                  <a:cubicBezTo>
                    <a:pt x="26" y="62"/>
                    <a:pt x="14" y="52"/>
                    <a:pt x="5" y="40"/>
                  </a:cubicBezTo>
                  <a:cubicBezTo>
                    <a:pt x="1" y="34"/>
                    <a:pt x="0" y="23"/>
                    <a:pt x="2" y="16"/>
                  </a:cubicBezTo>
                  <a:cubicBezTo>
                    <a:pt x="4" y="9"/>
                    <a:pt x="13" y="5"/>
                    <a:pt x="2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31D3A18F-63CA-453F-8AB4-6DB1C8A93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63875" y="5526088"/>
              <a:ext cx="82550" cy="87312"/>
            </a:xfrm>
            <a:custGeom>
              <a:avLst/>
              <a:gdLst>
                <a:gd name="T0" fmla="*/ 20 w 75"/>
                <a:gd name="T1" fmla="*/ 0 h 78"/>
                <a:gd name="T2" fmla="*/ 37 w 75"/>
                <a:gd name="T3" fmla="*/ 9 h 78"/>
                <a:gd name="T4" fmla="*/ 65 w 75"/>
                <a:gd name="T5" fmla="*/ 36 h 78"/>
                <a:gd name="T6" fmla="*/ 65 w 75"/>
                <a:gd name="T7" fmla="*/ 68 h 78"/>
                <a:gd name="T8" fmla="*/ 34 w 75"/>
                <a:gd name="T9" fmla="*/ 69 h 78"/>
                <a:gd name="T10" fmla="*/ 5 w 75"/>
                <a:gd name="T11" fmla="*/ 39 h 78"/>
                <a:gd name="T12" fmla="*/ 3 w 75"/>
                <a:gd name="T13" fmla="*/ 14 h 78"/>
                <a:gd name="T14" fmla="*/ 20 w 75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78">
                  <a:moveTo>
                    <a:pt x="20" y="0"/>
                  </a:moveTo>
                  <a:cubicBezTo>
                    <a:pt x="27" y="3"/>
                    <a:pt x="33" y="5"/>
                    <a:pt x="37" y="9"/>
                  </a:cubicBezTo>
                  <a:cubicBezTo>
                    <a:pt x="47" y="18"/>
                    <a:pt x="56" y="27"/>
                    <a:pt x="65" y="36"/>
                  </a:cubicBezTo>
                  <a:cubicBezTo>
                    <a:pt x="75" y="47"/>
                    <a:pt x="74" y="60"/>
                    <a:pt x="65" y="68"/>
                  </a:cubicBezTo>
                  <a:cubicBezTo>
                    <a:pt x="57" y="77"/>
                    <a:pt x="44" y="78"/>
                    <a:pt x="34" y="69"/>
                  </a:cubicBezTo>
                  <a:cubicBezTo>
                    <a:pt x="24" y="59"/>
                    <a:pt x="13" y="50"/>
                    <a:pt x="5" y="39"/>
                  </a:cubicBezTo>
                  <a:cubicBezTo>
                    <a:pt x="1" y="33"/>
                    <a:pt x="0" y="21"/>
                    <a:pt x="3" y="14"/>
                  </a:cubicBezTo>
                  <a:cubicBezTo>
                    <a:pt x="5" y="8"/>
                    <a:pt x="14" y="5"/>
                    <a:pt x="2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E8AC9221-5696-4FA1-AFC3-BA1580DA82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28888" y="4999038"/>
              <a:ext cx="487363" cy="487362"/>
            </a:xfrm>
            <a:custGeom>
              <a:avLst/>
              <a:gdLst>
                <a:gd name="T0" fmla="*/ 285 w 440"/>
                <a:gd name="T1" fmla="*/ 380 h 441"/>
                <a:gd name="T2" fmla="*/ 217 w 440"/>
                <a:gd name="T3" fmla="*/ 440 h 441"/>
                <a:gd name="T4" fmla="*/ 153 w 440"/>
                <a:gd name="T5" fmla="*/ 379 h 441"/>
                <a:gd name="T6" fmla="*/ 55 w 440"/>
                <a:gd name="T7" fmla="*/ 366 h 441"/>
                <a:gd name="T8" fmla="*/ 63 w 440"/>
                <a:gd name="T9" fmla="*/ 287 h 441"/>
                <a:gd name="T10" fmla="*/ 0 w 440"/>
                <a:gd name="T11" fmla="*/ 226 h 441"/>
                <a:gd name="T12" fmla="*/ 15 w 440"/>
                <a:gd name="T13" fmla="*/ 177 h 441"/>
                <a:gd name="T14" fmla="*/ 60 w 440"/>
                <a:gd name="T15" fmla="*/ 153 h 441"/>
                <a:gd name="T16" fmla="*/ 68 w 440"/>
                <a:gd name="T17" fmla="*/ 63 h 441"/>
                <a:gd name="T18" fmla="*/ 154 w 440"/>
                <a:gd name="T19" fmla="*/ 66 h 441"/>
                <a:gd name="T20" fmla="*/ 228 w 440"/>
                <a:gd name="T21" fmla="*/ 3 h 441"/>
                <a:gd name="T22" fmla="*/ 284 w 440"/>
                <a:gd name="T23" fmla="*/ 65 h 441"/>
                <a:gd name="T24" fmla="*/ 296 w 440"/>
                <a:gd name="T25" fmla="*/ 57 h 441"/>
                <a:gd name="T26" fmla="*/ 365 w 440"/>
                <a:gd name="T27" fmla="*/ 60 h 441"/>
                <a:gd name="T28" fmla="*/ 393 w 440"/>
                <a:gd name="T29" fmla="*/ 123 h 441"/>
                <a:gd name="T30" fmla="*/ 382 w 440"/>
                <a:gd name="T31" fmla="*/ 146 h 441"/>
                <a:gd name="T32" fmla="*/ 388 w 440"/>
                <a:gd name="T33" fmla="*/ 160 h 441"/>
                <a:gd name="T34" fmla="*/ 435 w 440"/>
                <a:gd name="T35" fmla="*/ 201 h 441"/>
                <a:gd name="T36" fmla="*/ 415 w 440"/>
                <a:gd name="T37" fmla="*/ 273 h 441"/>
                <a:gd name="T38" fmla="*/ 377 w 440"/>
                <a:gd name="T39" fmla="*/ 289 h 441"/>
                <a:gd name="T40" fmla="*/ 374 w 440"/>
                <a:gd name="T41" fmla="*/ 376 h 441"/>
                <a:gd name="T42" fmla="*/ 285 w 440"/>
                <a:gd name="T43" fmla="*/ 380 h 441"/>
                <a:gd name="T44" fmla="*/ 109 w 440"/>
                <a:gd name="T45" fmla="*/ 90 h 441"/>
                <a:gd name="T46" fmla="*/ 103 w 440"/>
                <a:gd name="T47" fmla="*/ 86 h 441"/>
                <a:gd name="T48" fmla="*/ 90 w 440"/>
                <a:gd name="T49" fmla="*/ 107 h 441"/>
                <a:gd name="T50" fmla="*/ 93 w 440"/>
                <a:gd name="T51" fmla="*/ 121 h 441"/>
                <a:gd name="T52" fmla="*/ 59 w 440"/>
                <a:gd name="T53" fmla="*/ 204 h 441"/>
                <a:gd name="T54" fmla="*/ 45 w 440"/>
                <a:gd name="T55" fmla="*/ 222 h 441"/>
                <a:gd name="T56" fmla="*/ 59 w 440"/>
                <a:gd name="T57" fmla="*/ 240 h 441"/>
                <a:gd name="T58" fmla="*/ 93 w 440"/>
                <a:gd name="T59" fmla="*/ 322 h 441"/>
                <a:gd name="T60" fmla="*/ 96 w 440"/>
                <a:gd name="T61" fmla="*/ 344 h 441"/>
                <a:gd name="T62" fmla="*/ 119 w 440"/>
                <a:gd name="T63" fmla="*/ 347 h 441"/>
                <a:gd name="T64" fmla="*/ 201 w 440"/>
                <a:gd name="T65" fmla="*/ 382 h 441"/>
                <a:gd name="T66" fmla="*/ 219 w 440"/>
                <a:gd name="T67" fmla="*/ 396 h 441"/>
                <a:gd name="T68" fmla="*/ 237 w 440"/>
                <a:gd name="T69" fmla="*/ 381 h 441"/>
                <a:gd name="T70" fmla="*/ 318 w 440"/>
                <a:gd name="T71" fmla="*/ 347 h 441"/>
                <a:gd name="T72" fmla="*/ 342 w 440"/>
                <a:gd name="T73" fmla="*/ 344 h 441"/>
                <a:gd name="T74" fmla="*/ 344 w 440"/>
                <a:gd name="T75" fmla="*/ 321 h 441"/>
                <a:gd name="T76" fmla="*/ 378 w 440"/>
                <a:gd name="T77" fmla="*/ 240 h 441"/>
                <a:gd name="T78" fmla="*/ 392 w 440"/>
                <a:gd name="T79" fmla="*/ 222 h 441"/>
                <a:gd name="T80" fmla="*/ 379 w 440"/>
                <a:gd name="T81" fmla="*/ 204 h 441"/>
                <a:gd name="T82" fmla="*/ 344 w 440"/>
                <a:gd name="T83" fmla="*/ 122 h 441"/>
                <a:gd name="T84" fmla="*/ 341 w 440"/>
                <a:gd name="T85" fmla="*/ 99 h 441"/>
                <a:gd name="T86" fmla="*/ 319 w 440"/>
                <a:gd name="T87" fmla="*/ 96 h 441"/>
                <a:gd name="T88" fmla="*/ 237 w 440"/>
                <a:gd name="T89" fmla="*/ 63 h 441"/>
                <a:gd name="T90" fmla="*/ 219 w 440"/>
                <a:gd name="T91" fmla="*/ 48 h 441"/>
                <a:gd name="T92" fmla="*/ 201 w 440"/>
                <a:gd name="T93" fmla="*/ 62 h 441"/>
                <a:gd name="T94" fmla="*/ 119 w 440"/>
                <a:gd name="T95" fmla="*/ 97 h 441"/>
                <a:gd name="T96" fmla="*/ 109 w 440"/>
                <a:gd name="T97" fmla="*/ 9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40" h="441">
                  <a:moveTo>
                    <a:pt x="285" y="380"/>
                  </a:moveTo>
                  <a:cubicBezTo>
                    <a:pt x="267" y="431"/>
                    <a:pt x="256" y="441"/>
                    <a:pt x="217" y="440"/>
                  </a:cubicBezTo>
                  <a:cubicBezTo>
                    <a:pt x="181" y="440"/>
                    <a:pt x="169" y="429"/>
                    <a:pt x="153" y="379"/>
                  </a:cubicBezTo>
                  <a:cubicBezTo>
                    <a:pt x="115" y="410"/>
                    <a:pt x="83" y="402"/>
                    <a:pt x="55" y="366"/>
                  </a:cubicBezTo>
                  <a:cubicBezTo>
                    <a:pt x="34" y="339"/>
                    <a:pt x="41" y="313"/>
                    <a:pt x="63" y="287"/>
                  </a:cubicBezTo>
                  <a:cubicBezTo>
                    <a:pt x="24" y="282"/>
                    <a:pt x="0" y="265"/>
                    <a:pt x="0" y="226"/>
                  </a:cubicBezTo>
                  <a:cubicBezTo>
                    <a:pt x="0" y="207"/>
                    <a:pt x="1" y="189"/>
                    <a:pt x="15" y="177"/>
                  </a:cubicBezTo>
                  <a:cubicBezTo>
                    <a:pt x="28" y="167"/>
                    <a:pt x="44" y="162"/>
                    <a:pt x="60" y="153"/>
                  </a:cubicBezTo>
                  <a:cubicBezTo>
                    <a:pt x="34" y="122"/>
                    <a:pt x="37" y="92"/>
                    <a:pt x="68" y="63"/>
                  </a:cubicBezTo>
                  <a:cubicBezTo>
                    <a:pt x="96" y="38"/>
                    <a:pt x="124" y="42"/>
                    <a:pt x="154" y="66"/>
                  </a:cubicBezTo>
                  <a:cubicBezTo>
                    <a:pt x="159" y="19"/>
                    <a:pt x="184" y="0"/>
                    <a:pt x="228" y="3"/>
                  </a:cubicBezTo>
                  <a:cubicBezTo>
                    <a:pt x="265" y="6"/>
                    <a:pt x="279" y="30"/>
                    <a:pt x="284" y="65"/>
                  </a:cubicBezTo>
                  <a:cubicBezTo>
                    <a:pt x="289" y="61"/>
                    <a:pt x="293" y="59"/>
                    <a:pt x="296" y="57"/>
                  </a:cubicBezTo>
                  <a:cubicBezTo>
                    <a:pt x="319" y="41"/>
                    <a:pt x="345" y="42"/>
                    <a:pt x="365" y="60"/>
                  </a:cubicBezTo>
                  <a:cubicBezTo>
                    <a:pt x="384" y="77"/>
                    <a:pt x="400" y="95"/>
                    <a:pt x="393" y="123"/>
                  </a:cubicBezTo>
                  <a:cubicBezTo>
                    <a:pt x="391" y="131"/>
                    <a:pt x="387" y="139"/>
                    <a:pt x="382" y="146"/>
                  </a:cubicBezTo>
                  <a:cubicBezTo>
                    <a:pt x="376" y="155"/>
                    <a:pt x="376" y="158"/>
                    <a:pt x="388" y="160"/>
                  </a:cubicBezTo>
                  <a:cubicBezTo>
                    <a:pt x="414" y="163"/>
                    <a:pt x="431" y="178"/>
                    <a:pt x="435" y="201"/>
                  </a:cubicBezTo>
                  <a:cubicBezTo>
                    <a:pt x="440" y="228"/>
                    <a:pt x="440" y="255"/>
                    <a:pt x="415" y="273"/>
                  </a:cubicBezTo>
                  <a:cubicBezTo>
                    <a:pt x="405" y="280"/>
                    <a:pt x="391" y="283"/>
                    <a:pt x="377" y="289"/>
                  </a:cubicBezTo>
                  <a:cubicBezTo>
                    <a:pt x="399" y="318"/>
                    <a:pt x="403" y="347"/>
                    <a:pt x="374" y="376"/>
                  </a:cubicBezTo>
                  <a:cubicBezTo>
                    <a:pt x="344" y="406"/>
                    <a:pt x="315" y="403"/>
                    <a:pt x="285" y="380"/>
                  </a:cubicBezTo>
                  <a:close/>
                  <a:moveTo>
                    <a:pt x="109" y="90"/>
                  </a:moveTo>
                  <a:cubicBezTo>
                    <a:pt x="107" y="89"/>
                    <a:pt x="105" y="87"/>
                    <a:pt x="103" y="86"/>
                  </a:cubicBezTo>
                  <a:cubicBezTo>
                    <a:pt x="98" y="93"/>
                    <a:pt x="93" y="99"/>
                    <a:pt x="90" y="107"/>
                  </a:cubicBezTo>
                  <a:cubicBezTo>
                    <a:pt x="88" y="111"/>
                    <a:pt x="91" y="118"/>
                    <a:pt x="93" y="121"/>
                  </a:cubicBezTo>
                  <a:cubicBezTo>
                    <a:pt x="118" y="156"/>
                    <a:pt x="101" y="198"/>
                    <a:pt x="59" y="204"/>
                  </a:cubicBezTo>
                  <a:cubicBezTo>
                    <a:pt x="47" y="206"/>
                    <a:pt x="45" y="211"/>
                    <a:pt x="45" y="222"/>
                  </a:cubicBezTo>
                  <a:cubicBezTo>
                    <a:pt x="45" y="232"/>
                    <a:pt x="47" y="238"/>
                    <a:pt x="59" y="240"/>
                  </a:cubicBezTo>
                  <a:cubicBezTo>
                    <a:pt x="101" y="247"/>
                    <a:pt x="119" y="288"/>
                    <a:pt x="93" y="322"/>
                  </a:cubicBezTo>
                  <a:cubicBezTo>
                    <a:pt x="85" y="332"/>
                    <a:pt x="89" y="337"/>
                    <a:pt x="96" y="344"/>
                  </a:cubicBezTo>
                  <a:cubicBezTo>
                    <a:pt x="103" y="352"/>
                    <a:pt x="109" y="355"/>
                    <a:pt x="119" y="347"/>
                  </a:cubicBezTo>
                  <a:cubicBezTo>
                    <a:pt x="153" y="322"/>
                    <a:pt x="195" y="340"/>
                    <a:pt x="201" y="382"/>
                  </a:cubicBezTo>
                  <a:cubicBezTo>
                    <a:pt x="202" y="394"/>
                    <a:pt x="209" y="395"/>
                    <a:pt x="219" y="396"/>
                  </a:cubicBezTo>
                  <a:cubicBezTo>
                    <a:pt x="230" y="396"/>
                    <a:pt x="235" y="393"/>
                    <a:pt x="237" y="381"/>
                  </a:cubicBezTo>
                  <a:cubicBezTo>
                    <a:pt x="242" y="340"/>
                    <a:pt x="285" y="322"/>
                    <a:pt x="318" y="347"/>
                  </a:cubicBezTo>
                  <a:cubicBezTo>
                    <a:pt x="328" y="355"/>
                    <a:pt x="334" y="352"/>
                    <a:pt x="342" y="344"/>
                  </a:cubicBezTo>
                  <a:cubicBezTo>
                    <a:pt x="350" y="336"/>
                    <a:pt x="351" y="331"/>
                    <a:pt x="344" y="321"/>
                  </a:cubicBezTo>
                  <a:cubicBezTo>
                    <a:pt x="319" y="288"/>
                    <a:pt x="337" y="246"/>
                    <a:pt x="378" y="240"/>
                  </a:cubicBezTo>
                  <a:cubicBezTo>
                    <a:pt x="389" y="238"/>
                    <a:pt x="393" y="233"/>
                    <a:pt x="392" y="222"/>
                  </a:cubicBezTo>
                  <a:cubicBezTo>
                    <a:pt x="392" y="212"/>
                    <a:pt x="391" y="206"/>
                    <a:pt x="379" y="204"/>
                  </a:cubicBezTo>
                  <a:cubicBezTo>
                    <a:pt x="337" y="198"/>
                    <a:pt x="319" y="156"/>
                    <a:pt x="344" y="122"/>
                  </a:cubicBezTo>
                  <a:cubicBezTo>
                    <a:pt x="351" y="112"/>
                    <a:pt x="349" y="107"/>
                    <a:pt x="341" y="99"/>
                  </a:cubicBezTo>
                  <a:cubicBezTo>
                    <a:pt x="334" y="92"/>
                    <a:pt x="329" y="88"/>
                    <a:pt x="319" y="96"/>
                  </a:cubicBezTo>
                  <a:cubicBezTo>
                    <a:pt x="285" y="122"/>
                    <a:pt x="243" y="104"/>
                    <a:pt x="237" y="63"/>
                  </a:cubicBezTo>
                  <a:cubicBezTo>
                    <a:pt x="235" y="51"/>
                    <a:pt x="229" y="48"/>
                    <a:pt x="219" y="48"/>
                  </a:cubicBezTo>
                  <a:cubicBezTo>
                    <a:pt x="209" y="48"/>
                    <a:pt x="202" y="50"/>
                    <a:pt x="201" y="62"/>
                  </a:cubicBezTo>
                  <a:cubicBezTo>
                    <a:pt x="195" y="104"/>
                    <a:pt x="153" y="121"/>
                    <a:pt x="119" y="97"/>
                  </a:cubicBezTo>
                  <a:cubicBezTo>
                    <a:pt x="115" y="94"/>
                    <a:pt x="112" y="92"/>
                    <a:pt x="109" y="9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BD3F3843-A7D5-439E-8DDA-BB607F1336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84463" y="5157788"/>
              <a:ext cx="173038" cy="173037"/>
            </a:xfrm>
            <a:custGeom>
              <a:avLst/>
              <a:gdLst>
                <a:gd name="T0" fmla="*/ 0 w 156"/>
                <a:gd name="T1" fmla="*/ 78 h 156"/>
                <a:gd name="T2" fmla="*/ 77 w 156"/>
                <a:gd name="T3" fmla="*/ 0 h 156"/>
                <a:gd name="T4" fmla="*/ 156 w 156"/>
                <a:gd name="T5" fmla="*/ 77 h 156"/>
                <a:gd name="T6" fmla="*/ 78 w 156"/>
                <a:gd name="T7" fmla="*/ 156 h 156"/>
                <a:gd name="T8" fmla="*/ 0 w 156"/>
                <a:gd name="T9" fmla="*/ 78 h 156"/>
                <a:gd name="T10" fmla="*/ 78 w 156"/>
                <a:gd name="T11" fmla="*/ 45 h 156"/>
                <a:gd name="T12" fmla="*/ 45 w 156"/>
                <a:gd name="T13" fmla="*/ 78 h 156"/>
                <a:gd name="T14" fmla="*/ 78 w 156"/>
                <a:gd name="T15" fmla="*/ 111 h 156"/>
                <a:gd name="T16" fmla="*/ 111 w 156"/>
                <a:gd name="T17" fmla="*/ 79 h 156"/>
                <a:gd name="T18" fmla="*/ 78 w 156"/>
                <a:gd name="T19" fmla="*/ 4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56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121" y="0"/>
                    <a:pt x="156" y="34"/>
                    <a:pt x="156" y="77"/>
                  </a:cubicBezTo>
                  <a:cubicBezTo>
                    <a:pt x="156" y="120"/>
                    <a:pt x="121" y="156"/>
                    <a:pt x="78" y="156"/>
                  </a:cubicBezTo>
                  <a:cubicBezTo>
                    <a:pt x="35" y="156"/>
                    <a:pt x="0" y="121"/>
                    <a:pt x="0" y="78"/>
                  </a:cubicBezTo>
                  <a:close/>
                  <a:moveTo>
                    <a:pt x="78" y="45"/>
                  </a:moveTo>
                  <a:cubicBezTo>
                    <a:pt x="60" y="45"/>
                    <a:pt x="45" y="59"/>
                    <a:pt x="45" y="78"/>
                  </a:cubicBezTo>
                  <a:cubicBezTo>
                    <a:pt x="45" y="96"/>
                    <a:pt x="60" y="111"/>
                    <a:pt x="78" y="111"/>
                  </a:cubicBezTo>
                  <a:cubicBezTo>
                    <a:pt x="95" y="111"/>
                    <a:pt x="110" y="96"/>
                    <a:pt x="111" y="79"/>
                  </a:cubicBezTo>
                  <a:cubicBezTo>
                    <a:pt x="111" y="61"/>
                    <a:pt x="97" y="45"/>
                    <a:pt x="78" y="4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44860D4-5B40-4A00-9195-DBBD70E1DA3A}"/>
              </a:ext>
            </a:extLst>
          </p:cNvPr>
          <p:cNvGrpSpPr/>
          <p:nvPr/>
        </p:nvGrpSpPr>
        <p:grpSpPr>
          <a:xfrm>
            <a:off x="1480930" y="3570003"/>
            <a:ext cx="771288" cy="813698"/>
            <a:chOff x="13771563" y="2193925"/>
            <a:chExt cx="1701800" cy="1701800"/>
          </a:xfrm>
          <a:solidFill>
            <a:schemeClr val="bg1"/>
          </a:solidFill>
        </p:grpSpPr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3B14A77B-9267-4438-A06D-DD97BA76AE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71563" y="2193925"/>
              <a:ext cx="1701800" cy="1701800"/>
            </a:xfrm>
            <a:custGeom>
              <a:avLst/>
              <a:gdLst>
                <a:gd name="T0" fmla="*/ 863 w 1536"/>
                <a:gd name="T1" fmla="*/ 69 h 1536"/>
                <a:gd name="T2" fmla="*/ 1476 w 1536"/>
                <a:gd name="T3" fmla="*/ 747 h 1536"/>
                <a:gd name="T4" fmla="*/ 1528 w 1536"/>
                <a:gd name="T5" fmla="*/ 785 h 1536"/>
                <a:gd name="T6" fmla="*/ 1259 w 1536"/>
                <a:gd name="T7" fmla="*/ 1276 h 1536"/>
                <a:gd name="T8" fmla="*/ 1219 w 1536"/>
                <a:gd name="T9" fmla="*/ 1253 h 1536"/>
                <a:gd name="T10" fmla="*/ 1414 w 1536"/>
                <a:gd name="T11" fmla="*/ 911 h 1536"/>
                <a:gd name="T12" fmla="*/ 1281 w 1536"/>
                <a:gd name="T13" fmla="*/ 900 h 1536"/>
                <a:gd name="T14" fmla="*/ 744 w 1536"/>
                <a:gd name="T15" fmla="*/ 1261 h 1536"/>
                <a:gd name="T16" fmla="*/ 741 w 1536"/>
                <a:gd name="T17" fmla="*/ 1457 h 1536"/>
                <a:gd name="T18" fmla="*/ 1148 w 1536"/>
                <a:gd name="T19" fmla="*/ 1310 h 1536"/>
                <a:gd name="T20" fmla="*/ 988 w 1536"/>
                <a:gd name="T21" fmla="*/ 1440 h 1536"/>
                <a:gd name="T22" fmla="*/ 774 w 1536"/>
                <a:gd name="T23" fmla="*/ 1536 h 1536"/>
                <a:gd name="T24" fmla="*/ 673 w 1536"/>
                <a:gd name="T25" fmla="*/ 1468 h 1536"/>
                <a:gd name="T26" fmla="*/ 61 w 1536"/>
                <a:gd name="T27" fmla="*/ 790 h 1536"/>
                <a:gd name="T28" fmla="*/ 0 w 1536"/>
                <a:gd name="T29" fmla="*/ 759 h 1536"/>
                <a:gd name="T30" fmla="*/ 220 w 1536"/>
                <a:gd name="T31" fmla="*/ 323 h 1536"/>
                <a:gd name="T32" fmla="*/ 318 w 1536"/>
                <a:gd name="T33" fmla="*/ 285 h 1536"/>
                <a:gd name="T34" fmla="*/ 123 w 1536"/>
                <a:gd name="T35" fmla="*/ 625 h 1536"/>
                <a:gd name="T36" fmla="*/ 256 w 1536"/>
                <a:gd name="T37" fmla="*/ 638 h 1536"/>
                <a:gd name="T38" fmla="*/ 792 w 1536"/>
                <a:gd name="T39" fmla="*/ 279 h 1536"/>
                <a:gd name="T40" fmla="*/ 793 w 1536"/>
                <a:gd name="T41" fmla="*/ 78 h 1536"/>
                <a:gd name="T42" fmla="*/ 393 w 1536"/>
                <a:gd name="T43" fmla="*/ 224 h 1536"/>
                <a:gd name="T44" fmla="*/ 650 w 1536"/>
                <a:gd name="T45" fmla="*/ 72 h 1536"/>
                <a:gd name="T46" fmla="*/ 762 w 1536"/>
                <a:gd name="T47" fmla="*/ 0 h 1536"/>
                <a:gd name="T48" fmla="*/ 695 w 1536"/>
                <a:gd name="T49" fmla="*/ 291 h 1536"/>
                <a:gd name="T50" fmla="*/ 347 w 1536"/>
                <a:gd name="T51" fmla="*/ 751 h 1536"/>
                <a:gd name="T52" fmla="*/ 285 w 1536"/>
                <a:gd name="T53" fmla="*/ 790 h 1536"/>
                <a:gd name="T54" fmla="*/ 692 w 1536"/>
                <a:gd name="T55" fmla="*/ 1236 h 1536"/>
                <a:gd name="T56" fmla="*/ 789 w 1536"/>
                <a:gd name="T57" fmla="*/ 1207 h 1536"/>
                <a:gd name="T58" fmla="*/ 1241 w 1536"/>
                <a:gd name="T59" fmla="*/ 870 h 1536"/>
                <a:gd name="T60" fmla="*/ 1185 w 1536"/>
                <a:gd name="T61" fmla="*/ 760 h 1536"/>
                <a:gd name="T62" fmla="*/ 1239 w 1536"/>
                <a:gd name="T63" fmla="*/ 660 h 1536"/>
                <a:gd name="T64" fmla="*/ 788 w 1536"/>
                <a:gd name="T65" fmla="*/ 346 h 1536"/>
                <a:gd name="T66" fmla="*/ 746 w 1536"/>
                <a:gd name="T67" fmla="*/ 285 h 1536"/>
                <a:gd name="T68" fmla="*/ 949 w 1536"/>
                <a:gd name="T69" fmla="*/ 215 h 1536"/>
                <a:gd name="T70" fmla="*/ 1124 w 1536"/>
                <a:gd name="T71" fmla="*/ 378 h 1536"/>
                <a:gd name="T72" fmla="*/ 1252 w 1536"/>
                <a:gd name="T73" fmla="*/ 793 h 1536"/>
                <a:gd name="T74" fmla="*/ 1430 w 1536"/>
                <a:gd name="T75" fmla="*/ 760 h 1536"/>
                <a:gd name="T76" fmla="*/ 908 w 1536"/>
                <a:gd name="T77" fmla="*/ 120 h 1536"/>
                <a:gd name="T78" fmla="*/ 240 w 1536"/>
                <a:gd name="T79" fmla="*/ 787 h 1536"/>
                <a:gd name="T80" fmla="*/ 189 w 1536"/>
                <a:gd name="T81" fmla="*/ 627 h 1536"/>
                <a:gd name="T82" fmla="*/ 117 w 1536"/>
                <a:gd name="T83" fmla="*/ 876 h 1536"/>
                <a:gd name="T84" fmla="*/ 582 w 1536"/>
                <a:gd name="T85" fmla="*/ 1367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36" h="1536">
                  <a:moveTo>
                    <a:pt x="777" y="0"/>
                  </a:moveTo>
                  <a:cubicBezTo>
                    <a:pt x="796" y="19"/>
                    <a:pt x="816" y="36"/>
                    <a:pt x="834" y="55"/>
                  </a:cubicBezTo>
                  <a:cubicBezTo>
                    <a:pt x="843" y="64"/>
                    <a:pt x="852" y="67"/>
                    <a:pt x="863" y="69"/>
                  </a:cubicBezTo>
                  <a:cubicBezTo>
                    <a:pt x="960" y="81"/>
                    <a:pt x="1051" y="112"/>
                    <a:pt x="1133" y="164"/>
                  </a:cubicBezTo>
                  <a:cubicBezTo>
                    <a:pt x="1321" y="281"/>
                    <a:pt x="1433" y="449"/>
                    <a:pt x="1467" y="668"/>
                  </a:cubicBezTo>
                  <a:cubicBezTo>
                    <a:pt x="1471" y="693"/>
                    <a:pt x="1473" y="719"/>
                    <a:pt x="1476" y="747"/>
                  </a:cubicBezTo>
                  <a:cubicBezTo>
                    <a:pt x="1488" y="747"/>
                    <a:pt x="1500" y="745"/>
                    <a:pt x="1511" y="747"/>
                  </a:cubicBezTo>
                  <a:cubicBezTo>
                    <a:pt x="1519" y="749"/>
                    <a:pt x="1530" y="755"/>
                    <a:pt x="1533" y="761"/>
                  </a:cubicBezTo>
                  <a:cubicBezTo>
                    <a:pt x="1536" y="767"/>
                    <a:pt x="1533" y="779"/>
                    <a:pt x="1528" y="785"/>
                  </a:cubicBezTo>
                  <a:cubicBezTo>
                    <a:pt x="1513" y="804"/>
                    <a:pt x="1495" y="820"/>
                    <a:pt x="1479" y="838"/>
                  </a:cubicBezTo>
                  <a:cubicBezTo>
                    <a:pt x="1474" y="843"/>
                    <a:pt x="1471" y="850"/>
                    <a:pt x="1470" y="857"/>
                  </a:cubicBezTo>
                  <a:cubicBezTo>
                    <a:pt x="1447" y="1021"/>
                    <a:pt x="1377" y="1160"/>
                    <a:pt x="1259" y="1276"/>
                  </a:cubicBezTo>
                  <a:cubicBezTo>
                    <a:pt x="1256" y="1279"/>
                    <a:pt x="1254" y="1282"/>
                    <a:pt x="1251" y="1284"/>
                  </a:cubicBezTo>
                  <a:cubicBezTo>
                    <a:pt x="1240" y="1292"/>
                    <a:pt x="1230" y="1291"/>
                    <a:pt x="1221" y="1282"/>
                  </a:cubicBezTo>
                  <a:cubicBezTo>
                    <a:pt x="1212" y="1273"/>
                    <a:pt x="1212" y="1263"/>
                    <a:pt x="1219" y="1253"/>
                  </a:cubicBezTo>
                  <a:cubicBezTo>
                    <a:pt x="1224" y="1247"/>
                    <a:pt x="1229" y="1243"/>
                    <a:pt x="1234" y="1238"/>
                  </a:cubicBezTo>
                  <a:cubicBezTo>
                    <a:pt x="1325" y="1146"/>
                    <a:pt x="1386" y="1038"/>
                    <a:pt x="1414" y="911"/>
                  </a:cubicBezTo>
                  <a:cubicBezTo>
                    <a:pt x="1414" y="910"/>
                    <a:pt x="1414" y="909"/>
                    <a:pt x="1414" y="911"/>
                  </a:cubicBezTo>
                  <a:cubicBezTo>
                    <a:pt x="1400" y="924"/>
                    <a:pt x="1383" y="938"/>
                    <a:pt x="1368" y="953"/>
                  </a:cubicBezTo>
                  <a:cubicBezTo>
                    <a:pt x="1349" y="971"/>
                    <a:pt x="1338" y="971"/>
                    <a:pt x="1322" y="951"/>
                  </a:cubicBezTo>
                  <a:cubicBezTo>
                    <a:pt x="1309" y="935"/>
                    <a:pt x="1296" y="918"/>
                    <a:pt x="1281" y="900"/>
                  </a:cubicBezTo>
                  <a:cubicBezTo>
                    <a:pt x="1278" y="908"/>
                    <a:pt x="1277" y="913"/>
                    <a:pt x="1275" y="918"/>
                  </a:cubicBezTo>
                  <a:cubicBezTo>
                    <a:pt x="1210" y="1138"/>
                    <a:pt x="1007" y="1293"/>
                    <a:pt x="781" y="1296"/>
                  </a:cubicBezTo>
                  <a:cubicBezTo>
                    <a:pt x="750" y="1297"/>
                    <a:pt x="745" y="1292"/>
                    <a:pt x="744" y="1261"/>
                  </a:cubicBezTo>
                  <a:cubicBezTo>
                    <a:pt x="744" y="1259"/>
                    <a:pt x="744" y="1258"/>
                    <a:pt x="743" y="1253"/>
                  </a:cubicBezTo>
                  <a:cubicBezTo>
                    <a:pt x="704" y="1285"/>
                    <a:pt x="666" y="1315"/>
                    <a:pt x="627" y="1347"/>
                  </a:cubicBezTo>
                  <a:cubicBezTo>
                    <a:pt x="666" y="1384"/>
                    <a:pt x="703" y="1421"/>
                    <a:pt x="741" y="1457"/>
                  </a:cubicBezTo>
                  <a:cubicBezTo>
                    <a:pt x="746" y="1449"/>
                    <a:pt x="748" y="1439"/>
                    <a:pt x="754" y="1435"/>
                  </a:cubicBezTo>
                  <a:cubicBezTo>
                    <a:pt x="761" y="1430"/>
                    <a:pt x="771" y="1429"/>
                    <a:pt x="780" y="1429"/>
                  </a:cubicBezTo>
                  <a:cubicBezTo>
                    <a:pt x="914" y="1427"/>
                    <a:pt x="1037" y="1387"/>
                    <a:pt x="1148" y="1310"/>
                  </a:cubicBezTo>
                  <a:cubicBezTo>
                    <a:pt x="1163" y="1300"/>
                    <a:pt x="1175" y="1299"/>
                    <a:pt x="1184" y="1310"/>
                  </a:cubicBezTo>
                  <a:cubicBezTo>
                    <a:pt x="1193" y="1321"/>
                    <a:pt x="1190" y="1336"/>
                    <a:pt x="1175" y="1346"/>
                  </a:cubicBezTo>
                  <a:cubicBezTo>
                    <a:pt x="1117" y="1387"/>
                    <a:pt x="1055" y="1418"/>
                    <a:pt x="988" y="1440"/>
                  </a:cubicBezTo>
                  <a:cubicBezTo>
                    <a:pt x="928" y="1459"/>
                    <a:pt x="866" y="1471"/>
                    <a:pt x="803" y="1474"/>
                  </a:cubicBezTo>
                  <a:cubicBezTo>
                    <a:pt x="799" y="1474"/>
                    <a:pt x="795" y="1474"/>
                    <a:pt x="791" y="1475"/>
                  </a:cubicBezTo>
                  <a:cubicBezTo>
                    <a:pt x="784" y="1495"/>
                    <a:pt x="800" y="1522"/>
                    <a:pt x="774" y="1536"/>
                  </a:cubicBezTo>
                  <a:cubicBezTo>
                    <a:pt x="769" y="1536"/>
                    <a:pt x="764" y="1536"/>
                    <a:pt x="759" y="1536"/>
                  </a:cubicBezTo>
                  <a:cubicBezTo>
                    <a:pt x="740" y="1518"/>
                    <a:pt x="721" y="1499"/>
                    <a:pt x="701" y="1482"/>
                  </a:cubicBezTo>
                  <a:cubicBezTo>
                    <a:pt x="693" y="1475"/>
                    <a:pt x="683" y="1471"/>
                    <a:pt x="673" y="1468"/>
                  </a:cubicBezTo>
                  <a:cubicBezTo>
                    <a:pt x="624" y="1455"/>
                    <a:pt x="573" y="1449"/>
                    <a:pt x="527" y="1431"/>
                  </a:cubicBezTo>
                  <a:cubicBezTo>
                    <a:pt x="273" y="1332"/>
                    <a:pt x="121" y="1147"/>
                    <a:pt x="71" y="878"/>
                  </a:cubicBezTo>
                  <a:cubicBezTo>
                    <a:pt x="66" y="850"/>
                    <a:pt x="64" y="820"/>
                    <a:pt x="61" y="790"/>
                  </a:cubicBezTo>
                  <a:cubicBezTo>
                    <a:pt x="51" y="790"/>
                    <a:pt x="41" y="789"/>
                    <a:pt x="31" y="790"/>
                  </a:cubicBezTo>
                  <a:cubicBezTo>
                    <a:pt x="17" y="791"/>
                    <a:pt x="7" y="787"/>
                    <a:pt x="0" y="774"/>
                  </a:cubicBezTo>
                  <a:cubicBezTo>
                    <a:pt x="0" y="769"/>
                    <a:pt x="0" y="764"/>
                    <a:pt x="0" y="759"/>
                  </a:cubicBezTo>
                  <a:cubicBezTo>
                    <a:pt x="20" y="739"/>
                    <a:pt x="39" y="718"/>
                    <a:pt x="59" y="697"/>
                  </a:cubicBezTo>
                  <a:cubicBezTo>
                    <a:pt x="63" y="692"/>
                    <a:pt x="67" y="685"/>
                    <a:pt x="68" y="678"/>
                  </a:cubicBezTo>
                  <a:cubicBezTo>
                    <a:pt x="85" y="545"/>
                    <a:pt x="136" y="427"/>
                    <a:pt x="220" y="323"/>
                  </a:cubicBezTo>
                  <a:cubicBezTo>
                    <a:pt x="241" y="298"/>
                    <a:pt x="264" y="275"/>
                    <a:pt x="287" y="252"/>
                  </a:cubicBezTo>
                  <a:cubicBezTo>
                    <a:pt x="298" y="240"/>
                    <a:pt x="312" y="241"/>
                    <a:pt x="321" y="250"/>
                  </a:cubicBezTo>
                  <a:cubicBezTo>
                    <a:pt x="330" y="260"/>
                    <a:pt x="329" y="273"/>
                    <a:pt x="318" y="285"/>
                  </a:cubicBezTo>
                  <a:cubicBezTo>
                    <a:pt x="315" y="288"/>
                    <a:pt x="312" y="290"/>
                    <a:pt x="309" y="293"/>
                  </a:cubicBezTo>
                  <a:cubicBezTo>
                    <a:pt x="225" y="375"/>
                    <a:pt x="166" y="472"/>
                    <a:pt x="133" y="585"/>
                  </a:cubicBezTo>
                  <a:cubicBezTo>
                    <a:pt x="129" y="599"/>
                    <a:pt x="126" y="613"/>
                    <a:pt x="123" y="625"/>
                  </a:cubicBezTo>
                  <a:cubicBezTo>
                    <a:pt x="138" y="611"/>
                    <a:pt x="153" y="598"/>
                    <a:pt x="168" y="584"/>
                  </a:cubicBezTo>
                  <a:cubicBezTo>
                    <a:pt x="186" y="566"/>
                    <a:pt x="198" y="566"/>
                    <a:pt x="214" y="586"/>
                  </a:cubicBezTo>
                  <a:cubicBezTo>
                    <a:pt x="227" y="603"/>
                    <a:pt x="241" y="619"/>
                    <a:pt x="256" y="638"/>
                  </a:cubicBezTo>
                  <a:cubicBezTo>
                    <a:pt x="258" y="631"/>
                    <a:pt x="260" y="626"/>
                    <a:pt x="261" y="622"/>
                  </a:cubicBezTo>
                  <a:cubicBezTo>
                    <a:pt x="323" y="404"/>
                    <a:pt x="528" y="244"/>
                    <a:pt x="750" y="240"/>
                  </a:cubicBezTo>
                  <a:cubicBezTo>
                    <a:pt x="787" y="240"/>
                    <a:pt x="790" y="242"/>
                    <a:pt x="792" y="279"/>
                  </a:cubicBezTo>
                  <a:cubicBezTo>
                    <a:pt x="792" y="280"/>
                    <a:pt x="793" y="280"/>
                    <a:pt x="794" y="282"/>
                  </a:cubicBezTo>
                  <a:cubicBezTo>
                    <a:pt x="832" y="252"/>
                    <a:pt x="870" y="221"/>
                    <a:pt x="909" y="189"/>
                  </a:cubicBezTo>
                  <a:cubicBezTo>
                    <a:pt x="870" y="152"/>
                    <a:pt x="832" y="115"/>
                    <a:pt x="793" y="78"/>
                  </a:cubicBezTo>
                  <a:cubicBezTo>
                    <a:pt x="787" y="103"/>
                    <a:pt x="783" y="107"/>
                    <a:pt x="758" y="107"/>
                  </a:cubicBezTo>
                  <a:cubicBezTo>
                    <a:pt x="701" y="108"/>
                    <a:pt x="645" y="116"/>
                    <a:pt x="590" y="132"/>
                  </a:cubicBezTo>
                  <a:cubicBezTo>
                    <a:pt x="519" y="152"/>
                    <a:pt x="453" y="183"/>
                    <a:pt x="393" y="224"/>
                  </a:cubicBezTo>
                  <a:cubicBezTo>
                    <a:pt x="378" y="235"/>
                    <a:pt x="365" y="234"/>
                    <a:pt x="357" y="222"/>
                  </a:cubicBezTo>
                  <a:cubicBezTo>
                    <a:pt x="349" y="211"/>
                    <a:pt x="352" y="197"/>
                    <a:pt x="366" y="188"/>
                  </a:cubicBezTo>
                  <a:cubicBezTo>
                    <a:pt x="452" y="128"/>
                    <a:pt x="547" y="89"/>
                    <a:pt x="650" y="72"/>
                  </a:cubicBezTo>
                  <a:cubicBezTo>
                    <a:pt x="681" y="67"/>
                    <a:pt x="713" y="65"/>
                    <a:pt x="746" y="61"/>
                  </a:cubicBezTo>
                  <a:cubicBezTo>
                    <a:pt x="746" y="51"/>
                    <a:pt x="747" y="41"/>
                    <a:pt x="746" y="31"/>
                  </a:cubicBezTo>
                  <a:cubicBezTo>
                    <a:pt x="745" y="17"/>
                    <a:pt x="750" y="7"/>
                    <a:pt x="762" y="0"/>
                  </a:cubicBezTo>
                  <a:cubicBezTo>
                    <a:pt x="767" y="0"/>
                    <a:pt x="772" y="0"/>
                    <a:pt x="777" y="0"/>
                  </a:cubicBezTo>
                  <a:close/>
                  <a:moveTo>
                    <a:pt x="746" y="285"/>
                  </a:moveTo>
                  <a:cubicBezTo>
                    <a:pt x="728" y="287"/>
                    <a:pt x="712" y="289"/>
                    <a:pt x="695" y="291"/>
                  </a:cubicBezTo>
                  <a:cubicBezTo>
                    <a:pt x="497" y="320"/>
                    <a:pt x="334" y="475"/>
                    <a:pt x="295" y="672"/>
                  </a:cubicBezTo>
                  <a:cubicBezTo>
                    <a:pt x="294" y="678"/>
                    <a:pt x="296" y="687"/>
                    <a:pt x="300" y="692"/>
                  </a:cubicBezTo>
                  <a:cubicBezTo>
                    <a:pt x="315" y="712"/>
                    <a:pt x="331" y="731"/>
                    <a:pt x="347" y="751"/>
                  </a:cubicBezTo>
                  <a:cubicBezTo>
                    <a:pt x="354" y="759"/>
                    <a:pt x="356" y="767"/>
                    <a:pt x="351" y="777"/>
                  </a:cubicBezTo>
                  <a:cubicBezTo>
                    <a:pt x="347" y="787"/>
                    <a:pt x="339" y="790"/>
                    <a:pt x="328" y="790"/>
                  </a:cubicBezTo>
                  <a:cubicBezTo>
                    <a:pt x="315" y="790"/>
                    <a:pt x="301" y="790"/>
                    <a:pt x="285" y="790"/>
                  </a:cubicBezTo>
                  <a:cubicBezTo>
                    <a:pt x="287" y="808"/>
                    <a:pt x="289" y="823"/>
                    <a:pt x="291" y="838"/>
                  </a:cubicBezTo>
                  <a:cubicBezTo>
                    <a:pt x="316" y="1035"/>
                    <a:pt x="475" y="1204"/>
                    <a:pt x="671" y="1241"/>
                  </a:cubicBezTo>
                  <a:cubicBezTo>
                    <a:pt x="677" y="1242"/>
                    <a:pt x="687" y="1240"/>
                    <a:pt x="692" y="1236"/>
                  </a:cubicBezTo>
                  <a:cubicBezTo>
                    <a:pt x="712" y="1221"/>
                    <a:pt x="731" y="1205"/>
                    <a:pt x="751" y="1189"/>
                  </a:cubicBezTo>
                  <a:cubicBezTo>
                    <a:pt x="759" y="1182"/>
                    <a:pt x="768" y="1179"/>
                    <a:pt x="777" y="1185"/>
                  </a:cubicBezTo>
                  <a:cubicBezTo>
                    <a:pt x="783" y="1190"/>
                    <a:pt x="788" y="1199"/>
                    <a:pt x="789" y="1207"/>
                  </a:cubicBezTo>
                  <a:cubicBezTo>
                    <a:pt x="791" y="1221"/>
                    <a:pt x="789" y="1236"/>
                    <a:pt x="789" y="1253"/>
                  </a:cubicBezTo>
                  <a:cubicBezTo>
                    <a:pt x="819" y="1248"/>
                    <a:pt x="847" y="1246"/>
                    <a:pt x="874" y="1239"/>
                  </a:cubicBezTo>
                  <a:cubicBezTo>
                    <a:pt x="1070" y="1189"/>
                    <a:pt x="1191" y="1065"/>
                    <a:pt x="1241" y="870"/>
                  </a:cubicBezTo>
                  <a:cubicBezTo>
                    <a:pt x="1244" y="859"/>
                    <a:pt x="1242" y="851"/>
                    <a:pt x="1234" y="842"/>
                  </a:cubicBezTo>
                  <a:cubicBezTo>
                    <a:pt x="1218" y="824"/>
                    <a:pt x="1203" y="805"/>
                    <a:pt x="1189" y="786"/>
                  </a:cubicBezTo>
                  <a:cubicBezTo>
                    <a:pt x="1185" y="779"/>
                    <a:pt x="1183" y="768"/>
                    <a:pt x="1185" y="760"/>
                  </a:cubicBezTo>
                  <a:cubicBezTo>
                    <a:pt x="1187" y="750"/>
                    <a:pt x="1197" y="746"/>
                    <a:pt x="1207" y="747"/>
                  </a:cubicBezTo>
                  <a:cubicBezTo>
                    <a:pt x="1222" y="747"/>
                    <a:pt x="1236" y="747"/>
                    <a:pt x="1253" y="747"/>
                  </a:cubicBezTo>
                  <a:cubicBezTo>
                    <a:pt x="1248" y="716"/>
                    <a:pt x="1246" y="688"/>
                    <a:pt x="1239" y="660"/>
                  </a:cubicBezTo>
                  <a:cubicBezTo>
                    <a:pt x="1188" y="465"/>
                    <a:pt x="1064" y="344"/>
                    <a:pt x="868" y="295"/>
                  </a:cubicBezTo>
                  <a:cubicBezTo>
                    <a:pt x="858" y="293"/>
                    <a:pt x="850" y="294"/>
                    <a:pt x="842" y="301"/>
                  </a:cubicBezTo>
                  <a:cubicBezTo>
                    <a:pt x="824" y="317"/>
                    <a:pt x="806" y="331"/>
                    <a:pt x="788" y="346"/>
                  </a:cubicBezTo>
                  <a:cubicBezTo>
                    <a:pt x="779" y="353"/>
                    <a:pt x="770" y="357"/>
                    <a:pt x="759" y="352"/>
                  </a:cubicBezTo>
                  <a:cubicBezTo>
                    <a:pt x="748" y="346"/>
                    <a:pt x="746" y="337"/>
                    <a:pt x="746" y="325"/>
                  </a:cubicBezTo>
                  <a:cubicBezTo>
                    <a:pt x="747" y="313"/>
                    <a:pt x="746" y="300"/>
                    <a:pt x="746" y="285"/>
                  </a:cubicBezTo>
                  <a:close/>
                  <a:moveTo>
                    <a:pt x="908" y="120"/>
                  </a:moveTo>
                  <a:cubicBezTo>
                    <a:pt x="924" y="137"/>
                    <a:pt x="937" y="153"/>
                    <a:pt x="951" y="167"/>
                  </a:cubicBezTo>
                  <a:cubicBezTo>
                    <a:pt x="971" y="187"/>
                    <a:pt x="971" y="198"/>
                    <a:pt x="949" y="215"/>
                  </a:cubicBezTo>
                  <a:cubicBezTo>
                    <a:pt x="933" y="228"/>
                    <a:pt x="917" y="241"/>
                    <a:pt x="899" y="256"/>
                  </a:cubicBezTo>
                  <a:cubicBezTo>
                    <a:pt x="906" y="258"/>
                    <a:pt x="909" y="259"/>
                    <a:pt x="913" y="260"/>
                  </a:cubicBezTo>
                  <a:cubicBezTo>
                    <a:pt x="993" y="283"/>
                    <a:pt x="1064" y="322"/>
                    <a:pt x="1124" y="378"/>
                  </a:cubicBezTo>
                  <a:cubicBezTo>
                    <a:pt x="1236" y="482"/>
                    <a:pt x="1294" y="611"/>
                    <a:pt x="1296" y="764"/>
                  </a:cubicBezTo>
                  <a:cubicBezTo>
                    <a:pt x="1297" y="784"/>
                    <a:pt x="1289" y="791"/>
                    <a:pt x="1268" y="792"/>
                  </a:cubicBezTo>
                  <a:cubicBezTo>
                    <a:pt x="1264" y="792"/>
                    <a:pt x="1259" y="792"/>
                    <a:pt x="1252" y="793"/>
                  </a:cubicBezTo>
                  <a:cubicBezTo>
                    <a:pt x="1285" y="833"/>
                    <a:pt x="1315" y="871"/>
                    <a:pt x="1347" y="909"/>
                  </a:cubicBezTo>
                  <a:cubicBezTo>
                    <a:pt x="1385" y="870"/>
                    <a:pt x="1421" y="832"/>
                    <a:pt x="1458" y="793"/>
                  </a:cubicBezTo>
                  <a:cubicBezTo>
                    <a:pt x="1434" y="788"/>
                    <a:pt x="1432" y="784"/>
                    <a:pt x="1430" y="760"/>
                  </a:cubicBezTo>
                  <a:cubicBezTo>
                    <a:pt x="1426" y="722"/>
                    <a:pt x="1426" y="682"/>
                    <a:pt x="1418" y="644"/>
                  </a:cubicBezTo>
                  <a:cubicBezTo>
                    <a:pt x="1367" y="408"/>
                    <a:pt x="1229" y="243"/>
                    <a:pt x="1006" y="151"/>
                  </a:cubicBezTo>
                  <a:cubicBezTo>
                    <a:pt x="975" y="138"/>
                    <a:pt x="941" y="131"/>
                    <a:pt x="908" y="120"/>
                  </a:cubicBezTo>
                  <a:close/>
                  <a:moveTo>
                    <a:pt x="637" y="1280"/>
                  </a:moveTo>
                  <a:cubicBezTo>
                    <a:pt x="630" y="1278"/>
                    <a:pt x="625" y="1277"/>
                    <a:pt x="620" y="1275"/>
                  </a:cubicBezTo>
                  <a:cubicBezTo>
                    <a:pt x="403" y="1213"/>
                    <a:pt x="247" y="1012"/>
                    <a:pt x="240" y="787"/>
                  </a:cubicBezTo>
                  <a:cubicBezTo>
                    <a:pt x="239" y="750"/>
                    <a:pt x="243" y="747"/>
                    <a:pt x="279" y="744"/>
                  </a:cubicBezTo>
                  <a:cubicBezTo>
                    <a:pt x="280" y="744"/>
                    <a:pt x="280" y="743"/>
                    <a:pt x="282" y="742"/>
                  </a:cubicBezTo>
                  <a:cubicBezTo>
                    <a:pt x="251" y="704"/>
                    <a:pt x="221" y="666"/>
                    <a:pt x="189" y="627"/>
                  </a:cubicBezTo>
                  <a:cubicBezTo>
                    <a:pt x="151" y="666"/>
                    <a:pt x="115" y="704"/>
                    <a:pt x="78" y="743"/>
                  </a:cubicBezTo>
                  <a:cubicBezTo>
                    <a:pt x="104" y="749"/>
                    <a:pt x="106" y="754"/>
                    <a:pt x="108" y="779"/>
                  </a:cubicBezTo>
                  <a:cubicBezTo>
                    <a:pt x="110" y="811"/>
                    <a:pt x="111" y="844"/>
                    <a:pt x="117" y="876"/>
                  </a:cubicBezTo>
                  <a:cubicBezTo>
                    <a:pt x="163" y="1122"/>
                    <a:pt x="303" y="1291"/>
                    <a:pt x="534" y="1386"/>
                  </a:cubicBezTo>
                  <a:cubicBezTo>
                    <a:pt x="564" y="1398"/>
                    <a:pt x="595" y="1406"/>
                    <a:pt x="627" y="1416"/>
                  </a:cubicBezTo>
                  <a:cubicBezTo>
                    <a:pt x="611" y="1399"/>
                    <a:pt x="597" y="1382"/>
                    <a:pt x="582" y="1367"/>
                  </a:cubicBezTo>
                  <a:cubicBezTo>
                    <a:pt x="566" y="1350"/>
                    <a:pt x="566" y="1338"/>
                    <a:pt x="584" y="1324"/>
                  </a:cubicBezTo>
                  <a:cubicBezTo>
                    <a:pt x="601" y="1310"/>
                    <a:pt x="618" y="1296"/>
                    <a:pt x="637" y="128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0DD9DC7-3791-4511-8F36-82D280065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224000" y="2644775"/>
              <a:ext cx="800100" cy="800100"/>
            </a:xfrm>
            <a:custGeom>
              <a:avLst/>
              <a:gdLst>
                <a:gd name="T0" fmla="*/ 189 w 722"/>
                <a:gd name="T1" fmla="*/ 96 h 721"/>
                <a:gd name="T2" fmla="*/ 281 w 722"/>
                <a:gd name="T3" fmla="*/ 81 h 721"/>
                <a:gd name="T4" fmla="*/ 297 w 722"/>
                <a:gd name="T5" fmla="*/ 39 h 721"/>
                <a:gd name="T6" fmla="*/ 383 w 722"/>
                <a:gd name="T7" fmla="*/ 0 h 721"/>
                <a:gd name="T8" fmla="*/ 428 w 722"/>
                <a:gd name="T9" fmla="*/ 66 h 721"/>
                <a:gd name="T10" fmla="*/ 502 w 722"/>
                <a:gd name="T11" fmla="*/ 107 h 721"/>
                <a:gd name="T12" fmla="*/ 545 w 722"/>
                <a:gd name="T13" fmla="*/ 86 h 721"/>
                <a:gd name="T14" fmla="*/ 631 w 722"/>
                <a:gd name="T15" fmla="*/ 121 h 721"/>
                <a:gd name="T16" fmla="*/ 628 w 722"/>
                <a:gd name="T17" fmla="*/ 247 h 721"/>
                <a:gd name="T18" fmla="*/ 662 w 722"/>
                <a:gd name="T19" fmla="*/ 294 h 721"/>
                <a:gd name="T20" fmla="*/ 721 w 722"/>
                <a:gd name="T21" fmla="*/ 338 h 721"/>
                <a:gd name="T22" fmla="*/ 686 w 722"/>
                <a:gd name="T23" fmla="*/ 423 h 721"/>
                <a:gd name="T24" fmla="*/ 619 w 722"/>
                <a:gd name="T25" fmla="*/ 494 h 721"/>
                <a:gd name="T26" fmla="*/ 635 w 722"/>
                <a:gd name="T27" fmla="*/ 546 h 721"/>
                <a:gd name="T28" fmla="*/ 600 w 722"/>
                <a:gd name="T29" fmla="*/ 631 h 721"/>
                <a:gd name="T30" fmla="*/ 472 w 722"/>
                <a:gd name="T31" fmla="*/ 628 h 721"/>
                <a:gd name="T32" fmla="*/ 426 w 722"/>
                <a:gd name="T33" fmla="*/ 666 h 721"/>
                <a:gd name="T34" fmla="*/ 385 w 722"/>
                <a:gd name="T35" fmla="*/ 720 h 721"/>
                <a:gd name="T36" fmla="*/ 298 w 722"/>
                <a:gd name="T37" fmla="*/ 684 h 721"/>
                <a:gd name="T38" fmla="*/ 227 w 722"/>
                <a:gd name="T39" fmla="*/ 618 h 721"/>
                <a:gd name="T40" fmla="*/ 175 w 722"/>
                <a:gd name="T41" fmla="*/ 635 h 721"/>
                <a:gd name="T42" fmla="*/ 90 w 722"/>
                <a:gd name="T43" fmla="*/ 599 h 721"/>
                <a:gd name="T44" fmla="*/ 93 w 722"/>
                <a:gd name="T45" fmla="*/ 472 h 721"/>
                <a:gd name="T46" fmla="*/ 59 w 722"/>
                <a:gd name="T47" fmla="*/ 427 h 721"/>
                <a:gd name="T48" fmla="*/ 0 w 722"/>
                <a:gd name="T49" fmla="*/ 369 h 721"/>
                <a:gd name="T50" fmla="*/ 38 w 722"/>
                <a:gd name="T51" fmla="*/ 297 h 721"/>
                <a:gd name="T52" fmla="*/ 81 w 722"/>
                <a:gd name="T53" fmla="*/ 281 h 721"/>
                <a:gd name="T54" fmla="*/ 105 w 722"/>
                <a:gd name="T55" fmla="*/ 202 h 721"/>
                <a:gd name="T56" fmla="*/ 91 w 722"/>
                <a:gd name="T57" fmla="*/ 120 h 721"/>
                <a:gd name="T58" fmla="*/ 152 w 722"/>
                <a:gd name="T59" fmla="*/ 74 h 721"/>
                <a:gd name="T60" fmla="*/ 95 w 722"/>
                <a:gd name="T61" fmla="*/ 387 h 721"/>
                <a:gd name="T62" fmla="*/ 156 w 722"/>
                <a:gd name="T63" fmla="*/ 496 h 721"/>
                <a:gd name="T64" fmla="*/ 125 w 722"/>
                <a:gd name="T65" fmla="*/ 568 h 721"/>
                <a:gd name="T66" fmla="*/ 193 w 722"/>
                <a:gd name="T67" fmla="*/ 566 h 721"/>
                <a:gd name="T68" fmla="*/ 313 w 722"/>
                <a:gd name="T69" fmla="*/ 601 h 721"/>
                <a:gd name="T70" fmla="*/ 340 w 722"/>
                <a:gd name="T71" fmla="*/ 665 h 721"/>
                <a:gd name="T72" fmla="*/ 380 w 722"/>
                <a:gd name="T73" fmla="*/ 676 h 721"/>
                <a:gd name="T74" fmla="*/ 411 w 722"/>
                <a:gd name="T75" fmla="*/ 601 h 721"/>
                <a:gd name="T76" fmla="*/ 529 w 722"/>
                <a:gd name="T77" fmla="*/ 566 h 721"/>
                <a:gd name="T78" fmla="*/ 597 w 722"/>
                <a:gd name="T79" fmla="*/ 570 h 721"/>
                <a:gd name="T80" fmla="*/ 566 w 722"/>
                <a:gd name="T81" fmla="*/ 495 h 721"/>
                <a:gd name="T82" fmla="*/ 650 w 722"/>
                <a:gd name="T83" fmla="*/ 384 h 721"/>
                <a:gd name="T84" fmla="*/ 665 w 722"/>
                <a:gd name="T85" fmla="*/ 339 h 721"/>
                <a:gd name="T86" fmla="*/ 601 w 722"/>
                <a:gd name="T87" fmla="*/ 310 h 721"/>
                <a:gd name="T88" fmla="*/ 567 w 722"/>
                <a:gd name="T89" fmla="*/ 192 h 721"/>
                <a:gd name="T90" fmla="*/ 569 w 722"/>
                <a:gd name="T91" fmla="*/ 125 h 721"/>
                <a:gd name="T92" fmla="*/ 494 w 722"/>
                <a:gd name="T93" fmla="*/ 154 h 721"/>
                <a:gd name="T94" fmla="*/ 387 w 722"/>
                <a:gd name="T95" fmla="*/ 93 h 721"/>
                <a:gd name="T96" fmla="*/ 342 w 722"/>
                <a:gd name="T97" fmla="*/ 45 h 721"/>
                <a:gd name="T98" fmla="*/ 311 w 722"/>
                <a:gd name="T99" fmla="*/ 120 h 721"/>
                <a:gd name="T100" fmla="*/ 191 w 722"/>
                <a:gd name="T101" fmla="*/ 154 h 721"/>
                <a:gd name="T102" fmla="*/ 125 w 722"/>
                <a:gd name="T103" fmla="*/ 152 h 721"/>
                <a:gd name="T104" fmla="*/ 155 w 722"/>
                <a:gd name="T105" fmla="*/ 227 h 721"/>
                <a:gd name="T106" fmla="*/ 95 w 722"/>
                <a:gd name="T107" fmla="*/ 334 h 721"/>
                <a:gd name="T108" fmla="*/ 46 w 722"/>
                <a:gd name="T109" fmla="*/ 379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2" h="721">
                  <a:moveTo>
                    <a:pt x="152" y="74"/>
                  </a:moveTo>
                  <a:cubicBezTo>
                    <a:pt x="165" y="82"/>
                    <a:pt x="179" y="87"/>
                    <a:pt x="189" y="96"/>
                  </a:cubicBezTo>
                  <a:cubicBezTo>
                    <a:pt x="203" y="108"/>
                    <a:pt x="214" y="112"/>
                    <a:pt x="231" y="101"/>
                  </a:cubicBezTo>
                  <a:cubicBezTo>
                    <a:pt x="246" y="91"/>
                    <a:pt x="264" y="88"/>
                    <a:pt x="281" y="81"/>
                  </a:cubicBezTo>
                  <a:cubicBezTo>
                    <a:pt x="285" y="78"/>
                    <a:pt x="290" y="73"/>
                    <a:pt x="292" y="68"/>
                  </a:cubicBezTo>
                  <a:cubicBezTo>
                    <a:pt x="295" y="59"/>
                    <a:pt x="295" y="48"/>
                    <a:pt x="297" y="39"/>
                  </a:cubicBezTo>
                  <a:cubicBezTo>
                    <a:pt x="301" y="14"/>
                    <a:pt x="316" y="0"/>
                    <a:pt x="341" y="0"/>
                  </a:cubicBezTo>
                  <a:cubicBezTo>
                    <a:pt x="355" y="0"/>
                    <a:pt x="369" y="0"/>
                    <a:pt x="383" y="0"/>
                  </a:cubicBezTo>
                  <a:cubicBezTo>
                    <a:pt x="404" y="1"/>
                    <a:pt x="418" y="13"/>
                    <a:pt x="423" y="33"/>
                  </a:cubicBezTo>
                  <a:cubicBezTo>
                    <a:pt x="426" y="44"/>
                    <a:pt x="428" y="55"/>
                    <a:pt x="428" y="66"/>
                  </a:cubicBezTo>
                  <a:cubicBezTo>
                    <a:pt x="429" y="75"/>
                    <a:pt x="433" y="78"/>
                    <a:pt x="441" y="81"/>
                  </a:cubicBezTo>
                  <a:cubicBezTo>
                    <a:pt x="462" y="89"/>
                    <a:pt x="482" y="97"/>
                    <a:pt x="502" y="107"/>
                  </a:cubicBezTo>
                  <a:cubicBezTo>
                    <a:pt x="509" y="110"/>
                    <a:pt x="514" y="110"/>
                    <a:pt x="520" y="105"/>
                  </a:cubicBezTo>
                  <a:cubicBezTo>
                    <a:pt x="528" y="98"/>
                    <a:pt x="537" y="92"/>
                    <a:pt x="545" y="86"/>
                  </a:cubicBezTo>
                  <a:cubicBezTo>
                    <a:pt x="564" y="74"/>
                    <a:pt x="584" y="75"/>
                    <a:pt x="600" y="90"/>
                  </a:cubicBezTo>
                  <a:cubicBezTo>
                    <a:pt x="611" y="100"/>
                    <a:pt x="621" y="110"/>
                    <a:pt x="631" y="121"/>
                  </a:cubicBezTo>
                  <a:cubicBezTo>
                    <a:pt x="646" y="137"/>
                    <a:pt x="649" y="160"/>
                    <a:pt x="634" y="175"/>
                  </a:cubicBezTo>
                  <a:cubicBezTo>
                    <a:pt x="611" y="199"/>
                    <a:pt x="610" y="221"/>
                    <a:pt x="628" y="247"/>
                  </a:cubicBezTo>
                  <a:cubicBezTo>
                    <a:pt x="633" y="254"/>
                    <a:pt x="636" y="263"/>
                    <a:pt x="637" y="272"/>
                  </a:cubicBezTo>
                  <a:cubicBezTo>
                    <a:pt x="639" y="287"/>
                    <a:pt x="647" y="293"/>
                    <a:pt x="662" y="294"/>
                  </a:cubicBezTo>
                  <a:cubicBezTo>
                    <a:pt x="669" y="294"/>
                    <a:pt x="677" y="296"/>
                    <a:pt x="684" y="297"/>
                  </a:cubicBezTo>
                  <a:cubicBezTo>
                    <a:pt x="707" y="301"/>
                    <a:pt x="720" y="315"/>
                    <a:pt x="721" y="338"/>
                  </a:cubicBezTo>
                  <a:cubicBezTo>
                    <a:pt x="722" y="353"/>
                    <a:pt x="722" y="369"/>
                    <a:pt x="721" y="384"/>
                  </a:cubicBezTo>
                  <a:cubicBezTo>
                    <a:pt x="719" y="405"/>
                    <a:pt x="706" y="422"/>
                    <a:pt x="686" y="423"/>
                  </a:cubicBezTo>
                  <a:cubicBezTo>
                    <a:pt x="652" y="423"/>
                    <a:pt x="634" y="438"/>
                    <a:pt x="629" y="471"/>
                  </a:cubicBezTo>
                  <a:cubicBezTo>
                    <a:pt x="628" y="479"/>
                    <a:pt x="624" y="487"/>
                    <a:pt x="619" y="494"/>
                  </a:cubicBezTo>
                  <a:cubicBezTo>
                    <a:pt x="608" y="506"/>
                    <a:pt x="612" y="517"/>
                    <a:pt x="622" y="527"/>
                  </a:cubicBezTo>
                  <a:cubicBezTo>
                    <a:pt x="627" y="533"/>
                    <a:pt x="631" y="539"/>
                    <a:pt x="635" y="546"/>
                  </a:cubicBezTo>
                  <a:cubicBezTo>
                    <a:pt x="647" y="563"/>
                    <a:pt x="646" y="584"/>
                    <a:pt x="631" y="599"/>
                  </a:cubicBezTo>
                  <a:cubicBezTo>
                    <a:pt x="621" y="610"/>
                    <a:pt x="611" y="621"/>
                    <a:pt x="600" y="631"/>
                  </a:cubicBezTo>
                  <a:cubicBezTo>
                    <a:pt x="584" y="646"/>
                    <a:pt x="562" y="649"/>
                    <a:pt x="546" y="634"/>
                  </a:cubicBezTo>
                  <a:cubicBezTo>
                    <a:pt x="522" y="611"/>
                    <a:pt x="499" y="609"/>
                    <a:pt x="472" y="628"/>
                  </a:cubicBezTo>
                  <a:cubicBezTo>
                    <a:pt x="467" y="633"/>
                    <a:pt x="459" y="635"/>
                    <a:pt x="452" y="636"/>
                  </a:cubicBezTo>
                  <a:cubicBezTo>
                    <a:pt x="433" y="638"/>
                    <a:pt x="427" y="649"/>
                    <a:pt x="426" y="666"/>
                  </a:cubicBezTo>
                  <a:cubicBezTo>
                    <a:pt x="426" y="674"/>
                    <a:pt x="425" y="682"/>
                    <a:pt x="423" y="690"/>
                  </a:cubicBezTo>
                  <a:cubicBezTo>
                    <a:pt x="418" y="708"/>
                    <a:pt x="403" y="720"/>
                    <a:pt x="385" y="720"/>
                  </a:cubicBezTo>
                  <a:cubicBezTo>
                    <a:pt x="370" y="721"/>
                    <a:pt x="355" y="721"/>
                    <a:pt x="340" y="721"/>
                  </a:cubicBezTo>
                  <a:cubicBezTo>
                    <a:pt x="317" y="720"/>
                    <a:pt x="298" y="706"/>
                    <a:pt x="298" y="684"/>
                  </a:cubicBezTo>
                  <a:cubicBezTo>
                    <a:pt x="297" y="652"/>
                    <a:pt x="284" y="635"/>
                    <a:pt x="253" y="630"/>
                  </a:cubicBezTo>
                  <a:cubicBezTo>
                    <a:pt x="244" y="629"/>
                    <a:pt x="235" y="624"/>
                    <a:pt x="227" y="618"/>
                  </a:cubicBezTo>
                  <a:cubicBezTo>
                    <a:pt x="215" y="610"/>
                    <a:pt x="205" y="610"/>
                    <a:pt x="195" y="621"/>
                  </a:cubicBezTo>
                  <a:cubicBezTo>
                    <a:pt x="189" y="626"/>
                    <a:pt x="182" y="630"/>
                    <a:pt x="175" y="635"/>
                  </a:cubicBezTo>
                  <a:cubicBezTo>
                    <a:pt x="157" y="647"/>
                    <a:pt x="138" y="646"/>
                    <a:pt x="122" y="631"/>
                  </a:cubicBezTo>
                  <a:cubicBezTo>
                    <a:pt x="111" y="621"/>
                    <a:pt x="100" y="610"/>
                    <a:pt x="90" y="599"/>
                  </a:cubicBezTo>
                  <a:cubicBezTo>
                    <a:pt x="75" y="583"/>
                    <a:pt x="72" y="562"/>
                    <a:pt x="87" y="546"/>
                  </a:cubicBezTo>
                  <a:cubicBezTo>
                    <a:pt x="110" y="522"/>
                    <a:pt x="112" y="499"/>
                    <a:pt x="93" y="472"/>
                  </a:cubicBezTo>
                  <a:cubicBezTo>
                    <a:pt x="88" y="465"/>
                    <a:pt x="85" y="456"/>
                    <a:pt x="84" y="447"/>
                  </a:cubicBezTo>
                  <a:cubicBezTo>
                    <a:pt x="81" y="432"/>
                    <a:pt x="73" y="427"/>
                    <a:pt x="59" y="427"/>
                  </a:cubicBezTo>
                  <a:cubicBezTo>
                    <a:pt x="56" y="427"/>
                    <a:pt x="52" y="426"/>
                    <a:pt x="49" y="426"/>
                  </a:cubicBezTo>
                  <a:cubicBezTo>
                    <a:pt x="12" y="421"/>
                    <a:pt x="0" y="407"/>
                    <a:pt x="0" y="369"/>
                  </a:cubicBezTo>
                  <a:cubicBezTo>
                    <a:pt x="0" y="360"/>
                    <a:pt x="0" y="351"/>
                    <a:pt x="0" y="343"/>
                  </a:cubicBezTo>
                  <a:cubicBezTo>
                    <a:pt x="0" y="317"/>
                    <a:pt x="13" y="301"/>
                    <a:pt x="38" y="297"/>
                  </a:cubicBezTo>
                  <a:cubicBezTo>
                    <a:pt x="48" y="295"/>
                    <a:pt x="58" y="295"/>
                    <a:pt x="68" y="292"/>
                  </a:cubicBezTo>
                  <a:cubicBezTo>
                    <a:pt x="73" y="290"/>
                    <a:pt x="78" y="286"/>
                    <a:pt x="81" y="281"/>
                  </a:cubicBezTo>
                  <a:cubicBezTo>
                    <a:pt x="90" y="261"/>
                    <a:pt x="98" y="240"/>
                    <a:pt x="106" y="219"/>
                  </a:cubicBezTo>
                  <a:cubicBezTo>
                    <a:pt x="108" y="214"/>
                    <a:pt x="108" y="207"/>
                    <a:pt x="105" y="202"/>
                  </a:cubicBezTo>
                  <a:cubicBezTo>
                    <a:pt x="100" y="193"/>
                    <a:pt x="92" y="184"/>
                    <a:pt x="86" y="175"/>
                  </a:cubicBezTo>
                  <a:cubicBezTo>
                    <a:pt x="74" y="156"/>
                    <a:pt x="75" y="137"/>
                    <a:pt x="91" y="120"/>
                  </a:cubicBezTo>
                  <a:cubicBezTo>
                    <a:pt x="100" y="110"/>
                    <a:pt x="110" y="99"/>
                    <a:pt x="122" y="90"/>
                  </a:cubicBezTo>
                  <a:cubicBezTo>
                    <a:pt x="130" y="84"/>
                    <a:pt x="140" y="80"/>
                    <a:pt x="152" y="74"/>
                  </a:cubicBezTo>
                  <a:close/>
                  <a:moveTo>
                    <a:pt x="46" y="379"/>
                  </a:moveTo>
                  <a:cubicBezTo>
                    <a:pt x="63" y="382"/>
                    <a:pt x="79" y="385"/>
                    <a:pt x="95" y="387"/>
                  </a:cubicBezTo>
                  <a:cubicBezTo>
                    <a:pt x="109" y="389"/>
                    <a:pt x="117" y="396"/>
                    <a:pt x="120" y="409"/>
                  </a:cubicBezTo>
                  <a:cubicBezTo>
                    <a:pt x="126" y="440"/>
                    <a:pt x="138" y="469"/>
                    <a:pt x="156" y="496"/>
                  </a:cubicBezTo>
                  <a:cubicBezTo>
                    <a:pt x="164" y="507"/>
                    <a:pt x="163" y="518"/>
                    <a:pt x="154" y="529"/>
                  </a:cubicBezTo>
                  <a:cubicBezTo>
                    <a:pt x="144" y="542"/>
                    <a:pt x="134" y="556"/>
                    <a:pt x="125" y="568"/>
                  </a:cubicBezTo>
                  <a:cubicBezTo>
                    <a:pt x="134" y="579"/>
                    <a:pt x="143" y="588"/>
                    <a:pt x="151" y="597"/>
                  </a:cubicBezTo>
                  <a:cubicBezTo>
                    <a:pt x="166" y="586"/>
                    <a:pt x="180" y="576"/>
                    <a:pt x="193" y="566"/>
                  </a:cubicBezTo>
                  <a:cubicBezTo>
                    <a:pt x="203" y="558"/>
                    <a:pt x="213" y="557"/>
                    <a:pt x="224" y="564"/>
                  </a:cubicBezTo>
                  <a:cubicBezTo>
                    <a:pt x="251" y="582"/>
                    <a:pt x="281" y="595"/>
                    <a:pt x="313" y="601"/>
                  </a:cubicBezTo>
                  <a:cubicBezTo>
                    <a:pt x="325" y="604"/>
                    <a:pt x="332" y="611"/>
                    <a:pt x="333" y="624"/>
                  </a:cubicBezTo>
                  <a:cubicBezTo>
                    <a:pt x="335" y="638"/>
                    <a:pt x="337" y="652"/>
                    <a:pt x="340" y="665"/>
                  </a:cubicBezTo>
                  <a:cubicBezTo>
                    <a:pt x="341" y="669"/>
                    <a:pt x="345" y="675"/>
                    <a:pt x="348" y="675"/>
                  </a:cubicBezTo>
                  <a:cubicBezTo>
                    <a:pt x="358" y="677"/>
                    <a:pt x="369" y="676"/>
                    <a:pt x="380" y="676"/>
                  </a:cubicBezTo>
                  <a:cubicBezTo>
                    <a:pt x="382" y="658"/>
                    <a:pt x="385" y="643"/>
                    <a:pt x="387" y="627"/>
                  </a:cubicBezTo>
                  <a:cubicBezTo>
                    <a:pt x="388" y="612"/>
                    <a:pt x="396" y="603"/>
                    <a:pt x="411" y="601"/>
                  </a:cubicBezTo>
                  <a:cubicBezTo>
                    <a:pt x="441" y="595"/>
                    <a:pt x="470" y="583"/>
                    <a:pt x="496" y="565"/>
                  </a:cubicBezTo>
                  <a:cubicBezTo>
                    <a:pt x="507" y="558"/>
                    <a:pt x="518" y="558"/>
                    <a:pt x="529" y="566"/>
                  </a:cubicBezTo>
                  <a:cubicBezTo>
                    <a:pt x="542" y="577"/>
                    <a:pt x="556" y="586"/>
                    <a:pt x="569" y="596"/>
                  </a:cubicBezTo>
                  <a:cubicBezTo>
                    <a:pt x="579" y="587"/>
                    <a:pt x="588" y="578"/>
                    <a:pt x="597" y="570"/>
                  </a:cubicBezTo>
                  <a:cubicBezTo>
                    <a:pt x="587" y="556"/>
                    <a:pt x="577" y="542"/>
                    <a:pt x="567" y="529"/>
                  </a:cubicBezTo>
                  <a:cubicBezTo>
                    <a:pt x="558" y="518"/>
                    <a:pt x="559" y="507"/>
                    <a:pt x="566" y="495"/>
                  </a:cubicBezTo>
                  <a:cubicBezTo>
                    <a:pt x="577" y="474"/>
                    <a:pt x="589" y="454"/>
                    <a:pt x="595" y="431"/>
                  </a:cubicBezTo>
                  <a:cubicBezTo>
                    <a:pt x="608" y="385"/>
                    <a:pt x="605" y="390"/>
                    <a:pt x="650" y="384"/>
                  </a:cubicBezTo>
                  <a:cubicBezTo>
                    <a:pt x="677" y="380"/>
                    <a:pt x="677" y="379"/>
                    <a:pt x="676" y="353"/>
                  </a:cubicBezTo>
                  <a:cubicBezTo>
                    <a:pt x="676" y="344"/>
                    <a:pt x="674" y="340"/>
                    <a:pt x="665" y="339"/>
                  </a:cubicBezTo>
                  <a:cubicBezTo>
                    <a:pt x="652" y="338"/>
                    <a:pt x="640" y="335"/>
                    <a:pt x="628" y="334"/>
                  </a:cubicBezTo>
                  <a:cubicBezTo>
                    <a:pt x="612" y="333"/>
                    <a:pt x="604" y="325"/>
                    <a:pt x="601" y="310"/>
                  </a:cubicBezTo>
                  <a:cubicBezTo>
                    <a:pt x="595" y="280"/>
                    <a:pt x="583" y="251"/>
                    <a:pt x="566" y="225"/>
                  </a:cubicBezTo>
                  <a:cubicBezTo>
                    <a:pt x="558" y="214"/>
                    <a:pt x="558" y="203"/>
                    <a:pt x="567" y="192"/>
                  </a:cubicBezTo>
                  <a:cubicBezTo>
                    <a:pt x="577" y="179"/>
                    <a:pt x="587" y="165"/>
                    <a:pt x="596" y="152"/>
                  </a:cubicBezTo>
                  <a:cubicBezTo>
                    <a:pt x="587" y="143"/>
                    <a:pt x="578" y="134"/>
                    <a:pt x="569" y="125"/>
                  </a:cubicBezTo>
                  <a:cubicBezTo>
                    <a:pt x="556" y="134"/>
                    <a:pt x="543" y="143"/>
                    <a:pt x="531" y="153"/>
                  </a:cubicBezTo>
                  <a:cubicBezTo>
                    <a:pt x="518" y="163"/>
                    <a:pt x="508" y="161"/>
                    <a:pt x="494" y="154"/>
                  </a:cubicBezTo>
                  <a:cubicBezTo>
                    <a:pt x="467" y="141"/>
                    <a:pt x="439" y="130"/>
                    <a:pt x="411" y="121"/>
                  </a:cubicBezTo>
                  <a:cubicBezTo>
                    <a:pt x="397" y="115"/>
                    <a:pt x="388" y="108"/>
                    <a:pt x="387" y="93"/>
                  </a:cubicBezTo>
                  <a:cubicBezTo>
                    <a:pt x="385" y="77"/>
                    <a:pt x="382" y="61"/>
                    <a:pt x="380" y="45"/>
                  </a:cubicBezTo>
                  <a:cubicBezTo>
                    <a:pt x="366" y="45"/>
                    <a:pt x="355" y="45"/>
                    <a:pt x="342" y="45"/>
                  </a:cubicBezTo>
                  <a:cubicBezTo>
                    <a:pt x="339" y="63"/>
                    <a:pt x="336" y="79"/>
                    <a:pt x="334" y="96"/>
                  </a:cubicBezTo>
                  <a:cubicBezTo>
                    <a:pt x="332" y="110"/>
                    <a:pt x="324" y="117"/>
                    <a:pt x="311" y="120"/>
                  </a:cubicBezTo>
                  <a:cubicBezTo>
                    <a:pt x="280" y="126"/>
                    <a:pt x="252" y="138"/>
                    <a:pt x="226" y="155"/>
                  </a:cubicBezTo>
                  <a:cubicBezTo>
                    <a:pt x="214" y="163"/>
                    <a:pt x="203" y="162"/>
                    <a:pt x="191" y="154"/>
                  </a:cubicBezTo>
                  <a:cubicBezTo>
                    <a:pt x="178" y="143"/>
                    <a:pt x="165" y="134"/>
                    <a:pt x="153" y="125"/>
                  </a:cubicBezTo>
                  <a:cubicBezTo>
                    <a:pt x="143" y="134"/>
                    <a:pt x="134" y="142"/>
                    <a:pt x="125" y="152"/>
                  </a:cubicBezTo>
                  <a:cubicBezTo>
                    <a:pt x="134" y="164"/>
                    <a:pt x="143" y="178"/>
                    <a:pt x="153" y="190"/>
                  </a:cubicBezTo>
                  <a:cubicBezTo>
                    <a:pt x="163" y="202"/>
                    <a:pt x="162" y="213"/>
                    <a:pt x="155" y="227"/>
                  </a:cubicBezTo>
                  <a:cubicBezTo>
                    <a:pt x="142" y="254"/>
                    <a:pt x="130" y="282"/>
                    <a:pt x="120" y="311"/>
                  </a:cubicBezTo>
                  <a:cubicBezTo>
                    <a:pt x="116" y="324"/>
                    <a:pt x="109" y="332"/>
                    <a:pt x="95" y="334"/>
                  </a:cubicBezTo>
                  <a:cubicBezTo>
                    <a:pt x="79" y="336"/>
                    <a:pt x="62" y="339"/>
                    <a:pt x="46" y="341"/>
                  </a:cubicBezTo>
                  <a:cubicBezTo>
                    <a:pt x="46" y="354"/>
                    <a:pt x="46" y="366"/>
                    <a:pt x="46" y="37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B695E2D9-5906-456B-99D0-1D098B12A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46250" y="2865438"/>
              <a:ext cx="361950" cy="358775"/>
            </a:xfrm>
            <a:custGeom>
              <a:avLst/>
              <a:gdLst>
                <a:gd name="T0" fmla="*/ 0 w 326"/>
                <a:gd name="T1" fmla="*/ 163 h 324"/>
                <a:gd name="T2" fmla="*/ 154 w 326"/>
                <a:gd name="T3" fmla="*/ 5 h 324"/>
                <a:gd name="T4" fmla="*/ 317 w 326"/>
                <a:gd name="T5" fmla="*/ 147 h 324"/>
                <a:gd name="T6" fmla="*/ 189 w 326"/>
                <a:gd name="T7" fmla="*/ 318 h 324"/>
                <a:gd name="T8" fmla="*/ 86 w 326"/>
                <a:gd name="T9" fmla="*/ 302 h 324"/>
                <a:gd name="T10" fmla="*/ 70 w 326"/>
                <a:gd name="T11" fmla="*/ 268 h 324"/>
                <a:gd name="T12" fmla="*/ 106 w 326"/>
                <a:gd name="T13" fmla="*/ 262 h 324"/>
                <a:gd name="T14" fmla="*/ 271 w 326"/>
                <a:gd name="T15" fmla="*/ 176 h 324"/>
                <a:gd name="T16" fmla="*/ 173 w 326"/>
                <a:gd name="T17" fmla="*/ 51 h 324"/>
                <a:gd name="T18" fmla="*/ 48 w 326"/>
                <a:gd name="T19" fmla="*/ 149 h 324"/>
                <a:gd name="T20" fmla="*/ 53 w 326"/>
                <a:gd name="T21" fmla="*/ 198 h 324"/>
                <a:gd name="T22" fmla="*/ 38 w 326"/>
                <a:gd name="T23" fmla="*/ 231 h 324"/>
                <a:gd name="T24" fmla="*/ 10 w 326"/>
                <a:gd name="T25" fmla="*/ 211 h 324"/>
                <a:gd name="T26" fmla="*/ 0 w 326"/>
                <a:gd name="T27" fmla="*/ 16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6" h="324">
                  <a:moveTo>
                    <a:pt x="0" y="163"/>
                  </a:moveTo>
                  <a:cubicBezTo>
                    <a:pt x="2" y="77"/>
                    <a:pt x="67" y="10"/>
                    <a:pt x="154" y="5"/>
                  </a:cubicBezTo>
                  <a:cubicBezTo>
                    <a:pt x="235" y="0"/>
                    <a:pt x="306" y="62"/>
                    <a:pt x="317" y="147"/>
                  </a:cubicBezTo>
                  <a:cubicBezTo>
                    <a:pt x="326" y="225"/>
                    <a:pt x="268" y="303"/>
                    <a:pt x="189" y="318"/>
                  </a:cubicBezTo>
                  <a:cubicBezTo>
                    <a:pt x="153" y="324"/>
                    <a:pt x="118" y="319"/>
                    <a:pt x="86" y="302"/>
                  </a:cubicBezTo>
                  <a:cubicBezTo>
                    <a:pt x="69" y="293"/>
                    <a:pt x="63" y="281"/>
                    <a:pt x="70" y="268"/>
                  </a:cubicBezTo>
                  <a:cubicBezTo>
                    <a:pt x="76" y="256"/>
                    <a:pt x="89" y="253"/>
                    <a:pt x="106" y="262"/>
                  </a:cubicBezTo>
                  <a:cubicBezTo>
                    <a:pt x="178" y="298"/>
                    <a:pt x="259" y="257"/>
                    <a:pt x="271" y="176"/>
                  </a:cubicBezTo>
                  <a:cubicBezTo>
                    <a:pt x="281" y="116"/>
                    <a:pt x="235" y="58"/>
                    <a:pt x="173" y="51"/>
                  </a:cubicBezTo>
                  <a:cubicBezTo>
                    <a:pt x="111" y="43"/>
                    <a:pt x="53" y="89"/>
                    <a:pt x="48" y="149"/>
                  </a:cubicBezTo>
                  <a:cubicBezTo>
                    <a:pt x="47" y="165"/>
                    <a:pt x="50" y="182"/>
                    <a:pt x="53" y="198"/>
                  </a:cubicBezTo>
                  <a:cubicBezTo>
                    <a:pt x="56" y="215"/>
                    <a:pt x="52" y="227"/>
                    <a:pt x="38" y="231"/>
                  </a:cubicBezTo>
                  <a:cubicBezTo>
                    <a:pt x="26" y="234"/>
                    <a:pt x="14" y="227"/>
                    <a:pt x="10" y="211"/>
                  </a:cubicBezTo>
                  <a:cubicBezTo>
                    <a:pt x="5" y="195"/>
                    <a:pt x="3" y="179"/>
                    <a:pt x="0" y="1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85" name="Freeform 40">
            <a:extLst>
              <a:ext uri="{FF2B5EF4-FFF2-40B4-BE49-F238E27FC236}">
                <a16:creationId xmlns:a16="http://schemas.microsoft.com/office/drawing/2014/main" id="{A369629C-6B4E-40ED-88BD-5D3814BE03B0}"/>
              </a:ext>
            </a:extLst>
          </p:cNvPr>
          <p:cNvSpPr>
            <a:spLocks noEditPoints="1"/>
          </p:cNvSpPr>
          <p:nvPr/>
        </p:nvSpPr>
        <p:spPr bwMode="auto">
          <a:xfrm>
            <a:off x="3422652" y="3509754"/>
            <a:ext cx="784757" cy="916793"/>
          </a:xfrm>
          <a:custGeom>
            <a:avLst/>
            <a:gdLst>
              <a:gd name="T0" fmla="*/ 1055 w 1849"/>
              <a:gd name="T1" fmla="*/ 951 h 2049"/>
              <a:gd name="T2" fmla="*/ 1061 w 1849"/>
              <a:gd name="T3" fmla="*/ 791 h 2049"/>
              <a:gd name="T4" fmla="*/ 1360 w 1849"/>
              <a:gd name="T5" fmla="*/ 582 h 2049"/>
              <a:gd name="T6" fmla="*/ 1041 w 1849"/>
              <a:gd name="T7" fmla="*/ 687 h 2049"/>
              <a:gd name="T8" fmla="*/ 939 w 1849"/>
              <a:gd name="T9" fmla="*/ 822 h 2049"/>
              <a:gd name="T10" fmla="*/ 888 w 1849"/>
              <a:gd name="T11" fmla="*/ 560 h 2049"/>
              <a:gd name="T12" fmla="*/ 1087 w 1849"/>
              <a:gd name="T13" fmla="*/ 469 h 2049"/>
              <a:gd name="T14" fmla="*/ 1362 w 1849"/>
              <a:gd name="T15" fmla="*/ 445 h 2049"/>
              <a:gd name="T16" fmla="*/ 1378 w 1849"/>
              <a:gd name="T17" fmla="*/ 32 h 2049"/>
              <a:gd name="T18" fmla="*/ 1440 w 1849"/>
              <a:gd name="T19" fmla="*/ 46 h 2049"/>
              <a:gd name="T20" fmla="*/ 1798 w 1849"/>
              <a:gd name="T21" fmla="*/ 46 h 2049"/>
              <a:gd name="T22" fmla="*/ 1742 w 1849"/>
              <a:gd name="T23" fmla="*/ 199 h 2049"/>
              <a:gd name="T24" fmla="*/ 1786 w 1849"/>
              <a:gd name="T25" fmla="*/ 352 h 2049"/>
              <a:gd name="T26" fmla="*/ 1439 w 1849"/>
              <a:gd name="T27" fmla="*/ 398 h 2049"/>
              <a:gd name="T28" fmla="*/ 1447 w 1849"/>
              <a:gd name="T29" fmla="*/ 576 h 2049"/>
              <a:gd name="T30" fmla="*/ 1440 w 1849"/>
              <a:gd name="T31" fmla="*/ 1113 h 2049"/>
              <a:gd name="T32" fmla="*/ 1722 w 1849"/>
              <a:gd name="T33" fmla="*/ 1960 h 2049"/>
              <a:gd name="T34" fmla="*/ 1830 w 1849"/>
              <a:gd name="T35" fmla="*/ 2019 h 2049"/>
              <a:gd name="T36" fmla="*/ 46 w 1849"/>
              <a:gd name="T37" fmla="*/ 2049 h 2049"/>
              <a:gd name="T38" fmla="*/ 30 w 1849"/>
              <a:gd name="T39" fmla="*/ 1989 h 2049"/>
              <a:gd name="T40" fmla="*/ 107 w 1849"/>
              <a:gd name="T41" fmla="*/ 1855 h 2049"/>
              <a:gd name="T42" fmla="*/ 493 w 1849"/>
              <a:gd name="T43" fmla="*/ 1786 h 2049"/>
              <a:gd name="T44" fmla="*/ 676 w 1849"/>
              <a:gd name="T45" fmla="*/ 1599 h 2049"/>
              <a:gd name="T46" fmla="*/ 827 w 1849"/>
              <a:gd name="T47" fmla="*/ 1303 h 2049"/>
              <a:gd name="T48" fmla="*/ 884 w 1849"/>
              <a:gd name="T49" fmla="*/ 906 h 2049"/>
              <a:gd name="T50" fmla="*/ 915 w 1849"/>
              <a:gd name="T51" fmla="*/ 1018 h 2049"/>
              <a:gd name="T52" fmla="*/ 1662 w 1849"/>
              <a:gd name="T53" fmla="*/ 1223 h 2049"/>
              <a:gd name="T54" fmla="*/ 1333 w 1849"/>
              <a:gd name="T55" fmla="*/ 1228 h 2049"/>
              <a:gd name="T56" fmla="*/ 1273 w 1849"/>
              <a:gd name="T57" fmla="*/ 1652 h 2049"/>
              <a:gd name="T58" fmla="*/ 1000 w 1849"/>
              <a:gd name="T59" fmla="*/ 1466 h 2049"/>
              <a:gd name="T60" fmla="*/ 944 w 1849"/>
              <a:gd name="T61" fmla="*/ 1988 h 2049"/>
              <a:gd name="T62" fmla="*/ 1303 w 1849"/>
              <a:gd name="T63" fmla="*/ 1779 h 2049"/>
              <a:gd name="T64" fmla="*/ 1333 w 1849"/>
              <a:gd name="T65" fmla="*/ 1988 h 2049"/>
              <a:gd name="T66" fmla="*/ 882 w 1849"/>
              <a:gd name="T67" fmla="*/ 1979 h 2049"/>
              <a:gd name="T68" fmla="*/ 605 w 1849"/>
              <a:gd name="T69" fmla="*/ 1659 h 2049"/>
              <a:gd name="T70" fmla="*/ 553 w 1849"/>
              <a:gd name="T71" fmla="*/ 1988 h 2049"/>
              <a:gd name="T72" fmla="*/ 1369 w 1849"/>
              <a:gd name="T73" fmla="*/ 648 h 2049"/>
              <a:gd name="T74" fmla="*/ 1115 w 1849"/>
              <a:gd name="T75" fmla="*/ 963 h 2049"/>
              <a:gd name="T76" fmla="*/ 1260 w 1849"/>
              <a:gd name="T77" fmla="*/ 1227 h 2049"/>
              <a:gd name="T78" fmla="*/ 1273 w 1849"/>
              <a:gd name="T79" fmla="*/ 1413 h 2049"/>
              <a:gd name="T80" fmla="*/ 1327 w 1849"/>
              <a:gd name="T81" fmla="*/ 1125 h 2049"/>
              <a:gd name="T82" fmla="*/ 1753 w 1849"/>
              <a:gd name="T83" fmla="*/ 109 h 2049"/>
              <a:gd name="T84" fmla="*/ 1438 w 1849"/>
              <a:gd name="T85" fmla="*/ 121 h 2049"/>
              <a:gd name="T86" fmla="*/ 1754 w 1849"/>
              <a:gd name="T87" fmla="*/ 290 h 2049"/>
              <a:gd name="T88" fmla="*/ 1753 w 1849"/>
              <a:gd name="T89" fmla="*/ 109 h 2049"/>
              <a:gd name="T90" fmla="*/ 443 w 1849"/>
              <a:gd name="T91" fmla="*/ 1839 h 2049"/>
              <a:gd name="T92" fmla="*/ 165 w 1849"/>
              <a:gd name="T93" fmla="*/ 1875 h 2049"/>
              <a:gd name="T94" fmla="*/ 1036 w 1849"/>
              <a:gd name="T95" fmla="*/ 1033 h 2049"/>
              <a:gd name="T96" fmla="*/ 886 w 1849"/>
              <a:gd name="T97" fmla="*/ 1297 h 2049"/>
              <a:gd name="T98" fmla="*/ 761 w 1849"/>
              <a:gd name="T99" fmla="*/ 1596 h 2049"/>
              <a:gd name="T100" fmla="*/ 934 w 1849"/>
              <a:gd name="T101" fmla="*/ 1389 h 2049"/>
              <a:gd name="T102" fmla="*/ 1036 w 1849"/>
              <a:gd name="T103" fmla="*/ 1033 h 2049"/>
              <a:gd name="T104" fmla="*/ 1188 w 1849"/>
              <a:gd name="T105" fmla="*/ 1166 h 2049"/>
              <a:gd name="T106" fmla="*/ 1093 w 1849"/>
              <a:gd name="T107" fmla="*/ 1057 h 2049"/>
              <a:gd name="T108" fmla="*/ 1143 w 1849"/>
              <a:gd name="T109" fmla="*/ 1266 h 2049"/>
              <a:gd name="T110" fmla="*/ 1178 w 1849"/>
              <a:gd name="T111" fmla="*/ 1404 h 2049"/>
              <a:gd name="T112" fmla="*/ 946 w 1849"/>
              <a:gd name="T113" fmla="*/ 542 h 2049"/>
              <a:gd name="T114" fmla="*/ 1054 w 1849"/>
              <a:gd name="T115" fmla="*/ 612 h 2049"/>
              <a:gd name="T116" fmla="*/ 1004 w 1849"/>
              <a:gd name="T117" fmla="*/ 473 h 2049"/>
              <a:gd name="T118" fmla="*/ 1063 w 1849"/>
              <a:gd name="T119" fmla="*/ 1224 h 2049"/>
              <a:gd name="T120" fmla="*/ 850 w 1849"/>
              <a:gd name="T121" fmla="*/ 1599 h 2049"/>
              <a:gd name="T122" fmla="*/ 850 w 1849"/>
              <a:gd name="T123" fmla="*/ 1599 h 2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849" h="2049">
                <a:moveTo>
                  <a:pt x="915" y="1018"/>
                </a:moveTo>
                <a:cubicBezTo>
                  <a:pt x="960" y="1000"/>
                  <a:pt x="1001" y="983"/>
                  <a:pt x="1041" y="966"/>
                </a:cubicBezTo>
                <a:cubicBezTo>
                  <a:pt x="1047" y="964"/>
                  <a:pt x="1053" y="957"/>
                  <a:pt x="1055" y="951"/>
                </a:cubicBezTo>
                <a:cubicBezTo>
                  <a:pt x="1071" y="906"/>
                  <a:pt x="1085" y="861"/>
                  <a:pt x="1101" y="814"/>
                </a:cubicBezTo>
                <a:cubicBezTo>
                  <a:pt x="1098" y="813"/>
                  <a:pt x="1096" y="812"/>
                  <a:pt x="1093" y="812"/>
                </a:cubicBezTo>
                <a:cubicBezTo>
                  <a:pt x="1078" y="813"/>
                  <a:pt x="1066" y="807"/>
                  <a:pt x="1061" y="791"/>
                </a:cubicBezTo>
                <a:cubicBezTo>
                  <a:pt x="1056" y="775"/>
                  <a:pt x="1063" y="763"/>
                  <a:pt x="1077" y="755"/>
                </a:cubicBezTo>
                <a:cubicBezTo>
                  <a:pt x="1152" y="709"/>
                  <a:pt x="1227" y="664"/>
                  <a:pt x="1301" y="619"/>
                </a:cubicBezTo>
                <a:cubicBezTo>
                  <a:pt x="1321" y="606"/>
                  <a:pt x="1341" y="595"/>
                  <a:pt x="1360" y="582"/>
                </a:cubicBezTo>
                <a:cubicBezTo>
                  <a:pt x="1393" y="559"/>
                  <a:pt x="1411" y="528"/>
                  <a:pt x="1414" y="486"/>
                </a:cubicBezTo>
                <a:cubicBezTo>
                  <a:pt x="1405" y="490"/>
                  <a:pt x="1400" y="493"/>
                  <a:pt x="1394" y="496"/>
                </a:cubicBezTo>
                <a:cubicBezTo>
                  <a:pt x="1276" y="560"/>
                  <a:pt x="1159" y="624"/>
                  <a:pt x="1041" y="687"/>
                </a:cubicBezTo>
                <a:cubicBezTo>
                  <a:pt x="1016" y="700"/>
                  <a:pt x="1001" y="719"/>
                  <a:pt x="993" y="745"/>
                </a:cubicBezTo>
                <a:cubicBezTo>
                  <a:pt x="987" y="763"/>
                  <a:pt x="982" y="781"/>
                  <a:pt x="977" y="798"/>
                </a:cubicBezTo>
                <a:cubicBezTo>
                  <a:pt x="970" y="818"/>
                  <a:pt x="956" y="827"/>
                  <a:pt x="939" y="822"/>
                </a:cubicBezTo>
                <a:cubicBezTo>
                  <a:pt x="921" y="817"/>
                  <a:pt x="913" y="802"/>
                  <a:pt x="920" y="781"/>
                </a:cubicBezTo>
                <a:cubicBezTo>
                  <a:pt x="931" y="746"/>
                  <a:pt x="943" y="711"/>
                  <a:pt x="956" y="673"/>
                </a:cubicBezTo>
                <a:cubicBezTo>
                  <a:pt x="922" y="646"/>
                  <a:pt x="908" y="601"/>
                  <a:pt x="888" y="560"/>
                </a:cubicBezTo>
                <a:cubicBezTo>
                  <a:pt x="878" y="540"/>
                  <a:pt x="881" y="518"/>
                  <a:pt x="887" y="496"/>
                </a:cubicBezTo>
                <a:cubicBezTo>
                  <a:pt x="899" y="450"/>
                  <a:pt x="984" y="406"/>
                  <a:pt x="1030" y="422"/>
                </a:cubicBezTo>
                <a:cubicBezTo>
                  <a:pt x="1055" y="431"/>
                  <a:pt x="1074" y="446"/>
                  <a:pt x="1087" y="469"/>
                </a:cubicBezTo>
                <a:cubicBezTo>
                  <a:pt x="1103" y="501"/>
                  <a:pt x="1119" y="533"/>
                  <a:pt x="1136" y="567"/>
                </a:cubicBezTo>
                <a:cubicBezTo>
                  <a:pt x="1163" y="553"/>
                  <a:pt x="1192" y="537"/>
                  <a:pt x="1221" y="521"/>
                </a:cubicBezTo>
                <a:cubicBezTo>
                  <a:pt x="1268" y="496"/>
                  <a:pt x="1314" y="470"/>
                  <a:pt x="1362" y="445"/>
                </a:cubicBezTo>
                <a:cubicBezTo>
                  <a:pt x="1375" y="438"/>
                  <a:pt x="1379" y="430"/>
                  <a:pt x="1378" y="416"/>
                </a:cubicBezTo>
                <a:cubicBezTo>
                  <a:pt x="1378" y="294"/>
                  <a:pt x="1378" y="172"/>
                  <a:pt x="1378" y="50"/>
                </a:cubicBezTo>
                <a:cubicBezTo>
                  <a:pt x="1378" y="44"/>
                  <a:pt x="1378" y="38"/>
                  <a:pt x="1378" y="32"/>
                </a:cubicBezTo>
                <a:cubicBezTo>
                  <a:pt x="1380" y="13"/>
                  <a:pt x="1392" y="0"/>
                  <a:pt x="1409" y="1"/>
                </a:cubicBezTo>
                <a:cubicBezTo>
                  <a:pt x="1427" y="2"/>
                  <a:pt x="1436" y="13"/>
                  <a:pt x="1438" y="31"/>
                </a:cubicBezTo>
                <a:cubicBezTo>
                  <a:pt x="1438" y="35"/>
                  <a:pt x="1439" y="40"/>
                  <a:pt x="1440" y="46"/>
                </a:cubicBezTo>
                <a:cubicBezTo>
                  <a:pt x="1448" y="46"/>
                  <a:pt x="1456" y="46"/>
                  <a:pt x="1464" y="46"/>
                </a:cubicBezTo>
                <a:cubicBezTo>
                  <a:pt x="1570" y="46"/>
                  <a:pt x="1676" y="46"/>
                  <a:pt x="1782" y="46"/>
                </a:cubicBezTo>
                <a:cubicBezTo>
                  <a:pt x="1787" y="46"/>
                  <a:pt x="1793" y="46"/>
                  <a:pt x="1798" y="46"/>
                </a:cubicBezTo>
                <a:cubicBezTo>
                  <a:pt x="1818" y="47"/>
                  <a:pt x="1834" y="56"/>
                  <a:pt x="1841" y="76"/>
                </a:cubicBezTo>
                <a:cubicBezTo>
                  <a:pt x="1848" y="95"/>
                  <a:pt x="1841" y="111"/>
                  <a:pt x="1827" y="124"/>
                </a:cubicBezTo>
                <a:cubicBezTo>
                  <a:pt x="1799" y="149"/>
                  <a:pt x="1771" y="173"/>
                  <a:pt x="1742" y="199"/>
                </a:cubicBezTo>
                <a:cubicBezTo>
                  <a:pt x="1768" y="222"/>
                  <a:pt x="1793" y="244"/>
                  <a:pt x="1818" y="266"/>
                </a:cubicBezTo>
                <a:cubicBezTo>
                  <a:pt x="1842" y="288"/>
                  <a:pt x="1849" y="304"/>
                  <a:pt x="1840" y="324"/>
                </a:cubicBezTo>
                <a:cubicBezTo>
                  <a:pt x="1830" y="349"/>
                  <a:pt x="1810" y="352"/>
                  <a:pt x="1786" y="352"/>
                </a:cubicBezTo>
                <a:cubicBezTo>
                  <a:pt x="1678" y="352"/>
                  <a:pt x="1570" y="352"/>
                  <a:pt x="1462" y="352"/>
                </a:cubicBezTo>
                <a:cubicBezTo>
                  <a:pt x="1455" y="352"/>
                  <a:pt x="1448" y="352"/>
                  <a:pt x="1438" y="352"/>
                </a:cubicBezTo>
                <a:cubicBezTo>
                  <a:pt x="1438" y="369"/>
                  <a:pt x="1438" y="383"/>
                  <a:pt x="1439" y="398"/>
                </a:cubicBezTo>
                <a:cubicBezTo>
                  <a:pt x="1439" y="401"/>
                  <a:pt x="1443" y="406"/>
                  <a:pt x="1446" y="407"/>
                </a:cubicBezTo>
                <a:cubicBezTo>
                  <a:pt x="1465" y="412"/>
                  <a:pt x="1469" y="428"/>
                  <a:pt x="1472" y="444"/>
                </a:cubicBezTo>
                <a:cubicBezTo>
                  <a:pt x="1480" y="491"/>
                  <a:pt x="1471" y="535"/>
                  <a:pt x="1447" y="576"/>
                </a:cubicBezTo>
                <a:cubicBezTo>
                  <a:pt x="1443" y="584"/>
                  <a:pt x="1439" y="593"/>
                  <a:pt x="1439" y="602"/>
                </a:cubicBezTo>
                <a:cubicBezTo>
                  <a:pt x="1438" y="767"/>
                  <a:pt x="1438" y="932"/>
                  <a:pt x="1438" y="1098"/>
                </a:cubicBezTo>
                <a:cubicBezTo>
                  <a:pt x="1438" y="1102"/>
                  <a:pt x="1439" y="1107"/>
                  <a:pt x="1440" y="1113"/>
                </a:cubicBezTo>
                <a:cubicBezTo>
                  <a:pt x="1496" y="1113"/>
                  <a:pt x="1551" y="1113"/>
                  <a:pt x="1607" y="1113"/>
                </a:cubicBezTo>
                <a:cubicBezTo>
                  <a:pt x="1682" y="1113"/>
                  <a:pt x="1722" y="1153"/>
                  <a:pt x="1722" y="1229"/>
                </a:cubicBezTo>
                <a:cubicBezTo>
                  <a:pt x="1722" y="1473"/>
                  <a:pt x="1722" y="1717"/>
                  <a:pt x="1722" y="1960"/>
                </a:cubicBezTo>
                <a:cubicBezTo>
                  <a:pt x="1722" y="1969"/>
                  <a:pt x="1722" y="1978"/>
                  <a:pt x="1722" y="1989"/>
                </a:cubicBezTo>
                <a:cubicBezTo>
                  <a:pt x="1746" y="1989"/>
                  <a:pt x="1767" y="1989"/>
                  <a:pt x="1789" y="1989"/>
                </a:cubicBezTo>
                <a:cubicBezTo>
                  <a:pt x="1816" y="1989"/>
                  <a:pt x="1830" y="1999"/>
                  <a:pt x="1830" y="2019"/>
                </a:cubicBezTo>
                <a:cubicBezTo>
                  <a:pt x="1830" y="2038"/>
                  <a:pt x="1816" y="2049"/>
                  <a:pt x="1789" y="2049"/>
                </a:cubicBezTo>
                <a:cubicBezTo>
                  <a:pt x="1384" y="2049"/>
                  <a:pt x="979" y="2049"/>
                  <a:pt x="574" y="2049"/>
                </a:cubicBezTo>
                <a:cubicBezTo>
                  <a:pt x="398" y="2049"/>
                  <a:pt x="222" y="2049"/>
                  <a:pt x="46" y="2049"/>
                </a:cubicBezTo>
                <a:cubicBezTo>
                  <a:pt x="39" y="2049"/>
                  <a:pt x="32" y="2049"/>
                  <a:pt x="26" y="2048"/>
                </a:cubicBezTo>
                <a:cubicBezTo>
                  <a:pt x="10" y="2044"/>
                  <a:pt x="0" y="2033"/>
                  <a:pt x="1" y="2016"/>
                </a:cubicBezTo>
                <a:cubicBezTo>
                  <a:pt x="3" y="2000"/>
                  <a:pt x="13" y="1990"/>
                  <a:pt x="30" y="1989"/>
                </a:cubicBezTo>
                <a:cubicBezTo>
                  <a:pt x="54" y="1988"/>
                  <a:pt x="77" y="1989"/>
                  <a:pt x="103" y="1989"/>
                </a:cubicBezTo>
                <a:cubicBezTo>
                  <a:pt x="103" y="1959"/>
                  <a:pt x="103" y="1929"/>
                  <a:pt x="103" y="1900"/>
                </a:cubicBezTo>
                <a:cubicBezTo>
                  <a:pt x="104" y="1885"/>
                  <a:pt x="103" y="1869"/>
                  <a:pt x="107" y="1855"/>
                </a:cubicBezTo>
                <a:cubicBezTo>
                  <a:pt x="117" y="1813"/>
                  <a:pt x="154" y="1781"/>
                  <a:pt x="198" y="1780"/>
                </a:cubicBezTo>
                <a:cubicBezTo>
                  <a:pt x="284" y="1778"/>
                  <a:pt x="371" y="1779"/>
                  <a:pt x="457" y="1780"/>
                </a:cubicBezTo>
                <a:cubicBezTo>
                  <a:pt x="469" y="1780"/>
                  <a:pt x="480" y="1783"/>
                  <a:pt x="493" y="1786"/>
                </a:cubicBezTo>
                <a:cubicBezTo>
                  <a:pt x="493" y="1759"/>
                  <a:pt x="493" y="1733"/>
                  <a:pt x="493" y="1706"/>
                </a:cubicBezTo>
                <a:cubicBezTo>
                  <a:pt x="493" y="1643"/>
                  <a:pt x="535" y="1601"/>
                  <a:pt x="598" y="1599"/>
                </a:cubicBezTo>
                <a:cubicBezTo>
                  <a:pt x="624" y="1599"/>
                  <a:pt x="650" y="1599"/>
                  <a:pt x="676" y="1599"/>
                </a:cubicBezTo>
                <a:cubicBezTo>
                  <a:pt x="687" y="1600"/>
                  <a:pt x="693" y="1596"/>
                  <a:pt x="698" y="1585"/>
                </a:cubicBezTo>
                <a:cubicBezTo>
                  <a:pt x="739" y="1499"/>
                  <a:pt x="780" y="1413"/>
                  <a:pt x="821" y="1327"/>
                </a:cubicBezTo>
                <a:cubicBezTo>
                  <a:pt x="824" y="1320"/>
                  <a:pt x="826" y="1311"/>
                  <a:pt x="827" y="1303"/>
                </a:cubicBezTo>
                <a:cubicBezTo>
                  <a:pt x="831" y="1233"/>
                  <a:pt x="834" y="1163"/>
                  <a:pt x="838" y="1093"/>
                </a:cubicBezTo>
                <a:cubicBezTo>
                  <a:pt x="838" y="1076"/>
                  <a:pt x="841" y="1060"/>
                  <a:pt x="845" y="1044"/>
                </a:cubicBezTo>
                <a:cubicBezTo>
                  <a:pt x="858" y="998"/>
                  <a:pt x="871" y="952"/>
                  <a:pt x="884" y="906"/>
                </a:cubicBezTo>
                <a:cubicBezTo>
                  <a:pt x="891" y="884"/>
                  <a:pt x="905" y="874"/>
                  <a:pt x="922" y="879"/>
                </a:cubicBezTo>
                <a:cubicBezTo>
                  <a:pt x="940" y="884"/>
                  <a:pt x="948" y="900"/>
                  <a:pt x="942" y="922"/>
                </a:cubicBezTo>
                <a:cubicBezTo>
                  <a:pt x="933" y="953"/>
                  <a:pt x="925" y="983"/>
                  <a:pt x="915" y="1018"/>
                </a:cubicBezTo>
                <a:close/>
                <a:moveTo>
                  <a:pt x="1661" y="1988"/>
                </a:moveTo>
                <a:cubicBezTo>
                  <a:pt x="1662" y="1982"/>
                  <a:pt x="1662" y="1977"/>
                  <a:pt x="1662" y="1973"/>
                </a:cubicBezTo>
                <a:cubicBezTo>
                  <a:pt x="1662" y="1723"/>
                  <a:pt x="1662" y="1473"/>
                  <a:pt x="1662" y="1223"/>
                </a:cubicBezTo>
                <a:cubicBezTo>
                  <a:pt x="1662" y="1188"/>
                  <a:pt x="1647" y="1173"/>
                  <a:pt x="1612" y="1173"/>
                </a:cubicBezTo>
                <a:cubicBezTo>
                  <a:pt x="1537" y="1173"/>
                  <a:pt x="1463" y="1173"/>
                  <a:pt x="1388" y="1173"/>
                </a:cubicBezTo>
                <a:cubicBezTo>
                  <a:pt x="1347" y="1173"/>
                  <a:pt x="1333" y="1187"/>
                  <a:pt x="1333" y="1228"/>
                </a:cubicBezTo>
                <a:cubicBezTo>
                  <a:pt x="1333" y="1369"/>
                  <a:pt x="1333" y="1510"/>
                  <a:pt x="1333" y="1651"/>
                </a:cubicBezTo>
                <a:cubicBezTo>
                  <a:pt x="1333" y="1675"/>
                  <a:pt x="1321" y="1688"/>
                  <a:pt x="1303" y="1689"/>
                </a:cubicBezTo>
                <a:cubicBezTo>
                  <a:pt x="1284" y="1689"/>
                  <a:pt x="1273" y="1675"/>
                  <a:pt x="1273" y="1652"/>
                </a:cubicBezTo>
                <a:cubicBezTo>
                  <a:pt x="1273" y="1608"/>
                  <a:pt x="1273" y="1564"/>
                  <a:pt x="1273" y="1520"/>
                </a:cubicBezTo>
                <a:cubicBezTo>
                  <a:pt x="1273" y="1481"/>
                  <a:pt x="1257" y="1466"/>
                  <a:pt x="1218" y="1466"/>
                </a:cubicBezTo>
                <a:cubicBezTo>
                  <a:pt x="1145" y="1465"/>
                  <a:pt x="1073" y="1466"/>
                  <a:pt x="1000" y="1466"/>
                </a:cubicBezTo>
                <a:cubicBezTo>
                  <a:pt x="957" y="1466"/>
                  <a:pt x="943" y="1479"/>
                  <a:pt x="943" y="1523"/>
                </a:cubicBezTo>
                <a:cubicBezTo>
                  <a:pt x="943" y="1671"/>
                  <a:pt x="943" y="1819"/>
                  <a:pt x="943" y="1967"/>
                </a:cubicBezTo>
                <a:cubicBezTo>
                  <a:pt x="943" y="1974"/>
                  <a:pt x="943" y="1981"/>
                  <a:pt x="944" y="1988"/>
                </a:cubicBezTo>
                <a:cubicBezTo>
                  <a:pt x="1054" y="1988"/>
                  <a:pt x="1163" y="1988"/>
                  <a:pt x="1273" y="1988"/>
                </a:cubicBezTo>
                <a:cubicBezTo>
                  <a:pt x="1273" y="1930"/>
                  <a:pt x="1273" y="1874"/>
                  <a:pt x="1273" y="1817"/>
                </a:cubicBezTo>
                <a:cubicBezTo>
                  <a:pt x="1273" y="1792"/>
                  <a:pt x="1284" y="1779"/>
                  <a:pt x="1303" y="1779"/>
                </a:cubicBezTo>
                <a:cubicBezTo>
                  <a:pt x="1322" y="1780"/>
                  <a:pt x="1333" y="1793"/>
                  <a:pt x="1333" y="1817"/>
                </a:cubicBezTo>
                <a:cubicBezTo>
                  <a:pt x="1333" y="1867"/>
                  <a:pt x="1333" y="1917"/>
                  <a:pt x="1333" y="1967"/>
                </a:cubicBezTo>
                <a:cubicBezTo>
                  <a:pt x="1333" y="1974"/>
                  <a:pt x="1333" y="1981"/>
                  <a:pt x="1333" y="1988"/>
                </a:cubicBezTo>
                <a:cubicBezTo>
                  <a:pt x="1443" y="1988"/>
                  <a:pt x="1551" y="1988"/>
                  <a:pt x="1661" y="1988"/>
                </a:cubicBezTo>
                <a:close/>
                <a:moveTo>
                  <a:pt x="881" y="1988"/>
                </a:moveTo>
                <a:cubicBezTo>
                  <a:pt x="882" y="1984"/>
                  <a:pt x="882" y="1981"/>
                  <a:pt x="882" y="1979"/>
                </a:cubicBezTo>
                <a:cubicBezTo>
                  <a:pt x="883" y="1887"/>
                  <a:pt x="883" y="1796"/>
                  <a:pt x="882" y="1705"/>
                </a:cubicBezTo>
                <a:cubicBezTo>
                  <a:pt x="882" y="1674"/>
                  <a:pt x="866" y="1659"/>
                  <a:pt x="832" y="1659"/>
                </a:cubicBezTo>
                <a:cubicBezTo>
                  <a:pt x="756" y="1659"/>
                  <a:pt x="681" y="1659"/>
                  <a:pt x="605" y="1659"/>
                </a:cubicBezTo>
                <a:cubicBezTo>
                  <a:pt x="567" y="1659"/>
                  <a:pt x="553" y="1674"/>
                  <a:pt x="553" y="1712"/>
                </a:cubicBezTo>
                <a:cubicBezTo>
                  <a:pt x="553" y="1798"/>
                  <a:pt x="553" y="1883"/>
                  <a:pt x="553" y="1969"/>
                </a:cubicBezTo>
                <a:cubicBezTo>
                  <a:pt x="553" y="1976"/>
                  <a:pt x="553" y="1982"/>
                  <a:pt x="553" y="1988"/>
                </a:cubicBezTo>
                <a:cubicBezTo>
                  <a:pt x="664" y="1988"/>
                  <a:pt x="772" y="1988"/>
                  <a:pt x="881" y="1988"/>
                </a:cubicBezTo>
                <a:close/>
                <a:moveTo>
                  <a:pt x="1377" y="645"/>
                </a:moveTo>
                <a:cubicBezTo>
                  <a:pt x="1373" y="646"/>
                  <a:pt x="1371" y="647"/>
                  <a:pt x="1369" y="648"/>
                </a:cubicBezTo>
                <a:cubicBezTo>
                  <a:pt x="1309" y="684"/>
                  <a:pt x="1249" y="720"/>
                  <a:pt x="1190" y="757"/>
                </a:cubicBezTo>
                <a:cubicBezTo>
                  <a:pt x="1184" y="761"/>
                  <a:pt x="1180" y="768"/>
                  <a:pt x="1177" y="774"/>
                </a:cubicBezTo>
                <a:cubicBezTo>
                  <a:pt x="1156" y="837"/>
                  <a:pt x="1135" y="900"/>
                  <a:pt x="1115" y="963"/>
                </a:cubicBezTo>
                <a:cubicBezTo>
                  <a:pt x="1113" y="971"/>
                  <a:pt x="1115" y="983"/>
                  <a:pt x="1120" y="990"/>
                </a:cubicBezTo>
                <a:cubicBezTo>
                  <a:pt x="1157" y="1035"/>
                  <a:pt x="1195" y="1080"/>
                  <a:pt x="1233" y="1125"/>
                </a:cubicBezTo>
                <a:cubicBezTo>
                  <a:pt x="1258" y="1155"/>
                  <a:pt x="1268" y="1188"/>
                  <a:pt x="1260" y="1227"/>
                </a:cubicBezTo>
                <a:cubicBezTo>
                  <a:pt x="1258" y="1241"/>
                  <a:pt x="1256" y="1256"/>
                  <a:pt x="1254" y="1270"/>
                </a:cubicBezTo>
                <a:cubicBezTo>
                  <a:pt x="1249" y="1315"/>
                  <a:pt x="1244" y="1360"/>
                  <a:pt x="1238" y="1405"/>
                </a:cubicBezTo>
                <a:cubicBezTo>
                  <a:pt x="1250" y="1408"/>
                  <a:pt x="1261" y="1410"/>
                  <a:pt x="1273" y="1413"/>
                </a:cubicBezTo>
                <a:cubicBezTo>
                  <a:pt x="1273" y="1405"/>
                  <a:pt x="1273" y="1397"/>
                  <a:pt x="1273" y="1390"/>
                </a:cubicBezTo>
                <a:cubicBezTo>
                  <a:pt x="1273" y="1332"/>
                  <a:pt x="1272" y="1273"/>
                  <a:pt x="1273" y="1214"/>
                </a:cubicBezTo>
                <a:cubicBezTo>
                  <a:pt x="1273" y="1174"/>
                  <a:pt x="1292" y="1144"/>
                  <a:pt x="1327" y="1125"/>
                </a:cubicBezTo>
                <a:cubicBezTo>
                  <a:pt x="1342" y="1118"/>
                  <a:pt x="1359" y="1115"/>
                  <a:pt x="1377" y="1109"/>
                </a:cubicBezTo>
                <a:cubicBezTo>
                  <a:pt x="1377" y="956"/>
                  <a:pt x="1377" y="801"/>
                  <a:pt x="1377" y="645"/>
                </a:cubicBezTo>
                <a:close/>
                <a:moveTo>
                  <a:pt x="1753" y="109"/>
                </a:moveTo>
                <a:cubicBezTo>
                  <a:pt x="1748" y="108"/>
                  <a:pt x="1746" y="107"/>
                  <a:pt x="1744" y="107"/>
                </a:cubicBezTo>
                <a:cubicBezTo>
                  <a:pt x="1647" y="106"/>
                  <a:pt x="1550" y="107"/>
                  <a:pt x="1453" y="106"/>
                </a:cubicBezTo>
                <a:cubicBezTo>
                  <a:pt x="1441" y="106"/>
                  <a:pt x="1438" y="110"/>
                  <a:pt x="1438" y="121"/>
                </a:cubicBezTo>
                <a:cubicBezTo>
                  <a:pt x="1438" y="174"/>
                  <a:pt x="1438" y="227"/>
                  <a:pt x="1438" y="279"/>
                </a:cubicBezTo>
                <a:cubicBezTo>
                  <a:pt x="1438" y="283"/>
                  <a:pt x="1440" y="287"/>
                  <a:pt x="1440" y="290"/>
                </a:cubicBezTo>
                <a:cubicBezTo>
                  <a:pt x="1544" y="290"/>
                  <a:pt x="1647" y="290"/>
                  <a:pt x="1754" y="290"/>
                </a:cubicBezTo>
                <a:cubicBezTo>
                  <a:pt x="1732" y="271"/>
                  <a:pt x="1714" y="255"/>
                  <a:pt x="1696" y="239"/>
                </a:cubicBezTo>
                <a:cubicBezTo>
                  <a:pt x="1665" y="211"/>
                  <a:pt x="1665" y="187"/>
                  <a:pt x="1695" y="160"/>
                </a:cubicBezTo>
                <a:cubicBezTo>
                  <a:pt x="1714" y="144"/>
                  <a:pt x="1732" y="127"/>
                  <a:pt x="1753" y="109"/>
                </a:cubicBezTo>
                <a:close/>
                <a:moveTo>
                  <a:pt x="493" y="1988"/>
                </a:moveTo>
                <a:cubicBezTo>
                  <a:pt x="493" y="1954"/>
                  <a:pt x="493" y="1921"/>
                  <a:pt x="493" y="1889"/>
                </a:cubicBezTo>
                <a:cubicBezTo>
                  <a:pt x="493" y="1855"/>
                  <a:pt x="478" y="1839"/>
                  <a:pt x="443" y="1839"/>
                </a:cubicBezTo>
                <a:cubicBezTo>
                  <a:pt x="411" y="1839"/>
                  <a:pt x="379" y="1839"/>
                  <a:pt x="347" y="1839"/>
                </a:cubicBezTo>
                <a:cubicBezTo>
                  <a:pt x="301" y="1839"/>
                  <a:pt x="255" y="1839"/>
                  <a:pt x="209" y="1839"/>
                </a:cubicBezTo>
                <a:cubicBezTo>
                  <a:pt x="183" y="1840"/>
                  <a:pt x="166" y="1853"/>
                  <a:pt x="165" y="1875"/>
                </a:cubicBezTo>
                <a:cubicBezTo>
                  <a:pt x="163" y="1912"/>
                  <a:pt x="164" y="1950"/>
                  <a:pt x="164" y="1988"/>
                </a:cubicBezTo>
                <a:cubicBezTo>
                  <a:pt x="273" y="1988"/>
                  <a:pt x="382" y="1988"/>
                  <a:pt x="493" y="1988"/>
                </a:cubicBezTo>
                <a:close/>
                <a:moveTo>
                  <a:pt x="1036" y="1033"/>
                </a:moveTo>
                <a:cubicBezTo>
                  <a:pt x="990" y="1052"/>
                  <a:pt x="947" y="1070"/>
                  <a:pt x="905" y="1088"/>
                </a:cubicBezTo>
                <a:cubicBezTo>
                  <a:pt x="901" y="1090"/>
                  <a:pt x="898" y="1100"/>
                  <a:pt x="897" y="1106"/>
                </a:cubicBezTo>
                <a:cubicBezTo>
                  <a:pt x="893" y="1170"/>
                  <a:pt x="891" y="1234"/>
                  <a:pt x="886" y="1297"/>
                </a:cubicBezTo>
                <a:cubicBezTo>
                  <a:pt x="884" y="1321"/>
                  <a:pt x="878" y="1345"/>
                  <a:pt x="868" y="1366"/>
                </a:cubicBezTo>
                <a:cubicBezTo>
                  <a:pt x="836" y="1438"/>
                  <a:pt x="801" y="1509"/>
                  <a:pt x="767" y="1581"/>
                </a:cubicBezTo>
                <a:cubicBezTo>
                  <a:pt x="765" y="1586"/>
                  <a:pt x="763" y="1591"/>
                  <a:pt x="761" y="1596"/>
                </a:cubicBezTo>
                <a:cubicBezTo>
                  <a:pt x="762" y="1598"/>
                  <a:pt x="764" y="1600"/>
                  <a:pt x="766" y="1601"/>
                </a:cubicBezTo>
                <a:cubicBezTo>
                  <a:pt x="772" y="1596"/>
                  <a:pt x="780" y="1591"/>
                  <a:pt x="785" y="1585"/>
                </a:cubicBezTo>
                <a:cubicBezTo>
                  <a:pt x="835" y="1519"/>
                  <a:pt x="882" y="1452"/>
                  <a:pt x="934" y="1389"/>
                </a:cubicBezTo>
                <a:cubicBezTo>
                  <a:pt x="971" y="1344"/>
                  <a:pt x="995" y="1296"/>
                  <a:pt x="1000" y="1239"/>
                </a:cubicBezTo>
                <a:cubicBezTo>
                  <a:pt x="1001" y="1225"/>
                  <a:pt x="1005" y="1211"/>
                  <a:pt x="1007" y="1197"/>
                </a:cubicBezTo>
                <a:cubicBezTo>
                  <a:pt x="1017" y="1144"/>
                  <a:pt x="1026" y="1090"/>
                  <a:pt x="1036" y="1033"/>
                </a:cubicBezTo>
                <a:close/>
                <a:moveTo>
                  <a:pt x="1178" y="1404"/>
                </a:moveTo>
                <a:cubicBezTo>
                  <a:pt x="1185" y="1340"/>
                  <a:pt x="1193" y="1276"/>
                  <a:pt x="1201" y="1212"/>
                </a:cubicBezTo>
                <a:cubicBezTo>
                  <a:pt x="1204" y="1194"/>
                  <a:pt x="1200" y="1179"/>
                  <a:pt x="1188" y="1166"/>
                </a:cubicBezTo>
                <a:cubicBezTo>
                  <a:pt x="1161" y="1133"/>
                  <a:pt x="1133" y="1100"/>
                  <a:pt x="1106" y="1066"/>
                </a:cubicBezTo>
                <a:cubicBezTo>
                  <a:pt x="1103" y="1062"/>
                  <a:pt x="1101" y="1057"/>
                  <a:pt x="1099" y="1052"/>
                </a:cubicBezTo>
                <a:cubicBezTo>
                  <a:pt x="1097" y="1054"/>
                  <a:pt x="1095" y="1056"/>
                  <a:pt x="1093" y="1057"/>
                </a:cubicBezTo>
                <a:cubicBezTo>
                  <a:pt x="1088" y="1089"/>
                  <a:pt x="1081" y="1120"/>
                  <a:pt x="1077" y="1152"/>
                </a:cubicBezTo>
                <a:cubicBezTo>
                  <a:pt x="1076" y="1158"/>
                  <a:pt x="1080" y="1168"/>
                  <a:pt x="1085" y="1170"/>
                </a:cubicBezTo>
                <a:cubicBezTo>
                  <a:pt x="1126" y="1189"/>
                  <a:pt x="1144" y="1221"/>
                  <a:pt x="1143" y="1266"/>
                </a:cubicBezTo>
                <a:cubicBezTo>
                  <a:pt x="1143" y="1274"/>
                  <a:pt x="1144" y="1282"/>
                  <a:pt x="1145" y="1290"/>
                </a:cubicBezTo>
                <a:cubicBezTo>
                  <a:pt x="1149" y="1328"/>
                  <a:pt x="1153" y="1366"/>
                  <a:pt x="1157" y="1404"/>
                </a:cubicBezTo>
                <a:cubicBezTo>
                  <a:pt x="1164" y="1404"/>
                  <a:pt x="1170" y="1404"/>
                  <a:pt x="1178" y="1404"/>
                </a:cubicBezTo>
                <a:close/>
                <a:moveTo>
                  <a:pt x="1004" y="473"/>
                </a:moveTo>
                <a:cubicBezTo>
                  <a:pt x="984" y="485"/>
                  <a:pt x="964" y="494"/>
                  <a:pt x="949" y="508"/>
                </a:cubicBezTo>
                <a:cubicBezTo>
                  <a:pt x="943" y="514"/>
                  <a:pt x="942" y="532"/>
                  <a:pt x="946" y="542"/>
                </a:cubicBezTo>
                <a:cubicBezTo>
                  <a:pt x="955" y="566"/>
                  <a:pt x="968" y="588"/>
                  <a:pt x="980" y="610"/>
                </a:cubicBezTo>
                <a:cubicBezTo>
                  <a:pt x="990" y="629"/>
                  <a:pt x="1007" y="634"/>
                  <a:pt x="1027" y="626"/>
                </a:cubicBezTo>
                <a:cubicBezTo>
                  <a:pt x="1036" y="622"/>
                  <a:pt x="1045" y="617"/>
                  <a:pt x="1054" y="612"/>
                </a:cubicBezTo>
                <a:cubicBezTo>
                  <a:pt x="1071" y="601"/>
                  <a:pt x="1077" y="585"/>
                  <a:pt x="1069" y="566"/>
                </a:cubicBezTo>
                <a:cubicBezTo>
                  <a:pt x="1058" y="543"/>
                  <a:pt x="1046" y="519"/>
                  <a:pt x="1033" y="497"/>
                </a:cubicBezTo>
                <a:cubicBezTo>
                  <a:pt x="1027" y="488"/>
                  <a:pt x="1016" y="483"/>
                  <a:pt x="1004" y="473"/>
                </a:cubicBezTo>
                <a:close/>
                <a:moveTo>
                  <a:pt x="1096" y="1404"/>
                </a:moveTo>
                <a:cubicBezTo>
                  <a:pt x="1091" y="1351"/>
                  <a:pt x="1086" y="1299"/>
                  <a:pt x="1080" y="1248"/>
                </a:cubicBezTo>
                <a:cubicBezTo>
                  <a:pt x="1079" y="1241"/>
                  <a:pt x="1071" y="1235"/>
                  <a:pt x="1063" y="1224"/>
                </a:cubicBezTo>
                <a:cubicBezTo>
                  <a:pt x="1050" y="1291"/>
                  <a:pt x="1050" y="1356"/>
                  <a:pt x="994" y="1404"/>
                </a:cubicBezTo>
                <a:cubicBezTo>
                  <a:pt x="1032" y="1404"/>
                  <a:pt x="1064" y="1404"/>
                  <a:pt x="1096" y="1404"/>
                </a:cubicBezTo>
                <a:close/>
                <a:moveTo>
                  <a:pt x="850" y="1599"/>
                </a:moveTo>
                <a:cubicBezTo>
                  <a:pt x="863" y="1602"/>
                  <a:pt x="872" y="1603"/>
                  <a:pt x="881" y="1605"/>
                </a:cubicBezTo>
                <a:cubicBezTo>
                  <a:pt x="881" y="1590"/>
                  <a:pt x="881" y="1576"/>
                  <a:pt x="881" y="1558"/>
                </a:cubicBezTo>
                <a:cubicBezTo>
                  <a:pt x="869" y="1574"/>
                  <a:pt x="861" y="1585"/>
                  <a:pt x="850" y="15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ZoneTexte 9"/>
          <p:cNvSpPr txBox="1"/>
          <p:nvPr/>
        </p:nvSpPr>
        <p:spPr>
          <a:xfrm>
            <a:off x="5374332" y="2276872"/>
            <a:ext cx="5544616" cy="2062103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fr-FR" sz="1600" dirty="0">
                <a:solidFill>
                  <a:srgbClr val="FFFF00"/>
                </a:solidFill>
              </a:rPr>
              <a:t>Contexte </a:t>
            </a:r>
            <a:r>
              <a:rPr lang="fr-FR" sz="1600">
                <a:solidFill>
                  <a:srgbClr val="FFFF00"/>
                </a:solidFill>
              </a:rPr>
              <a:t>de l’étude</a:t>
            </a:r>
          </a:p>
          <a:p>
            <a:pPr marL="457200" indent="-457200">
              <a:buFont typeface="+mj-lt"/>
              <a:buAutoNum type="arabicParenR"/>
            </a:pPr>
            <a:r>
              <a:rPr lang="fr-FR" sz="1600" dirty="0">
                <a:solidFill>
                  <a:srgbClr val="FFFF00"/>
                </a:solidFill>
              </a:rPr>
              <a:t>Description des données</a:t>
            </a:r>
          </a:p>
          <a:p>
            <a:pPr marL="457200" indent="-457200">
              <a:buFont typeface="+mj-lt"/>
              <a:buAutoNum type="arabicParenR"/>
            </a:pPr>
            <a:r>
              <a:rPr lang="fr-FR" sz="1600" dirty="0">
                <a:solidFill>
                  <a:srgbClr val="FFFF00"/>
                </a:solidFill>
              </a:rPr>
              <a:t>Présentation du nettoyage de données</a:t>
            </a:r>
          </a:p>
          <a:p>
            <a:pPr marL="1066693" lvl="1" indent="-457200">
              <a:buFont typeface="+mj-lt"/>
              <a:buAutoNum type="alphaLcPeriod"/>
            </a:pPr>
            <a:r>
              <a:rPr lang="fr-FR" sz="1200" dirty="0">
                <a:solidFill>
                  <a:srgbClr val="FFFF00"/>
                </a:solidFill>
              </a:rPr>
              <a:t>Les incohérences identifiées</a:t>
            </a:r>
          </a:p>
          <a:p>
            <a:pPr marL="1066693" lvl="1" indent="-457200">
              <a:buFont typeface="+mj-lt"/>
              <a:buAutoNum type="alphaLcPeriod"/>
            </a:pPr>
            <a:r>
              <a:rPr lang="fr-FR" sz="1200" dirty="0">
                <a:solidFill>
                  <a:srgbClr val="FFFF00"/>
                </a:solidFill>
              </a:rPr>
              <a:t>Les corrections apportées</a:t>
            </a:r>
          </a:p>
          <a:p>
            <a:pPr marL="457200" indent="-457200">
              <a:buFont typeface="+mj-lt"/>
              <a:buAutoNum type="arabicParenR"/>
            </a:pPr>
            <a:r>
              <a:rPr lang="fr-FR" sz="1600" dirty="0">
                <a:solidFill>
                  <a:srgbClr val="FFFF00"/>
                </a:solidFill>
              </a:rPr>
              <a:t>Analyses des données </a:t>
            </a:r>
          </a:p>
          <a:p>
            <a:pPr marL="457200" indent="-457200">
              <a:buFont typeface="+mj-lt"/>
              <a:buAutoNum type="arabicParenR"/>
            </a:pPr>
            <a:r>
              <a:rPr lang="fr-FR" sz="1600" dirty="0">
                <a:solidFill>
                  <a:srgbClr val="FFFF00"/>
                </a:solidFill>
              </a:rPr>
              <a:t>Conclusions</a:t>
            </a:r>
          </a:p>
          <a:p>
            <a:pPr marL="457200" indent="-457200">
              <a:buFont typeface="+mj-lt"/>
              <a:buAutoNum type="arabicParenR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6967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942F9-78D9-4DAD-910A-A6408ADA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z="1000" smtClean="0"/>
              <a:pPr/>
              <a:t>20</a:t>
            </a:fld>
            <a:endParaRPr lang="en-US" sz="1000" dirty="0"/>
          </a:p>
        </p:txBody>
      </p:sp>
      <p:grpSp>
        <p:nvGrpSpPr>
          <p:cNvPr id="40" name="Group 24"/>
          <p:cNvGrpSpPr>
            <a:grpSpLocks/>
          </p:cNvGrpSpPr>
          <p:nvPr/>
        </p:nvGrpSpPr>
        <p:grpSpPr bwMode="auto">
          <a:xfrm>
            <a:off x="-1" y="246488"/>
            <a:ext cx="12188825" cy="734145"/>
            <a:chOff x="0" y="845"/>
            <a:chExt cx="5760" cy="272"/>
          </a:xfrm>
          <a:solidFill>
            <a:srgbClr val="FF0000"/>
          </a:solidFill>
        </p:grpSpPr>
        <p:sp>
          <p:nvSpPr>
            <p:cNvPr id="41" name="Rectangle 19"/>
            <p:cNvSpPr>
              <a:spLocks noChangeArrowheads="1"/>
            </p:cNvSpPr>
            <p:nvPr userDrawn="1"/>
          </p:nvSpPr>
          <p:spPr bwMode="auto">
            <a:xfrm>
              <a:off x="5035" y="936"/>
              <a:ext cx="725" cy="18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2" name="Rectangle 20"/>
            <p:cNvSpPr>
              <a:spLocks noChangeArrowheads="1"/>
            </p:cNvSpPr>
            <p:nvPr userDrawn="1"/>
          </p:nvSpPr>
          <p:spPr bwMode="auto">
            <a:xfrm>
              <a:off x="657" y="936"/>
              <a:ext cx="5103" cy="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3" name="Rectangle 21"/>
            <p:cNvSpPr>
              <a:spLocks noChangeArrowheads="1"/>
            </p:cNvSpPr>
            <p:nvPr userDrawn="1"/>
          </p:nvSpPr>
          <p:spPr bwMode="auto">
            <a:xfrm>
              <a:off x="0" y="845"/>
              <a:ext cx="680" cy="18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9" name="AutoShape 22"/>
            <p:cNvSpPr>
              <a:spLocks noChangeArrowheads="1"/>
            </p:cNvSpPr>
            <p:nvPr userDrawn="1"/>
          </p:nvSpPr>
          <p:spPr bwMode="auto">
            <a:xfrm rot="10800000">
              <a:off x="4694" y="936"/>
              <a:ext cx="681" cy="181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50" name="AutoShape 23"/>
            <p:cNvSpPr>
              <a:spLocks noChangeArrowheads="1"/>
            </p:cNvSpPr>
            <p:nvPr userDrawn="1"/>
          </p:nvSpPr>
          <p:spPr bwMode="auto">
            <a:xfrm>
              <a:off x="340" y="845"/>
              <a:ext cx="681" cy="181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-3996" y="0"/>
            <a:ext cx="12188825" cy="6926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Analyses des données </a:t>
            </a:r>
          </a:p>
          <a:p>
            <a:r>
              <a:rPr lang="fr-FR" sz="14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Corrélation:     </a:t>
            </a:r>
            <a:r>
              <a:rPr lang="fr-FR" sz="12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corrélation entre l'âge des clients et les catégories de produits achetés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1764" y="1124744"/>
            <a:ext cx="11521280" cy="51125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319344" y="1232756"/>
            <a:ext cx="5976664" cy="43924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20D13FC-F43E-4D8E-93DF-9201F926F970}"/>
              </a:ext>
            </a:extLst>
          </p:cNvPr>
          <p:cNvSpPr txBox="1"/>
          <p:nvPr/>
        </p:nvSpPr>
        <p:spPr>
          <a:xfrm>
            <a:off x="6510660" y="4293752"/>
            <a:ext cx="475252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Corrélation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d’âge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la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catégorie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d’achat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Le coefficient </a:t>
            </a:r>
            <a:r>
              <a:rPr lang="fr-FR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eta-squared</a:t>
            </a: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l-GR" sz="1400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η</a:t>
            </a: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²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 : 0.11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Les clients les plus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jeunes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vont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essentiellement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 se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tourner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vers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l’achat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catégorie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 2;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Les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autres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 categories (0,1)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achètent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 par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tous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 types </a:t>
            </a:r>
            <a:r>
              <a:rPr lang="en-US" sz="140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de client. 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ea typeface="Roboto Medium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1BD93A9-AE26-44DA-A5D8-679485BE2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1" y="1304764"/>
            <a:ext cx="5832648" cy="424847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317288F-F726-45BB-9C9B-8ED27A704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726" y="1472736"/>
            <a:ext cx="4572396" cy="23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04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942F9-78D9-4DAD-910A-A6408ADA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z="1000" smtClean="0"/>
              <a:pPr/>
              <a:t>21</a:t>
            </a:fld>
            <a:endParaRPr lang="en-US" sz="1000" dirty="0"/>
          </a:p>
        </p:txBody>
      </p:sp>
      <p:grpSp>
        <p:nvGrpSpPr>
          <p:cNvPr id="40" name="Group 24"/>
          <p:cNvGrpSpPr>
            <a:grpSpLocks/>
          </p:cNvGrpSpPr>
          <p:nvPr/>
        </p:nvGrpSpPr>
        <p:grpSpPr bwMode="auto">
          <a:xfrm>
            <a:off x="-1" y="246488"/>
            <a:ext cx="12188825" cy="734145"/>
            <a:chOff x="0" y="845"/>
            <a:chExt cx="5760" cy="272"/>
          </a:xfrm>
          <a:solidFill>
            <a:srgbClr val="FF0000"/>
          </a:solidFill>
        </p:grpSpPr>
        <p:sp>
          <p:nvSpPr>
            <p:cNvPr id="41" name="Rectangle 19"/>
            <p:cNvSpPr>
              <a:spLocks noChangeArrowheads="1"/>
            </p:cNvSpPr>
            <p:nvPr userDrawn="1"/>
          </p:nvSpPr>
          <p:spPr bwMode="auto">
            <a:xfrm>
              <a:off x="5035" y="936"/>
              <a:ext cx="725" cy="18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2" name="Rectangle 20"/>
            <p:cNvSpPr>
              <a:spLocks noChangeArrowheads="1"/>
            </p:cNvSpPr>
            <p:nvPr userDrawn="1"/>
          </p:nvSpPr>
          <p:spPr bwMode="auto">
            <a:xfrm>
              <a:off x="657" y="936"/>
              <a:ext cx="5103" cy="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3" name="Rectangle 21"/>
            <p:cNvSpPr>
              <a:spLocks noChangeArrowheads="1"/>
            </p:cNvSpPr>
            <p:nvPr userDrawn="1"/>
          </p:nvSpPr>
          <p:spPr bwMode="auto">
            <a:xfrm>
              <a:off x="0" y="845"/>
              <a:ext cx="680" cy="18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9" name="AutoShape 22"/>
            <p:cNvSpPr>
              <a:spLocks noChangeArrowheads="1"/>
            </p:cNvSpPr>
            <p:nvPr userDrawn="1"/>
          </p:nvSpPr>
          <p:spPr bwMode="auto">
            <a:xfrm rot="10800000">
              <a:off x="4694" y="936"/>
              <a:ext cx="681" cy="181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50" name="AutoShape 23"/>
            <p:cNvSpPr>
              <a:spLocks noChangeArrowheads="1"/>
            </p:cNvSpPr>
            <p:nvPr userDrawn="1"/>
          </p:nvSpPr>
          <p:spPr bwMode="auto">
            <a:xfrm>
              <a:off x="340" y="845"/>
              <a:ext cx="681" cy="181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-3996" y="0"/>
            <a:ext cx="12188825" cy="6926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Conclusions &amp; Recommandations</a:t>
            </a:r>
            <a:endParaRPr lang="fr-FR" sz="1200" b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  <a:cs typeface="Helvetica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1764" y="1124744"/>
            <a:ext cx="11521280" cy="51125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20D13FC-F43E-4D8E-93DF-9201F926F970}"/>
              </a:ext>
            </a:extLst>
          </p:cNvPr>
          <p:cNvSpPr txBox="1"/>
          <p:nvPr/>
        </p:nvSpPr>
        <p:spPr>
          <a:xfrm>
            <a:off x="719478" y="2204864"/>
            <a:ext cx="109452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Trous dans les données à remonter pour le mois d’octobre mais données conservés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minimum ‘plafond’ : 18 ans =&gt; Prendre en compte dans les analyses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 de différences H/F mais comportement plutôt influencé par l’âge des clients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Catégories 2 n’enregistre que très peu de ventes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plus âgés achètent moins que le plus jeune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Proposition stratégiques: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Possibilité de développer l’offre des produit en catégorie 2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Tenter de fidéliser la clientèle des jeunes ou proposer un programme pour les jeunes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Développement de points de vente de proximités </a:t>
            </a:r>
          </a:p>
        </p:txBody>
      </p:sp>
    </p:spTree>
    <p:extLst>
      <p:ext uri="{BB962C8B-B14F-4D97-AF65-F5344CB8AC3E}">
        <p14:creationId xmlns:p14="http://schemas.microsoft.com/office/powerpoint/2010/main" val="1308108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002F2E-E5EB-4987-A3E2-CA4B12493461}"/>
              </a:ext>
            </a:extLst>
          </p:cNvPr>
          <p:cNvSpPr txBox="1"/>
          <p:nvPr/>
        </p:nvSpPr>
        <p:spPr>
          <a:xfrm>
            <a:off x="1341884" y="2413337"/>
            <a:ext cx="7344816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b="1">
                <a:solidFill>
                  <a:schemeClr val="bg1"/>
                </a:solidFill>
              </a:rPr>
              <a:t>Thank you</a:t>
            </a:r>
            <a:endParaRPr lang="en-IN" sz="6000" b="1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2BED46-FF98-4A83-A5B3-9B4E330BA5CB}"/>
              </a:ext>
            </a:extLst>
          </p:cNvPr>
          <p:cNvGrpSpPr/>
          <p:nvPr/>
        </p:nvGrpSpPr>
        <p:grpSpPr>
          <a:xfrm>
            <a:off x="10270876" y="590140"/>
            <a:ext cx="1425135" cy="422741"/>
            <a:chOff x="9588785" y="590140"/>
            <a:chExt cx="1425135" cy="422741"/>
          </a:xfrm>
        </p:grpSpPr>
        <p:sp>
          <p:nvSpPr>
            <p:cNvPr id="11" name="Freeform 20">
              <a:extLst>
                <a:ext uri="{FF2B5EF4-FFF2-40B4-BE49-F238E27FC236}">
                  <a16:creationId xmlns:a16="http://schemas.microsoft.com/office/drawing/2014/main" id="{9AB0DB0F-968E-4072-953E-D639C767B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8785" y="590140"/>
              <a:ext cx="250231" cy="422741"/>
            </a:xfrm>
            <a:custGeom>
              <a:avLst/>
              <a:gdLst>
                <a:gd name="T0" fmla="*/ 272 w 288"/>
                <a:gd name="T1" fmla="*/ 215 h 488"/>
                <a:gd name="T2" fmla="*/ 93 w 288"/>
                <a:gd name="T3" fmla="*/ 36 h 488"/>
                <a:gd name="T4" fmla="*/ 37 w 288"/>
                <a:gd name="T5" fmla="*/ 93 h 488"/>
                <a:gd name="T6" fmla="*/ 188 w 288"/>
                <a:gd name="T7" fmla="*/ 244 h 488"/>
                <a:gd name="T8" fmla="*/ 37 w 288"/>
                <a:gd name="T9" fmla="*/ 395 h 488"/>
                <a:gd name="T10" fmla="*/ 93 w 288"/>
                <a:gd name="T11" fmla="*/ 451 h 488"/>
                <a:gd name="T12" fmla="*/ 272 w 288"/>
                <a:gd name="T13" fmla="*/ 272 h 488"/>
                <a:gd name="T14" fmla="*/ 272 w 288"/>
                <a:gd name="T15" fmla="*/ 215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488">
                  <a:moveTo>
                    <a:pt x="272" y="215"/>
                  </a:moveTo>
                  <a:cubicBezTo>
                    <a:pt x="213" y="156"/>
                    <a:pt x="153" y="96"/>
                    <a:pt x="93" y="36"/>
                  </a:cubicBezTo>
                  <a:cubicBezTo>
                    <a:pt x="57" y="0"/>
                    <a:pt x="0" y="56"/>
                    <a:pt x="37" y="93"/>
                  </a:cubicBezTo>
                  <a:cubicBezTo>
                    <a:pt x="87" y="143"/>
                    <a:pt x="137" y="193"/>
                    <a:pt x="188" y="244"/>
                  </a:cubicBezTo>
                  <a:cubicBezTo>
                    <a:pt x="137" y="294"/>
                    <a:pt x="87" y="344"/>
                    <a:pt x="37" y="395"/>
                  </a:cubicBezTo>
                  <a:cubicBezTo>
                    <a:pt x="0" y="431"/>
                    <a:pt x="57" y="488"/>
                    <a:pt x="93" y="451"/>
                  </a:cubicBezTo>
                  <a:cubicBezTo>
                    <a:pt x="153" y="391"/>
                    <a:pt x="213" y="332"/>
                    <a:pt x="272" y="272"/>
                  </a:cubicBezTo>
                  <a:cubicBezTo>
                    <a:pt x="288" y="257"/>
                    <a:pt x="288" y="231"/>
                    <a:pt x="272" y="215"/>
                  </a:cubicBezTo>
                  <a:close/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C0B0240C-C6A9-4C3D-BE43-6ADBD1286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0420" y="590140"/>
              <a:ext cx="250231" cy="422741"/>
            </a:xfrm>
            <a:custGeom>
              <a:avLst/>
              <a:gdLst>
                <a:gd name="T0" fmla="*/ 272 w 288"/>
                <a:gd name="T1" fmla="*/ 215 h 488"/>
                <a:gd name="T2" fmla="*/ 93 w 288"/>
                <a:gd name="T3" fmla="*/ 36 h 488"/>
                <a:gd name="T4" fmla="*/ 37 w 288"/>
                <a:gd name="T5" fmla="*/ 93 h 488"/>
                <a:gd name="T6" fmla="*/ 188 w 288"/>
                <a:gd name="T7" fmla="*/ 244 h 488"/>
                <a:gd name="T8" fmla="*/ 37 w 288"/>
                <a:gd name="T9" fmla="*/ 395 h 488"/>
                <a:gd name="T10" fmla="*/ 93 w 288"/>
                <a:gd name="T11" fmla="*/ 451 h 488"/>
                <a:gd name="T12" fmla="*/ 272 w 288"/>
                <a:gd name="T13" fmla="*/ 272 h 488"/>
                <a:gd name="T14" fmla="*/ 272 w 288"/>
                <a:gd name="T15" fmla="*/ 215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488">
                  <a:moveTo>
                    <a:pt x="272" y="215"/>
                  </a:moveTo>
                  <a:cubicBezTo>
                    <a:pt x="213" y="156"/>
                    <a:pt x="153" y="96"/>
                    <a:pt x="93" y="36"/>
                  </a:cubicBezTo>
                  <a:cubicBezTo>
                    <a:pt x="57" y="0"/>
                    <a:pt x="0" y="56"/>
                    <a:pt x="37" y="93"/>
                  </a:cubicBezTo>
                  <a:cubicBezTo>
                    <a:pt x="87" y="143"/>
                    <a:pt x="137" y="193"/>
                    <a:pt x="188" y="244"/>
                  </a:cubicBezTo>
                  <a:cubicBezTo>
                    <a:pt x="137" y="294"/>
                    <a:pt x="87" y="344"/>
                    <a:pt x="37" y="395"/>
                  </a:cubicBezTo>
                  <a:cubicBezTo>
                    <a:pt x="0" y="431"/>
                    <a:pt x="57" y="488"/>
                    <a:pt x="93" y="451"/>
                  </a:cubicBezTo>
                  <a:cubicBezTo>
                    <a:pt x="153" y="391"/>
                    <a:pt x="213" y="332"/>
                    <a:pt x="272" y="272"/>
                  </a:cubicBezTo>
                  <a:cubicBezTo>
                    <a:pt x="288" y="257"/>
                    <a:pt x="288" y="231"/>
                    <a:pt x="272" y="215"/>
                  </a:cubicBezTo>
                  <a:close/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228CCABC-0FC7-4604-A3E9-A37347F08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2055" y="590140"/>
              <a:ext cx="250231" cy="422741"/>
            </a:xfrm>
            <a:custGeom>
              <a:avLst/>
              <a:gdLst>
                <a:gd name="T0" fmla="*/ 272 w 288"/>
                <a:gd name="T1" fmla="*/ 215 h 488"/>
                <a:gd name="T2" fmla="*/ 93 w 288"/>
                <a:gd name="T3" fmla="*/ 36 h 488"/>
                <a:gd name="T4" fmla="*/ 37 w 288"/>
                <a:gd name="T5" fmla="*/ 93 h 488"/>
                <a:gd name="T6" fmla="*/ 188 w 288"/>
                <a:gd name="T7" fmla="*/ 244 h 488"/>
                <a:gd name="T8" fmla="*/ 37 w 288"/>
                <a:gd name="T9" fmla="*/ 395 h 488"/>
                <a:gd name="T10" fmla="*/ 93 w 288"/>
                <a:gd name="T11" fmla="*/ 451 h 488"/>
                <a:gd name="T12" fmla="*/ 272 w 288"/>
                <a:gd name="T13" fmla="*/ 272 h 488"/>
                <a:gd name="T14" fmla="*/ 272 w 288"/>
                <a:gd name="T15" fmla="*/ 215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488">
                  <a:moveTo>
                    <a:pt x="272" y="215"/>
                  </a:moveTo>
                  <a:cubicBezTo>
                    <a:pt x="213" y="156"/>
                    <a:pt x="153" y="96"/>
                    <a:pt x="93" y="36"/>
                  </a:cubicBezTo>
                  <a:cubicBezTo>
                    <a:pt x="57" y="0"/>
                    <a:pt x="0" y="56"/>
                    <a:pt x="37" y="93"/>
                  </a:cubicBezTo>
                  <a:cubicBezTo>
                    <a:pt x="87" y="143"/>
                    <a:pt x="137" y="193"/>
                    <a:pt x="188" y="244"/>
                  </a:cubicBezTo>
                  <a:cubicBezTo>
                    <a:pt x="137" y="294"/>
                    <a:pt x="87" y="344"/>
                    <a:pt x="37" y="395"/>
                  </a:cubicBezTo>
                  <a:cubicBezTo>
                    <a:pt x="0" y="431"/>
                    <a:pt x="57" y="488"/>
                    <a:pt x="93" y="451"/>
                  </a:cubicBezTo>
                  <a:cubicBezTo>
                    <a:pt x="153" y="391"/>
                    <a:pt x="213" y="332"/>
                    <a:pt x="272" y="272"/>
                  </a:cubicBezTo>
                  <a:cubicBezTo>
                    <a:pt x="288" y="257"/>
                    <a:pt x="288" y="231"/>
                    <a:pt x="272" y="215"/>
                  </a:cubicBezTo>
                  <a:close/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20">
              <a:extLst>
                <a:ext uri="{FF2B5EF4-FFF2-40B4-BE49-F238E27FC236}">
                  <a16:creationId xmlns:a16="http://schemas.microsoft.com/office/drawing/2014/main" id="{B89420D9-61E4-49B7-A4D2-D7955D8C3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3689" y="590140"/>
              <a:ext cx="250231" cy="422741"/>
            </a:xfrm>
            <a:custGeom>
              <a:avLst/>
              <a:gdLst>
                <a:gd name="T0" fmla="*/ 272 w 288"/>
                <a:gd name="T1" fmla="*/ 215 h 488"/>
                <a:gd name="T2" fmla="*/ 93 w 288"/>
                <a:gd name="T3" fmla="*/ 36 h 488"/>
                <a:gd name="T4" fmla="*/ 37 w 288"/>
                <a:gd name="T5" fmla="*/ 93 h 488"/>
                <a:gd name="T6" fmla="*/ 188 w 288"/>
                <a:gd name="T7" fmla="*/ 244 h 488"/>
                <a:gd name="T8" fmla="*/ 37 w 288"/>
                <a:gd name="T9" fmla="*/ 395 h 488"/>
                <a:gd name="T10" fmla="*/ 93 w 288"/>
                <a:gd name="T11" fmla="*/ 451 h 488"/>
                <a:gd name="T12" fmla="*/ 272 w 288"/>
                <a:gd name="T13" fmla="*/ 272 h 488"/>
                <a:gd name="T14" fmla="*/ 272 w 288"/>
                <a:gd name="T15" fmla="*/ 215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488">
                  <a:moveTo>
                    <a:pt x="272" y="215"/>
                  </a:moveTo>
                  <a:cubicBezTo>
                    <a:pt x="213" y="156"/>
                    <a:pt x="153" y="96"/>
                    <a:pt x="93" y="36"/>
                  </a:cubicBezTo>
                  <a:cubicBezTo>
                    <a:pt x="57" y="0"/>
                    <a:pt x="0" y="56"/>
                    <a:pt x="37" y="93"/>
                  </a:cubicBezTo>
                  <a:cubicBezTo>
                    <a:pt x="87" y="143"/>
                    <a:pt x="137" y="193"/>
                    <a:pt x="188" y="244"/>
                  </a:cubicBezTo>
                  <a:cubicBezTo>
                    <a:pt x="137" y="294"/>
                    <a:pt x="87" y="344"/>
                    <a:pt x="37" y="395"/>
                  </a:cubicBezTo>
                  <a:cubicBezTo>
                    <a:pt x="0" y="431"/>
                    <a:pt x="57" y="488"/>
                    <a:pt x="93" y="451"/>
                  </a:cubicBezTo>
                  <a:cubicBezTo>
                    <a:pt x="153" y="391"/>
                    <a:pt x="213" y="332"/>
                    <a:pt x="272" y="272"/>
                  </a:cubicBezTo>
                  <a:cubicBezTo>
                    <a:pt x="288" y="257"/>
                    <a:pt x="288" y="231"/>
                    <a:pt x="272" y="215"/>
                  </a:cubicBezTo>
                  <a:close/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D2DF184-720D-403E-9623-A3A748E21113}"/>
              </a:ext>
            </a:extLst>
          </p:cNvPr>
          <p:cNvGrpSpPr/>
          <p:nvPr/>
        </p:nvGrpSpPr>
        <p:grpSpPr>
          <a:xfrm>
            <a:off x="246416" y="6091130"/>
            <a:ext cx="903400" cy="520769"/>
            <a:chOff x="1121722" y="5893897"/>
            <a:chExt cx="903400" cy="520769"/>
          </a:xfrm>
          <a:solidFill>
            <a:schemeClr val="bg1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0AF897D-031A-4521-ABAB-D005679ED832}"/>
                </a:ext>
              </a:extLst>
            </p:cNvPr>
            <p:cNvSpPr/>
            <p:nvPr/>
          </p:nvSpPr>
          <p:spPr>
            <a:xfrm rot="5400000" flipH="1">
              <a:off x="1954374" y="589389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4B5732-A488-4E57-A284-CB7F362592BC}"/>
                </a:ext>
              </a:extLst>
            </p:cNvPr>
            <p:cNvSpPr/>
            <p:nvPr/>
          </p:nvSpPr>
          <p:spPr>
            <a:xfrm rot="5400000" flipH="1">
              <a:off x="1746210" y="589389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58165A-C5CA-4462-BE38-D90448C09BC6}"/>
                </a:ext>
              </a:extLst>
            </p:cNvPr>
            <p:cNvSpPr/>
            <p:nvPr/>
          </p:nvSpPr>
          <p:spPr>
            <a:xfrm rot="5400000" flipH="1">
              <a:off x="1538047" y="589389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965F06-49B2-4611-A8DE-F8112BB77026}"/>
                </a:ext>
              </a:extLst>
            </p:cNvPr>
            <p:cNvSpPr/>
            <p:nvPr/>
          </p:nvSpPr>
          <p:spPr>
            <a:xfrm rot="5400000" flipH="1">
              <a:off x="1329884" y="589389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8F0929-1E5E-4D12-85A1-E8D81ED643F5}"/>
                </a:ext>
              </a:extLst>
            </p:cNvPr>
            <p:cNvSpPr/>
            <p:nvPr/>
          </p:nvSpPr>
          <p:spPr>
            <a:xfrm rot="5400000" flipH="1">
              <a:off x="1121720" y="589389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4AF5AC0-E2E2-4CCA-B97E-2A6BC1CCA881}"/>
                </a:ext>
              </a:extLst>
            </p:cNvPr>
            <p:cNvSpPr/>
            <p:nvPr/>
          </p:nvSpPr>
          <p:spPr>
            <a:xfrm rot="5400000" flipH="1">
              <a:off x="1954374" y="611890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05A82E3-7DC6-48A6-8684-C6D32EB37B46}"/>
                </a:ext>
              </a:extLst>
            </p:cNvPr>
            <p:cNvSpPr/>
            <p:nvPr/>
          </p:nvSpPr>
          <p:spPr>
            <a:xfrm rot="5400000" flipH="1">
              <a:off x="1746210" y="611890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CA70673-2C03-460A-AEA9-969C7DA03B60}"/>
                </a:ext>
              </a:extLst>
            </p:cNvPr>
            <p:cNvSpPr/>
            <p:nvPr/>
          </p:nvSpPr>
          <p:spPr>
            <a:xfrm rot="5400000" flipH="1">
              <a:off x="1538047" y="611890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2B83747-8B26-49A1-898F-E521B449EDF2}"/>
                </a:ext>
              </a:extLst>
            </p:cNvPr>
            <p:cNvSpPr/>
            <p:nvPr/>
          </p:nvSpPr>
          <p:spPr>
            <a:xfrm rot="5400000" flipH="1">
              <a:off x="1329884" y="611890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AE9E3B4-00E6-4D9F-8866-94AC877F2C14}"/>
                </a:ext>
              </a:extLst>
            </p:cNvPr>
            <p:cNvSpPr/>
            <p:nvPr/>
          </p:nvSpPr>
          <p:spPr>
            <a:xfrm rot="5400000" flipH="1">
              <a:off x="1121720" y="611890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EF86340-E4A0-4A98-A24D-D01C50C4DD4F}"/>
                </a:ext>
              </a:extLst>
            </p:cNvPr>
            <p:cNvSpPr/>
            <p:nvPr/>
          </p:nvSpPr>
          <p:spPr>
            <a:xfrm rot="5400000" flipH="1">
              <a:off x="1954374" y="634391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51DF450-F281-4128-87AC-E550C0996F58}"/>
                </a:ext>
              </a:extLst>
            </p:cNvPr>
            <p:cNvSpPr/>
            <p:nvPr/>
          </p:nvSpPr>
          <p:spPr>
            <a:xfrm rot="5400000" flipH="1">
              <a:off x="1746210" y="634391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655111F-F0CE-491B-A084-3C662FEE7CF3}"/>
                </a:ext>
              </a:extLst>
            </p:cNvPr>
            <p:cNvSpPr/>
            <p:nvPr/>
          </p:nvSpPr>
          <p:spPr>
            <a:xfrm rot="5400000" flipH="1">
              <a:off x="1538047" y="634391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16C11E8-2685-4F5A-99F4-E7C068BAFFBD}"/>
                </a:ext>
              </a:extLst>
            </p:cNvPr>
            <p:cNvSpPr/>
            <p:nvPr/>
          </p:nvSpPr>
          <p:spPr>
            <a:xfrm rot="5400000" flipH="1">
              <a:off x="1329884" y="634391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8AAACBA-CBE7-478F-9665-67F7C0978955}"/>
                </a:ext>
              </a:extLst>
            </p:cNvPr>
            <p:cNvSpPr/>
            <p:nvPr/>
          </p:nvSpPr>
          <p:spPr>
            <a:xfrm rot="5400000" flipH="1">
              <a:off x="1121720" y="634391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89744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490E741-CB42-4ED3-ABF2-ACBDB3B9218B}"/>
              </a:ext>
            </a:extLst>
          </p:cNvPr>
          <p:cNvSpPr txBox="1"/>
          <p:nvPr/>
        </p:nvSpPr>
        <p:spPr>
          <a:xfrm>
            <a:off x="3934172" y="3429000"/>
            <a:ext cx="5832648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Nettoyage des données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3C278D2-925C-424A-B787-180374B29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650720"/>
            <a:ext cx="3042168" cy="3566469"/>
          </a:xfrm>
          <a:prstGeom prst="rect">
            <a:avLst/>
          </a:prstGeom>
        </p:spPr>
      </p:pic>
      <p:sp>
        <p:nvSpPr>
          <p:cNvPr id="4" name="Freeform 19">
            <a:extLst>
              <a:ext uri="{FF2B5EF4-FFF2-40B4-BE49-F238E27FC236}">
                <a16:creationId xmlns:a16="http://schemas.microsoft.com/office/drawing/2014/main" id="{F0204FFA-E2F4-4D0F-9A94-746AE6161878}"/>
              </a:ext>
            </a:extLst>
          </p:cNvPr>
          <p:cNvSpPr>
            <a:spLocks/>
          </p:cNvSpPr>
          <p:nvPr/>
        </p:nvSpPr>
        <p:spPr bwMode="auto">
          <a:xfrm>
            <a:off x="2073062" y="4252954"/>
            <a:ext cx="1147763" cy="1020762"/>
          </a:xfrm>
          <a:custGeom>
            <a:avLst/>
            <a:gdLst>
              <a:gd name="T0" fmla="*/ 617 w 1234"/>
              <a:gd name="T1" fmla="*/ 1098 h 1098"/>
              <a:gd name="T2" fmla="*/ 617 w 1234"/>
              <a:gd name="T3" fmla="*/ 1098 h 1098"/>
              <a:gd name="T4" fmla="*/ 0 w 1234"/>
              <a:gd name="T5" fmla="*/ 481 h 1098"/>
              <a:gd name="T6" fmla="*/ 0 w 1234"/>
              <a:gd name="T7" fmla="*/ 0 h 1098"/>
              <a:gd name="T8" fmla="*/ 1234 w 1234"/>
              <a:gd name="T9" fmla="*/ 0 h 1098"/>
              <a:gd name="T10" fmla="*/ 1234 w 1234"/>
              <a:gd name="T11" fmla="*/ 481 h 1098"/>
              <a:gd name="T12" fmla="*/ 617 w 1234"/>
              <a:gd name="T13" fmla="*/ 109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4" h="1098">
                <a:moveTo>
                  <a:pt x="617" y="1098"/>
                </a:moveTo>
                <a:cubicBezTo>
                  <a:pt x="617" y="1098"/>
                  <a:pt x="617" y="1098"/>
                  <a:pt x="617" y="1098"/>
                </a:cubicBezTo>
                <a:cubicBezTo>
                  <a:pt x="276" y="1098"/>
                  <a:pt x="0" y="822"/>
                  <a:pt x="0" y="481"/>
                </a:cubicBezTo>
                <a:cubicBezTo>
                  <a:pt x="0" y="0"/>
                  <a:pt x="0" y="0"/>
                  <a:pt x="0" y="0"/>
                </a:cubicBezTo>
                <a:cubicBezTo>
                  <a:pt x="1234" y="0"/>
                  <a:pt x="1234" y="0"/>
                  <a:pt x="1234" y="0"/>
                </a:cubicBezTo>
                <a:cubicBezTo>
                  <a:pt x="1234" y="481"/>
                  <a:pt x="1234" y="481"/>
                  <a:pt x="1234" y="481"/>
                </a:cubicBezTo>
                <a:cubicBezTo>
                  <a:pt x="1234" y="822"/>
                  <a:pt x="958" y="1098"/>
                  <a:pt x="617" y="109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Freeform 20">
            <a:extLst>
              <a:ext uri="{FF2B5EF4-FFF2-40B4-BE49-F238E27FC236}">
                <a16:creationId xmlns:a16="http://schemas.microsoft.com/office/drawing/2014/main" id="{6425F602-782C-443D-80A5-FA1B4987403C}"/>
              </a:ext>
            </a:extLst>
          </p:cNvPr>
          <p:cNvSpPr>
            <a:spLocks/>
          </p:cNvSpPr>
          <p:nvPr/>
        </p:nvSpPr>
        <p:spPr bwMode="auto">
          <a:xfrm>
            <a:off x="1946855" y="4365104"/>
            <a:ext cx="1400175" cy="231775"/>
          </a:xfrm>
          <a:custGeom>
            <a:avLst/>
            <a:gdLst>
              <a:gd name="T0" fmla="*/ 1381 w 1506"/>
              <a:gd name="T1" fmla="*/ 249 h 249"/>
              <a:gd name="T2" fmla="*/ 125 w 1506"/>
              <a:gd name="T3" fmla="*/ 249 h 249"/>
              <a:gd name="T4" fmla="*/ 0 w 1506"/>
              <a:gd name="T5" fmla="*/ 125 h 249"/>
              <a:gd name="T6" fmla="*/ 0 w 1506"/>
              <a:gd name="T7" fmla="*/ 125 h 249"/>
              <a:gd name="T8" fmla="*/ 125 w 1506"/>
              <a:gd name="T9" fmla="*/ 0 h 249"/>
              <a:gd name="T10" fmla="*/ 1381 w 1506"/>
              <a:gd name="T11" fmla="*/ 0 h 249"/>
              <a:gd name="T12" fmla="*/ 1506 w 1506"/>
              <a:gd name="T13" fmla="*/ 125 h 249"/>
              <a:gd name="T14" fmla="*/ 1506 w 1506"/>
              <a:gd name="T15" fmla="*/ 125 h 249"/>
              <a:gd name="T16" fmla="*/ 1381 w 1506"/>
              <a:gd name="T17" fmla="*/ 249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6" h="249">
                <a:moveTo>
                  <a:pt x="1381" y="249"/>
                </a:moveTo>
                <a:cubicBezTo>
                  <a:pt x="125" y="249"/>
                  <a:pt x="125" y="249"/>
                  <a:pt x="125" y="249"/>
                </a:cubicBezTo>
                <a:cubicBezTo>
                  <a:pt x="56" y="249"/>
                  <a:pt x="0" y="193"/>
                  <a:pt x="0" y="12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56"/>
                  <a:pt x="56" y="0"/>
                  <a:pt x="125" y="0"/>
                </a:cubicBezTo>
                <a:cubicBezTo>
                  <a:pt x="1381" y="0"/>
                  <a:pt x="1381" y="0"/>
                  <a:pt x="1381" y="0"/>
                </a:cubicBezTo>
                <a:cubicBezTo>
                  <a:pt x="1450" y="0"/>
                  <a:pt x="1506" y="56"/>
                  <a:pt x="1506" y="125"/>
                </a:cubicBezTo>
                <a:cubicBezTo>
                  <a:pt x="1506" y="125"/>
                  <a:pt x="1506" y="125"/>
                  <a:pt x="1506" y="125"/>
                </a:cubicBezTo>
                <a:cubicBezTo>
                  <a:pt x="1506" y="193"/>
                  <a:pt x="1450" y="249"/>
                  <a:pt x="1381" y="24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Freeform 20">
            <a:extLst>
              <a:ext uri="{FF2B5EF4-FFF2-40B4-BE49-F238E27FC236}">
                <a16:creationId xmlns:a16="http://schemas.microsoft.com/office/drawing/2014/main" id="{808FD66A-4AF8-4A35-BC25-A74351CD3EFD}"/>
              </a:ext>
            </a:extLst>
          </p:cNvPr>
          <p:cNvSpPr>
            <a:spLocks/>
          </p:cNvSpPr>
          <p:nvPr/>
        </p:nvSpPr>
        <p:spPr bwMode="auto">
          <a:xfrm>
            <a:off x="1949212" y="4763335"/>
            <a:ext cx="1400175" cy="231775"/>
          </a:xfrm>
          <a:custGeom>
            <a:avLst/>
            <a:gdLst>
              <a:gd name="T0" fmla="*/ 1381 w 1506"/>
              <a:gd name="T1" fmla="*/ 249 h 249"/>
              <a:gd name="T2" fmla="*/ 125 w 1506"/>
              <a:gd name="T3" fmla="*/ 249 h 249"/>
              <a:gd name="T4" fmla="*/ 0 w 1506"/>
              <a:gd name="T5" fmla="*/ 125 h 249"/>
              <a:gd name="T6" fmla="*/ 0 w 1506"/>
              <a:gd name="T7" fmla="*/ 125 h 249"/>
              <a:gd name="T8" fmla="*/ 125 w 1506"/>
              <a:gd name="T9" fmla="*/ 0 h 249"/>
              <a:gd name="T10" fmla="*/ 1381 w 1506"/>
              <a:gd name="T11" fmla="*/ 0 h 249"/>
              <a:gd name="T12" fmla="*/ 1506 w 1506"/>
              <a:gd name="T13" fmla="*/ 125 h 249"/>
              <a:gd name="T14" fmla="*/ 1506 w 1506"/>
              <a:gd name="T15" fmla="*/ 125 h 249"/>
              <a:gd name="T16" fmla="*/ 1381 w 1506"/>
              <a:gd name="T17" fmla="*/ 249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6" h="249">
                <a:moveTo>
                  <a:pt x="1381" y="249"/>
                </a:moveTo>
                <a:cubicBezTo>
                  <a:pt x="125" y="249"/>
                  <a:pt x="125" y="249"/>
                  <a:pt x="125" y="249"/>
                </a:cubicBezTo>
                <a:cubicBezTo>
                  <a:pt x="56" y="249"/>
                  <a:pt x="0" y="193"/>
                  <a:pt x="0" y="12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56"/>
                  <a:pt x="56" y="0"/>
                  <a:pt x="125" y="0"/>
                </a:cubicBezTo>
                <a:cubicBezTo>
                  <a:pt x="1381" y="0"/>
                  <a:pt x="1381" y="0"/>
                  <a:pt x="1381" y="0"/>
                </a:cubicBezTo>
                <a:cubicBezTo>
                  <a:pt x="1450" y="0"/>
                  <a:pt x="1506" y="56"/>
                  <a:pt x="1506" y="125"/>
                </a:cubicBezTo>
                <a:cubicBezTo>
                  <a:pt x="1506" y="125"/>
                  <a:pt x="1506" y="125"/>
                  <a:pt x="1506" y="125"/>
                </a:cubicBezTo>
                <a:cubicBezTo>
                  <a:pt x="1506" y="193"/>
                  <a:pt x="1450" y="249"/>
                  <a:pt x="1381" y="24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1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942F9-78D9-4DAD-910A-A6408ADA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z="1000" smtClean="0"/>
              <a:pPr/>
              <a:t>4</a:t>
            </a:fld>
            <a:endParaRPr lang="en-US" sz="1000" dirty="0"/>
          </a:p>
        </p:txBody>
      </p:sp>
      <p:grpSp>
        <p:nvGrpSpPr>
          <p:cNvPr id="40" name="Group 24"/>
          <p:cNvGrpSpPr>
            <a:grpSpLocks/>
          </p:cNvGrpSpPr>
          <p:nvPr/>
        </p:nvGrpSpPr>
        <p:grpSpPr bwMode="auto">
          <a:xfrm>
            <a:off x="-1" y="246488"/>
            <a:ext cx="12188825" cy="734145"/>
            <a:chOff x="0" y="845"/>
            <a:chExt cx="5760" cy="272"/>
          </a:xfrm>
          <a:solidFill>
            <a:srgbClr val="FF0000"/>
          </a:solidFill>
        </p:grpSpPr>
        <p:sp>
          <p:nvSpPr>
            <p:cNvPr id="41" name="Rectangle 19"/>
            <p:cNvSpPr>
              <a:spLocks noChangeArrowheads="1"/>
            </p:cNvSpPr>
            <p:nvPr userDrawn="1"/>
          </p:nvSpPr>
          <p:spPr bwMode="auto">
            <a:xfrm>
              <a:off x="5035" y="936"/>
              <a:ext cx="725" cy="18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2" name="Rectangle 20"/>
            <p:cNvSpPr>
              <a:spLocks noChangeArrowheads="1"/>
            </p:cNvSpPr>
            <p:nvPr userDrawn="1"/>
          </p:nvSpPr>
          <p:spPr bwMode="auto">
            <a:xfrm>
              <a:off x="657" y="936"/>
              <a:ext cx="5103" cy="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3" name="Rectangle 21"/>
            <p:cNvSpPr>
              <a:spLocks noChangeArrowheads="1"/>
            </p:cNvSpPr>
            <p:nvPr userDrawn="1"/>
          </p:nvSpPr>
          <p:spPr bwMode="auto">
            <a:xfrm>
              <a:off x="0" y="845"/>
              <a:ext cx="680" cy="18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9" name="AutoShape 22"/>
            <p:cNvSpPr>
              <a:spLocks noChangeArrowheads="1"/>
            </p:cNvSpPr>
            <p:nvPr userDrawn="1"/>
          </p:nvSpPr>
          <p:spPr bwMode="auto">
            <a:xfrm rot="10800000">
              <a:off x="4694" y="936"/>
              <a:ext cx="681" cy="181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50" name="AutoShape 23"/>
            <p:cNvSpPr>
              <a:spLocks noChangeArrowheads="1"/>
            </p:cNvSpPr>
            <p:nvPr userDrawn="1"/>
          </p:nvSpPr>
          <p:spPr bwMode="auto">
            <a:xfrm>
              <a:off x="340" y="845"/>
              <a:ext cx="681" cy="181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-3996" y="0"/>
            <a:ext cx="12188825" cy="6926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Description des données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3772" y="1052736"/>
            <a:ext cx="11017224" cy="51125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621804" y="1124744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FF00"/>
                </a:solidFill>
              </a:rPr>
              <a:t>Contenus du jeu de données</a:t>
            </a:r>
          </a:p>
        </p:txBody>
      </p:sp>
      <p:grpSp>
        <p:nvGrpSpPr>
          <p:cNvPr id="52" name="Group 12">
            <a:extLst>
              <a:ext uri="{FF2B5EF4-FFF2-40B4-BE49-F238E27FC236}">
                <a16:creationId xmlns:a16="http://schemas.microsoft.com/office/drawing/2014/main" id="{88FB15C0-974C-49CB-B850-5156EEEC047E}"/>
              </a:ext>
            </a:extLst>
          </p:cNvPr>
          <p:cNvGrpSpPr/>
          <p:nvPr/>
        </p:nvGrpSpPr>
        <p:grpSpPr>
          <a:xfrm rot="10800000">
            <a:off x="2422004" y="2204864"/>
            <a:ext cx="1918290" cy="3080739"/>
            <a:chOff x="5374332" y="2364485"/>
            <a:chExt cx="1918290" cy="3080739"/>
          </a:xfrm>
        </p:grpSpPr>
        <p:sp>
          <p:nvSpPr>
            <p:cNvPr id="53" name="Rectangle 5">
              <a:extLst>
                <a:ext uri="{FF2B5EF4-FFF2-40B4-BE49-F238E27FC236}">
                  <a16:creationId xmlns:a16="http://schemas.microsoft.com/office/drawing/2014/main" id="{7CEDC12E-328A-4CFF-84CF-5E3BCCC0EC6E}"/>
                </a:ext>
              </a:extLst>
            </p:cNvPr>
            <p:cNvSpPr/>
            <p:nvPr/>
          </p:nvSpPr>
          <p:spPr>
            <a:xfrm>
              <a:off x="5374332" y="2364485"/>
              <a:ext cx="1008112" cy="3080739"/>
            </a:xfrm>
            <a:custGeom>
              <a:avLst/>
              <a:gdLst>
                <a:gd name="connsiteX0" fmla="*/ 0 w 1008112"/>
                <a:gd name="connsiteY0" fmla="*/ 0 h 3152747"/>
                <a:gd name="connsiteX1" fmla="*/ 1008112 w 1008112"/>
                <a:gd name="connsiteY1" fmla="*/ 0 h 3152747"/>
                <a:gd name="connsiteX2" fmla="*/ 1008112 w 1008112"/>
                <a:gd name="connsiteY2" fmla="*/ 3152747 h 3152747"/>
                <a:gd name="connsiteX3" fmla="*/ 0 w 1008112"/>
                <a:gd name="connsiteY3" fmla="*/ 3152747 h 3152747"/>
                <a:gd name="connsiteX4" fmla="*/ 0 w 1008112"/>
                <a:gd name="connsiteY4" fmla="*/ 0 h 3152747"/>
                <a:gd name="connsiteX0" fmla="*/ 821 w 1008933"/>
                <a:gd name="connsiteY0" fmla="*/ 0 h 3152747"/>
                <a:gd name="connsiteX1" fmla="*/ 1008933 w 1008933"/>
                <a:gd name="connsiteY1" fmla="*/ 0 h 3152747"/>
                <a:gd name="connsiteX2" fmla="*/ 1008933 w 1008933"/>
                <a:gd name="connsiteY2" fmla="*/ 3152747 h 3152747"/>
                <a:gd name="connsiteX3" fmla="*/ 821 w 1008933"/>
                <a:gd name="connsiteY3" fmla="*/ 3152747 h 3152747"/>
                <a:gd name="connsiteX4" fmla="*/ 0 w 1008933"/>
                <a:gd name="connsiteY4" fmla="*/ 1586626 h 3152747"/>
                <a:gd name="connsiteX5" fmla="*/ 821 w 1008933"/>
                <a:gd name="connsiteY5" fmla="*/ 0 h 3152747"/>
                <a:gd name="connsiteX0" fmla="*/ 0 w 1008933"/>
                <a:gd name="connsiteY0" fmla="*/ 1586626 h 3152747"/>
                <a:gd name="connsiteX1" fmla="*/ 821 w 1008933"/>
                <a:gd name="connsiteY1" fmla="*/ 0 h 3152747"/>
                <a:gd name="connsiteX2" fmla="*/ 1008933 w 1008933"/>
                <a:gd name="connsiteY2" fmla="*/ 0 h 3152747"/>
                <a:gd name="connsiteX3" fmla="*/ 1008933 w 1008933"/>
                <a:gd name="connsiteY3" fmla="*/ 3152747 h 3152747"/>
                <a:gd name="connsiteX4" fmla="*/ 821 w 1008933"/>
                <a:gd name="connsiteY4" fmla="*/ 3152747 h 3152747"/>
                <a:gd name="connsiteX5" fmla="*/ 91440 w 1008933"/>
                <a:gd name="connsiteY5" fmla="*/ 1678066 h 3152747"/>
                <a:gd name="connsiteX0" fmla="*/ 0 w 1008933"/>
                <a:gd name="connsiteY0" fmla="*/ 1586626 h 3152747"/>
                <a:gd name="connsiteX1" fmla="*/ 821 w 1008933"/>
                <a:gd name="connsiteY1" fmla="*/ 0 h 3152747"/>
                <a:gd name="connsiteX2" fmla="*/ 1008933 w 1008933"/>
                <a:gd name="connsiteY2" fmla="*/ 0 h 3152747"/>
                <a:gd name="connsiteX3" fmla="*/ 1008933 w 1008933"/>
                <a:gd name="connsiteY3" fmla="*/ 3152747 h 3152747"/>
                <a:gd name="connsiteX4" fmla="*/ 821 w 1008933"/>
                <a:gd name="connsiteY4" fmla="*/ 3152747 h 3152747"/>
                <a:gd name="connsiteX0" fmla="*/ 0 w 1008112"/>
                <a:gd name="connsiteY0" fmla="*/ 0 h 3152747"/>
                <a:gd name="connsiteX1" fmla="*/ 1008112 w 1008112"/>
                <a:gd name="connsiteY1" fmla="*/ 0 h 3152747"/>
                <a:gd name="connsiteX2" fmla="*/ 1008112 w 1008112"/>
                <a:gd name="connsiteY2" fmla="*/ 3152747 h 3152747"/>
                <a:gd name="connsiteX3" fmla="*/ 0 w 1008112"/>
                <a:gd name="connsiteY3" fmla="*/ 3152747 h 315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8112" h="3152747">
                  <a:moveTo>
                    <a:pt x="0" y="0"/>
                  </a:moveTo>
                  <a:lnTo>
                    <a:pt x="1008112" y="0"/>
                  </a:lnTo>
                  <a:lnTo>
                    <a:pt x="1008112" y="3152747"/>
                  </a:lnTo>
                  <a:lnTo>
                    <a:pt x="0" y="3152747"/>
                  </a:lnTo>
                </a:path>
              </a:pathLst>
            </a:custGeom>
            <a:noFill/>
            <a:ln w="53975"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4" name="Straight Connector 7">
              <a:extLst>
                <a:ext uri="{FF2B5EF4-FFF2-40B4-BE49-F238E27FC236}">
                  <a16:creationId xmlns:a16="http://schemas.microsoft.com/office/drawing/2014/main" id="{70EB237F-E1AF-4A03-B2DC-DF598BE57031}"/>
                </a:ext>
              </a:extLst>
            </p:cNvPr>
            <p:cNvCxnSpPr>
              <a:cxnSpLocks/>
            </p:cNvCxnSpPr>
            <p:nvPr/>
          </p:nvCxnSpPr>
          <p:spPr>
            <a:xfrm>
              <a:off x="5374332" y="3904854"/>
              <a:ext cx="1918290" cy="0"/>
            </a:xfrm>
            <a:prstGeom prst="line">
              <a:avLst/>
            </a:prstGeom>
            <a:ln w="53975"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30">
            <a:extLst>
              <a:ext uri="{FF2B5EF4-FFF2-40B4-BE49-F238E27FC236}">
                <a16:creationId xmlns:a16="http://schemas.microsoft.com/office/drawing/2014/main" id="{26E03BB6-DD02-4769-873F-4C04A6FC5A20}"/>
              </a:ext>
            </a:extLst>
          </p:cNvPr>
          <p:cNvSpPr txBox="1"/>
          <p:nvPr/>
        </p:nvSpPr>
        <p:spPr>
          <a:xfrm>
            <a:off x="621804" y="3509719"/>
            <a:ext cx="1775777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>
              <a:defRPr/>
            </a:pPr>
            <a:r>
              <a:rPr lang="en-US" sz="1800" b="1" kern="0" dirty="0">
                <a:solidFill>
                  <a:srgbClr val="FFFF00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Trois </a:t>
            </a:r>
            <a:r>
              <a:rPr lang="en-US" sz="1800" b="1" kern="0" dirty="0" err="1">
                <a:solidFill>
                  <a:srgbClr val="FFFF00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fichiers</a:t>
            </a:r>
            <a:r>
              <a:rPr lang="en-US" sz="1800" b="1" kern="0" dirty="0">
                <a:solidFill>
                  <a:srgbClr val="FFFF00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.csv</a:t>
            </a:r>
          </a:p>
        </p:txBody>
      </p:sp>
      <p:grpSp>
        <p:nvGrpSpPr>
          <p:cNvPr id="56" name="Group 6">
            <a:extLst>
              <a:ext uri="{FF2B5EF4-FFF2-40B4-BE49-F238E27FC236}">
                <a16:creationId xmlns:a16="http://schemas.microsoft.com/office/drawing/2014/main" id="{FF8628CA-F05A-42E5-B4A1-92E6174A7EFA}"/>
              </a:ext>
            </a:extLst>
          </p:cNvPr>
          <p:cNvGrpSpPr/>
          <p:nvPr/>
        </p:nvGrpSpPr>
        <p:grpSpPr>
          <a:xfrm>
            <a:off x="4366221" y="1913260"/>
            <a:ext cx="3477887" cy="795660"/>
            <a:chOff x="350993" y="1398311"/>
            <a:chExt cx="4620875" cy="1285522"/>
          </a:xfrm>
        </p:grpSpPr>
        <p:sp>
          <p:nvSpPr>
            <p:cNvPr id="57" name="Rectangle: Rounded Corners 4">
              <a:extLst>
                <a:ext uri="{FF2B5EF4-FFF2-40B4-BE49-F238E27FC236}">
                  <a16:creationId xmlns:a16="http://schemas.microsoft.com/office/drawing/2014/main" id="{E6112011-AE63-4A51-8E73-2DADC2EFF207}"/>
                </a:ext>
              </a:extLst>
            </p:cNvPr>
            <p:cNvSpPr/>
            <p:nvPr/>
          </p:nvSpPr>
          <p:spPr>
            <a:xfrm>
              <a:off x="350993" y="1398311"/>
              <a:ext cx="4620875" cy="1234871"/>
            </a:xfrm>
            <a:prstGeom prst="roundRect">
              <a:avLst>
                <a:gd name="adj" fmla="val 9039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B0B5D566-A2A8-43C1-9E97-A0DBF0B4FE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576" y="2011550"/>
              <a:ext cx="749602" cy="672283"/>
            </a:xfrm>
            <a:custGeom>
              <a:avLst/>
              <a:gdLst>
                <a:gd name="T0" fmla="*/ 1404 w 2199"/>
                <a:gd name="T1" fmla="*/ 0 h 1973"/>
                <a:gd name="T2" fmla="*/ 795 w 2199"/>
                <a:gd name="T3" fmla="*/ 0 h 1973"/>
                <a:gd name="T4" fmla="*/ 703 w 2199"/>
                <a:gd name="T5" fmla="*/ 91 h 1973"/>
                <a:gd name="T6" fmla="*/ 703 w 2199"/>
                <a:gd name="T7" fmla="*/ 280 h 1973"/>
                <a:gd name="T8" fmla="*/ 153 w 2199"/>
                <a:gd name="T9" fmla="*/ 280 h 1973"/>
                <a:gd name="T10" fmla="*/ 0 w 2199"/>
                <a:gd name="T11" fmla="*/ 433 h 1973"/>
                <a:gd name="T12" fmla="*/ 0 w 2199"/>
                <a:gd name="T13" fmla="*/ 1820 h 1973"/>
                <a:gd name="T14" fmla="*/ 153 w 2199"/>
                <a:gd name="T15" fmla="*/ 1973 h 1973"/>
                <a:gd name="T16" fmla="*/ 2046 w 2199"/>
                <a:gd name="T17" fmla="*/ 1973 h 1973"/>
                <a:gd name="T18" fmla="*/ 2199 w 2199"/>
                <a:gd name="T19" fmla="*/ 1820 h 1973"/>
                <a:gd name="T20" fmla="*/ 2199 w 2199"/>
                <a:gd name="T21" fmla="*/ 433 h 1973"/>
                <a:gd name="T22" fmla="*/ 2046 w 2199"/>
                <a:gd name="T23" fmla="*/ 280 h 1973"/>
                <a:gd name="T24" fmla="*/ 1496 w 2199"/>
                <a:gd name="T25" fmla="*/ 280 h 1973"/>
                <a:gd name="T26" fmla="*/ 1496 w 2199"/>
                <a:gd name="T27" fmla="*/ 91 h 1973"/>
                <a:gd name="T28" fmla="*/ 1404 w 2199"/>
                <a:gd name="T29" fmla="*/ 0 h 1973"/>
                <a:gd name="T30" fmla="*/ 795 w 2199"/>
                <a:gd name="T31" fmla="*/ 91 h 1973"/>
                <a:gd name="T32" fmla="*/ 1404 w 2199"/>
                <a:gd name="T33" fmla="*/ 91 h 1973"/>
                <a:gd name="T34" fmla="*/ 1404 w 2199"/>
                <a:gd name="T35" fmla="*/ 280 h 1973"/>
                <a:gd name="T36" fmla="*/ 795 w 2199"/>
                <a:gd name="T37" fmla="*/ 280 h 1973"/>
                <a:gd name="T38" fmla="*/ 795 w 2199"/>
                <a:gd name="T39" fmla="*/ 91 h 1973"/>
                <a:gd name="T40" fmla="*/ 2107 w 2199"/>
                <a:gd name="T41" fmla="*/ 1820 h 1973"/>
                <a:gd name="T42" fmla="*/ 2046 w 2199"/>
                <a:gd name="T43" fmla="*/ 1881 h 1973"/>
                <a:gd name="T44" fmla="*/ 153 w 2199"/>
                <a:gd name="T45" fmla="*/ 1881 h 1973"/>
                <a:gd name="T46" fmla="*/ 92 w 2199"/>
                <a:gd name="T47" fmla="*/ 1820 h 1973"/>
                <a:gd name="T48" fmla="*/ 92 w 2199"/>
                <a:gd name="T49" fmla="*/ 1003 h 1973"/>
                <a:gd name="T50" fmla="*/ 896 w 2199"/>
                <a:gd name="T51" fmla="*/ 1003 h 1973"/>
                <a:gd name="T52" fmla="*/ 896 w 2199"/>
                <a:gd name="T53" fmla="*/ 1116 h 1973"/>
                <a:gd name="T54" fmla="*/ 995 w 2199"/>
                <a:gd name="T55" fmla="*/ 1215 h 1973"/>
                <a:gd name="T56" fmla="*/ 1204 w 2199"/>
                <a:gd name="T57" fmla="*/ 1215 h 1973"/>
                <a:gd name="T58" fmla="*/ 1303 w 2199"/>
                <a:gd name="T59" fmla="*/ 1116 h 1973"/>
                <a:gd name="T60" fmla="*/ 1303 w 2199"/>
                <a:gd name="T61" fmla="*/ 1003 h 1973"/>
                <a:gd name="T62" fmla="*/ 2107 w 2199"/>
                <a:gd name="T63" fmla="*/ 1003 h 1973"/>
                <a:gd name="T64" fmla="*/ 2107 w 2199"/>
                <a:gd name="T65" fmla="*/ 1820 h 1973"/>
                <a:gd name="T66" fmla="*/ 988 w 2199"/>
                <a:gd name="T67" fmla="*/ 1116 h 1973"/>
                <a:gd name="T68" fmla="*/ 988 w 2199"/>
                <a:gd name="T69" fmla="*/ 906 h 1973"/>
                <a:gd name="T70" fmla="*/ 995 w 2199"/>
                <a:gd name="T71" fmla="*/ 899 h 1973"/>
                <a:gd name="T72" fmla="*/ 1204 w 2199"/>
                <a:gd name="T73" fmla="*/ 899 h 1973"/>
                <a:gd name="T74" fmla="*/ 1212 w 2199"/>
                <a:gd name="T75" fmla="*/ 906 h 1973"/>
                <a:gd name="T76" fmla="*/ 1212 w 2199"/>
                <a:gd name="T77" fmla="*/ 1116 h 1973"/>
                <a:gd name="T78" fmla="*/ 1204 w 2199"/>
                <a:gd name="T79" fmla="*/ 1123 h 1973"/>
                <a:gd name="T80" fmla="*/ 995 w 2199"/>
                <a:gd name="T81" fmla="*/ 1123 h 1973"/>
                <a:gd name="T82" fmla="*/ 988 w 2199"/>
                <a:gd name="T83" fmla="*/ 1116 h 1973"/>
                <a:gd name="T84" fmla="*/ 2046 w 2199"/>
                <a:gd name="T85" fmla="*/ 372 h 1973"/>
                <a:gd name="T86" fmla="*/ 2107 w 2199"/>
                <a:gd name="T87" fmla="*/ 433 h 1973"/>
                <a:gd name="T88" fmla="*/ 2107 w 2199"/>
                <a:gd name="T89" fmla="*/ 912 h 1973"/>
                <a:gd name="T90" fmla="*/ 1303 w 2199"/>
                <a:gd name="T91" fmla="*/ 912 h 1973"/>
                <a:gd name="T92" fmla="*/ 1303 w 2199"/>
                <a:gd name="T93" fmla="*/ 906 h 1973"/>
                <a:gd name="T94" fmla="*/ 1204 w 2199"/>
                <a:gd name="T95" fmla="*/ 807 h 1973"/>
                <a:gd name="T96" fmla="*/ 995 w 2199"/>
                <a:gd name="T97" fmla="*/ 807 h 1973"/>
                <a:gd name="T98" fmla="*/ 896 w 2199"/>
                <a:gd name="T99" fmla="*/ 906 h 1973"/>
                <a:gd name="T100" fmla="*/ 896 w 2199"/>
                <a:gd name="T101" fmla="*/ 912 h 1973"/>
                <a:gd name="T102" fmla="*/ 92 w 2199"/>
                <a:gd name="T103" fmla="*/ 912 h 1973"/>
                <a:gd name="T104" fmla="*/ 92 w 2199"/>
                <a:gd name="T105" fmla="*/ 433 h 1973"/>
                <a:gd name="T106" fmla="*/ 153 w 2199"/>
                <a:gd name="T107" fmla="*/ 372 h 1973"/>
                <a:gd name="T108" fmla="*/ 2046 w 2199"/>
                <a:gd name="T109" fmla="*/ 372 h 1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99" h="1973">
                  <a:moveTo>
                    <a:pt x="1404" y="0"/>
                  </a:moveTo>
                  <a:cubicBezTo>
                    <a:pt x="795" y="0"/>
                    <a:pt x="795" y="0"/>
                    <a:pt x="795" y="0"/>
                  </a:cubicBezTo>
                  <a:cubicBezTo>
                    <a:pt x="744" y="0"/>
                    <a:pt x="703" y="41"/>
                    <a:pt x="703" y="91"/>
                  </a:cubicBezTo>
                  <a:cubicBezTo>
                    <a:pt x="703" y="280"/>
                    <a:pt x="703" y="280"/>
                    <a:pt x="703" y="280"/>
                  </a:cubicBezTo>
                  <a:cubicBezTo>
                    <a:pt x="153" y="280"/>
                    <a:pt x="153" y="280"/>
                    <a:pt x="153" y="280"/>
                  </a:cubicBezTo>
                  <a:cubicBezTo>
                    <a:pt x="69" y="280"/>
                    <a:pt x="0" y="348"/>
                    <a:pt x="0" y="433"/>
                  </a:cubicBezTo>
                  <a:cubicBezTo>
                    <a:pt x="0" y="1820"/>
                    <a:pt x="0" y="1820"/>
                    <a:pt x="0" y="1820"/>
                  </a:cubicBezTo>
                  <a:cubicBezTo>
                    <a:pt x="0" y="1904"/>
                    <a:pt x="69" y="1973"/>
                    <a:pt x="153" y="1973"/>
                  </a:cubicBezTo>
                  <a:cubicBezTo>
                    <a:pt x="2046" y="1973"/>
                    <a:pt x="2046" y="1973"/>
                    <a:pt x="2046" y="1973"/>
                  </a:cubicBezTo>
                  <a:cubicBezTo>
                    <a:pt x="2130" y="1973"/>
                    <a:pt x="2199" y="1904"/>
                    <a:pt x="2199" y="1820"/>
                  </a:cubicBezTo>
                  <a:cubicBezTo>
                    <a:pt x="2199" y="433"/>
                    <a:pt x="2199" y="433"/>
                    <a:pt x="2199" y="433"/>
                  </a:cubicBezTo>
                  <a:cubicBezTo>
                    <a:pt x="2199" y="348"/>
                    <a:pt x="2130" y="280"/>
                    <a:pt x="2046" y="280"/>
                  </a:cubicBezTo>
                  <a:cubicBezTo>
                    <a:pt x="1496" y="280"/>
                    <a:pt x="1496" y="280"/>
                    <a:pt x="1496" y="280"/>
                  </a:cubicBezTo>
                  <a:cubicBezTo>
                    <a:pt x="1496" y="91"/>
                    <a:pt x="1496" y="91"/>
                    <a:pt x="1496" y="91"/>
                  </a:cubicBezTo>
                  <a:cubicBezTo>
                    <a:pt x="1496" y="41"/>
                    <a:pt x="1455" y="0"/>
                    <a:pt x="1404" y="0"/>
                  </a:cubicBezTo>
                  <a:close/>
                  <a:moveTo>
                    <a:pt x="795" y="91"/>
                  </a:moveTo>
                  <a:cubicBezTo>
                    <a:pt x="1404" y="91"/>
                    <a:pt x="1404" y="91"/>
                    <a:pt x="1404" y="91"/>
                  </a:cubicBezTo>
                  <a:cubicBezTo>
                    <a:pt x="1404" y="280"/>
                    <a:pt x="1404" y="280"/>
                    <a:pt x="1404" y="280"/>
                  </a:cubicBezTo>
                  <a:cubicBezTo>
                    <a:pt x="795" y="280"/>
                    <a:pt x="795" y="280"/>
                    <a:pt x="795" y="280"/>
                  </a:cubicBezTo>
                  <a:cubicBezTo>
                    <a:pt x="795" y="91"/>
                    <a:pt x="795" y="91"/>
                    <a:pt x="795" y="91"/>
                  </a:cubicBezTo>
                  <a:close/>
                  <a:moveTo>
                    <a:pt x="2107" y="1820"/>
                  </a:moveTo>
                  <a:cubicBezTo>
                    <a:pt x="2107" y="1854"/>
                    <a:pt x="2080" y="1881"/>
                    <a:pt x="2046" y="1881"/>
                  </a:cubicBezTo>
                  <a:cubicBezTo>
                    <a:pt x="153" y="1881"/>
                    <a:pt x="153" y="1881"/>
                    <a:pt x="153" y="1881"/>
                  </a:cubicBezTo>
                  <a:cubicBezTo>
                    <a:pt x="119" y="1881"/>
                    <a:pt x="92" y="1854"/>
                    <a:pt x="92" y="1820"/>
                  </a:cubicBezTo>
                  <a:cubicBezTo>
                    <a:pt x="92" y="1003"/>
                    <a:pt x="92" y="1003"/>
                    <a:pt x="92" y="1003"/>
                  </a:cubicBezTo>
                  <a:cubicBezTo>
                    <a:pt x="896" y="1003"/>
                    <a:pt x="896" y="1003"/>
                    <a:pt x="896" y="1003"/>
                  </a:cubicBezTo>
                  <a:cubicBezTo>
                    <a:pt x="896" y="1116"/>
                    <a:pt x="896" y="1116"/>
                    <a:pt x="896" y="1116"/>
                  </a:cubicBezTo>
                  <a:cubicBezTo>
                    <a:pt x="896" y="1170"/>
                    <a:pt x="940" y="1215"/>
                    <a:pt x="995" y="1215"/>
                  </a:cubicBezTo>
                  <a:cubicBezTo>
                    <a:pt x="1204" y="1215"/>
                    <a:pt x="1204" y="1215"/>
                    <a:pt x="1204" y="1215"/>
                  </a:cubicBezTo>
                  <a:cubicBezTo>
                    <a:pt x="1259" y="1215"/>
                    <a:pt x="1303" y="1170"/>
                    <a:pt x="1303" y="1116"/>
                  </a:cubicBezTo>
                  <a:cubicBezTo>
                    <a:pt x="1303" y="1003"/>
                    <a:pt x="1303" y="1003"/>
                    <a:pt x="1303" y="1003"/>
                  </a:cubicBezTo>
                  <a:cubicBezTo>
                    <a:pt x="2107" y="1003"/>
                    <a:pt x="2107" y="1003"/>
                    <a:pt x="2107" y="1003"/>
                  </a:cubicBezTo>
                  <a:cubicBezTo>
                    <a:pt x="2107" y="1820"/>
                    <a:pt x="2107" y="1820"/>
                    <a:pt x="2107" y="1820"/>
                  </a:cubicBezTo>
                  <a:close/>
                  <a:moveTo>
                    <a:pt x="988" y="1116"/>
                  </a:moveTo>
                  <a:cubicBezTo>
                    <a:pt x="988" y="906"/>
                    <a:pt x="988" y="906"/>
                    <a:pt x="988" y="906"/>
                  </a:cubicBezTo>
                  <a:cubicBezTo>
                    <a:pt x="988" y="902"/>
                    <a:pt x="991" y="899"/>
                    <a:pt x="995" y="899"/>
                  </a:cubicBezTo>
                  <a:cubicBezTo>
                    <a:pt x="1204" y="899"/>
                    <a:pt x="1204" y="899"/>
                    <a:pt x="1204" y="899"/>
                  </a:cubicBezTo>
                  <a:cubicBezTo>
                    <a:pt x="1208" y="899"/>
                    <a:pt x="1212" y="902"/>
                    <a:pt x="1212" y="906"/>
                  </a:cubicBezTo>
                  <a:cubicBezTo>
                    <a:pt x="1212" y="1116"/>
                    <a:pt x="1212" y="1116"/>
                    <a:pt x="1212" y="1116"/>
                  </a:cubicBezTo>
                  <a:cubicBezTo>
                    <a:pt x="1212" y="1120"/>
                    <a:pt x="1208" y="1123"/>
                    <a:pt x="1204" y="1123"/>
                  </a:cubicBezTo>
                  <a:cubicBezTo>
                    <a:pt x="995" y="1123"/>
                    <a:pt x="995" y="1123"/>
                    <a:pt x="995" y="1123"/>
                  </a:cubicBezTo>
                  <a:cubicBezTo>
                    <a:pt x="991" y="1123"/>
                    <a:pt x="988" y="1120"/>
                    <a:pt x="988" y="1116"/>
                  </a:cubicBezTo>
                  <a:close/>
                  <a:moveTo>
                    <a:pt x="2046" y="372"/>
                  </a:moveTo>
                  <a:cubicBezTo>
                    <a:pt x="2080" y="372"/>
                    <a:pt x="2107" y="399"/>
                    <a:pt x="2107" y="433"/>
                  </a:cubicBezTo>
                  <a:cubicBezTo>
                    <a:pt x="2107" y="912"/>
                    <a:pt x="2107" y="912"/>
                    <a:pt x="2107" y="912"/>
                  </a:cubicBezTo>
                  <a:cubicBezTo>
                    <a:pt x="1303" y="912"/>
                    <a:pt x="1303" y="912"/>
                    <a:pt x="1303" y="912"/>
                  </a:cubicBezTo>
                  <a:cubicBezTo>
                    <a:pt x="1303" y="906"/>
                    <a:pt x="1303" y="906"/>
                    <a:pt x="1303" y="906"/>
                  </a:cubicBezTo>
                  <a:cubicBezTo>
                    <a:pt x="1303" y="852"/>
                    <a:pt x="1259" y="807"/>
                    <a:pt x="1204" y="807"/>
                  </a:cubicBezTo>
                  <a:cubicBezTo>
                    <a:pt x="995" y="807"/>
                    <a:pt x="995" y="807"/>
                    <a:pt x="995" y="807"/>
                  </a:cubicBezTo>
                  <a:cubicBezTo>
                    <a:pt x="940" y="807"/>
                    <a:pt x="896" y="852"/>
                    <a:pt x="896" y="906"/>
                  </a:cubicBezTo>
                  <a:cubicBezTo>
                    <a:pt x="896" y="912"/>
                    <a:pt x="896" y="912"/>
                    <a:pt x="896" y="912"/>
                  </a:cubicBezTo>
                  <a:cubicBezTo>
                    <a:pt x="92" y="912"/>
                    <a:pt x="92" y="912"/>
                    <a:pt x="92" y="912"/>
                  </a:cubicBezTo>
                  <a:cubicBezTo>
                    <a:pt x="92" y="433"/>
                    <a:pt x="92" y="433"/>
                    <a:pt x="92" y="433"/>
                  </a:cubicBezTo>
                  <a:cubicBezTo>
                    <a:pt x="92" y="399"/>
                    <a:pt x="119" y="372"/>
                    <a:pt x="153" y="372"/>
                  </a:cubicBezTo>
                  <a:cubicBezTo>
                    <a:pt x="2046" y="372"/>
                    <a:pt x="2046" y="372"/>
                    <a:pt x="2046" y="372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9" name="TextBox 37">
              <a:extLst>
                <a:ext uri="{FF2B5EF4-FFF2-40B4-BE49-F238E27FC236}">
                  <a16:creationId xmlns:a16="http://schemas.microsoft.com/office/drawing/2014/main" id="{350304A8-B02F-4DCA-BF73-3706A26EA4F5}"/>
                </a:ext>
              </a:extLst>
            </p:cNvPr>
            <p:cNvSpPr txBox="1"/>
            <p:nvPr/>
          </p:nvSpPr>
          <p:spPr>
            <a:xfrm>
              <a:off x="2168779" y="1624525"/>
              <a:ext cx="2448272" cy="42473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Transactions</a:t>
              </a:r>
            </a:p>
          </p:txBody>
        </p:sp>
      </p:grpSp>
      <p:grpSp>
        <p:nvGrpSpPr>
          <p:cNvPr id="60" name="Group 8">
            <a:extLst>
              <a:ext uri="{FF2B5EF4-FFF2-40B4-BE49-F238E27FC236}">
                <a16:creationId xmlns:a16="http://schemas.microsoft.com/office/drawing/2014/main" id="{44FFE350-1253-4144-BB43-86EFB6DB28B3}"/>
              </a:ext>
            </a:extLst>
          </p:cNvPr>
          <p:cNvGrpSpPr/>
          <p:nvPr/>
        </p:nvGrpSpPr>
        <p:grpSpPr>
          <a:xfrm>
            <a:off x="4366221" y="3356992"/>
            <a:ext cx="3456383" cy="864096"/>
            <a:chOff x="513908" y="3126897"/>
            <a:chExt cx="4620875" cy="1479919"/>
          </a:xfrm>
        </p:grpSpPr>
        <p:sp>
          <p:nvSpPr>
            <p:cNvPr id="61" name="Rectangle: Rounded Corners 23">
              <a:extLst>
                <a:ext uri="{FF2B5EF4-FFF2-40B4-BE49-F238E27FC236}">
                  <a16:creationId xmlns:a16="http://schemas.microsoft.com/office/drawing/2014/main" id="{7384DBFA-FA42-4CFE-BA61-1772CC13F209}"/>
                </a:ext>
              </a:extLst>
            </p:cNvPr>
            <p:cNvSpPr/>
            <p:nvPr/>
          </p:nvSpPr>
          <p:spPr>
            <a:xfrm>
              <a:off x="513908" y="3126897"/>
              <a:ext cx="4620875" cy="1479919"/>
            </a:xfrm>
            <a:prstGeom prst="roundRect">
              <a:avLst>
                <a:gd name="adj" fmla="val 9039"/>
              </a:avLst>
            </a:prstGeom>
            <a:gradFill flip="none" rotWithShape="1">
              <a:gsLst>
                <a:gs pos="0">
                  <a:schemeClr val="accent1"/>
                </a:gs>
                <a:gs pos="85000">
                  <a:schemeClr val="accent3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D244C4EB-E775-49A7-A431-A4B0B982A1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4280" y="3504433"/>
              <a:ext cx="735346" cy="580708"/>
            </a:xfrm>
            <a:custGeom>
              <a:avLst/>
              <a:gdLst>
                <a:gd name="T0" fmla="*/ 268 w 2156"/>
                <a:gd name="T1" fmla="*/ 1704 h 1704"/>
                <a:gd name="T2" fmla="*/ 453 w 2156"/>
                <a:gd name="T3" fmla="*/ 1688 h 1704"/>
                <a:gd name="T4" fmla="*/ 370 w 2156"/>
                <a:gd name="T5" fmla="*/ 1080 h 1704"/>
                <a:gd name="T6" fmla="*/ 424 w 2156"/>
                <a:gd name="T7" fmla="*/ 1080 h 1704"/>
                <a:gd name="T8" fmla="*/ 1444 w 2156"/>
                <a:gd name="T9" fmla="*/ 1566 h 1704"/>
                <a:gd name="T10" fmla="*/ 1489 w 2156"/>
                <a:gd name="T11" fmla="*/ 1521 h 1704"/>
                <a:gd name="T12" fmla="*/ 1583 w 2156"/>
                <a:gd name="T13" fmla="*/ 1020 h 1704"/>
                <a:gd name="T14" fmla="*/ 1628 w 2156"/>
                <a:gd name="T15" fmla="*/ 651 h 1704"/>
                <a:gd name="T16" fmla="*/ 1489 w 2156"/>
                <a:gd name="T17" fmla="*/ 606 h 1704"/>
                <a:gd name="T18" fmla="*/ 1460 w 2156"/>
                <a:gd name="T19" fmla="*/ 67 h 1704"/>
                <a:gd name="T20" fmla="*/ 418 w 2156"/>
                <a:gd name="T21" fmla="*/ 551 h 1704"/>
                <a:gd name="T22" fmla="*/ 0 w 2156"/>
                <a:gd name="T23" fmla="*/ 689 h 1704"/>
                <a:gd name="T24" fmla="*/ 127 w 2156"/>
                <a:gd name="T25" fmla="*/ 1079 h 1704"/>
                <a:gd name="T26" fmla="*/ 366 w 2156"/>
                <a:gd name="T27" fmla="*/ 1614 h 1704"/>
                <a:gd name="T28" fmla="*/ 219 w 2156"/>
                <a:gd name="T29" fmla="*/ 1080 h 1704"/>
                <a:gd name="T30" fmla="*/ 366 w 2156"/>
                <a:gd name="T31" fmla="*/ 1614 h 1704"/>
                <a:gd name="T32" fmla="*/ 1538 w 2156"/>
                <a:gd name="T33" fmla="*/ 928 h 1704"/>
                <a:gd name="T34" fmla="*/ 1489 w 2156"/>
                <a:gd name="T35" fmla="*/ 696 h 1704"/>
                <a:gd name="T36" fmla="*/ 1399 w 2156"/>
                <a:gd name="T37" fmla="*/ 224 h 1704"/>
                <a:gd name="T38" fmla="*/ 463 w 2156"/>
                <a:gd name="T39" fmla="*/ 993 h 1704"/>
                <a:gd name="T40" fmla="*/ 1399 w 2156"/>
                <a:gd name="T41" fmla="*/ 224 h 1704"/>
                <a:gd name="T42" fmla="*/ 90 w 2156"/>
                <a:gd name="T43" fmla="*/ 689 h 1704"/>
                <a:gd name="T44" fmla="*/ 140 w 2156"/>
                <a:gd name="T45" fmla="*/ 639 h 1704"/>
                <a:gd name="T46" fmla="*/ 374 w 2156"/>
                <a:gd name="T47" fmla="*/ 990 h 1704"/>
                <a:gd name="T48" fmla="*/ 90 w 2156"/>
                <a:gd name="T49" fmla="*/ 940 h 1704"/>
                <a:gd name="T50" fmla="*/ 1797 w 2156"/>
                <a:gd name="T51" fmla="*/ 568 h 1704"/>
                <a:gd name="T52" fmla="*/ 2089 w 2156"/>
                <a:gd name="T53" fmla="*/ 441 h 1704"/>
                <a:gd name="T54" fmla="*/ 2111 w 2156"/>
                <a:gd name="T55" fmla="*/ 381 h 1704"/>
                <a:gd name="T56" fmla="*/ 1779 w 2156"/>
                <a:gd name="T57" fmla="*/ 482 h 1704"/>
                <a:gd name="T58" fmla="*/ 1756 w 2156"/>
                <a:gd name="T59" fmla="*/ 542 h 1704"/>
                <a:gd name="T60" fmla="*/ 1662 w 2156"/>
                <a:gd name="T61" fmla="*/ 238 h 1704"/>
                <a:gd name="T62" fmla="*/ 1695 w 2156"/>
                <a:gd name="T63" fmla="*/ 313 h 1704"/>
                <a:gd name="T64" fmla="*/ 1930 w 2156"/>
                <a:gd name="T65" fmla="*/ 78 h 1704"/>
                <a:gd name="T66" fmla="*/ 1864 w 2156"/>
                <a:gd name="T67" fmla="*/ 17 h 1704"/>
                <a:gd name="T68" fmla="*/ 1816 w 2156"/>
                <a:gd name="T69" fmla="*/ 995 h 1704"/>
                <a:gd name="T70" fmla="*/ 1779 w 2156"/>
                <a:gd name="T71" fmla="*/ 1076 h 1704"/>
                <a:gd name="T72" fmla="*/ 2070 w 2156"/>
                <a:gd name="T73" fmla="*/ 1204 h 1704"/>
                <a:gd name="T74" fmla="*/ 2089 w 2156"/>
                <a:gd name="T75" fmla="*/ 1118 h 1704"/>
                <a:gd name="T76" fmla="*/ 1864 w 2156"/>
                <a:gd name="T77" fmla="*/ 1542 h 1704"/>
                <a:gd name="T78" fmla="*/ 1928 w 2156"/>
                <a:gd name="T79" fmla="*/ 1545 h 1704"/>
                <a:gd name="T80" fmla="*/ 1729 w 2156"/>
                <a:gd name="T81" fmla="*/ 1260 h 1704"/>
                <a:gd name="T82" fmla="*/ 1659 w 2156"/>
                <a:gd name="T83" fmla="*/ 1317 h 1704"/>
                <a:gd name="T84" fmla="*/ 2111 w 2156"/>
                <a:gd name="T85" fmla="*/ 734 h 1704"/>
                <a:gd name="T86" fmla="*/ 1782 w 2156"/>
                <a:gd name="T87" fmla="*/ 779 h 1704"/>
                <a:gd name="T88" fmla="*/ 2111 w 2156"/>
                <a:gd name="T89" fmla="*/ 824 h 1704"/>
                <a:gd name="T90" fmla="*/ 2111 w 2156"/>
                <a:gd name="T91" fmla="*/ 734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56" h="1704">
                  <a:moveTo>
                    <a:pt x="223" y="1666"/>
                  </a:moveTo>
                  <a:cubicBezTo>
                    <a:pt x="227" y="1688"/>
                    <a:pt x="246" y="1704"/>
                    <a:pt x="268" y="1704"/>
                  </a:cubicBezTo>
                  <a:cubicBezTo>
                    <a:pt x="419" y="1704"/>
                    <a:pt x="419" y="1704"/>
                    <a:pt x="419" y="1704"/>
                  </a:cubicBezTo>
                  <a:cubicBezTo>
                    <a:pt x="432" y="1704"/>
                    <a:pt x="445" y="1698"/>
                    <a:pt x="453" y="1688"/>
                  </a:cubicBezTo>
                  <a:cubicBezTo>
                    <a:pt x="462" y="1678"/>
                    <a:pt x="465" y="1665"/>
                    <a:pt x="463" y="1652"/>
                  </a:cubicBezTo>
                  <a:cubicBezTo>
                    <a:pt x="370" y="1080"/>
                    <a:pt x="370" y="1080"/>
                    <a:pt x="370" y="1080"/>
                  </a:cubicBezTo>
                  <a:cubicBezTo>
                    <a:pt x="418" y="1080"/>
                    <a:pt x="418" y="1080"/>
                    <a:pt x="418" y="1080"/>
                  </a:cubicBezTo>
                  <a:cubicBezTo>
                    <a:pt x="424" y="1080"/>
                    <a:pt x="424" y="1080"/>
                    <a:pt x="424" y="1080"/>
                  </a:cubicBezTo>
                  <a:cubicBezTo>
                    <a:pt x="1107" y="1143"/>
                    <a:pt x="1405" y="1543"/>
                    <a:pt x="1407" y="1547"/>
                  </a:cubicBezTo>
                  <a:cubicBezTo>
                    <a:pt x="1416" y="1559"/>
                    <a:pt x="1430" y="1566"/>
                    <a:pt x="1444" y="1566"/>
                  </a:cubicBezTo>
                  <a:cubicBezTo>
                    <a:pt x="1449" y="1566"/>
                    <a:pt x="1453" y="1565"/>
                    <a:pt x="1458" y="1563"/>
                  </a:cubicBezTo>
                  <a:cubicBezTo>
                    <a:pt x="1476" y="1557"/>
                    <a:pt x="1489" y="1540"/>
                    <a:pt x="1489" y="1521"/>
                  </a:cubicBezTo>
                  <a:cubicBezTo>
                    <a:pt x="1489" y="1020"/>
                    <a:pt x="1489" y="1020"/>
                    <a:pt x="1489" y="1020"/>
                  </a:cubicBezTo>
                  <a:cubicBezTo>
                    <a:pt x="1583" y="1020"/>
                    <a:pt x="1583" y="1020"/>
                    <a:pt x="1583" y="1020"/>
                  </a:cubicBezTo>
                  <a:cubicBezTo>
                    <a:pt x="1608" y="1020"/>
                    <a:pt x="1628" y="1000"/>
                    <a:pt x="1628" y="975"/>
                  </a:cubicBezTo>
                  <a:cubicBezTo>
                    <a:pt x="1628" y="651"/>
                    <a:pt x="1628" y="651"/>
                    <a:pt x="1628" y="651"/>
                  </a:cubicBezTo>
                  <a:cubicBezTo>
                    <a:pt x="1628" y="626"/>
                    <a:pt x="1608" y="606"/>
                    <a:pt x="1583" y="606"/>
                  </a:cubicBezTo>
                  <a:cubicBezTo>
                    <a:pt x="1489" y="606"/>
                    <a:pt x="1489" y="606"/>
                    <a:pt x="1489" y="606"/>
                  </a:cubicBezTo>
                  <a:cubicBezTo>
                    <a:pt x="1489" y="108"/>
                    <a:pt x="1489" y="108"/>
                    <a:pt x="1489" y="108"/>
                  </a:cubicBezTo>
                  <a:cubicBezTo>
                    <a:pt x="1489" y="89"/>
                    <a:pt x="1477" y="73"/>
                    <a:pt x="1460" y="67"/>
                  </a:cubicBezTo>
                  <a:cubicBezTo>
                    <a:pt x="1441" y="61"/>
                    <a:pt x="1421" y="67"/>
                    <a:pt x="1410" y="83"/>
                  </a:cubicBezTo>
                  <a:cubicBezTo>
                    <a:pt x="1406" y="87"/>
                    <a:pt x="1080" y="514"/>
                    <a:pt x="418" y="551"/>
                  </a:cubicBezTo>
                  <a:cubicBezTo>
                    <a:pt x="140" y="551"/>
                    <a:pt x="140" y="551"/>
                    <a:pt x="140" y="551"/>
                  </a:cubicBezTo>
                  <a:cubicBezTo>
                    <a:pt x="63" y="551"/>
                    <a:pt x="1" y="613"/>
                    <a:pt x="0" y="689"/>
                  </a:cubicBezTo>
                  <a:cubicBezTo>
                    <a:pt x="0" y="940"/>
                    <a:pt x="0" y="940"/>
                    <a:pt x="0" y="940"/>
                  </a:cubicBezTo>
                  <a:cubicBezTo>
                    <a:pt x="0" y="1012"/>
                    <a:pt x="55" y="1073"/>
                    <a:pt x="127" y="1079"/>
                  </a:cubicBezTo>
                  <a:lnTo>
                    <a:pt x="223" y="1666"/>
                  </a:lnTo>
                  <a:close/>
                  <a:moveTo>
                    <a:pt x="366" y="1614"/>
                  </a:moveTo>
                  <a:cubicBezTo>
                    <a:pt x="306" y="1614"/>
                    <a:pt x="306" y="1614"/>
                    <a:pt x="306" y="1614"/>
                  </a:cubicBezTo>
                  <a:cubicBezTo>
                    <a:pt x="219" y="1080"/>
                    <a:pt x="219" y="1080"/>
                    <a:pt x="219" y="1080"/>
                  </a:cubicBezTo>
                  <a:cubicBezTo>
                    <a:pt x="279" y="1080"/>
                    <a:pt x="279" y="1080"/>
                    <a:pt x="279" y="1080"/>
                  </a:cubicBezTo>
                  <a:lnTo>
                    <a:pt x="366" y="1614"/>
                  </a:lnTo>
                  <a:close/>
                  <a:moveTo>
                    <a:pt x="1538" y="696"/>
                  </a:moveTo>
                  <a:cubicBezTo>
                    <a:pt x="1538" y="928"/>
                    <a:pt x="1538" y="928"/>
                    <a:pt x="1538" y="928"/>
                  </a:cubicBezTo>
                  <a:cubicBezTo>
                    <a:pt x="1489" y="928"/>
                    <a:pt x="1489" y="928"/>
                    <a:pt x="1489" y="928"/>
                  </a:cubicBezTo>
                  <a:cubicBezTo>
                    <a:pt x="1489" y="696"/>
                    <a:pt x="1489" y="696"/>
                    <a:pt x="1489" y="696"/>
                  </a:cubicBezTo>
                  <a:lnTo>
                    <a:pt x="1538" y="696"/>
                  </a:lnTo>
                  <a:close/>
                  <a:moveTo>
                    <a:pt x="1399" y="224"/>
                  </a:moveTo>
                  <a:cubicBezTo>
                    <a:pt x="1399" y="1402"/>
                    <a:pt x="1399" y="1402"/>
                    <a:pt x="1399" y="1402"/>
                  </a:cubicBezTo>
                  <a:cubicBezTo>
                    <a:pt x="1267" y="1273"/>
                    <a:pt x="970" y="1047"/>
                    <a:pt x="463" y="993"/>
                  </a:cubicBezTo>
                  <a:cubicBezTo>
                    <a:pt x="463" y="636"/>
                    <a:pt x="463" y="636"/>
                    <a:pt x="463" y="636"/>
                  </a:cubicBezTo>
                  <a:cubicBezTo>
                    <a:pt x="814" y="613"/>
                    <a:pt x="1145" y="467"/>
                    <a:pt x="1399" y="224"/>
                  </a:cubicBezTo>
                  <a:close/>
                  <a:moveTo>
                    <a:pt x="90" y="940"/>
                  </a:moveTo>
                  <a:cubicBezTo>
                    <a:pt x="90" y="689"/>
                    <a:pt x="90" y="689"/>
                    <a:pt x="90" y="689"/>
                  </a:cubicBezTo>
                  <a:cubicBezTo>
                    <a:pt x="90" y="662"/>
                    <a:pt x="112" y="639"/>
                    <a:pt x="140" y="639"/>
                  </a:cubicBezTo>
                  <a:cubicBezTo>
                    <a:pt x="140" y="639"/>
                    <a:pt x="140" y="639"/>
                    <a:pt x="140" y="639"/>
                  </a:cubicBezTo>
                  <a:cubicBezTo>
                    <a:pt x="374" y="639"/>
                    <a:pt x="374" y="639"/>
                    <a:pt x="374" y="639"/>
                  </a:cubicBezTo>
                  <a:cubicBezTo>
                    <a:pt x="374" y="990"/>
                    <a:pt x="374" y="990"/>
                    <a:pt x="374" y="990"/>
                  </a:cubicBezTo>
                  <a:cubicBezTo>
                    <a:pt x="140" y="990"/>
                    <a:pt x="140" y="990"/>
                    <a:pt x="140" y="990"/>
                  </a:cubicBezTo>
                  <a:cubicBezTo>
                    <a:pt x="112" y="990"/>
                    <a:pt x="90" y="968"/>
                    <a:pt x="90" y="940"/>
                  </a:cubicBezTo>
                  <a:close/>
                  <a:moveTo>
                    <a:pt x="1756" y="542"/>
                  </a:moveTo>
                  <a:cubicBezTo>
                    <a:pt x="1764" y="558"/>
                    <a:pt x="1780" y="568"/>
                    <a:pt x="1797" y="568"/>
                  </a:cubicBezTo>
                  <a:cubicBezTo>
                    <a:pt x="1804" y="568"/>
                    <a:pt x="1810" y="567"/>
                    <a:pt x="1816" y="564"/>
                  </a:cubicBezTo>
                  <a:cubicBezTo>
                    <a:pt x="2089" y="441"/>
                    <a:pt x="2089" y="441"/>
                    <a:pt x="2089" y="441"/>
                  </a:cubicBezTo>
                  <a:cubicBezTo>
                    <a:pt x="2112" y="431"/>
                    <a:pt x="2122" y="404"/>
                    <a:pt x="2111" y="382"/>
                  </a:cubicBezTo>
                  <a:cubicBezTo>
                    <a:pt x="2111" y="382"/>
                    <a:pt x="2111" y="381"/>
                    <a:pt x="2111" y="381"/>
                  </a:cubicBezTo>
                  <a:cubicBezTo>
                    <a:pt x="2101" y="359"/>
                    <a:pt x="2074" y="349"/>
                    <a:pt x="2052" y="359"/>
                  </a:cubicBezTo>
                  <a:cubicBezTo>
                    <a:pt x="1779" y="482"/>
                    <a:pt x="1779" y="482"/>
                    <a:pt x="1779" y="482"/>
                  </a:cubicBezTo>
                  <a:cubicBezTo>
                    <a:pt x="1756" y="492"/>
                    <a:pt x="1746" y="519"/>
                    <a:pt x="1756" y="542"/>
                  </a:cubicBezTo>
                  <a:cubicBezTo>
                    <a:pt x="1756" y="542"/>
                    <a:pt x="1756" y="542"/>
                    <a:pt x="1756" y="542"/>
                  </a:cubicBezTo>
                  <a:close/>
                  <a:moveTo>
                    <a:pt x="1864" y="17"/>
                  </a:moveTo>
                  <a:cubicBezTo>
                    <a:pt x="1662" y="238"/>
                    <a:pt x="1662" y="238"/>
                    <a:pt x="1662" y="238"/>
                  </a:cubicBezTo>
                  <a:cubicBezTo>
                    <a:pt x="1645" y="256"/>
                    <a:pt x="1646" y="284"/>
                    <a:pt x="1664" y="301"/>
                  </a:cubicBezTo>
                  <a:cubicBezTo>
                    <a:pt x="1673" y="309"/>
                    <a:pt x="1684" y="313"/>
                    <a:pt x="1695" y="313"/>
                  </a:cubicBezTo>
                  <a:cubicBezTo>
                    <a:pt x="1707" y="313"/>
                    <a:pt x="1720" y="308"/>
                    <a:pt x="1728" y="299"/>
                  </a:cubicBezTo>
                  <a:cubicBezTo>
                    <a:pt x="1930" y="78"/>
                    <a:pt x="1930" y="78"/>
                    <a:pt x="1930" y="78"/>
                  </a:cubicBezTo>
                  <a:cubicBezTo>
                    <a:pt x="1946" y="58"/>
                    <a:pt x="1943" y="30"/>
                    <a:pt x="1923" y="14"/>
                  </a:cubicBezTo>
                  <a:cubicBezTo>
                    <a:pt x="1906" y="0"/>
                    <a:pt x="1881" y="1"/>
                    <a:pt x="1864" y="17"/>
                  </a:cubicBezTo>
                  <a:close/>
                  <a:moveTo>
                    <a:pt x="2089" y="1118"/>
                  </a:moveTo>
                  <a:cubicBezTo>
                    <a:pt x="1816" y="995"/>
                    <a:pt x="1816" y="995"/>
                    <a:pt x="1816" y="995"/>
                  </a:cubicBezTo>
                  <a:cubicBezTo>
                    <a:pt x="1794" y="984"/>
                    <a:pt x="1767" y="994"/>
                    <a:pt x="1757" y="1017"/>
                  </a:cubicBezTo>
                  <a:cubicBezTo>
                    <a:pt x="1746" y="1039"/>
                    <a:pt x="1756" y="1066"/>
                    <a:pt x="1779" y="1076"/>
                  </a:cubicBezTo>
                  <a:cubicBezTo>
                    <a:pt x="2052" y="1200"/>
                    <a:pt x="2052" y="1200"/>
                    <a:pt x="2052" y="1200"/>
                  </a:cubicBezTo>
                  <a:cubicBezTo>
                    <a:pt x="2058" y="1202"/>
                    <a:pt x="2064" y="1204"/>
                    <a:pt x="2070" y="1204"/>
                  </a:cubicBezTo>
                  <a:cubicBezTo>
                    <a:pt x="2095" y="1204"/>
                    <a:pt x="2115" y="1184"/>
                    <a:pt x="2115" y="1159"/>
                  </a:cubicBezTo>
                  <a:cubicBezTo>
                    <a:pt x="2115" y="1141"/>
                    <a:pt x="2105" y="1125"/>
                    <a:pt x="2089" y="1118"/>
                  </a:cubicBezTo>
                  <a:close/>
                  <a:moveTo>
                    <a:pt x="1663" y="1321"/>
                  </a:moveTo>
                  <a:cubicBezTo>
                    <a:pt x="1864" y="1542"/>
                    <a:pt x="1864" y="1542"/>
                    <a:pt x="1864" y="1542"/>
                  </a:cubicBezTo>
                  <a:cubicBezTo>
                    <a:pt x="1873" y="1551"/>
                    <a:pt x="1885" y="1557"/>
                    <a:pt x="1897" y="1557"/>
                  </a:cubicBezTo>
                  <a:cubicBezTo>
                    <a:pt x="1909" y="1557"/>
                    <a:pt x="1919" y="1552"/>
                    <a:pt x="1928" y="1545"/>
                  </a:cubicBezTo>
                  <a:cubicBezTo>
                    <a:pt x="1946" y="1528"/>
                    <a:pt x="1947" y="1500"/>
                    <a:pt x="1930" y="1482"/>
                  </a:cubicBezTo>
                  <a:cubicBezTo>
                    <a:pt x="1729" y="1260"/>
                    <a:pt x="1729" y="1260"/>
                    <a:pt x="1729" y="1260"/>
                  </a:cubicBezTo>
                  <a:cubicBezTo>
                    <a:pt x="1714" y="1241"/>
                    <a:pt x="1686" y="1238"/>
                    <a:pt x="1666" y="1254"/>
                  </a:cubicBezTo>
                  <a:cubicBezTo>
                    <a:pt x="1647" y="1269"/>
                    <a:pt x="1644" y="1298"/>
                    <a:pt x="1659" y="1317"/>
                  </a:cubicBezTo>
                  <a:cubicBezTo>
                    <a:pt x="1661" y="1318"/>
                    <a:pt x="1662" y="1320"/>
                    <a:pt x="1663" y="1321"/>
                  </a:cubicBezTo>
                  <a:close/>
                  <a:moveTo>
                    <a:pt x="2111" y="734"/>
                  </a:moveTo>
                  <a:cubicBezTo>
                    <a:pt x="1827" y="734"/>
                    <a:pt x="1827" y="734"/>
                    <a:pt x="1827" y="734"/>
                  </a:cubicBezTo>
                  <a:cubicBezTo>
                    <a:pt x="1803" y="734"/>
                    <a:pt x="1782" y="755"/>
                    <a:pt x="1782" y="779"/>
                  </a:cubicBezTo>
                  <a:cubicBezTo>
                    <a:pt x="1782" y="804"/>
                    <a:pt x="1803" y="824"/>
                    <a:pt x="1827" y="824"/>
                  </a:cubicBezTo>
                  <a:cubicBezTo>
                    <a:pt x="2111" y="824"/>
                    <a:pt x="2111" y="824"/>
                    <a:pt x="2111" y="824"/>
                  </a:cubicBezTo>
                  <a:cubicBezTo>
                    <a:pt x="2136" y="824"/>
                    <a:pt x="2156" y="804"/>
                    <a:pt x="2156" y="779"/>
                  </a:cubicBezTo>
                  <a:cubicBezTo>
                    <a:pt x="2156" y="755"/>
                    <a:pt x="2136" y="734"/>
                    <a:pt x="2111" y="73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3" name="TextBox 54">
              <a:extLst>
                <a:ext uri="{FF2B5EF4-FFF2-40B4-BE49-F238E27FC236}">
                  <a16:creationId xmlns:a16="http://schemas.microsoft.com/office/drawing/2014/main" id="{45488638-FB21-4FBE-91CD-42F8EBFACD92}"/>
                </a:ext>
              </a:extLst>
            </p:cNvPr>
            <p:cNvSpPr txBox="1"/>
            <p:nvPr/>
          </p:nvSpPr>
          <p:spPr>
            <a:xfrm>
              <a:off x="2112892" y="3606690"/>
              <a:ext cx="2251745" cy="72743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kern="0" dirty="0">
                  <a:solidFill>
                    <a:schemeClr val="bg1"/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Products</a:t>
              </a:r>
            </a:p>
          </p:txBody>
        </p:sp>
      </p:grpSp>
      <p:grpSp>
        <p:nvGrpSpPr>
          <p:cNvPr id="79" name="Group 9">
            <a:extLst>
              <a:ext uri="{FF2B5EF4-FFF2-40B4-BE49-F238E27FC236}">
                <a16:creationId xmlns:a16="http://schemas.microsoft.com/office/drawing/2014/main" id="{F3D67451-B6D5-403B-9D7A-270B4D1E6118}"/>
              </a:ext>
            </a:extLst>
          </p:cNvPr>
          <p:cNvGrpSpPr/>
          <p:nvPr/>
        </p:nvGrpSpPr>
        <p:grpSpPr>
          <a:xfrm>
            <a:off x="4438228" y="4869160"/>
            <a:ext cx="3384376" cy="792089"/>
            <a:chOff x="609441" y="4695104"/>
            <a:chExt cx="4620875" cy="1479919"/>
          </a:xfrm>
        </p:grpSpPr>
        <p:sp>
          <p:nvSpPr>
            <p:cNvPr id="81" name="Rectangle: Rounded Corners 24">
              <a:extLst>
                <a:ext uri="{FF2B5EF4-FFF2-40B4-BE49-F238E27FC236}">
                  <a16:creationId xmlns:a16="http://schemas.microsoft.com/office/drawing/2014/main" id="{6160B485-DD23-4DC9-9474-3938C5AEA561}"/>
                </a:ext>
              </a:extLst>
            </p:cNvPr>
            <p:cNvSpPr/>
            <p:nvPr/>
          </p:nvSpPr>
          <p:spPr>
            <a:xfrm>
              <a:off x="609441" y="4695104"/>
              <a:ext cx="4620875" cy="1479919"/>
            </a:xfrm>
            <a:prstGeom prst="roundRect">
              <a:avLst>
                <a:gd name="adj" fmla="val 9039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2BD31A52-5B24-4FBE-8B82-7B5B47141F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575" y="4943338"/>
              <a:ext cx="752344" cy="832951"/>
            </a:xfrm>
            <a:custGeom>
              <a:avLst/>
              <a:gdLst>
                <a:gd name="T0" fmla="*/ 2206 w 2207"/>
                <a:gd name="T1" fmla="*/ 1192 h 2443"/>
                <a:gd name="T2" fmla="*/ 2126 w 2207"/>
                <a:gd name="T3" fmla="*/ 806 h 2443"/>
                <a:gd name="T4" fmla="*/ 1977 w 2207"/>
                <a:gd name="T5" fmla="*/ 550 h 2443"/>
                <a:gd name="T6" fmla="*/ 1780 w 2207"/>
                <a:gd name="T7" fmla="*/ 358 h 2443"/>
                <a:gd name="T8" fmla="*/ 1777 w 2207"/>
                <a:gd name="T9" fmla="*/ 358 h 2443"/>
                <a:gd name="T10" fmla="*/ 1518 w 2207"/>
                <a:gd name="T11" fmla="*/ 213 h 2443"/>
                <a:gd name="T12" fmla="*/ 200 w 2207"/>
                <a:gd name="T13" fmla="*/ 1763 h 2443"/>
                <a:gd name="T14" fmla="*/ 200 w 2207"/>
                <a:gd name="T15" fmla="*/ 1766 h 2443"/>
                <a:gd name="T16" fmla="*/ 1982 w 2207"/>
                <a:gd name="T17" fmla="*/ 1867 h 2443"/>
                <a:gd name="T18" fmla="*/ 1982 w 2207"/>
                <a:gd name="T19" fmla="*/ 1864 h 2443"/>
                <a:gd name="T20" fmla="*/ 2206 w 2207"/>
                <a:gd name="T21" fmla="*/ 1192 h 2443"/>
                <a:gd name="T22" fmla="*/ 1767 w 2207"/>
                <a:gd name="T23" fmla="*/ 1648 h 2443"/>
                <a:gd name="T24" fmla="*/ 1941 w 2207"/>
                <a:gd name="T25" fmla="*/ 1776 h 2443"/>
                <a:gd name="T26" fmla="*/ 1436 w 2207"/>
                <a:gd name="T27" fmla="*/ 1403 h 2443"/>
                <a:gd name="T28" fmla="*/ 1937 w 2207"/>
                <a:gd name="T29" fmla="*/ 647 h 2443"/>
                <a:gd name="T30" fmla="*/ 2031 w 2207"/>
                <a:gd name="T31" fmla="*/ 810 h 2443"/>
                <a:gd name="T32" fmla="*/ 2117 w 2207"/>
                <a:gd name="T33" fmla="*/ 1169 h 2443"/>
                <a:gd name="T34" fmla="*/ 1510 w 2207"/>
                <a:gd name="T35" fmla="*/ 1457 h 2443"/>
                <a:gd name="T36" fmla="*/ 1883 w 2207"/>
                <a:gd name="T37" fmla="*/ 574 h 2443"/>
                <a:gd name="T38" fmla="*/ 1174 w 2207"/>
                <a:gd name="T39" fmla="*/ 1209 h 2443"/>
                <a:gd name="T40" fmla="*/ 1752 w 2207"/>
                <a:gd name="T41" fmla="*/ 449 h 2443"/>
                <a:gd name="T42" fmla="*/ 1883 w 2207"/>
                <a:gd name="T43" fmla="*/ 574 h 2443"/>
                <a:gd name="T44" fmla="*/ 1174 w 2207"/>
                <a:gd name="T45" fmla="*/ 901 h 2443"/>
                <a:gd name="T46" fmla="*/ 1514 w 2207"/>
                <a:gd name="T47" fmla="*/ 305 h 2443"/>
                <a:gd name="T48" fmla="*/ 1680 w 2207"/>
                <a:gd name="T49" fmla="*/ 394 h 2443"/>
                <a:gd name="T50" fmla="*/ 1174 w 2207"/>
                <a:gd name="T51" fmla="*/ 228 h 2443"/>
                <a:gd name="T52" fmla="*/ 1174 w 2207"/>
                <a:gd name="T53" fmla="*/ 518 h 2443"/>
                <a:gd name="T54" fmla="*/ 1084 w 2207"/>
                <a:gd name="T55" fmla="*/ 1206 h 2443"/>
                <a:gd name="T56" fmla="*/ 663 w 2207"/>
                <a:gd name="T57" fmla="*/ 343 h 2443"/>
                <a:gd name="T58" fmla="*/ 1129 w 2207"/>
                <a:gd name="T59" fmla="*/ 2205 h 2443"/>
                <a:gd name="T60" fmla="*/ 1125 w 2207"/>
                <a:gd name="T61" fmla="*/ 1286 h 2443"/>
                <a:gd name="T62" fmla="*/ 1129 w 2207"/>
                <a:gd name="T63" fmla="*/ 2203 h 2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07" h="2443">
                  <a:moveTo>
                    <a:pt x="2206" y="1192"/>
                  </a:moveTo>
                  <a:cubicBezTo>
                    <a:pt x="2206" y="1192"/>
                    <a:pt x="2206" y="1192"/>
                    <a:pt x="2206" y="1192"/>
                  </a:cubicBezTo>
                  <a:cubicBezTo>
                    <a:pt x="2203" y="1061"/>
                    <a:pt x="2176" y="931"/>
                    <a:pt x="2126" y="809"/>
                  </a:cubicBezTo>
                  <a:cubicBezTo>
                    <a:pt x="2126" y="806"/>
                    <a:pt x="2126" y="806"/>
                    <a:pt x="2126" y="806"/>
                  </a:cubicBezTo>
                  <a:cubicBezTo>
                    <a:pt x="2088" y="715"/>
                    <a:pt x="2038" y="630"/>
                    <a:pt x="1977" y="553"/>
                  </a:cubicBezTo>
                  <a:cubicBezTo>
                    <a:pt x="1977" y="550"/>
                    <a:pt x="1977" y="550"/>
                    <a:pt x="1977" y="550"/>
                  </a:cubicBezTo>
                  <a:cubicBezTo>
                    <a:pt x="1977" y="550"/>
                    <a:pt x="1977" y="550"/>
                    <a:pt x="1977" y="550"/>
                  </a:cubicBezTo>
                  <a:cubicBezTo>
                    <a:pt x="1920" y="478"/>
                    <a:pt x="1854" y="413"/>
                    <a:pt x="1780" y="358"/>
                  </a:cubicBezTo>
                  <a:cubicBezTo>
                    <a:pt x="1780" y="358"/>
                    <a:pt x="1780" y="358"/>
                    <a:pt x="1780" y="358"/>
                  </a:cubicBezTo>
                  <a:cubicBezTo>
                    <a:pt x="1777" y="358"/>
                    <a:pt x="1777" y="358"/>
                    <a:pt x="1777" y="358"/>
                  </a:cubicBezTo>
                  <a:cubicBezTo>
                    <a:pt x="1699" y="298"/>
                    <a:pt x="1612" y="249"/>
                    <a:pt x="1520" y="213"/>
                  </a:cubicBezTo>
                  <a:cubicBezTo>
                    <a:pt x="1518" y="213"/>
                    <a:pt x="1518" y="213"/>
                    <a:pt x="1518" y="213"/>
                  </a:cubicBezTo>
                  <a:cubicBezTo>
                    <a:pt x="962" y="0"/>
                    <a:pt x="338" y="279"/>
                    <a:pt x="125" y="835"/>
                  </a:cubicBezTo>
                  <a:cubicBezTo>
                    <a:pt x="9" y="1140"/>
                    <a:pt x="36" y="1481"/>
                    <a:pt x="200" y="1763"/>
                  </a:cubicBezTo>
                  <a:cubicBezTo>
                    <a:pt x="200" y="1763"/>
                    <a:pt x="200" y="1763"/>
                    <a:pt x="200" y="1763"/>
                  </a:cubicBezTo>
                  <a:cubicBezTo>
                    <a:pt x="200" y="1766"/>
                    <a:pt x="200" y="1766"/>
                    <a:pt x="200" y="1766"/>
                  </a:cubicBezTo>
                  <a:cubicBezTo>
                    <a:pt x="506" y="2277"/>
                    <a:pt x="1168" y="2443"/>
                    <a:pt x="1679" y="2137"/>
                  </a:cubicBezTo>
                  <a:cubicBezTo>
                    <a:pt x="1796" y="2067"/>
                    <a:pt x="1899" y="1976"/>
                    <a:pt x="1982" y="1867"/>
                  </a:cubicBezTo>
                  <a:cubicBezTo>
                    <a:pt x="1982" y="1867"/>
                    <a:pt x="1982" y="1867"/>
                    <a:pt x="1982" y="1867"/>
                  </a:cubicBezTo>
                  <a:cubicBezTo>
                    <a:pt x="1982" y="1864"/>
                    <a:pt x="1982" y="1864"/>
                    <a:pt x="1982" y="1864"/>
                  </a:cubicBezTo>
                  <a:cubicBezTo>
                    <a:pt x="2126" y="1678"/>
                    <a:pt x="2205" y="1450"/>
                    <a:pt x="2207" y="1215"/>
                  </a:cubicBezTo>
                  <a:cubicBezTo>
                    <a:pt x="2207" y="1206"/>
                    <a:pt x="2206" y="1198"/>
                    <a:pt x="2206" y="1192"/>
                  </a:cubicBezTo>
                  <a:close/>
                  <a:moveTo>
                    <a:pt x="1941" y="1776"/>
                  </a:moveTo>
                  <a:cubicBezTo>
                    <a:pt x="1767" y="1648"/>
                    <a:pt x="1767" y="1648"/>
                    <a:pt x="1767" y="1648"/>
                  </a:cubicBezTo>
                  <a:cubicBezTo>
                    <a:pt x="2113" y="1301"/>
                    <a:pt x="2113" y="1301"/>
                    <a:pt x="2113" y="1301"/>
                  </a:cubicBezTo>
                  <a:cubicBezTo>
                    <a:pt x="2098" y="1472"/>
                    <a:pt x="2039" y="1636"/>
                    <a:pt x="1941" y="1776"/>
                  </a:cubicBezTo>
                  <a:close/>
                  <a:moveTo>
                    <a:pt x="2031" y="810"/>
                  </a:moveTo>
                  <a:cubicBezTo>
                    <a:pt x="1436" y="1403"/>
                    <a:pt x="1436" y="1403"/>
                    <a:pt x="1436" y="1403"/>
                  </a:cubicBezTo>
                  <a:cubicBezTo>
                    <a:pt x="1289" y="1295"/>
                    <a:pt x="1289" y="1295"/>
                    <a:pt x="1289" y="1295"/>
                  </a:cubicBezTo>
                  <a:cubicBezTo>
                    <a:pt x="1937" y="647"/>
                    <a:pt x="1937" y="647"/>
                    <a:pt x="1937" y="647"/>
                  </a:cubicBezTo>
                  <a:cubicBezTo>
                    <a:pt x="1973" y="698"/>
                    <a:pt x="2004" y="753"/>
                    <a:pt x="2030" y="810"/>
                  </a:cubicBezTo>
                  <a:lnTo>
                    <a:pt x="2031" y="810"/>
                  </a:lnTo>
                  <a:close/>
                  <a:moveTo>
                    <a:pt x="2067" y="899"/>
                  </a:moveTo>
                  <a:cubicBezTo>
                    <a:pt x="2096" y="986"/>
                    <a:pt x="2113" y="1077"/>
                    <a:pt x="2117" y="1169"/>
                  </a:cubicBezTo>
                  <a:cubicBezTo>
                    <a:pt x="1694" y="1592"/>
                    <a:pt x="1694" y="1592"/>
                    <a:pt x="1694" y="1592"/>
                  </a:cubicBezTo>
                  <a:cubicBezTo>
                    <a:pt x="1510" y="1457"/>
                    <a:pt x="1510" y="1457"/>
                    <a:pt x="1510" y="1457"/>
                  </a:cubicBezTo>
                  <a:lnTo>
                    <a:pt x="2067" y="899"/>
                  </a:lnTo>
                  <a:close/>
                  <a:moveTo>
                    <a:pt x="1883" y="574"/>
                  </a:moveTo>
                  <a:cubicBezTo>
                    <a:pt x="1216" y="1241"/>
                    <a:pt x="1216" y="1241"/>
                    <a:pt x="1216" y="1241"/>
                  </a:cubicBezTo>
                  <a:cubicBezTo>
                    <a:pt x="1174" y="1209"/>
                    <a:pt x="1174" y="1209"/>
                    <a:pt x="1174" y="1209"/>
                  </a:cubicBezTo>
                  <a:cubicBezTo>
                    <a:pt x="1174" y="1027"/>
                    <a:pt x="1174" y="1027"/>
                    <a:pt x="1174" y="1027"/>
                  </a:cubicBezTo>
                  <a:cubicBezTo>
                    <a:pt x="1752" y="449"/>
                    <a:pt x="1752" y="449"/>
                    <a:pt x="1752" y="449"/>
                  </a:cubicBezTo>
                  <a:cubicBezTo>
                    <a:pt x="1799" y="487"/>
                    <a:pt x="1843" y="529"/>
                    <a:pt x="1882" y="575"/>
                  </a:cubicBezTo>
                  <a:lnTo>
                    <a:pt x="1883" y="574"/>
                  </a:lnTo>
                  <a:close/>
                  <a:moveTo>
                    <a:pt x="1680" y="394"/>
                  </a:moveTo>
                  <a:cubicBezTo>
                    <a:pt x="1174" y="901"/>
                    <a:pt x="1174" y="901"/>
                    <a:pt x="1174" y="901"/>
                  </a:cubicBezTo>
                  <a:cubicBezTo>
                    <a:pt x="1174" y="645"/>
                    <a:pt x="1174" y="645"/>
                    <a:pt x="1174" y="645"/>
                  </a:cubicBezTo>
                  <a:cubicBezTo>
                    <a:pt x="1514" y="305"/>
                    <a:pt x="1514" y="305"/>
                    <a:pt x="1514" y="305"/>
                  </a:cubicBezTo>
                  <a:cubicBezTo>
                    <a:pt x="1572" y="329"/>
                    <a:pt x="1627" y="359"/>
                    <a:pt x="1679" y="394"/>
                  </a:cubicBezTo>
                  <a:lnTo>
                    <a:pt x="1680" y="394"/>
                  </a:lnTo>
                  <a:close/>
                  <a:moveTo>
                    <a:pt x="1174" y="518"/>
                  </a:moveTo>
                  <a:cubicBezTo>
                    <a:pt x="1174" y="228"/>
                    <a:pt x="1174" y="228"/>
                    <a:pt x="1174" y="228"/>
                  </a:cubicBezTo>
                  <a:cubicBezTo>
                    <a:pt x="1258" y="232"/>
                    <a:pt x="1341" y="247"/>
                    <a:pt x="1421" y="273"/>
                  </a:cubicBezTo>
                  <a:lnTo>
                    <a:pt x="1174" y="518"/>
                  </a:lnTo>
                  <a:close/>
                  <a:moveTo>
                    <a:pt x="1084" y="228"/>
                  </a:moveTo>
                  <a:cubicBezTo>
                    <a:pt x="1084" y="1206"/>
                    <a:pt x="1084" y="1206"/>
                    <a:pt x="1084" y="1206"/>
                  </a:cubicBezTo>
                  <a:cubicBezTo>
                    <a:pt x="257" y="1681"/>
                    <a:pt x="257" y="1681"/>
                    <a:pt x="257" y="1681"/>
                  </a:cubicBezTo>
                  <a:cubicBezTo>
                    <a:pt x="0" y="1199"/>
                    <a:pt x="182" y="600"/>
                    <a:pt x="663" y="343"/>
                  </a:cubicBezTo>
                  <a:cubicBezTo>
                    <a:pt x="793" y="274"/>
                    <a:pt x="937" y="234"/>
                    <a:pt x="1084" y="228"/>
                  </a:cubicBezTo>
                  <a:close/>
                  <a:moveTo>
                    <a:pt x="1129" y="2205"/>
                  </a:moveTo>
                  <a:cubicBezTo>
                    <a:pt x="796" y="2204"/>
                    <a:pt x="486" y="2036"/>
                    <a:pt x="303" y="1758"/>
                  </a:cubicBezTo>
                  <a:cubicBezTo>
                    <a:pt x="1125" y="1286"/>
                    <a:pt x="1125" y="1286"/>
                    <a:pt x="1125" y="1286"/>
                  </a:cubicBezTo>
                  <a:cubicBezTo>
                    <a:pt x="1887" y="1848"/>
                    <a:pt x="1887" y="1848"/>
                    <a:pt x="1887" y="1848"/>
                  </a:cubicBezTo>
                  <a:cubicBezTo>
                    <a:pt x="1699" y="2073"/>
                    <a:pt x="1421" y="2203"/>
                    <a:pt x="1129" y="2203"/>
                  </a:cubicBezTo>
                  <a:lnTo>
                    <a:pt x="1129" y="220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3" name="TextBox 59">
              <a:extLst>
                <a:ext uri="{FF2B5EF4-FFF2-40B4-BE49-F238E27FC236}">
                  <a16:creationId xmlns:a16="http://schemas.microsoft.com/office/drawing/2014/main" id="{43C5750A-8A29-445C-A903-D372DB41EA20}"/>
                </a:ext>
              </a:extLst>
            </p:cNvPr>
            <p:cNvSpPr txBox="1"/>
            <p:nvPr/>
          </p:nvSpPr>
          <p:spPr>
            <a:xfrm>
              <a:off x="2112891" y="5130046"/>
              <a:ext cx="2448272" cy="42473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Customers</a:t>
              </a:r>
            </a:p>
          </p:txBody>
        </p:sp>
      </p:grpSp>
      <p:pic>
        <p:nvPicPr>
          <p:cNvPr id="84" name="Image 83">
            <a:extLst>
              <a:ext uri="{FF2B5EF4-FFF2-40B4-BE49-F238E27FC236}">
                <a16:creationId xmlns:a16="http://schemas.microsoft.com/office/drawing/2014/main" id="{077063BE-2635-4502-8FB4-80E21E207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1844825"/>
            <a:ext cx="2952328" cy="864096"/>
          </a:xfrm>
          <a:prstGeom prst="rect">
            <a:avLst/>
          </a:prstGeom>
        </p:spPr>
      </p:pic>
      <p:pic>
        <p:nvPicPr>
          <p:cNvPr id="86" name="Image 85">
            <a:extLst>
              <a:ext uri="{FF2B5EF4-FFF2-40B4-BE49-F238E27FC236}">
                <a16:creationId xmlns:a16="http://schemas.microsoft.com/office/drawing/2014/main" id="{DF077E5D-7E47-4471-A8B4-DD0C490CC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3356992"/>
            <a:ext cx="2952329" cy="797081"/>
          </a:xfrm>
          <a:prstGeom prst="rect">
            <a:avLst/>
          </a:prstGeom>
        </p:spPr>
      </p:pic>
      <p:pic>
        <p:nvPicPr>
          <p:cNvPr id="87" name="Image 86">
            <a:extLst>
              <a:ext uri="{FF2B5EF4-FFF2-40B4-BE49-F238E27FC236}">
                <a16:creationId xmlns:a16="http://schemas.microsoft.com/office/drawing/2014/main" id="{EA59983C-F703-40C3-AD62-20D5D4B06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20" y="4797152"/>
            <a:ext cx="295232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1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1D2628-2C20-414D-B706-CB3F0902CF71}"/>
              </a:ext>
            </a:extLst>
          </p:cNvPr>
          <p:cNvSpPr/>
          <p:nvPr/>
        </p:nvSpPr>
        <p:spPr>
          <a:xfrm>
            <a:off x="358282" y="1247795"/>
            <a:ext cx="11017224" cy="53735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 24">
            <a:extLst>
              <a:ext uri="{FF2B5EF4-FFF2-40B4-BE49-F238E27FC236}">
                <a16:creationId xmlns:a16="http://schemas.microsoft.com/office/drawing/2014/main" id="{362E785A-9D8C-46FD-8BC4-C98128D58C10}"/>
              </a:ext>
            </a:extLst>
          </p:cNvPr>
          <p:cNvGrpSpPr>
            <a:grpSpLocks/>
          </p:cNvGrpSpPr>
          <p:nvPr/>
        </p:nvGrpSpPr>
        <p:grpSpPr bwMode="auto">
          <a:xfrm>
            <a:off x="1385" y="379632"/>
            <a:ext cx="12188825" cy="734145"/>
            <a:chOff x="0" y="845"/>
            <a:chExt cx="5760" cy="272"/>
          </a:xfrm>
          <a:solidFill>
            <a:srgbClr val="FF0000"/>
          </a:solidFill>
        </p:grpSpPr>
        <p:sp>
          <p:nvSpPr>
            <p:cNvPr id="6" name="Rectangle 19">
              <a:extLst>
                <a:ext uri="{FF2B5EF4-FFF2-40B4-BE49-F238E27FC236}">
                  <a16:creationId xmlns:a16="http://schemas.microsoft.com/office/drawing/2014/main" id="{BF0AE558-36C9-4DD9-9934-D4619E5E98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35" y="936"/>
              <a:ext cx="725" cy="18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7" name="Rectangle 20">
              <a:extLst>
                <a:ext uri="{FF2B5EF4-FFF2-40B4-BE49-F238E27FC236}">
                  <a16:creationId xmlns:a16="http://schemas.microsoft.com/office/drawing/2014/main" id="{BCFBE06F-99AC-423D-964E-FE8A1C6F48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7" y="936"/>
              <a:ext cx="5103" cy="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8" name="Rectangle 21">
              <a:extLst>
                <a:ext uri="{FF2B5EF4-FFF2-40B4-BE49-F238E27FC236}">
                  <a16:creationId xmlns:a16="http://schemas.microsoft.com/office/drawing/2014/main" id="{B8DCA4DF-D1B9-4624-B1D5-2894D303AF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45"/>
              <a:ext cx="680" cy="18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9" name="AutoShape 22">
              <a:extLst>
                <a:ext uri="{FF2B5EF4-FFF2-40B4-BE49-F238E27FC236}">
                  <a16:creationId xmlns:a16="http://schemas.microsoft.com/office/drawing/2014/main" id="{9D86DA23-35DE-4AD9-B77D-F52B1DC685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4694" y="936"/>
              <a:ext cx="681" cy="181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" name="AutoShape 23">
              <a:extLst>
                <a:ext uri="{FF2B5EF4-FFF2-40B4-BE49-F238E27FC236}">
                  <a16:creationId xmlns:a16="http://schemas.microsoft.com/office/drawing/2014/main" id="{82D4DEE1-78FA-4D9F-BBF6-F1527C947F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0" y="845"/>
              <a:ext cx="681" cy="181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13" name="Titre 3">
            <a:extLst>
              <a:ext uri="{FF2B5EF4-FFF2-40B4-BE49-F238E27FC236}">
                <a16:creationId xmlns:a16="http://schemas.microsoft.com/office/drawing/2014/main" id="{0CA6B9EE-69BC-4AD2-907B-66B1C5391EBF}"/>
              </a:ext>
            </a:extLst>
          </p:cNvPr>
          <p:cNvSpPr txBox="1">
            <a:spLocks/>
          </p:cNvSpPr>
          <p:nvPr/>
        </p:nvSpPr>
        <p:spPr>
          <a:xfrm>
            <a:off x="-1385" y="-1"/>
            <a:ext cx="12188825" cy="706491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60949" rIns="0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8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Helvetica" charset="0"/>
            </a:endParaRPr>
          </a:p>
          <a:p>
            <a:r>
              <a:rPr lang="fr-FR" sz="28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Description des données</a:t>
            </a:r>
          </a:p>
          <a:p>
            <a:r>
              <a:rPr lang="en-US" sz="1400" b="1" kern="0" dirty="0">
                <a:solidFill>
                  <a:srgbClr val="FFFF00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Jointures entre les tableaux</a:t>
            </a:r>
          </a:p>
          <a:p>
            <a:endParaRPr lang="fr-FR" sz="28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Helvetica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615C6374-6329-440B-AFEA-65FCED799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1288258"/>
            <a:ext cx="5814564" cy="217649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E7A9D25-5E6F-4CFD-A1FE-98611AF75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5" y="3491643"/>
            <a:ext cx="6314622" cy="30435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EB6C36-9402-4826-A2D4-F0CA97E2800A}"/>
              </a:ext>
            </a:extLst>
          </p:cNvPr>
          <p:cNvSpPr txBox="1"/>
          <p:nvPr/>
        </p:nvSpPr>
        <p:spPr>
          <a:xfrm>
            <a:off x="6614948" y="2060005"/>
            <a:ext cx="4413451" cy="30777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Première jointure entre data frame produit et transaction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391AC5CB-995A-4D0C-B719-7E0D54DE1990}"/>
              </a:ext>
            </a:extLst>
          </p:cNvPr>
          <p:cNvSpPr txBox="1"/>
          <p:nvPr/>
        </p:nvSpPr>
        <p:spPr>
          <a:xfrm>
            <a:off x="6804011" y="4490218"/>
            <a:ext cx="4413451" cy="52322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Deuxième jointure entre data frame Client et Transaction_ produit</a:t>
            </a:r>
          </a:p>
        </p:txBody>
      </p:sp>
    </p:spTree>
    <p:extLst>
      <p:ext uri="{BB962C8B-B14F-4D97-AF65-F5344CB8AC3E}">
        <p14:creationId xmlns:p14="http://schemas.microsoft.com/office/powerpoint/2010/main" val="166874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942F9-78D9-4DAD-910A-A6408ADA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2924" y="5877271"/>
            <a:ext cx="812524" cy="980729"/>
          </a:xfrm>
        </p:spPr>
        <p:txBody>
          <a:bodyPr/>
          <a:lstStyle/>
          <a:p>
            <a:fld id="{96E69268-9C8B-4EBF-A9EE-DC5DC2D48DC3}" type="slidenum">
              <a:rPr lang="en-US" sz="1000" smtClean="0"/>
              <a:pPr/>
              <a:t>6</a:t>
            </a:fld>
            <a:endParaRPr lang="en-US" sz="1000" dirty="0"/>
          </a:p>
        </p:txBody>
      </p:sp>
      <p:grpSp>
        <p:nvGrpSpPr>
          <p:cNvPr id="40" name="Group 24"/>
          <p:cNvGrpSpPr>
            <a:grpSpLocks/>
          </p:cNvGrpSpPr>
          <p:nvPr/>
        </p:nvGrpSpPr>
        <p:grpSpPr bwMode="auto">
          <a:xfrm>
            <a:off x="-1" y="246488"/>
            <a:ext cx="12188825" cy="734145"/>
            <a:chOff x="0" y="845"/>
            <a:chExt cx="5760" cy="272"/>
          </a:xfrm>
          <a:solidFill>
            <a:srgbClr val="FF0000"/>
          </a:solidFill>
        </p:grpSpPr>
        <p:sp>
          <p:nvSpPr>
            <p:cNvPr id="41" name="Rectangle 19"/>
            <p:cNvSpPr>
              <a:spLocks noChangeArrowheads="1"/>
            </p:cNvSpPr>
            <p:nvPr userDrawn="1"/>
          </p:nvSpPr>
          <p:spPr bwMode="auto">
            <a:xfrm>
              <a:off x="5035" y="936"/>
              <a:ext cx="725" cy="18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2" name="Rectangle 20"/>
            <p:cNvSpPr>
              <a:spLocks noChangeArrowheads="1"/>
            </p:cNvSpPr>
            <p:nvPr userDrawn="1"/>
          </p:nvSpPr>
          <p:spPr bwMode="auto">
            <a:xfrm>
              <a:off x="657" y="936"/>
              <a:ext cx="5103" cy="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3" name="Rectangle 21"/>
            <p:cNvSpPr>
              <a:spLocks noChangeArrowheads="1"/>
            </p:cNvSpPr>
            <p:nvPr userDrawn="1"/>
          </p:nvSpPr>
          <p:spPr bwMode="auto">
            <a:xfrm>
              <a:off x="0" y="845"/>
              <a:ext cx="680" cy="18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9" name="AutoShape 22"/>
            <p:cNvSpPr>
              <a:spLocks noChangeArrowheads="1"/>
            </p:cNvSpPr>
            <p:nvPr userDrawn="1"/>
          </p:nvSpPr>
          <p:spPr bwMode="auto">
            <a:xfrm rot="10800000">
              <a:off x="4694" y="936"/>
              <a:ext cx="681" cy="181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50" name="AutoShape 23"/>
            <p:cNvSpPr>
              <a:spLocks noChangeArrowheads="1"/>
            </p:cNvSpPr>
            <p:nvPr userDrawn="1"/>
          </p:nvSpPr>
          <p:spPr bwMode="auto">
            <a:xfrm>
              <a:off x="340" y="845"/>
              <a:ext cx="681" cy="181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-3996" y="0"/>
            <a:ext cx="12188825" cy="6926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Présentation du nettoyage de données </a:t>
            </a:r>
          </a:p>
          <a:p>
            <a:r>
              <a:rPr lang="fr-FR" sz="14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Incohérences identifiées &amp; corrections apportées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3772" y="980728"/>
            <a:ext cx="11017224" cy="52565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909836" y="980728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Traitements des valeurs aberrantes</a:t>
            </a: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994C3799-38CA-4E62-8000-665A558687AC}"/>
              </a:ext>
            </a:extLst>
          </p:cNvPr>
          <p:cNvSpPr txBox="1"/>
          <p:nvPr/>
        </p:nvSpPr>
        <p:spPr>
          <a:xfrm>
            <a:off x="5755336" y="1685403"/>
            <a:ext cx="5328592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Présence de session de test (s_0), (T_0) dans le  fichier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Suppression des sessions dupliquées après les avoir stockés dans une variable « </a:t>
            </a:r>
            <a:r>
              <a:rPr lang="fr-FR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duplicated</a:t>
            </a: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»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98BB1FA-143A-49D4-81F1-94EB756DF870}"/>
              </a:ext>
            </a:extLst>
          </p:cNvPr>
          <p:cNvSpPr txBox="1"/>
          <p:nvPr/>
        </p:nvSpPr>
        <p:spPr>
          <a:xfrm>
            <a:off x="5655302" y="3545859"/>
            <a:ext cx="5263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Présence de deux clients test (ct_0 et ct_1) dans le fichier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Suppression des client</a:t>
            </a:r>
            <a:endParaRPr lang="en-US" sz="1400" kern="0" dirty="0">
              <a:solidFill>
                <a:schemeClr val="bg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D78CF69-98B2-46BB-803B-BCA4792FA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72" y="1414753"/>
            <a:ext cx="4981684" cy="187023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820144F-71B1-4A71-B2B4-9B8F017FE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8" y="3356992"/>
            <a:ext cx="4046571" cy="864096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20769034-E9CE-4D5B-9CF5-A44FACBE1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09" y="4293095"/>
            <a:ext cx="5159888" cy="1952204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0E6E7514-0E65-4170-B093-BB7612AA2C5D}"/>
              </a:ext>
            </a:extLst>
          </p:cNvPr>
          <p:cNvSpPr txBox="1"/>
          <p:nvPr/>
        </p:nvSpPr>
        <p:spPr>
          <a:xfrm>
            <a:off x="6139504" y="4929261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 des sessions de tests dupliquées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Suppression des sessions dupliquées </a:t>
            </a:r>
          </a:p>
        </p:txBody>
      </p:sp>
    </p:spTree>
    <p:extLst>
      <p:ext uri="{BB962C8B-B14F-4D97-AF65-F5344CB8AC3E}">
        <p14:creationId xmlns:p14="http://schemas.microsoft.com/office/powerpoint/2010/main" val="3387681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942F9-78D9-4DAD-910A-A6408ADA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z="1000" smtClean="0"/>
              <a:pPr/>
              <a:t>7</a:t>
            </a:fld>
            <a:endParaRPr lang="en-US" sz="1000" dirty="0"/>
          </a:p>
        </p:txBody>
      </p:sp>
      <p:grpSp>
        <p:nvGrpSpPr>
          <p:cNvPr id="40" name="Group 24"/>
          <p:cNvGrpSpPr>
            <a:grpSpLocks/>
          </p:cNvGrpSpPr>
          <p:nvPr/>
        </p:nvGrpSpPr>
        <p:grpSpPr bwMode="auto">
          <a:xfrm>
            <a:off x="-1" y="246488"/>
            <a:ext cx="12188825" cy="734145"/>
            <a:chOff x="0" y="845"/>
            <a:chExt cx="5760" cy="272"/>
          </a:xfrm>
          <a:solidFill>
            <a:srgbClr val="FF0000"/>
          </a:solidFill>
        </p:grpSpPr>
        <p:sp>
          <p:nvSpPr>
            <p:cNvPr id="41" name="Rectangle 19"/>
            <p:cNvSpPr>
              <a:spLocks noChangeArrowheads="1"/>
            </p:cNvSpPr>
            <p:nvPr userDrawn="1"/>
          </p:nvSpPr>
          <p:spPr bwMode="auto">
            <a:xfrm>
              <a:off x="5035" y="936"/>
              <a:ext cx="725" cy="18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2" name="Rectangle 20"/>
            <p:cNvSpPr>
              <a:spLocks noChangeArrowheads="1"/>
            </p:cNvSpPr>
            <p:nvPr userDrawn="1"/>
          </p:nvSpPr>
          <p:spPr bwMode="auto">
            <a:xfrm>
              <a:off x="657" y="936"/>
              <a:ext cx="5103" cy="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3" name="Rectangle 21"/>
            <p:cNvSpPr>
              <a:spLocks noChangeArrowheads="1"/>
            </p:cNvSpPr>
            <p:nvPr userDrawn="1"/>
          </p:nvSpPr>
          <p:spPr bwMode="auto">
            <a:xfrm>
              <a:off x="0" y="845"/>
              <a:ext cx="680" cy="18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9" name="AutoShape 22"/>
            <p:cNvSpPr>
              <a:spLocks noChangeArrowheads="1"/>
            </p:cNvSpPr>
            <p:nvPr userDrawn="1"/>
          </p:nvSpPr>
          <p:spPr bwMode="auto">
            <a:xfrm rot="10800000">
              <a:off x="4694" y="936"/>
              <a:ext cx="681" cy="181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50" name="AutoShape 23"/>
            <p:cNvSpPr>
              <a:spLocks noChangeArrowheads="1"/>
            </p:cNvSpPr>
            <p:nvPr userDrawn="1"/>
          </p:nvSpPr>
          <p:spPr bwMode="auto">
            <a:xfrm>
              <a:off x="340" y="845"/>
              <a:ext cx="681" cy="181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0" y="0"/>
            <a:ext cx="12188825" cy="2348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4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Analyses des données </a:t>
            </a:r>
          </a:p>
          <a:p>
            <a:r>
              <a:rPr lang="fr-FR" sz="28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Statistiques descriptives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1579" y="2219024"/>
            <a:ext cx="10585176" cy="43924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16" name="Chart 34">
            <a:extLst>
              <a:ext uri="{FF2B5EF4-FFF2-40B4-BE49-F238E27FC236}">
                <a16:creationId xmlns:a16="http://schemas.microsoft.com/office/drawing/2014/main" id="{D8F6BFED-703B-4FA7-AE95-08C4616BA3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720451"/>
              </p:ext>
            </p:extLst>
          </p:nvPr>
        </p:nvGraphicFramePr>
        <p:xfrm>
          <a:off x="2566020" y="1916832"/>
          <a:ext cx="6496295" cy="4302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7035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942F9-78D9-4DAD-910A-A6408ADA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z="1000" smtClean="0"/>
              <a:pPr/>
              <a:t>8</a:t>
            </a:fld>
            <a:endParaRPr lang="en-US" sz="1000" dirty="0"/>
          </a:p>
        </p:txBody>
      </p:sp>
      <p:grpSp>
        <p:nvGrpSpPr>
          <p:cNvPr id="40" name="Group 24"/>
          <p:cNvGrpSpPr>
            <a:grpSpLocks/>
          </p:cNvGrpSpPr>
          <p:nvPr/>
        </p:nvGrpSpPr>
        <p:grpSpPr bwMode="auto">
          <a:xfrm>
            <a:off x="-1" y="246488"/>
            <a:ext cx="12188825" cy="734145"/>
            <a:chOff x="0" y="845"/>
            <a:chExt cx="5760" cy="272"/>
          </a:xfrm>
          <a:solidFill>
            <a:srgbClr val="FF0000"/>
          </a:solidFill>
        </p:grpSpPr>
        <p:sp>
          <p:nvSpPr>
            <p:cNvPr id="41" name="Rectangle 19"/>
            <p:cNvSpPr>
              <a:spLocks noChangeArrowheads="1"/>
            </p:cNvSpPr>
            <p:nvPr userDrawn="1"/>
          </p:nvSpPr>
          <p:spPr bwMode="auto">
            <a:xfrm>
              <a:off x="5035" y="936"/>
              <a:ext cx="725" cy="18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2" name="Rectangle 20"/>
            <p:cNvSpPr>
              <a:spLocks noChangeArrowheads="1"/>
            </p:cNvSpPr>
            <p:nvPr userDrawn="1"/>
          </p:nvSpPr>
          <p:spPr bwMode="auto">
            <a:xfrm>
              <a:off x="657" y="936"/>
              <a:ext cx="5103" cy="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3" name="Rectangle 21"/>
            <p:cNvSpPr>
              <a:spLocks noChangeArrowheads="1"/>
            </p:cNvSpPr>
            <p:nvPr userDrawn="1"/>
          </p:nvSpPr>
          <p:spPr bwMode="auto">
            <a:xfrm>
              <a:off x="0" y="845"/>
              <a:ext cx="680" cy="18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9" name="AutoShape 22"/>
            <p:cNvSpPr>
              <a:spLocks noChangeArrowheads="1"/>
            </p:cNvSpPr>
            <p:nvPr userDrawn="1"/>
          </p:nvSpPr>
          <p:spPr bwMode="auto">
            <a:xfrm rot="10800000">
              <a:off x="4694" y="936"/>
              <a:ext cx="681" cy="181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50" name="AutoShape 23"/>
            <p:cNvSpPr>
              <a:spLocks noChangeArrowheads="1"/>
            </p:cNvSpPr>
            <p:nvPr userDrawn="1"/>
          </p:nvSpPr>
          <p:spPr bwMode="auto">
            <a:xfrm>
              <a:off x="340" y="845"/>
              <a:ext cx="681" cy="181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-3996" y="0"/>
            <a:ext cx="12188825" cy="6926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Analyses des données </a:t>
            </a:r>
          </a:p>
          <a:p>
            <a:r>
              <a:rPr lang="fr-FR" sz="14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Statistiques descriptives:     </a:t>
            </a:r>
            <a:r>
              <a:rPr lang="fr-FR" sz="12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Nombre de ventes mensuel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9776" y="1253329"/>
            <a:ext cx="11521280" cy="51125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609441" y="1412776"/>
            <a:ext cx="6493083" cy="46805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344A6FF-7324-467C-83E0-7E8AF88CE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78" y="1484784"/>
            <a:ext cx="6239030" cy="453650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20D13FC-F43E-4D8E-93DF-9201F926F970}"/>
              </a:ext>
            </a:extLst>
          </p:cNvPr>
          <p:cNvSpPr txBox="1"/>
          <p:nvPr/>
        </p:nvSpPr>
        <p:spPr>
          <a:xfrm>
            <a:off x="7246540" y="3117115"/>
            <a:ext cx="453650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accord avec le chiffre d’affaire</a:t>
            </a:r>
          </a:p>
          <a:p>
            <a:pPr marL="952393" lvl="1" indent="-342900">
              <a:buClr>
                <a:schemeClr val="bg1"/>
              </a:buClr>
              <a:buFont typeface="+mj-lt"/>
              <a:buAutoNum type="arabicPeriod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Baisse importante en octobre puis reprise en novembre</a:t>
            </a:r>
          </a:p>
          <a:p>
            <a:pPr marL="952393" lvl="1" indent="-342900">
              <a:buClr>
                <a:schemeClr val="bg1"/>
              </a:buClr>
              <a:buFont typeface="+mj-lt"/>
              <a:buAutoNum type="arabicPeriod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Deux pics : septembre (rentrée scolaire/littéraire) et décembre (fête de fin d’année)</a:t>
            </a:r>
          </a:p>
        </p:txBody>
      </p:sp>
    </p:spTree>
    <p:extLst>
      <p:ext uri="{BB962C8B-B14F-4D97-AF65-F5344CB8AC3E}">
        <p14:creationId xmlns:p14="http://schemas.microsoft.com/office/powerpoint/2010/main" val="10117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942F9-78D9-4DAD-910A-A6408ADA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z="1000" smtClean="0"/>
              <a:pPr/>
              <a:t>9</a:t>
            </a:fld>
            <a:endParaRPr lang="en-US" sz="1000" dirty="0"/>
          </a:p>
        </p:txBody>
      </p:sp>
      <p:grpSp>
        <p:nvGrpSpPr>
          <p:cNvPr id="40" name="Group 24"/>
          <p:cNvGrpSpPr>
            <a:grpSpLocks/>
          </p:cNvGrpSpPr>
          <p:nvPr/>
        </p:nvGrpSpPr>
        <p:grpSpPr bwMode="auto">
          <a:xfrm>
            <a:off x="-1" y="246488"/>
            <a:ext cx="12188825" cy="734145"/>
            <a:chOff x="0" y="845"/>
            <a:chExt cx="5760" cy="272"/>
          </a:xfrm>
          <a:solidFill>
            <a:srgbClr val="FF0000"/>
          </a:solidFill>
        </p:grpSpPr>
        <p:sp>
          <p:nvSpPr>
            <p:cNvPr id="41" name="Rectangle 19"/>
            <p:cNvSpPr>
              <a:spLocks noChangeArrowheads="1"/>
            </p:cNvSpPr>
            <p:nvPr userDrawn="1"/>
          </p:nvSpPr>
          <p:spPr bwMode="auto">
            <a:xfrm>
              <a:off x="5035" y="936"/>
              <a:ext cx="725" cy="18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2" name="Rectangle 20"/>
            <p:cNvSpPr>
              <a:spLocks noChangeArrowheads="1"/>
            </p:cNvSpPr>
            <p:nvPr userDrawn="1"/>
          </p:nvSpPr>
          <p:spPr bwMode="auto">
            <a:xfrm>
              <a:off x="657" y="936"/>
              <a:ext cx="5103" cy="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3" name="Rectangle 21"/>
            <p:cNvSpPr>
              <a:spLocks noChangeArrowheads="1"/>
            </p:cNvSpPr>
            <p:nvPr userDrawn="1"/>
          </p:nvSpPr>
          <p:spPr bwMode="auto">
            <a:xfrm>
              <a:off x="0" y="845"/>
              <a:ext cx="680" cy="18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9" name="AutoShape 22"/>
            <p:cNvSpPr>
              <a:spLocks noChangeArrowheads="1"/>
            </p:cNvSpPr>
            <p:nvPr userDrawn="1"/>
          </p:nvSpPr>
          <p:spPr bwMode="auto">
            <a:xfrm rot="10800000">
              <a:off x="4694" y="936"/>
              <a:ext cx="681" cy="181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50" name="AutoShape 23"/>
            <p:cNvSpPr>
              <a:spLocks noChangeArrowheads="1"/>
            </p:cNvSpPr>
            <p:nvPr userDrawn="1"/>
          </p:nvSpPr>
          <p:spPr bwMode="auto">
            <a:xfrm>
              <a:off x="340" y="845"/>
              <a:ext cx="681" cy="181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0" y="0"/>
            <a:ext cx="12188825" cy="6926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Analyses des données </a:t>
            </a:r>
          </a:p>
          <a:p>
            <a:r>
              <a:rPr lang="fr-FR" sz="14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charset="0"/>
              </a:rPr>
              <a:t>Analyse pour le mois d’octobre du 01 au 31, 2021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1764" y="980728"/>
            <a:ext cx="11017224" cy="52565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C79A178-C917-4548-89E3-3E24C7E1F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36" y="1412775"/>
            <a:ext cx="5822399" cy="4392488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F575064B-8EC9-47B5-B47F-A0B2BD2EB210}"/>
              </a:ext>
            </a:extLst>
          </p:cNvPr>
          <p:cNvSpPr txBox="1"/>
          <p:nvPr/>
        </p:nvSpPr>
        <p:spPr>
          <a:xfrm>
            <a:off x="6598468" y="2916522"/>
            <a:ext cx="44644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Perte des ventes pour les produits de catégorie 1 au mois d’octobre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Présence des ventes sur 5 jours uniquement (1</a:t>
            </a:r>
            <a:r>
              <a:rPr lang="fr-FR" sz="14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28-31 octobre 2021)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Impossible de récupérer les données mais à prendre en compte dans la suite de l’analyse</a:t>
            </a:r>
          </a:p>
        </p:txBody>
      </p:sp>
    </p:spTree>
    <p:extLst>
      <p:ext uri="{BB962C8B-B14F-4D97-AF65-F5344CB8AC3E}">
        <p14:creationId xmlns:p14="http://schemas.microsoft.com/office/powerpoint/2010/main" val="1716175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ysClr val="windowText" lastClr="000000"/>
      </a:dk1>
      <a:lt1>
        <a:sysClr val="window" lastClr="FFFFFF"/>
      </a:lt1>
      <a:dk2>
        <a:srgbClr val="240D58"/>
      </a:dk2>
      <a:lt2>
        <a:srgbClr val="EEECE1"/>
      </a:lt2>
      <a:accent1>
        <a:srgbClr val="20659E"/>
      </a:accent1>
      <a:accent2>
        <a:srgbClr val="FFFFFF"/>
      </a:accent2>
      <a:accent3>
        <a:srgbClr val="2DBCCA"/>
      </a:accent3>
      <a:accent4>
        <a:srgbClr val="791038"/>
      </a:accent4>
      <a:accent5>
        <a:srgbClr val="EF8F21"/>
      </a:accent5>
      <a:accent6>
        <a:srgbClr val="0090C4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7323</TotalTime>
  <Words>1009</Words>
  <Application>Microsoft Office PowerPoint</Application>
  <PresentationFormat>Personnalisé</PresentationFormat>
  <Paragraphs>135</Paragraphs>
  <Slides>22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1" baseType="lpstr">
      <vt:lpstr>Arial</vt:lpstr>
      <vt:lpstr>Arial Black</vt:lpstr>
      <vt:lpstr>Calibri</vt:lpstr>
      <vt:lpstr>Cambria</vt:lpstr>
      <vt:lpstr>Courier New</vt:lpstr>
      <vt:lpstr>Segoe UI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Executive PowerPoint Template</dc:title>
  <dc:creator>Julian</dc:creator>
  <cp:lastModifiedBy>amine mzebla</cp:lastModifiedBy>
  <cp:revision>142</cp:revision>
  <dcterms:created xsi:type="dcterms:W3CDTF">2013-09-12T13:05:01Z</dcterms:created>
  <dcterms:modified xsi:type="dcterms:W3CDTF">2022-01-16T20:29:12Z</dcterms:modified>
</cp:coreProperties>
</file>