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2" r:id="rId1"/>
    <p:sldMasterId id="2147484164" r:id="rId2"/>
  </p:sldMasterIdLst>
  <p:notesMasterIdLst>
    <p:notesMasterId r:id="rId26"/>
  </p:notesMasterIdLst>
  <p:handoutMasterIdLst>
    <p:handoutMasterId r:id="rId27"/>
  </p:handoutMasterIdLst>
  <p:sldIdLst>
    <p:sldId id="2215" r:id="rId3"/>
    <p:sldId id="4006" r:id="rId4"/>
    <p:sldId id="4010" r:id="rId5"/>
    <p:sldId id="4011" r:id="rId6"/>
    <p:sldId id="4015" r:id="rId7"/>
    <p:sldId id="4008" r:id="rId8"/>
    <p:sldId id="4014" r:id="rId9"/>
    <p:sldId id="4005" r:id="rId10"/>
    <p:sldId id="4012" r:id="rId11"/>
    <p:sldId id="4009" r:id="rId12"/>
    <p:sldId id="4016" r:id="rId13"/>
    <p:sldId id="4017" r:id="rId14"/>
    <p:sldId id="4018" r:id="rId15"/>
    <p:sldId id="4019" r:id="rId16"/>
    <p:sldId id="4020" r:id="rId17"/>
    <p:sldId id="4021" r:id="rId18"/>
    <p:sldId id="4022" r:id="rId19"/>
    <p:sldId id="4024" r:id="rId20"/>
    <p:sldId id="4025" r:id="rId21"/>
    <p:sldId id="4026" r:id="rId22"/>
    <p:sldId id="4027" r:id="rId23"/>
    <p:sldId id="4028" r:id="rId24"/>
    <p:sldId id="400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820"/>
    <a:srgbClr val="F6CF71"/>
    <a:srgbClr val="000000"/>
    <a:srgbClr val="001334"/>
    <a:srgbClr val="FFE83C"/>
    <a:srgbClr val="FFAC0E"/>
    <a:srgbClr val="000C28"/>
    <a:srgbClr val="5D77EB"/>
    <a:srgbClr val="1A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07" autoAdjust="0"/>
  </p:normalViewPr>
  <p:slideViewPr>
    <p:cSldViewPr snapToGrid="0" snapToObjects="1">
      <p:cViewPr varScale="1">
        <p:scale>
          <a:sx n="80" d="100"/>
          <a:sy n="80" d="100"/>
        </p:scale>
        <p:origin x="782" y="67"/>
      </p:cViewPr>
      <p:guideLst/>
    </p:cSldViewPr>
  </p:slideViewPr>
  <p:outlineViewPr>
    <p:cViewPr>
      <p:scale>
        <a:sx n="60" d="100"/>
        <a:sy n="60" d="100"/>
      </p:scale>
      <p:origin x="0" y="-642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8" d="100"/>
        <a:sy n="58" d="100"/>
      </p:scale>
      <p:origin x="0" y="0"/>
    </p:cViewPr>
  </p:sorterViewPr>
  <p:notesViewPr>
    <p:cSldViewPr snapToGrid="0" snapToObjects="1" showGuides="1">
      <p:cViewPr varScale="1">
        <p:scale>
          <a:sx n="80" d="100"/>
          <a:sy n="80" d="100"/>
        </p:scale>
        <p:origin x="340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C40D67-B634-F042-B1A6-E0CAAA7B6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Nunito Sans ExtraLight" pitchFamily="2" charset="7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0C43FE-13DA-1F4D-A893-75A63BEC30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AA0C3-E836-154A-8836-7C084C6AB4EB}" type="datetimeFigureOut">
              <a:rPr lang="en-US" smtClean="0">
                <a:latin typeface="Nunito Sans ExtraLight" pitchFamily="2" charset="77"/>
              </a:rPr>
              <a:t>5/1/2022</a:t>
            </a:fld>
            <a:endParaRPr lang="en-US" dirty="0">
              <a:latin typeface="Nunito Sans ExtraLight" pitchFamily="2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4BCD6-177C-964E-B7BE-8250B6014D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Nunito Sans ExtraLight" pitchFamily="2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6C0AA-FFED-434F-BB63-1CDFCC7B08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15C9B-A291-D94E-B58F-94CE562E1E4D}" type="slidenum">
              <a:rPr lang="en-US" smtClean="0">
                <a:latin typeface="Nunito Sans ExtraLight" pitchFamily="2" charset="77"/>
              </a:rPr>
              <a:t>‹N°›</a:t>
            </a:fld>
            <a:endParaRPr lang="en-US" dirty="0">
              <a:latin typeface="Nunito Sans Extra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39219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 i="0">
                <a:latin typeface="Nunito Sans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1" i="0">
                <a:latin typeface="Nunito Sans SemiBold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5/1/2022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1" i="0">
                <a:latin typeface="Nunito Sans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 i="0">
                <a:latin typeface="Nunito Sans SemiBold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09" rtl="0" eaLnBrk="1" latinLnBrk="0" hangingPunct="1">
      <a:defRPr sz="1200" b="1" i="0" kern="1200">
        <a:solidFill>
          <a:schemeClr val="tx1"/>
        </a:solidFill>
        <a:latin typeface="Nunito Sans SemiBold" pitchFamily="2" charset="77"/>
        <a:ea typeface="+mn-ea"/>
        <a:cs typeface="+mn-cs"/>
      </a:defRPr>
    </a:lvl1pPr>
    <a:lvl2pPr marL="457109" algn="l" defTabSz="457109" rtl="0" eaLnBrk="1" latinLnBrk="0" hangingPunct="1">
      <a:defRPr sz="1200" b="1" i="0" kern="1200">
        <a:solidFill>
          <a:schemeClr val="tx1"/>
        </a:solidFill>
        <a:latin typeface="Nunito Sans SemiBold" pitchFamily="2" charset="77"/>
        <a:ea typeface="+mn-ea"/>
        <a:cs typeface="+mn-cs"/>
      </a:defRPr>
    </a:lvl2pPr>
    <a:lvl3pPr marL="914217" algn="l" defTabSz="457109" rtl="0" eaLnBrk="1" latinLnBrk="0" hangingPunct="1">
      <a:defRPr sz="1200" b="1" i="0" kern="1200">
        <a:solidFill>
          <a:schemeClr val="tx1"/>
        </a:solidFill>
        <a:latin typeface="Nunito Sans SemiBold" pitchFamily="2" charset="77"/>
        <a:ea typeface="+mn-ea"/>
        <a:cs typeface="+mn-cs"/>
      </a:defRPr>
    </a:lvl3pPr>
    <a:lvl4pPr marL="1371326" algn="l" defTabSz="457109" rtl="0" eaLnBrk="1" latinLnBrk="0" hangingPunct="1">
      <a:defRPr sz="1200" b="1" i="0" kern="1200">
        <a:solidFill>
          <a:schemeClr val="tx1"/>
        </a:solidFill>
        <a:latin typeface="Nunito Sans SemiBold" pitchFamily="2" charset="77"/>
        <a:ea typeface="+mn-ea"/>
        <a:cs typeface="+mn-cs"/>
      </a:defRPr>
    </a:lvl4pPr>
    <a:lvl5pPr marL="1828434" algn="l" defTabSz="457109" rtl="0" eaLnBrk="1" latinLnBrk="0" hangingPunct="1">
      <a:defRPr sz="1200" b="1" i="0" kern="1200">
        <a:solidFill>
          <a:schemeClr val="tx1"/>
        </a:solidFill>
        <a:latin typeface="Nunito Sans SemiBold" pitchFamily="2" charset="77"/>
        <a:ea typeface="+mn-ea"/>
        <a:cs typeface="+mn-cs"/>
      </a:defRPr>
    </a:lvl5pPr>
    <a:lvl6pPr marL="2285543" algn="l" defTabSz="4571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52" algn="l" defTabSz="4571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4571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69" algn="l" defTabSz="4571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551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F703EAF-9238-4E71-84FB-34C327547F45}"/>
              </a:ext>
            </a:extLst>
          </p:cNvPr>
          <p:cNvSpPr/>
          <p:nvPr userDrawn="1"/>
        </p:nvSpPr>
        <p:spPr>
          <a:xfrm>
            <a:off x="2363498" y="6298575"/>
            <a:ext cx="582536" cy="32873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1E5A85-4D43-4DEC-8E2A-50E8BB553CDA}"/>
              </a:ext>
            </a:extLst>
          </p:cNvPr>
          <p:cNvSpPr/>
          <p:nvPr userDrawn="1"/>
        </p:nvSpPr>
        <p:spPr>
          <a:xfrm>
            <a:off x="3224710" y="6301361"/>
            <a:ext cx="135005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schemeClr val="tx2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Presentation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EC6D57-4A00-406D-9935-F1E72DE2FDF1}"/>
              </a:ext>
            </a:extLst>
          </p:cNvPr>
          <p:cNvSpPr/>
          <p:nvPr userDrawn="1"/>
        </p:nvSpPr>
        <p:spPr>
          <a:xfrm>
            <a:off x="4731678" y="6328655"/>
            <a:ext cx="2055099" cy="268576"/>
          </a:xfrm>
          <a:prstGeom prst="roundRect">
            <a:avLst>
              <a:gd name="adj" fmla="val 11018"/>
            </a:avLst>
          </a:prstGeom>
          <a:noFill/>
          <a:ln w="31750">
            <a:gradFill>
              <a:gsLst>
                <a:gs pos="0">
                  <a:schemeClr val="accent1"/>
                </a:gs>
                <a:gs pos="5200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>
              <a:latin typeface="Nunito Sans ExtraLight" pitchFamily="2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DCF048-8AEB-423C-9CC4-CFDB2BA24C5D}"/>
              </a:ext>
            </a:extLst>
          </p:cNvPr>
          <p:cNvSpPr txBox="1"/>
          <p:nvPr userDrawn="1"/>
        </p:nvSpPr>
        <p:spPr>
          <a:xfrm>
            <a:off x="4982731" y="6330040"/>
            <a:ext cx="1804046" cy="265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i="0" dirty="0">
                <a:solidFill>
                  <a:schemeClr val="tx2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www.slidemodel.com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9778B802-DD97-4131-87C4-0B25BDCEE49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861015" y="6393115"/>
            <a:ext cx="140117" cy="139656"/>
          </a:xfrm>
          <a:custGeom>
            <a:avLst/>
            <a:gdLst>
              <a:gd name="T0" fmla="*/ 126 w 253"/>
              <a:gd name="T1" fmla="*/ 0 h 252"/>
              <a:gd name="T2" fmla="*/ 0 w 253"/>
              <a:gd name="T3" fmla="*/ 126 h 252"/>
              <a:gd name="T4" fmla="*/ 126 w 253"/>
              <a:gd name="T5" fmla="*/ 252 h 252"/>
              <a:gd name="T6" fmla="*/ 253 w 253"/>
              <a:gd name="T7" fmla="*/ 126 h 252"/>
              <a:gd name="T8" fmla="*/ 126 w 253"/>
              <a:gd name="T9" fmla="*/ 0 h 252"/>
              <a:gd name="T10" fmla="*/ 204 w 253"/>
              <a:gd name="T11" fmla="*/ 65 h 252"/>
              <a:gd name="T12" fmla="*/ 225 w 253"/>
              <a:gd name="T13" fmla="*/ 122 h 252"/>
              <a:gd name="T14" fmla="*/ 184 w 253"/>
              <a:gd name="T15" fmla="*/ 117 h 252"/>
              <a:gd name="T16" fmla="*/ 184 w 253"/>
              <a:gd name="T17" fmla="*/ 117 h 252"/>
              <a:gd name="T18" fmla="*/ 156 w 253"/>
              <a:gd name="T19" fmla="*/ 120 h 252"/>
              <a:gd name="T20" fmla="*/ 149 w 253"/>
              <a:gd name="T21" fmla="*/ 104 h 252"/>
              <a:gd name="T22" fmla="*/ 204 w 253"/>
              <a:gd name="T23" fmla="*/ 65 h 252"/>
              <a:gd name="T24" fmla="*/ 126 w 253"/>
              <a:gd name="T25" fmla="*/ 28 h 252"/>
              <a:gd name="T26" fmla="*/ 188 w 253"/>
              <a:gd name="T27" fmla="*/ 49 h 252"/>
              <a:gd name="T28" fmla="*/ 139 w 253"/>
              <a:gd name="T29" fmla="*/ 84 h 252"/>
              <a:gd name="T30" fmla="*/ 105 w 253"/>
              <a:gd name="T31" fmla="*/ 30 h 252"/>
              <a:gd name="T32" fmla="*/ 126 w 253"/>
              <a:gd name="T33" fmla="*/ 28 h 252"/>
              <a:gd name="T34" fmla="*/ 83 w 253"/>
              <a:gd name="T35" fmla="*/ 38 h 252"/>
              <a:gd name="T36" fmla="*/ 118 w 253"/>
              <a:gd name="T37" fmla="*/ 92 h 252"/>
              <a:gd name="T38" fmla="*/ 40 w 253"/>
              <a:gd name="T39" fmla="*/ 103 h 252"/>
              <a:gd name="T40" fmla="*/ 39 w 253"/>
              <a:gd name="T41" fmla="*/ 103 h 252"/>
              <a:gd name="T42" fmla="*/ 39 w 253"/>
              <a:gd name="T43" fmla="*/ 103 h 252"/>
              <a:gd name="T44" fmla="*/ 31 w 253"/>
              <a:gd name="T45" fmla="*/ 102 h 252"/>
              <a:gd name="T46" fmla="*/ 83 w 253"/>
              <a:gd name="T47" fmla="*/ 38 h 252"/>
              <a:gd name="T48" fmla="*/ 28 w 253"/>
              <a:gd name="T49" fmla="*/ 126 h 252"/>
              <a:gd name="T50" fmla="*/ 28 w 253"/>
              <a:gd name="T51" fmla="*/ 125 h 252"/>
              <a:gd name="T52" fmla="*/ 39 w 253"/>
              <a:gd name="T53" fmla="*/ 125 h 252"/>
              <a:gd name="T54" fmla="*/ 39 w 253"/>
              <a:gd name="T55" fmla="*/ 125 h 252"/>
              <a:gd name="T56" fmla="*/ 128 w 253"/>
              <a:gd name="T57" fmla="*/ 112 h 252"/>
              <a:gd name="T58" fmla="*/ 134 w 253"/>
              <a:gd name="T59" fmla="*/ 125 h 252"/>
              <a:gd name="T60" fmla="*/ 78 w 253"/>
              <a:gd name="T61" fmla="*/ 158 h 252"/>
              <a:gd name="T62" fmla="*/ 51 w 253"/>
              <a:gd name="T63" fmla="*/ 190 h 252"/>
              <a:gd name="T64" fmla="*/ 28 w 253"/>
              <a:gd name="T65" fmla="*/ 126 h 252"/>
              <a:gd name="T66" fmla="*/ 126 w 253"/>
              <a:gd name="T67" fmla="*/ 225 h 252"/>
              <a:gd name="T68" fmla="*/ 68 w 253"/>
              <a:gd name="T69" fmla="*/ 205 h 252"/>
              <a:gd name="T70" fmla="*/ 91 w 253"/>
              <a:gd name="T71" fmla="*/ 177 h 252"/>
              <a:gd name="T72" fmla="*/ 142 w 253"/>
              <a:gd name="T73" fmla="*/ 146 h 252"/>
              <a:gd name="T74" fmla="*/ 161 w 253"/>
              <a:gd name="T75" fmla="*/ 218 h 252"/>
              <a:gd name="T76" fmla="*/ 126 w 253"/>
              <a:gd name="T77" fmla="*/ 225 h 252"/>
              <a:gd name="T78" fmla="*/ 182 w 253"/>
              <a:gd name="T79" fmla="*/ 207 h 252"/>
              <a:gd name="T80" fmla="*/ 164 w 253"/>
              <a:gd name="T81" fmla="*/ 141 h 252"/>
              <a:gd name="T82" fmla="*/ 184 w 253"/>
              <a:gd name="T83" fmla="*/ 140 h 252"/>
              <a:gd name="T84" fmla="*/ 184 w 253"/>
              <a:gd name="T85" fmla="*/ 140 h 252"/>
              <a:gd name="T86" fmla="*/ 223 w 253"/>
              <a:gd name="T87" fmla="*/ 144 h 252"/>
              <a:gd name="T88" fmla="*/ 182 w 253"/>
              <a:gd name="T89" fmla="*/ 207 h 252"/>
              <a:gd name="T90" fmla="*/ 182 w 253"/>
              <a:gd name="T91" fmla="*/ 207 h 252"/>
              <a:gd name="T92" fmla="*/ 182 w 253"/>
              <a:gd name="T93" fmla="*/ 207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53" h="252">
                <a:moveTo>
                  <a:pt x="126" y="0"/>
                </a:moveTo>
                <a:cubicBezTo>
                  <a:pt x="57" y="0"/>
                  <a:pt x="0" y="57"/>
                  <a:pt x="0" y="126"/>
                </a:cubicBezTo>
                <a:cubicBezTo>
                  <a:pt x="0" y="196"/>
                  <a:pt x="57" y="252"/>
                  <a:pt x="126" y="252"/>
                </a:cubicBezTo>
                <a:cubicBezTo>
                  <a:pt x="196" y="252"/>
                  <a:pt x="253" y="196"/>
                  <a:pt x="253" y="126"/>
                </a:cubicBezTo>
                <a:cubicBezTo>
                  <a:pt x="253" y="57"/>
                  <a:pt x="196" y="0"/>
                  <a:pt x="126" y="0"/>
                </a:cubicBezTo>
                <a:close/>
                <a:moveTo>
                  <a:pt x="204" y="65"/>
                </a:moveTo>
                <a:cubicBezTo>
                  <a:pt x="216" y="81"/>
                  <a:pt x="224" y="100"/>
                  <a:pt x="225" y="122"/>
                </a:cubicBezTo>
                <a:cubicBezTo>
                  <a:pt x="210" y="119"/>
                  <a:pt x="197" y="117"/>
                  <a:pt x="184" y="117"/>
                </a:cubicBezTo>
                <a:cubicBezTo>
                  <a:pt x="184" y="117"/>
                  <a:pt x="184" y="117"/>
                  <a:pt x="184" y="117"/>
                </a:cubicBezTo>
                <a:cubicBezTo>
                  <a:pt x="174" y="117"/>
                  <a:pt x="165" y="118"/>
                  <a:pt x="156" y="120"/>
                </a:cubicBezTo>
                <a:cubicBezTo>
                  <a:pt x="154" y="114"/>
                  <a:pt x="152" y="109"/>
                  <a:pt x="149" y="104"/>
                </a:cubicBezTo>
                <a:cubicBezTo>
                  <a:pt x="169" y="96"/>
                  <a:pt x="188" y="83"/>
                  <a:pt x="204" y="65"/>
                </a:cubicBezTo>
                <a:close/>
                <a:moveTo>
                  <a:pt x="126" y="28"/>
                </a:moveTo>
                <a:cubicBezTo>
                  <a:pt x="150" y="28"/>
                  <a:pt x="171" y="36"/>
                  <a:pt x="188" y="49"/>
                </a:cubicBezTo>
                <a:cubicBezTo>
                  <a:pt x="175" y="65"/>
                  <a:pt x="158" y="76"/>
                  <a:pt x="139" y="84"/>
                </a:cubicBezTo>
                <a:cubicBezTo>
                  <a:pt x="127" y="59"/>
                  <a:pt x="114" y="41"/>
                  <a:pt x="105" y="30"/>
                </a:cubicBezTo>
                <a:cubicBezTo>
                  <a:pt x="112" y="29"/>
                  <a:pt x="119" y="28"/>
                  <a:pt x="126" y="28"/>
                </a:cubicBezTo>
                <a:close/>
                <a:moveTo>
                  <a:pt x="83" y="38"/>
                </a:moveTo>
                <a:cubicBezTo>
                  <a:pt x="90" y="46"/>
                  <a:pt x="103" y="64"/>
                  <a:pt x="118" y="92"/>
                </a:cubicBezTo>
                <a:cubicBezTo>
                  <a:pt x="88" y="100"/>
                  <a:pt x="58" y="103"/>
                  <a:pt x="40" y="103"/>
                </a:cubicBezTo>
                <a:cubicBezTo>
                  <a:pt x="40" y="103"/>
                  <a:pt x="39" y="103"/>
                  <a:pt x="39" y="103"/>
                </a:cubicBezTo>
                <a:cubicBezTo>
                  <a:pt x="39" y="103"/>
                  <a:pt x="39" y="103"/>
                  <a:pt x="39" y="103"/>
                </a:cubicBezTo>
                <a:cubicBezTo>
                  <a:pt x="36" y="103"/>
                  <a:pt x="33" y="102"/>
                  <a:pt x="31" y="102"/>
                </a:cubicBezTo>
                <a:cubicBezTo>
                  <a:pt x="38" y="74"/>
                  <a:pt x="57" y="51"/>
                  <a:pt x="83" y="38"/>
                </a:cubicBezTo>
                <a:close/>
                <a:moveTo>
                  <a:pt x="28" y="126"/>
                </a:moveTo>
                <a:cubicBezTo>
                  <a:pt x="28" y="126"/>
                  <a:pt x="28" y="125"/>
                  <a:pt x="28" y="125"/>
                </a:cubicBezTo>
                <a:cubicBezTo>
                  <a:pt x="31" y="125"/>
                  <a:pt x="34" y="125"/>
                  <a:pt x="39" y="125"/>
                </a:cubicBezTo>
                <a:cubicBezTo>
                  <a:pt x="39" y="125"/>
                  <a:pt x="39" y="125"/>
                  <a:pt x="39" y="125"/>
                </a:cubicBezTo>
                <a:cubicBezTo>
                  <a:pt x="59" y="125"/>
                  <a:pt x="93" y="123"/>
                  <a:pt x="128" y="112"/>
                </a:cubicBezTo>
                <a:cubicBezTo>
                  <a:pt x="130" y="116"/>
                  <a:pt x="132" y="121"/>
                  <a:pt x="134" y="125"/>
                </a:cubicBezTo>
                <a:cubicBezTo>
                  <a:pt x="110" y="133"/>
                  <a:pt x="92" y="145"/>
                  <a:pt x="78" y="158"/>
                </a:cubicBezTo>
                <a:cubicBezTo>
                  <a:pt x="65" y="170"/>
                  <a:pt x="56" y="182"/>
                  <a:pt x="51" y="190"/>
                </a:cubicBezTo>
                <a:cubicBezTo>
                  <a:pt x="37" y="172"/>
                  <a:pt x="28" y="150"/>
                  <a:pt x="28" y="126"/>
                </a:cubicBezTo>
                <a:close/>
                <a:moveTo>
                  <a:pt x="126" y="225"/>
                </a:moveTo>
                <a:cubicBezTo>
                  <a:pt x="104" y="225"/>
                  <a:pt x="84" y="217"/>
                  <a:pt x="68" y="205"/>
                </a:cubicBezTo>
                <a:cubicBezTo>
                  <a:pt x="71" y="200"/>
                  <a:pt x="79" y="189"/>
                  <a:pt x="91" y="177"/>
                </a:cubicBezTo>
                <a:cubicBezTo>
                  <a:pt x="103" y="165"/>
                  <a:pt x="120" y="153"/>
                  <a:pt x="142" y="146"/>
                </a:cubicBezTo>
                <a:cubicBezTo>
                  <a:pt x="149" y="167"/>
                  <a:pt x="156" y="191"/>
                  <a:pt x="161" y="218"/>
                </a:cubicBezTo>
                <a:cubicBezTo>
                  <a:pt x="150" y="222"/>
                  <a:pt x="139" y="225"/>
                  <a:pt x="126" y="225"/>
                </a:cubicBezTo>
                <a:close/>
                <a:moveTo>
                  <a:pt x="182" y="207"/>
                </a:moveTo>
                <a:cubicBezTo>
                  <a:pt x="177" y="183"/>
                  <a:pt x="171" y="161"/>
                  <a:pt x="164" y="141"/>
                </a:cubicBezTo>
                <a:cubicBezTo>
                  <a:pt x="170" y="140"/>
                  <a:pt x="177" y="140"/>
                  <a:pt x="184" y="140"/>
                </a:cubicBezTo>
                <a:cubicBezTo>
                  <a:pt x="184" y="140"/>
                  <a:pt x="184" y="140"/>
                  <a:pt x="184" y="140"/>
                </a:cubicBezTo>
                <a:cubicBezTo>
                  <a:pt x="196" y="140"/>
                  <a:pt x="209" y="141"/>
                  <a:pt x="223" y="144"/>
                </a:cubicBezTo>
                <a:cubicBezTo>
                  <a:pt x="218" y="170"/>
                  <a:pt x="203" y="193"/>
                  <a:pt x="182" y="207"/>
                </a:cubicBezTo>
                <a:close/>
                <a:moveTo>
                  <a:pt x="182" y="207"/>
                </a:moveTo>
                <a:cubicBezTo>
                  <a:pt x="182" y="207"/>
                  <a:pt x="182" y="207"/>
                  <a:pt x="182" y="207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DDC38-7723-42BE-9AD9-BA98363D4598}"/>
              </a:ext>
            </a:extLst>
          </p:cNvPr>
          <p:cNvCxnSpPr>
            <a:cxnSpLocks/>
          </p:cNvCxnSpPr>
          <p:nvPr userDrawn="1"/>
        </p:nvCxnSpPr>
        <p:spPr>
          <a:xfrm>
            <a:off x="4574760" y="6317097"/>
            <a:ext cx="0" cy="291693"/>
          </a:xfrm>
          <a:prstGeom prst="line">
            <a:avLst/>
          </a:prstGeom>
          <a:ln w="25400" cap="flat" cmpd="sng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CEB8AD9-BDB3-4306-934E-488A3D8B95F9}"/>
              </a:ext>
            </a:extLst>
          </p:cNvPr>
          <p:cNvGrpSpPr/>
          <p:nvPr userDrawn="1"/>
        </p:nvGrpSpPr>
        <p:grpSpPr>
          <a:xfrm>
            <a:off x="676503" y="6267486"/>
            <a:ext cx="492491" cy="390914"/>
            <a:chOff x="3662363" y="1530350"/>
            <a:chExt cx="1270001" cy="1008063"/>
          </a:xfrm>
          <a:solidFill>
            <a:schemeClr val="accent4"/>
          </a:solidFill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64F4035C-0000-45FB-9997-BA1B8A8EC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201" y="1530350"/>
              <a:ext cx="1046163" cy="158750"/>
            </a:xfrm>
            <a:custGeom>
              <a:avLst/>
              <a:gdLst>
                <a:gd name="T0" fmla="*/ 276 w 276"/>
                <a:gd name="T1" fmla="*/ 21 h 42"/>
                <a:gd name="T2" fmla="*/ 255 w 276"/>
                <a:gd name="T3" fmla="*/ 42 h 42"/>
                <a:gd name="T4" fmla="*/ 21 w 276"/>
                <a:gd name="T5" fmla="*/ 42 h 42"/>
                <a:gd name="T6" fmla="*/ 0 w 276"/>
                <a:gd name="T7" fmla="*/ 21 h 42"/>
                <a:gd name="T8" fmla="*/ 0 w 276"/>
                <a:gd name="T9" fmla="*/ 21 h 42"/>
                <a:gd name="T10" fmla="*/ 21 w 276"/>
                <a:gd name="T11" fmla="*/ 0 h 42"/>
                <a:gd name="T12" fmla="*/ 255 w 276"/>
                <a:gd name="T13" fmla="*/ 0 h 42"/>
                <a:gd name="T14" fmla="*/ 276 w 276"/>
                <a:gd name="T15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6" h="42">
                  <a:moveTo>
                    <a:pt x="276" y="21"/>
                  </a:moveTo>
                  <a:cubicBezTo>
                    <a:pt x="276" y="33"/>
                    <a:pt x="267" y="42"/>
                    <a:pt x="255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9" y="42"/>
                    <a:pt x="0" y="33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9" y="0"/>
                    <a:pt x="21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67" y="0"/>
                    <a:pt x="276" y="10"/>
                    <a:pt x="276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219646DE-15CF-4653-9D8C-93E3BE081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201" y="1955800"/>
              <a:ext cx="1046163" cy="160338"/>
            </a:xfrm>
            <a:custGeom>
              <a:avLst/>
              <a:gdLst>
                <a:gd name="T0" fmla="*/ 276 w 276"/>
                <a:gd name="T1" fmla="*/ 21 h 42"/>
                <a:gd name="T2" fmla="*/ 255 w 276"/>
                <a:gd name="T3" fmla="*/ 42 h 42"/>
                <a:gd name="T4" fmla="*/ 21 w 276"/>
                <a:gd name="T5" fmla="*/ 42 h 42"/>
                <a:gd name="T6" fmla="*/ 0 w 276"/>
                <a:gd name="T7" fmla="*/ 21 h 42"/>
                <a:gd name="T8" fmla="*/ 0 w 276"/>
                <a:gd name="T9" fmla="*/ 21 h 42"/>
                <a:gd name="T10" fmla="*/ 21 w 276"/>
                <a:gd name="T11" fmla="*/ 0 h 42"/>
                <a:gd name="T12" fmla="*/ 255 w 276"/>
                <a:gd name="T13" fmla="*/ 0 h 42"/>
                <a:gd name="T14" fmla="*/ 276 w 276"/>
                <a:gd name="T15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6" h="42">
                  <a:moveTo>
                    <a:pt x="276" y="21"/>
                  </a:moveTo>
                  <a:cubicBezTo>
                    <a:pt x="276" y="32"/>
                    <a:pt x="267" y="42"/>
                    <a:pt x="255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9" y="42"/>
                    <a:pt x="0" y="32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67" y="0"/>
                    <a:pt x="276" y="9"/>
                    <a:pt x="276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AC7F7EA3-C691-4529-BE01-7E9A4860F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201" y="2378075"/>
              <a:ext cx="1046163" cy="160338"/>
            </a:xfrm>
            <a:custGeom>
              <a:avLst/>
              <a:gdLst>
                <a:gd name="T0" fmla="*/ 276 w 276"/>
                <a:gd name="T1" fmla="*/ 21 h 42"/>
                <a:gd name="T2" fmla="*/ 255 w 276"/>
                <a:gd name="T3" fmla="*/ 42 h 42"/>
                <a:gd name="T4" fmla="*/ 21 w 276"/>
                <a:gd name="T5" fmla="*/ 42 h 42"/>
                <a:gd name="T6" fmla="*/ 0 w 276"/>
                <a:gd name="T7" fmla="*/ 21 h 42"/>
                <a:gd name="T8" fmla="*/ 0 w 276"/>
                <a:gd name="T9" fmla="*/ 21 h 42"/>
                <a:gd name="T10" fmla="*/ 21 w 276"/>
                <a:gd name="T11" fmla="*/ 0 h 42"/>
                <a:gd name="T12" fmla="*/ 255 w 276"/>
                <a:gd name="T13" fmla="*/ 0 h 42"/>
                <a:gd name="T14" fmla="*/ 276 w 276"/>
                <a:gd name="T15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6" h="42">
                  <a:moveTo>
                    <a:pt x="276" y="21"/>
                  </a:moveTo>
                  <a:cubicBezTo>
                    <a:pt x="276" y="33"/>
                    <a:pt x="267" y="42"/>
                    <a:pt x="255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9" y="42"/>
                    <a:pt x="0" y="33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67" y="0"/>
                    <a:pt x="276" y="9"/>
                    <a:pt x="276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52DBCD9B-08F9-4BF7-9699-254854FB8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2165350"/>
              <a:ext cx="1046163" cy="160338"/>
            </a:xfrm>
            <a:custGeom>
              <a:avLst/>
              <a:gdLst>
                <a:gd name="T0" fmla="*/ 276 w 276"/>
                <a:gd name="T1" fmla="*/ 21 h 42"/>
                <a:gd name="T2" fmla="*/ 255 w 276"/>
                <a:gd name="T3" fmla="*/ 42 h 42"/>
                <a:gd name="T4" fmla="*/ 21 w 276"/>
                <a:gd name="T5" fmla="*/ 42 h 42"/>
                <a:gd name="T6" fmla="*/ 0 w 276"/>
                <a:gd name="T7" fmla="*/ 21 h 42"/>
                <a:gd name="T8" fmla="*/ 0 w 276"/>
                <a:gd name="T9" fmla="*/ 21 h 42"/>
                <a:gd name="T10" fmla="*/ 21 w 276"/>
                <a:gd name="T11" fmla="*/ 0 h 42"/>
                <a:gd name="T12" fmla="*/ 255 w 276"/>
                <a:gd name="T13" fmla="*/ 0 h 42"/>
                <a:gd name="T14" fmla="*/ 276 w 276"/>
                <a:gd name="T15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6" h="42">
                  <a:moveTo>
                    <a:pt x="276" y="21"/>
                  </a:moveTo>
                  <a:cubicBezTo>
                    <a:pt x="276" y="33"/>
                    <a:pt x="267" y="42"/>
                    <a:pt x="255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10" y="42"/>
                    <a:pt x="0" y="33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67" y="0"/>
                    <a:pt x="276" y="10"/>
                    <a:pt x="276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C89896C8-A6CF-4C55-9AD4-03687D261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1743075"/>
              <a:ext cx="1046163" cy="160338"/>
            </a:xfrm>
            <a:custGeom>
              <a:avLst/>
              <a:gdLst>
                <a:gd name="T0" fmla="*/ 276 w 276"/>
                <a:gd name="T1" fmla="*/ 21 h 42"/>
                <a:gd name="T2" fmla="*/ 255 w 276"/>
                <a:gd name="T3" fmla="*/ 42 h 42"/>
                <a:gd name="T4" fmla="*/ 21 w 276"/>
                <a:gd name="T5" fmla="*/ 42 h 42"/>
                <a:gd name="T6" fmla="*/ 0 w 276"/>
                <a:gd name="T7" fmla="*/ 21 h 42"/>
                <a:gd name="T8" fmla="*/ 0 w 276"/>
                <a:gd name="T9" fmla="*/ 21 h 42"/>
                <a:gd name="T10" fmla="*/ 21 w 276"/>
                <a:gd name="T11" fmla="*/ 0 h 42"/>
                <a:gd name="T12" fmla="*/ 255 w 276"/>
                <a:gd name="T13" fmla="*/ 0 h 42"/>
                <a:gd name="T14" fmla="*/ 276 w 276"/>
                <a:gd name="T15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6" h="42">
                  <a:moveTo>
                    <a:pt x="276" y="21"/>
                  </a:moveTo>
                  <a:cubicBezTo>
                    <a:pt x="276" y="33"/>
                    <a:pt x="267" y="42"/>
                    <a:pt x="255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10" y="42"/>
                    <a:pt x="0" y="33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10" y="0"/>
                    <a:pt x="21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67" y="0"/>
                    <a:pt x="276" y="9"/>
                    <a:pt x="276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7CFFE64-ABFD-4628-804D-CC8AB0FBCF7D}"/>
              </a:ext>
            </a:extLst>
          </p:cNvPr>
          <p:cNvSpPr/>
          <p:nvPr userDrawn="1"/>
        </p:nvSpPr>
        <p:spPr>
          <a:xfrm>
            <a:off x="1509534" y="6301361"/>
            <a:ext cx="150291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schemeClr val="tx2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Company </a:t>
            </a:r>
            <a:r>
              <a:rPr lang="en-US" sz="1500" b="1" dirty="0">
                <a:solidFill>
                  <a:schemeClr val="bg1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Profile</a:t>
            </a:r>
          </a:p>
        </p:txBody>
      </p:sp>
    </p:spTree>
    <p:extLst>
      <p:ext uri="{BB962C8B-B14F-4D97-AF65-F5344CB8AC3E}">
        <p14:creationId xmlns:p14="http://schemas.microsoft.com/office/powerpoint/2010/main" val="360835356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06326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103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3279F6-F78A-9D43-9C0C-41665A74B5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2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300" b="1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Nunito Sans SemiBold" pitchFamily="2" charset="77"/>
                <a:ea typeface="Source Sans Pro Light" panose="020B0403030403020204" pitchFamily="34" charset="0"/>
                <a:cs typeface="Noto Sans Light" panose="020B040204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0715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e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5E4BEB-9379-1B4B-A4F2-584469834F62}"/>
              </a:ext>
            </a:extLst>
          </p:cNvPr>
          <p:cNvSpPr/>
          <p:nvPr userDrawn="1"/>
        </p:nvSpPr>
        <p:spPr>
          <a:xfrm>
            <a:off x="10926219" y="172995"/>
            <a:ext cx="852838" cy="939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Nunito Sans Extra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3687694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4" y="3887117"/>
            <a:ext cx="10363200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882" y="4399020"/>
            <a:ext cx="10389579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494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524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06"/>
            <a:ext cx="10363200" cy="1362075"/>
          </a:xfrm>
        </p:spPr>
        <p:txBody>
          <a:bodyPr anchor="t"/>
          <a:lstStyle>
            <a:lvl1pPr algn="l">
              <a:defRPr sz="529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13"/>
            <a:ext cx="10363200" cy="1500187"/>
          </a:xfrm>
        </p:spPr>
        <p:txBody>
          <a:bodyPr anchor="b"/>
          <a:lstStyle>
            <a:lvl1pPr marL="0" indent="0">
              <a:buNone/>
              <a:defRPr sz="2699">
                <a:solidFill>
                  <a:schemeClr val="tx1">
                    <a:tint val="75000"/>
                  </a:schemeClr>
                </a:solidFill>
              </a:defRPr>
            </a:lvl1pPr>
            <a:lvl2pPr marL="60931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621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3pPr>
            <a:lvl4pPr marL="1827931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4pPr>
            <a:lvl5pPr marL="2437242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5pPr>
            <a:lvl6pPr marL="304655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6pPr>
            <a:lvl7pPr marL="365586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7pPr>
            <a:lvl8pPr marL="426517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8pPr>
            <a:lvl9pPr marL="4874484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513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077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35117"/>
            <a:ext cx="5386917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7"/>
            <a:ext cx="5389033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908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5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35418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4699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A11AB67-8D3D-456E-BA37-C1C0C9668A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3144" y="476672"/>
            <a:ext cx="1496480" cy="1496090"/>
          </a:xfrm>
          <a:custGeom>
            <a:avLst/>
            <a:gdLst>
              <a:gd name="connsiteX0" fmla="*/ 748045 w 1496090"/>
              <a:gd name="connsiteY0" fmla="*/ 0 h 1496090"/>
              <a:gd name="connsiteX1" fmla="*/ 1496090 w 1496090"/>
              <a:gd name="connsiteY1" fmla="*/ 748045 h 1496090"/>
              <a:gd name="connsiteX2" fmla="*/ 748045 w 1496090"/>
              <a:gd name="connsiteY2" fmla="*/ 1496090 h 1496090"/>
              <a:gd name="connsiteX3" fmla="*/ 0 w 1496090"/>
              <a:gd name="connsiteY3" fmla="*/ 748045 h 1496090"/>
              <a:gd name="connsiteX4" fmla="*/ 748045 w 1496090"/>
              <a:gd name="connsiteY4" fmla="*/ 0 h 149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6090" h="1496090">
                <a:moveTo>
                  <a:pt x="748045" y="0"/>
                </a:moveTo>
                <a:cubicBezTo>
                  <a:pt x="1161179" y="0"/>
                  <a:pt x="1496090" y="334911"/>
                  <a:pt x="1496090" y="748045"/>
                </a:cubicBezTo>
                <a:cubicBezTo>
                  <a:pt x="1496090" y="1161179"/>
                  <a:pt x="1161179" y="1496090"/>
                  <a:pt x="748045" y="1496090"/>
                </a:cubicBezTo>
                <a:cubicBezTo>
                  <a:pt x="334911" y="1496090"/>
                  <a:pt x="0" y="1161179"/>
                  <a:pt x="0" y="748045"/>
                </a:cubicBezTo>
                <a:cubicBezTo>
                  <a:pt x="0" y="334911"/>
                  <a:pt x="334911" y="0"/>
                  <a:pt x="74804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203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gradFill>
          <a:gsLst>
            <a:gs pos="0">
              <a:schemeClr val="accent1">
                <a:lumMod val="75000"/>
              </a:schemeClr>
            </a:gs>
            <a:gs pos="8300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8A50D95-8F0A-4907-8AF2-FD1319859889}"/>
              </a:ext>
            </a:extLst>
          </p:cNvPr>
          <p:cNvSpPr/>
          <p:nvPr userDrawn="1"/>
        </p:nvSpPr>
        <p:spPr>
          <a:xfrm>
            <a:off x="3" y="1"/>
            <a:ext cx="2867368" cy="3933056"/>
          </a:xfrm>
          <a:custGeom>
            <a:avLst/>
            <a:gdLst>
              <a:gd name="connsiteX0" fmla="*/ 0 w 4532315"/>
              <a:gd name="connsiteY0" fmla="*/ 0 h 6218419"/>
              <a:gd name="connsiteX1" fmla="*/ 3504408 w 4532315"/>
              <a:gd name="connsiteY1" fmla="*/ 0 h 6218419"/>
              <a:gd name="connsiteX2" fmla="*/ 3693430 w 4532315"/>
              <a:gd name="connsiteY2" fmla="*/ 207977 h 6218419"/>
              <a:gd name="connsiteX3" fmla="*/ 4532315 w 4532315"/>
              <a:gd name="connsiteY3" fmla="*/ 2544763 h 6218419"/>
              <a:gd name="connsiteX4" fmla="*/ 858658 w 4532315"/>
              <a:gd name="connsiteY4" fmla="*/ 6218419 h 6218419"/>
              <a:gd name="connsiteX5" fmla="*/ 118288 w 4532315"/>
              <a:gd name="connsiteY5" fmla="*/ 6143783 h 6218419"/>
              <a:gd name="connsiteX6" fmla="*/ 0 w 4532315"/>
              <a:gd name="connsiteY6" fmla="*/ 6116483 h 6218419"/>
              <a:gd name="connsiteX7" fmla="*/ 0 w 4532315"/>
              <a:gd name="connsiteY7" fmla="*/ 0 h 6218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2315" h="6218419">
                <a:moveTo>
                  <a:pt x="0" y="0"/>
                </a:moveTo>
                <a:lnTo>
                  <a:pt x="3504408" y="0"/>
                </a:lnTo>
                <a:lnTo>
                  <a:pt x="3693430" y="207977"/>
                </a:lnTo>
                <a:cubicBezTo>
                  <a:pt x="4217499" y="843001"/>
                  <a:pt x="4532315" y="1657118"/>
                  <a:pt x="4532315" y="2544763"/>
                </a:cubicBezTo>
                <a:cubicBezTo>
                  <a:pt x="4532315" y="4573667"/>
                  <a:pt x="2887563" y="6218419"/>
                  <a:pt x="858658" y="6218419"/>
                </a:cubicBezTo>
                <a:cubicBezTo>
                  <a:pt x="605045" y="6218419"/>
                  <a:pt x="357434" y="6192720"/>
                  <a:pt x="118288" y="6143783"/>
                </a:cubicBezTo>
                <a:lnTo>
                  <a:pt x="0" y="611648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4"/>
              </a:gs>
            </a:gsLst>
            <a:lin ang="17400000" scaled="0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799">
              <a:solidFill>
                <a:prstClr val="white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ABD82F4-571F-4C77-9FE2-B7E9FCA058CA}"/>
              </a:ext>
            </a:extLst>
          </p:cNvPr>
          <p:cNvSpPr/>
          <p:nvPr userDrawn="1"/>
        </p:nvSpPr>
        <p:spPr>
          <a:xfrm>
            <a:off x="7752618" y="1525698"/>
            <a:ext cx="4439385" cy="5332307"/>
          </a:xfrm>
          <a:custGeom>
            <a:avLst/>
            <a:gdLst>
              <a:gd name="connsiteX0" fmla="*/ 2019976 w 2854053"/>
              <a:gd name="connsiteY0" fmla="*/ 0 h 3429000"/>
              <a:gd name="connsiteX1" fmla="*/ 2806242 w 2854053"/>
              <a:gd name="connsiteY1" fmla="*/ 158740 h 3429000"/>
              <a:gd name="connsiteX2" fmla="*/ 2854053 w 2854053"/>
              <a:gd name="connsiteY2" fmla="*/ 181772 h 3429000"/>
              <a:gd name="connsiteX3" fmla="*/ 2854053 w 2854053"/>
              <a:gd name="connsiteY3" fmla="*/ 3429000 h 3429000"/>
              <a:gd name="connsiteX4" fmla="*/ 574082 w 2854053"/>
              <a:gd name="connsiteY4" fmla="*/ 3429000 h 3429000"/>
              <a:gd name="connsiteX5" fmla="*/ 461264 w 2854053"/>
              <a:gd name="connsiteY5" fmla="*/ 3304868 h 3429000"/>
              <a:gd name="connsiteX6" fmla="*/ 0 w 2854053"/>
              <a:gd name="connsiteY6" fmla="*/ 2019976 h 3429000"/>
              <a:gd name="connsiteX7" fmla="*/ 2019976 w 2854053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4053" h="3429000">
                <a:moveTo>
                  <a:pt x="2019976" y="0"/>
                </a:moveTo>
                <a:cubicBezTo>
                  <a:pt x="2298876" y="0"/>
                  <a:pt x="2564575" y="56524"/>
                  <a:pt x="2806242" y="158740"/>
                </a:cubicBezTo>
                <a:lnTo>
                  <a:pt x="2854053" y="181772"/>
                </a:lnTo>
                <a:lnTo>
                  <a:pt x="2854053" y="3429000"/>
                </a:lnTo>
                <a:lnTo>
                  <a:pt x="574082" y="3429000"/>
                </a:lnTo>
                <a:lnTo>
                  <a:pt x="461264" y="3304868"/>
                </a:lnTo>
                <a:cubicBezTo>
                  <a:pt x="173103" y="2955697"/>
                  <a:pt x="0" y="2508052"/>
                  <a:pt x="0" y="2019976"/>
                </a:cubicBezTo>
                <a:cubicBezTo>
                  <a:pt x="0" y="904374"/>
                  <a:pt x="904374" y="0"/>
                  <a:pt x="201997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18900000" scaled="1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799">
              <a:solidFill>
                <a:prstClr val="white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2DA20B-F1EE-4652-A7DD-D7B8E8DBF7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097" y="1963837"/>
            <a:ext cx="1186015" cy="1185706"/>
          </a:xfrm>
          <a:custGeom>
            <a:avLst/>
            <a:gdLst>
              <a:gd name="connsiteX0" fmla="*/ 592853 w 1185706"/>
              <a:gd name="connsiteY0" fmla="*/ 0 h 1185706"/>
              <a:gd name="connsiteX1" fmla="*/ 1185706 w 1185706"/>
              <a:gd name="connsiteY1" fmla="*/ 592853 h 1185706"/>
              <a:gd name="connsiteX2" fmla="*/ 592853 w 1185706"/>
              <a:gd name="connsiteY2" fmla="*/ 1185706 h 1185706"/>
              <a:gd name="connsiteX3" fmla="*/ 0 w 1185706"/>
              <a:gd name="connsiteY3" fmla="*/ 592853 h 1185706"/>
              <a:gd name="connsiteX4" fmla="*/ 592853 w 1185706"/>
              <a:gd name="connsiteY4" fmla="*/ 0 h 118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706" h="1185706">
                <a:moveTo>
                  <a:pt x="592853" y="0"/>
                </a:moveTo>
                <a:cubicBezTo>
                  <a:pt x="920277" y="0"/>
                  <a:pt x="1185706" y="265429"/>
                  <a:pt x="1185706" y="592853"/>
                </a:cubicBezTo>
                <a:cubicBezTo>
                  <a:pt x="1185706" y="920277"/>
                  <a:pt x="920277" y="1185706"/>
                  <a:pt x="592853" y="1185706"/>
                </a:cubicBezTo>
                <a:cubicBezTo>
                  <a:pt x="265429" y="1185706"/>
                  <a:pt x="0" y="920277"/>
                  <a:pt x="0" y="592853"/>
                </a:cubicBezTo>
                <a:cubicBezTo>
                  <a:pt x="0" y="265429"/>
                  <a:pt x="265429" y="0"/>
                  <a:pt x="59285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7578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3054"/>
            <a:ext cx="4011084" cy="1162051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4299"/>
            </a:lvl1pPr>
            <a:lvl2pPr>
              <a:defRPr sz="3699"/>
            </a:lvl2pPr>
            <a:lvl3pPr>
              <a:defRPr sz="3199"/>
            </a:lvl3pPr>
            <a:lvl4pPr>
              <a:defRPr sz="2699"/>
            </a:lvl4pPr>
            <a:lvl5pPr>
              <a:defRPr sz="2699"/>
            </a:lvl5pPr>
            <a:lvl6pPr>
              <a:defRPr sz="2699"/>
            </a:lvl6pPr>
            <a:lvl7pPr>
              <a:defRPr sz="2699"/>
            </a:lvl7pPr>
            <a:lvl8pPr>
              <a:defRPr sz="2699"/>
            </a:lvl8pPr>
            <a:lvl9pPr>
              <a:defRPr sz="26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4" y="1435103"/>
            <a:ext cx="4011084" cy="46910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2699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1" y="4800605"/>
            <a:ext cx="7315200" cy="566739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1" y="612775"/>
            <a:ext cx="7315200" cy="4114800"/>
          </a:xfrm>
        </p:spPr>
        <p:txBody>
          <a:bodyPr/>
          <a:lstStyle>
            <a:lvl1pPr marL="0" indent="0">
              <a:buNone/>
              <a:defRPr sz="4299"/>
            </a:lvl1pPr>
            <a:lvl2pPr marL="609310" indent="0">
              <a:buNone/>
              <a:defRPr sz="3699"/>
            </a:lvl2pPr>
            <a:lvl3pPr marL="1218621" indent="0">
              <a:buNone/>
              <a:defRPr sz="3199"/>
            </a:lvl3pPr>
            <a:lvl4pPr marL="1827931" indent="0">
              <a:buNone/>
              <a:defRPr sz="2699"/>
            </a:lvl4pPr>
            <a:lvl5pPr marL="2437242" indent="0">
              <a:buNone/>
              <a:defRPr sz="2699"/>
            </a:lvl5pPr>
            <a:lvl6pPr marL="3046553" indent="0">
              <a:buNone/>
              <a:defRPr sz="2699"/>
            </a:lvl6pPr>
            <a:lvl7pPr marL="3655863" indent="0">
              <a:buNone/>
              <a:defRPr sz="2699"/>
            </a:lvl7pPr>
            <a:lvl8pPr marL="4265173" indent="0">
              <a:buNone/>
              <a:defRPr sz="2699"/>
            </a:lvl8pPr>
            <a:lvl9pPr marL="4874484" indent="0">
              <a:buNone/>
              <a:defRPr sz="26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1" y="5367343"/>
            <a:ext cx="7315200" cy="8048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415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7898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7489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8"/>
            <a:ext cx="5932223" cy="711081"/>
          </a:xfrm>
        </p:spPr>
        <p:txBody>
          <a:bodyPr>
            <a:normAutofit/>
          </a:bodyPr>
          <a:lstStyle>
            <a:lvl1pPr algn="ctr">
              <a:defRPr sz="35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32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6795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7539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1517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72364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975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6208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7423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onut 8">
            <a:extLst>
              <a:ext uri="{FF2B5EF4-FFF2-40B4-BE49-F238E27FC236}">
                <a16:creationId xmlns:a16="http://schemas.microsoft.com/office/drawing/2014/main" id="{35941E40-A8BA-4703-8474-822E4407E45E}"/>
              </a:ext>
            </a:extLst>
          </p:cNvPr>
          <p:cNvSpPr/>
          <p:nvPr userDrawn="1"/>
        </p:nvSpPr>
        <p:spPr>
          <a:xfrm>
            <a:off x="11148985" y="6329492"/>
            <a:ext cx="266973" cy="266903"/>
          </a:xfrm>
          <a:prstGeom prst="donut">
            <a:avLst>
              <a:gd name="adj" fmla="val 9121"/>
            </a:avLst>
          </a:prstGeom>
          <a:gradFill>
            <a:gsLst>
              <a:gs pos="0">
                <a:schemeClr val="accent1"/>
              </a:gs>
              <a:gs pos="50000">
                <a:schemeClr val="accent2"/>
              </a:gs>
              <a:gs pos="99000">
                <a:schemeClr val="accent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Nunito Sans ExtraLight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BF5D8C-B10B-42D5-B18C-40CDA4452881}"/>
              </a:ext>
            </a:extLst>
          </p:cNvPr>
          <p:cNvSpPr txBox="1"/>
          <p:nvPr userDrawn="1"/>
        </p:nvSpPr>
        <p:spPr>
          <a:xfrm>
            <a:off x="11125216" y="6347527"/>
            <a:ext cx="31451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D93340F3-85EA-5849-99E4-E0C4FF56AC6F}" type="slidenum">
              <a:rPr lang="en-US" sz="900" b="0" i="0" smtClean="0">
                <a:solidFill>
                  <a:schemeClr val="tx2"/>
                </a:solidFill>
                <a:latin typeface="Nunito Sans" pitchFamily="2" charset="77"/>
                <a:ea typeface="Noto Sans Light" panose="020B0402040504020204" pitchFamily="34" charset="0"/>
                <a:cs typeface="Noto Sans Light" panose="020B0402040504020204" pitchFamily="34" charset="0"/>
              </a:rPr>
              <a:pPr algn="ctr"/>
              <a:t>‹N°›</a:t>
            </a:fld>
            <a:endParaRPr lang="en-US" sz="900" b="0" i="0" dirty="0">
              <a:solidFill>
                <a:schemeClr val="tx2"/>
              </a:solidFill>
              <a:latin typeface="Nunito Sans" pitchFamily="2" charset="77"/>
              <a:ea typeface="Noto Sans Light" panose="020B0402040504020204" pitchFamily="34" charset="0"/>
              <a:cs typeface="Noto Sans Light" panose="020B04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09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3" r:id="rId1"/>
    <p:sldLayoutId id="2147484134" r:id="rId2"/>
    <p:sldLayoutId id="2147484135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41" r:id="rId9"/>
    <p:sldLayoutId id="2147484142" r:id="rId10"/>
    <p:sldLayoutId id="2147484143" r:id="rId11"/>
    <p:sldLayoutId id="2147484067" r:id="rId12"/>
    <p:sldLayoutId id="214748407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3" y="274644"/>
            <a:ext cx="10972801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138426"/>
            <a:ext cx="10972801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6"/>
            <a:ext cx="3860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4" y="6356356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22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  <p:sldLayoutId id="2147484176" r:id="rId12"/>
    <p:sldLayoutId id="2147484177" r:id="rId13"/>
    <p:sldLayoutId id="2147484178" r:id="rId14"/>
  </p:sldLayoutIdLst>
  <p:txStyles>
    <p:titleStyle>
      <a:lvl1pPr algn="l" defTabSz="1218621" rtl="0" eaLnBrk="1" latinLnBrk="0" hangingPunct="1"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83" indent="-456983" algn="l" defTabSz="1218621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j-lt"/>
          <a:ea typeface="+mn-ea"/>
          <a:cs typeface="+mn-cs"/>
        </a:defRPr>
      </a:lvl1pPr>
      <a:lvl2pPr marL="990130" indent="-380819" algn="l" defTabSz="1218621" rtl="0" eaLnBrk="1" latinLnBrk="0" hangingPunct="1">
        <a:spcBef>
          <a:spcPct val="20000"/>
        </a:spcBef>
        <a:buFont typeface="Arial" pitchFamily="34" charset="0"/>
        <a:buChar char="–"/>
        <a:defRPr sz="27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276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587" indent="-304656" algn="l" defTabSz="1218621" rtl="0" eaLnBrk="1" latinLnBrk="0" hangingPunct="1">
        <a:spcBef>
          <a:spcPct val="20000"/>
        </a:spcBef>
        <a:buFont typeface="Arial" pitchFamily="34" charset="0"/>
        <a:buChar char="–"/>
        <a:defRPr sz="1799" kern="1200">
          <a:solidFill>
            <a:schemeClr val="tx1"/>
          </a:solidFill>
          <a:latin typeface="+mj-lt"/>
          <a:ea typeface="+mn-ea"/>
          <a:cs typeface="+mn-cs"/>
        </a:defRPr>
      </a:lvl4pPr>
      <a:lvl5pPr marL="2741897" indent="-304656" algn="l" defTabSz="1218621" rtl="0" eaLnBrk="1" latinLnBrk="0" hangingPunct="1">
        <a:spcBef>
          <a:spcPct val="20000"/>
        </a:spcBef>
        <a:buFont typeface="Arial" pitchFamily="34" charset="0"/>
        <a:buChar char="»"/>
        <a:defRPr sz="1799" kern="1200">
          <a:solidFill>
            <a:schemeClr val="tx1"/>
          </a:solidFill>
          <a:latin typeface="+mj-lt"/>
          <a:ea typeface="+mn-ea"/>
          <a:cs typeface="+mn-cs"/>
        </a:defRPr>
      </a:lvl5pPr>
      <a:lvl6pPr marL="3351207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0518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6982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7913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1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62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793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242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55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586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17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484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sql.sh/514-liste-pays-csv-xml" TargetMode="Externa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Model shp7">
            <a:extLst>
              <a:ext uri="{FF2B5EF4-FFF2-40B4-BE49-F238E27FC236}">
                <a16:creationId xmlns:a16="http://schemas.microsoft.com/office/drawing/2014/main" id="{2EFAF6E4-DF55-4DE9-BA6B-CB599774F0AA}"/>
              </a:ext>
            </a:extLst>
          </p:cNvPr>
          <p:cNvSpPr>
            <a:spLocks/>
          </p:cNvSpPr>
          <p:nvPr/>
        </p:nvSpPr>
        <p:spPr bwMode="auto">
          <a:xfrm>
            <a:off x="4821018" y="-144498"/>
            <a:ext cx="7408927" cy="6858001"/>
          </a:xfrm>
          <a:custGeom>
            <a:avLst/>
            <a:gdLst>
              <a:gd name="T0" fmla="*/ 1992 w 1992"/>
              <a:gd name="T1" fmla="*/ 0 h 1851"/>
              <a:gd name="T2" fmla="*/ 1411 w 1992"/>
              <a:gd name="T3" fmla="*/ 0 h 1851"/>
              <a:gd name="T4" fmla="*/ 0 w 1992"/>
              <a:gd name="T5" fmla="*/ 1851 h 1851"/>
              <a:gd name="T6" fmla="*/ 1237 w 1992"/>
              <a:gd name="T7" fmla="*/ 1851 h 1851"/>
              <a:gd name="T8" fmla="*/ 1992 w 1992"/>
              <a:gd name="T9" fmla="*/ 861 h 1851"/>
              <a:gd name="T10" fmla="*/ 1992 w 1992"/>
              <a:gd name="T11" fmla="*/ 0 h 1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92" h="1851">
                <a:moveTo>
                  <a:pt x="1992" y="0"/>
                </a:moveTo>
                <a:lnTo>
                  <a:pt x="1411" y="0"/>
                </a:lnTo>
                <a:lnTo>
                  <a:pt x="0" y="1851"/>
                </a:lnTo>
                <a:lnTo>
                  <a:pt x="1237" y="1851"/>
                </a:lnTo>
                <a:lnTo>
                  <a:pt x="1992" y="861"/>
                </a:lnTo>
                <a:lnTo>
                  <a:pt x="199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Model shp1">
            <a:extLst>
              <a:ext uri="{FF2B5EF4-FFF2-40B4-BE49-F238E27FC236}">
                <a16:creationId xmlns:a16="http://schemas.microsoft.com/office/drawing/2014/main" id="{060EE29A-98CA-43ED-AA93-F4E2695B9B2C}"/>
              </a:ext>
            </a:extLst>
          </p:cNvPr>
          <p:cNvSpPr/>
          <p:nvPr/>
        </p:nvSpPr>
        <p:spPr>
          <a:xfrm>
            <a:off x="-1" y="-26487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3000">
                <a:schemeClr val="accent2"/>
              </a:gs>
              <a:gs pos="100000">
                <a:schemeClr val="accent4"/>
              </a:gs>
              <a:gs pos="66000">
                <a:schemeClr val="accent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lideModel shp2">
            <a:extLst>
              <a:ext uri="{FF2B5EF4-FFF2-40B4-BE49-F238E27FC236}">
                <a16:creationId xmlns:a16="http://schemas.microsoft.com/office/drawing/2014/main" id="{899D3450-BF0C-4119-9119-3CA5135873BF}"/>
              </a:ext>
            </a:extLst>
          </p:cNvPr>
          <p:cNvSpPr>
            <a:spLocks/>
          </p:cNvSpPr>
          <p:nvPr/>
        </p:nvSpPr>
        <p:spPr bwMode="auto">
          <a:xfrm>
            <a:off x="204565" y="-1"/>
            <a:ext cx="4143346" cy="2019238"/>
          </a:xfrm>
          <a:custGeom>
            <a:avLst/>
            <a:gdLst>
              <a:gd name="T0" fmla="*/ 698 w 1114"/>
              <a:gd name="T1" fmla="*/ 545 h 545"/>
              <a:gd name="T2" fmla="*/ 1114 w 1114"/>
              <a:gd name="T3" fmla="*/ 0 h 545"/>
              <a:gd name="T4" fmla="*/ 416 w 1114"/>
              <a:gd name="T5" fmla="*/ 0 h 545"/>
              <a:gd name="T6" fmla="*/ 0 w 1114"/>
              <a:gd name="T7" fmla="*/ 545 h 545"/>
              <a:gd name="T8" fmla="*/ 698 w 1114"/>
              <a:gd name="T9" fmla="*/ 545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4" h="545">
                <a:moveTo>
                  <a:pt x="698" y="545"/>
                </a:moveTo>
                <a:lnTo>
                  <a:pt x="1114" y="0"/>
                </a:lnTo>
                <a:lnTo>
                  <a:pt x="416" y="0"/>
                </a:lnTo>
                <a:lnTo>
                  <a:pt x="0" y="545"/>
                </a:lnTo>
                <a:lnTo>
                  <a:pt x="698" y="54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  <a:effectLst>
            <a:outerShdw blurRad="127000" dist="88900" sx="80000" sy="80000" algn="tl" rotWithShape="0">
              <a:prstClr val="black">
                <a:alpha val="11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SlideModel shp3">
            <a:extLst>
              <a:ext uri="{FF2B5EF4-FFF2-40B4-BE49-F238E27FC236}">
                <a16:creationId xmlns:a16="http://schemas.microsoft.com/office/drawing/2014/main" id="{7EB14EE3-7D8A-4ACB-865D-D8DB66828ACB}"/>
              </a:ext>
            </a:extLst>
          </p:cNvPr>
          <p:cNvSpPr>
            <a:spLocks/>
          </p:cNvSpPr>
          <p:nvPr/>
        </p:nvSpPr>
        <p:spPr bwMode="auto">
          <a:xfrm>
            <a:off x="204565" y="1241182"/>
            <a:ext cx="4976478" cy="5472321"/>
          </a:xfrm>
          <a:custGeom>
            <a:avLst/>
            <a:gdLst>
              <a:gd name="T0" fmla="*/ 338 w 1338"/>
              <a:gd name="T1" fmla="*/ 0 h 1477"/>
              <a:gd name="T2" fmla="*/ 0 w 1338"/>
              <a:gd name="T3" fmla="*/ 445 h 1477"/>
              <a:gd name="T4" fmla="*/ 0 w 1338"/>
              <a:gd name="T5" fmla="*/ 1477 h 1477"/>
              <a:gd name="T6" fmla="*/ 212 w 1338"/>
              <a:gd name="T7" fmla="*/ 1477 h 1477"/>
              <a:gd name="T8" fmla="*/ 1338 w 1338"/>
              <a:gd name="T9" fmla="*/ 0 h 1477"/>
              <a:gd name="T10" fmla="*/ 338 w 1338"/>
              <a:gd name="T11" fmla="*/ 0 h 1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38" h="1477">
                <a:moveTo>
                  <a:pt x="338" y="0"/>
                </a:moveTo>
                <a:lnTo>
                  <a:pt x="0" y="445"/>
                </a:lnTo>
                <a:lnTo>
                  <a:pt x="0" y="1477"/>
                </a:lnTo>
                <a:lnTo>
                  <a:pt x="212" y="1477"/>
                </a:lnTo>
                <a:lnTo>
                  <a:pt x="1338" y="0"/>
                </a:lnTo>
                <a:lnTo>
                  <a:pt x="338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46000">
                <a:schemeClr val="accent4"/>
              </a:gs>
              <a:gs pos="100000">
                <a:schemeClr val="accent3"/>
              </a:gs>
            </a:gsLst>
            <a:path path="circle">
              <a:fillToRect l="100000" b="100000"/>
            </a:path>
          </a:gradFill>
          <a:ln>
            <a:noFill/>
          </a:ln>
          <a:effectLst>
            <a:outerShdw blurRad="50800" dist="254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Model shp4">
            <a:extLst>
              <a:ext uri="{FF2B5EF4-FFF2-40B4-BE49-F238E27FC236}">
                <a16:creationId xmlns:a16="http://schemas.microsoft.com/office/drawing/2014/main" id="{C31559CD-DD8B-A240-9D94-0BA238D31C92}"/>
              </a:ext>
            </a:extLst>
          </p:cNvPr>
          <p:cNvSpPr>
            <a:spLocks noChangeArrowheads="1"/>
          </p:cNvSpPr>
          <p:nvPr/>
        </p:nvSpPr>
        <p:spPr bwMode="auto">
          <a:xfrm rot="13500000">
            <a:off x="6049068" y="2198237"/>
            <a:ext cx="4857321" cy="5485421"/>
          </a:xfrm>
          <a:custGeom>
            <a:avLst/>
            <a:gdLst>
              <a:gd name="T0" fmla="*/ 0 w 4138"/>
              <a:gd name="T1" fmla="*/ 10223 h 10245"/>
              <a:gd name="T2" fmla="*/ 0 w 4138"/>
              <a:gd name="T3" fmla="*/ 10223 h 10245"/>
              <a:gd name="T4" fmla="*/ 1549 w 4138"/>
              <a:gd name="T5" fmla="*/ 8731 h 10245"/>
              <a:gd name="T6" fmla="*/ 1549 w 4138"/>
              <a:gd name="T7" fmla="*/ 8731 h 10245"/>
              <a:gd name="T8" fmla="*/ 2011 w 4138"/>
              <a:gd name="T9" fmla="*/ 6622 h 10245"/>
              <a:gd name="T10" fmla="*/ 2011 w 4138"/>
              <a:gd name="T11" fmla="*/ 6622 h 10245"/>
              <a:gd name="T12" fmla="*/ 2941 w 4138"/>
              <a:gd name="T13" fmla="*/ 3654 h 10245"/>
              <a:gd name="T14" fmla="*/ 2941 w 4138"/>
              <a:gd name="T15" fmla="*/ 3654 h 10245"/>
              <a:gd name="T16" fmla="*/ 2247 w 4138"/>
              <a:gd name="T17" fmla="*/ 159 h 10245"/>
              <a:gd name="T18" fmla="*/ 2247 w 4138"/>
              <a:gd name="T19" fmla="*/ 159 h 10245"/>
              <a:gd name="T20" fmla="*/ 2107 w 4138"/>
              <a:gd name="T21" fmla="*/ 2 h 10245"/>
              <a:gd name="T22" fmla="*/ 2133 w 4138"/>
              <a:gd name="T23" fmla="*/ 0 h 10245"/>
              <a:gd name="T24" fmla="*/ 2120 w 4138"/>
              <a:gd name="T25" fmla="*/ 0 h 10245"/>
              <a:gd name="T26" fmla="*/ 2133 w 4138"/>
              <a:gd name="T27" fmla="*/ 0 h 10245"/>
              <a:gd name="T28" fmla="*/ 2133 w 4138"/>
              <a:gd name="T29" fmla="*/ 0 h 10245"/>
              <a:gd name="T30" fmla="*/ 2266 w 4138"/>
              <a:gd name="T31" fmla="*/ 140 h 10245"/>
              <a:gd name="T32" fmla="*/ 2266 w 4138"/>
              <a:gd name="T33" fmla="*/ 140 h 10245"/>
              <a:gd name="T34" fmla="*/ 2962 w 4138"/>
              <a:gd name="T35" fmla="*/ 3669 h 10245"/>
              <a:gd name="T36" fmla="*/ 2962 w 4138"/>
              <a:gd name="T37" fmla="*/ 3669 h 10245"/>
              <a:gd name="T38" fmla="*/ 2036 w 4138"/>
              <a:gd name="T39" fmla="*/ 6625 h 10245"/>
              <a:gd name="T40" fmla="*/ 2036 w 4138"/>
              <a:gd name="T41" fmla="*/ 6625 h 10245"/>
              <a:gd name="T42" fmla="*/ 1573 w 4138"/>
              <a:gd name="T43" fmla="*/ 8743 h 10245"/>
              <a:gd name="T44" fmla="*/ 1573 w 4138"/>
              <a:gd name="T45" fmla="*/ 8743 h 10245"/>
              <a:gd name="T46" fmla="*/ 13 w 4138"/>
              <a:gd name="T47" fmla="*/ 10244 h 10245"/>
              <a:gd name="T48" fmla="*/ 0 w 4138"/>
              <a:gd name="T49" fmla="*/ 10223 h 10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138" h="10245">
                <a:moveTo>
                  <a:pt x="0" y="10223"/>
                </a:moveTo>
                <a:lnTo>
                  <a:pt x="0" y="10223"/>
                </a:lnTo>
                <a:cubicBezTo>
                  <a:pt x="13" y="10217"/>
                  <a:pt x="1109" y="9592"/>
                  <a:pt x="1549" y="8731"/>
                </a:cubicBezTo>
                <a:lnTo>
                  <a:pt x="1549" y="8731"/>
                </a:lnTo>
                <a:cubicBezTo>
                  <a:pt x="1966" y="7914"/>
                  <a:pt x="1988" y="7287"/>
                  <a:pt x="2011" y="6622"/>
                </a:cubicBezTo>
                <a:lnTo>
                  <a:pt x="2011" y="6622"/>
                </a:lnTo>
                <a:cubicBezTo>
                  <a:pt x="2038" y="5791"/>
                  <a:pt x="2067" y="4928"/>
                  <a:pt x="2941" y="3654"/>
                </a:cubicBezTo>
                <a:lnTo>
                  <a:pt x="2941" y="3654"/>
                </a:lnTo>
                <a:cubicBezTo>
                  <a:pt x="4103" y="1962"/>
                  <a:pt x="2706" y="606"/>
                  <a:pt x="2247" y="159"/>
                </a:cubicBezTo>
                <a:lnTo>
                  <a:pt x="2247" y="159"/>
                </a:lnTo>
                <a:cubicBezTo>
                  <a:pt x="2145" y="60"/>
                  <a:pt x="2109" y="24"/>
                  <a:pt x="2107" y="2"/>
                </a:cubicBezTo>
                <a:lnTo>
                  <a:pt x="2133" y="0"/>
                </a:lnTo>
                <a:lnTo>
                  <a:pt x="2120" y="0"/>
                </a:lnTo>
                <a:lnTo>
                  <a:pt x="2133" y="0"/>
                </a:lnTo>
                <a:lnTo>
                  <a:pt x="2133" y="0"/>
                </a:lnTo>
                <a:cubicBezTo>
                  <a:pt x="2135" y="15"/>
                  <a:pt x="2198" y="77"/>
                  <a:pt x="2266" y="140"/>
                </a:cubicBezTo>
                <a:lnTo>
                  <a:pt x="2266" y="140"/>
                </a:lnTo>
                <a:cubicBezTo>
                  <a:pt x="2730" y="591"/>
                  <a:pt x="4137" y="1958"/>
                  <a:pt x="2962" y="3669"/>
                </a:cubicBezTo>
                <a:lnTo>
                  <a:pt x="2962" y="3669"/>
                </a:lnTo>
                <a:cubicBezTo>
                  <a:pt x="2092" y="4936"/>
                  <a:pt x="2063" y="5795"/>
                  <a:pt x="2036" y="6625"/>
                </a:cubicBezTo>
                <a:lnTo>
                  <a:pt x="2036" y="6625"/>
                </a:lnTo>
                <a:cubicBezTo>
                  <a:pt x="2013" y="7291"/>
                  <a:pt x="1992" y="7920"/>
                  <a:pt x="1573" y="8743"/>
                </a:cubicBezTo>
                <a:lnTo>
                  <a:pt x="1573" y="8743"/>
                </a:lnTo>
                <a:cubicBezTo>
                  <a:pt x="1128" y="9611"/>
                  <a:pt x="26" y="10238"/>
                  <a:pt x="13" y="10244"/>
                </a:cubicBezTo>
                <a:lnTo>
                  <a:pt x="0" y="10223"/>
                </a:lnTo>
              </a:path>
            </a:pathLst>
          </a:custGeom>
          <a:gradFill>
            <a:gsLst>
              <a:gs pos="0">
                <a:schemeClr val="accent1"/>
              </a:gs>
              <a:gs pos="50000">
                <a:schemeClr val="accent2"/>
              </a:gs>
              <a:gs pos="99000">
                <a:schemeClr val="accent3"/>
              </a:gs>
            </a:gsLst>
            <a:lin ang="5400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 sz="3266" dirty="0">
              <a:latin typeface="Nunito Sans ExtraLight" pitchFamily="2" charset="77"/>
            </a:endParaRPr>
          </a:p>
        </p:txBody>
      </p:sp>
      <p:sp>
        <p:nvSpPr>
          <p:cNvPr id="4" name="SlideModel shp5">
            <a:extLst>
              <a:ext uri="{FF2B5EF4-FFF2-40B4-BE49-F238E27FC236}">
                <a16:creationId xmlns:a16="http://schemas.microsoft.com/office/drawing/2014/main" id="{A02A63E2-F965-254B-B988-D3D786732F64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1538063" y="-1505272"/>
            <a:ext cx="1610481" cy="5017383"/>
          </a:xfrm>
          <a:custGeom>
            <a:avLst/>
            <a:gdLst>
              <a:gd name="T0" fmla="*/ 0 w 4138"/>
              <a:gd name="T1" fmla="*/ 10223 h 10245"/>
              <a:gd name="T2" fmla="*/ 0 w 4138"/>
              <a:gd name="T3" fmla="*/ 10223 h 10245"/>
              <a:gd name="T4" fmla="*/ 1549 w 4138"/>
              <a:gd name="T5" fmla="*/ 8731 h 10245"/>
              <a:gd name="T6" fmla="*/ 1549 w 4138"/>
              <a:gd name="T7" fmla="*/ 8731 h 10245"/>
              <a:gd name="T8" fmla="*/ 2011 w 4138"/>
              <a:gd name="T9" fmla="*/ 6622 h 10245"/>
              <a:gd name="T10" fmla="*/ 2011 w 4138"/>
              <a:gd name="T11" fmla="*/ 6622 h 10245"/>
              <a:gd name="T12" fmla="*/ 2941 w 4138"/>
              <a:gd name="T13" fmla="*/ 3654 h 10245"/>
              <a:gd name="T14" fmla="*/ 2941 w 4138"/>
              <a:gd name="T15" fmla="*/ 3654 h 10245"/>
              <a:gd name="T16" fmla="*/ 2247 w 4138"/>
              <a:gd name="T17" fmla="*/ 159 h 10245"/>
              <a:gd name="T18" fmla="*/ 2247 w 4138"/>
              <a:gd name="T19" fmla="*/ 159 h 10245"/>
              <a:gd name="T20" fmla="*/ 2107 w 4138"/>
              <a:gd name="T21" fmla="*/ 2 h 10245"/>
              <a:gd name="T22" fmla="*/ 2133 w 4138"/>
              <a:gd name="T23" fmla="*/ 0 h 10245"/>
              <a:gd name="T24" fmla="*/ 2120 w 4138"/>
              <a:gd name="T25" fmla="*/ 0 h 10245"/>
              <a:gd name="T26" fmla="*/ 2133 w 4138"/>
              <a:gd name="T27" fmla="*/ 0 h 10245"/>
              <a:gd name="T28" fmla="*/ 2133 w 4138"/>
              <a:gd name="T29" fmla="*/ 0 h 10245"/>
              <a:gd name="T30" fmla="*/ 2266 w 4138"/>
              <a:gd name="T31" fmla="*/ 140 h 10245"/>
              <a:gd name="T32" fmla="*/ 2266 w 4138"/>
              <a:gd name="T33" fmla="*/ 140 h 10245"/>
              <a:gd name="T34" fmla="*/ 2962 w 4138"/>
              <a:gd name="T35" fmla="*/ 3669 h 10245"/>
              <a:gd name="T36" fmla="*/ 2962 w 4138"/>
              <a:gd name="T37" fmla="*/ 3669 h 10245"/>
              <a:gd name="T38" fmla="*/ 2036 w 4138"/>
              <a:gd name="T39" fmla="*/ 6625 h 10245"/>
              <a:gd name="T40" fmla="*/ 2036 w 4138"/>
              <a:gd name="T41" fmla="*/ 6625 h 10245"/>
              <a:gd name="T42" fmla="*/ 1573 w 4138"/>
              <a:gd name="T43" fmla="*/ 8743 h 10245"/>
              <a:gd name="T44" fmla="*/ 1573 w 4138"/>
              <a:gd name="T45" fmla="*/ 8743 h 10245"/>
              <a:gd name="T46" fmla="*/ 13 w 4138"/>
              <a:gd name="T47" fmla="*/ 10244 h 10245"/>
              <a:gd name="T48" fmla="*/ 0 w 4138"/>
              <a:gd name="T49" fmla="*/ 10223 h 10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138" h="10245">
                <a:moveTo>
                  <a:pt x="0" y="10223"/>
                </a:moveTo>
                <a:lnTo>
                  <a:pt x="0" y="10223"/>
                </a:lnTo>
                <a:cubicBezTo>
                  <a:pt x="13" y="10217"/>
                  <a:pt x="1109" y="9592"/>
                  <a:pt x="1549" y="8731"/>
                </a:cubicBezTo>
                <a:lnTo>
                  <a:pt x="1549" y="8731"/>
                </a:lnTo>
                <a:cubicBezTo>
                  <a:pt x="1966" y="7914"/>
                  <a:pt x="1988" y="7287"/>
                  <a:pt x="2011" y="6622"/>
                </a:cubicBezTo>
                <a:lnTo>
                  <a:pt x="2011" y="6622"/>
                </a:lnTo>
                <a:cubicBezTo>
                  <a:pt x="2038" y="5791"/>
                  <a:pt x="2067" y="4928"/>
                  <a:pt x="2941" y="3654"/>
                </a:cubicBezTo>
                <a:lnTo>
                  <a:pt x="2941" y="3654"/>
                </a:lnTo>
                <a:cubicBezTo>
                  <a:pt x="4103" y="1962"/>
                  <a:pt x="2706" y="606"/>
                  <a:pt x="2247" y="159"/>
                </a:cubicBezTo>
                <a:lnTo>
                  <a:pt x="2247" y="159"/>
                </a:lnTo>
                <a:cubicBezTo>
                  <a:pt x="2145" y="60"/>
                  <a:pt x="2109" y="24"/>
                  <a:pt x="2107" y="2"/>
                </a:cubicBezTo>
                <a:lnTo>
                  <a:pt x="2133" y="0"/>
                </a:lnTo>
                <a:lnTo>
                  <a:pt x="2120" y="0"/>
                </a:lnTo>
                <a:lnTo>
                  <a:pt x="2133" y="0"/>
                </a:lnTo>
                <a:lnTo>
                  <a:pt x="2133" y="0"/>
                </a:lnTo>
                <a:cubicBezTo>
                  <a:pt x="2135" y="15"/>
                  <a:pt x="2198" y="77"/>
                  <a:pt x="2266" y="140"/>
                </a:cubicBezTo>
                <a:lnTo>
                  <a:pt x="2266" y="140"/>
                </a:lnTo>
                <a:cubicBezTo>
                  <a:pt x="2730" y="591"/>
                  <a:pt x="4137" y="1958"/>
                  <a:pt x="2962" y="3669"/>
                </a:cubicBezTo>
                <a:lnTo>
                  <a:pt x="2962" y="3669"/>
                </a:lnTo>
                <a:cubicBezTo>
                  <a:pt x="2092" y="4936"/>
                  <a:pt x="2063" y="5795"/>
                  <a:pt x="2036" y="6625"/>
                </a:cubicBezTo>
                <a:lnTo>
                  <a:pt x="2036" y="6625"/>
                </a:lnTo>
                <a:cubicBezTo>
                  <a:pt x="2013" y="7291"/>
                  <a:pt x="1992" y="7920"/>
                  <a:pt x="1573" y="8743"/>
                </a:cubicBezTo>
                <a:lnTo>
                  <a:pt x="1573" y="8743"/>
                </a:lnTo>
                <a:cubicBezTo>
                  <a:pt x="1128" y="9611"/>
                  <a:pt x="26" y="10238"/>
                  <a:pt x="13" y="10244"/>
                </a:cubicBezTo>
                <a:lnTo>
                  <a:pt x="0" y="10223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 dirty="0">
              <a:latin typeface="Nunito Sans ExtraLight" pitchFamily="2" charset="77"/>
            </a:endParaRPr>
          </a:p>
        </p:txBody>
      </p:sp>
      <p:sp>
        <p:nvSpPr>
          <p:cNvPr id="17" name="SlideModel shp8">
            <a:extLst>
              <a:ext uri="{FF2B5EF4-FFF2-40B4-BE49-F238E27FC236}">
                <a16:creationId xmlns:a16="http://schemas.microsoft.com/office/drawing/2014/main" id="{827495F7-82DD-4D7E-882F-5B6F6A4C2404}"/>
              </a:ext>
            </a:extLst>
          </p:cNvPr>
          <p:cNvSpPr>
            <a:spLocks/>
          </p:cNvSpPr>
          <p:nvPr/>
        </p:nvSpPr>
        <p:spPr bwMode="auto">
          <a:xfrm>
            <a:off x="2093990" y="-1"/>
            <a:ext cx="6891940" cy="5616819"/>
          </a:xfrm>
          <a:custGeom>
            <a:avLst/>
            <a:gdLst>
              <a:gd name="T0" fmla="*/ 699 w 1853"/>
              <a:gd name="T1" fmla="*/ 1516 h 1516"/>
              <a:gd name="T2" fmla="*/ 1853 w 1853"/>
              <a:gd name="T3" fmla="*/ 0 h 1516"/>
              <a:gd name="T4" fmla="*/ 1157 w 1853"/>
              <a:gd name="T5" fmla="*/ 0 h 1516"/>
              <a:gd name="T6" fmla="*/ 0 w 1853"/>
              <a:gd name="T7" fmla="*/ 1516 h 1516"/>
              <a:gd name="T8" fmla="*/ 699 w 1853"/>
              <a:gd name="T9" fmla="*/ 1516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3" h="1516">
                <a:moveTo>
                  <a:pt x="699" y="1516"/>
                </a:moveTo>
                <a:lnTo>
                  <a:pt x="1853" y="0"/>
                </a:lnTo>
                <a:lnTo>
                  <a:pt x="1157" y="0"/>
                </a:lnTo>
                <a:lnTo>
                  <a:pt x="0" y="1516"/>
                </a:lnTo>
                <a:lnTo>
                  <a:pt x="699" y="151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46000">
                <a:schemeClr val="accent3"/>
              </a:gs>
              <a:gs pos="100000">
                <a:schemeClr val="accent4"/>
              </a:gs>
            </a:gsLst>
            <a:path path="circle">
              <a:fillToRect l="100000" b="100000"/>
            </a:path>
          </a:gradFill>
          <a:ln>
            <a:noFill/>
          </a:ln>
          <a:effectLst>
            <a:outerShdw blurRad="381000" dist="12700" dir="10800000" algn="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Model shp9"/>
          <p:cNvSpPr txBox="1"/>
          <p:nvPr/>
        </p:nvSpPr>
        <p:spPr>
          <a:xfrm>
            <a:off x="1794751" y="1470925"/>
            <a:ext cx="8733993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6000" b="1" spc="450" dirty="0">
                <a:solidFill>
                  <a:srgbClr val="00082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Préduction de revenus</a:t>
            </a:r>
          </a:p>
        </p:txBody>
      </p:sp>
      <p:sp>
        <p:nvSpPr>
          <p:cNvPr id="8" name="SlideModel shp10"/>
          <p:cNvSpPr txBox="1"/>
          <p:nvPr/>
        </p:nvSpPr>
        <p:spPr>
          <a:xfrm>
            <a:off x="6650345" y="5216141"/>
            <a:ext cx="5269648" cy="83099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spc="750" dirty="0">
                <a:solidFill>
                  <a:schemeClr val="bg1"/>
                </a:solidFill>
                <a:latin typeface="Segoe UI Light" panose="020B0502040204020203" pitchFamily="34" charset="0"/>
                <a:ea typeface="Noto Sans ExtraLight" panose="020B0302040504020204" pitchFamily="34" charset="0"/>
                <a:cs typeface="Segoe UI Light" panose="020B0502040204020203" pitchFamily="34" charset="0"/>
              </a:rPr>
              <a:t>Projet7_ Avril 2022</a:t>
            </a:r>
          </a:p>
          <a:p>
            <a:pPr algn="ctr"/>
            <a:r>
              <a:rPr lang="en-US" sz="2400" spc="750" dirty="0">
                <a:solidFill>
                  <a:schemeClr val="bg1"/>
                </a:solidFill>
                <a:latin typeface="Segoe UI Light" panose="020B0502040204020203" pitchFamily="34" charset="0"/>
                <a:ea typeface="Noto Sans ExtraLight" panose="020B0302040504020204" pitchFamily="34" charset="0"/>
                <a:cs typeface="Segoe UI Light" panose="020B0502040204020203" pitchFamily="34" charset="0"/>
              </a:rPr>
              <a:t>Mzebla Jabnouni Ikhlas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9E0429F-0DF5-4AE0-8BFD-0300AD5DB754}"/>
              </a:ext>
            </a:extLst>
          </p:cNvPr>
          <p:cNvSpPr txBox="1"/>
          <p:nvPr/>
        </p:nvSpPr>
        <p:spPr>
          <a:xfrm>
            <a:off x="1130235" y="3038664"/>
            <a:ext cx="10104077" cy="5232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Modèle permettant de déterminer le revenu potentiel d’une personne</a:t>
            </a:r>
          </a:p>
        </p:txBody>
      </p:sp>
      <p:sp>
        <p:nvSpPr>
          <p:cNvPr id="18" name="SlideModel shp106">
            <a:extLst>
              <a:ext uri="{FF2B5EF4-FFF2-40B4-BE49-F238E27FC236}">
                <a16:creationId xmlns:a16="http://schemas.microsoft.com/office/drawing/2014/main" id="{0A9A675F-E6B8-4E40-8609-18A7E61031C5}"/>
              </a:ext>
            </a:extLst>
          </p:cNvPr>
          <p:cNvSpPr>
            <a:spLocks/>
          </p:cNvSpPr>
          <p:nvPr/>
        </p:nvSpPr>
        <p:spPr bwMode="auto">
          <a:xfrm>
            <a:off x="10904497" y="592336"/>
            <a:ext cx="752367" cy="752367"/>
          </a:xfrm>
          <a:prstGeom prst="donut">
            <a:avLst/>
          </a:prstGeom>
          <a:noFill/>
          <a:ln w="25400">
            <a:solidFill>
              <a:schemeClr val="accent1">
                <a:alpha val="20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SlideModel shp105">
            <a:extLst>
              <a:ext uri="{FF2B5EF4-FFF2-40B4-BE49-F238E27FC236}">
                <a16:creationId xmlns:a16="http://schemas.microsoft.com/office/drawing/2014/main" id="{91AB4F40-EB12-45C6-8FBA-4CD18C26B3A2}"/>
              </a:ext>
            </a:extLst>
          </p:cNvPr>
          <p:cNvSpPr>
            <a:spLocks/>
          </p:cNvSpPr>
          <p:nvPr/>
        </p:nvSpPr>
        <p:spPr bwMode="auto">
          <a:xfrm>
            <a:off x="11377604" y="-67278"/>
            <a:ext cx="769055" cy="774496"/>
          </a:xfrm>
          <a:prstGeom prst="don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">
              <a:latin typeface="Nunito Sans ExtraLight" pitchFamily="2" charset="77"/>
            </a:endParaRPr>
          </a:p>
        </p:txBody>
      </p:sp>
      <p:sp>
        <p:nvSpPr>
          <p:cNvPr id="20" name="SlideModel shp108">
            <a:extLst>
              <a:ext uri="{FF2B5EF4-FFF2-40B4-BE49-F238E27FC236}">
                <a16:creationId xmlns:a16="http://schemas.microsoft.com/office/drawing/2014/main" id="{66FA9739-2D0A-4615-B54C-F62480472DDE}"/>
              </a:ext>
            </a:extLst>
          </p:cNvPr>
          <p:cNvSpPr>
            <a:spLocks/>
          </p:cNvSpPr>
          <p:nvPr/>
        </p:nvSpPr>
        <p:spPr bwMode="auto">
          <a:xfrm>
            <a:off x="11730905" y="825229"/>
            <a:ext cx="193526" cy="190334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SlideModel shp104">
            <a:extLst>
              <a:ext uri="{FF2B5EF4-FFF2-40B4-BE49-F238E27FC236}">
                <a16:creationId xmlns:a16="http://schemas.microsoft.com/office/drawing/2014/main" id="{95945208-9DD7-4ED0-845C-6596F2CB912E}"/>
              </a:ext>
            </a:extLst>
          </p:cNvPr>
          <p:cNvSpPr>
            <a:spLocks/>
          </p:cNvSpPr>
          <p:nvPr/>
        </p:nvSpPr>
        <p:spPr bwMode="auto">
          <a:xfrm>
            <a:off x="10977223" y="178659"/>
            <a:ext cx="314157" cy="308972"/>
          </a:xfrm>
          <a:prstGeom prst="donu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1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es prestations bancaires de base - Les clés de la banque - Particulier">
            <a:extLst>
              <a:ext uri="{FF2B5EF4-FFF2-40B4-BE49-F238E27FC236}">
                <a16:creationId xmlns:a16="http://schemas.microsoft.com/office/drawing/2014/main" id="{B38E9BD8-3C4F-4E7A-B8ED-98B548D53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28"/>
            <a:ext cx="12192000" cy="685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Model shp106">
            <a:extLst>
              <a:ext uri="{FF2B5EF4-FFF2-40B4-BE49-F238E27FC236}">
                <a16:creationId xmlns:a16="http://schemas.microsoft.com/office/drawing/2014/main" id="{4540BF22-A48F-48F0-8D5B-943CD45113B2}"/>
              </a:ext>
            </a:extLst>
          </p:cNvPr>
          <p:cNvSpPr>
            <a:spLocks/>
          </p:cNvSpPr>
          <p:nvPr/>
        </p:nvSpPr>
        <p:spPr bwMode="auto">
          <a:xfrm>
            <a:off x="11439632" y="5844695"/>
            <a:ext cx="752367" cy="752367"/>
          </a:xfrm>
          <a:prstGeom prst="donut">
            <a:avLst/>
          </a:prstGeom>
          <a:noFill/>
          <a:ln w="25400">
            <a:solidFill>
              <a:schemeClr val="accent1">
                <a:alpha val="20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84A172D-84C7-4EF1-A090-166597776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675" y="6258515"/>
            <a:ext cx="499915" cy="46943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4BD5745-F99F-4DB4-936F-8877FE71F21F}"/>
              </a:ext>
            </a:extLst>
          </p:cNvPr>
          <p:cNvSpPr txBox="1"/>
          <p:nvPr/>
        </p:nvSpPr>
        <p:spPr>
          <a:xfrm>
            <a:off x="11617093" y="6046261"/>
            <a:ext cx="51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" name="SlideModel shp591">
            <a:extLst>
              <a:ext uri="{FF2B5EF4-FFF2-40B4-BE49-F238E27FC236}">
                <a16:creationId xmlns:a16="http://schemas.microsoft.com/office/drawing/2014/main" id="{EF4DBA86-7706-4BB9-8AB2-F96D8BACD424}"/>
              </a:ext>
            </a:extLst>
          </p:cNvPr>
          <p:cNvSpPr>
            <a:spLocks/>
          </p:cNvSpPr>
          <p:nvPr/>
        </p:nvSpPr>
        <p:spPr bwMode="auto">
          <a:xfrm rot="10800000">
            <a:off x="11655825" y="6617159"/>
            <a:ext cx="119563" cy="117590"/>
          </a:xfrm>
          <a:prstGeom prst="donu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0A67DB1-D470-4675-BF0C-08851DD564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577" y="646331"/>
            <a:ext cx="8446847" cy="514574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9CDC90A-456F-4521-A00D-BF060264C4C8}"/>
              </a:ext>
            </a:extLst>
          </p:cNvPr>
          <p:cNvSpPr txBox="1"/>
          <p:nvPr/>
        </p:nvSpPr>
        <p:spPr>
          <a:xfrm>
            <a:off x="1" y="0"/>
            <a:ext cx="3881717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Quelques chiffres</a:t>
            </a:r>
          </a:p>
        </p:txBody>
      </p:sp>
      <p:grpSp>
        <p:nvGrpSpPr>
          <p:cNvPr id="10" name="SlideModel shp60">
            <a:extLst>
              <a:ext uri="{FF2B5EF4-FFF2-40B4-BE49-F238E27FC236}">
                <a16:creationId xmlns:a16="http://schemas.microsoft.com/office/drawing/2014/main" id="{DF116BF3-C3FD-4ECD-A214-6C539E9499FE}"/>
              </a:ext>
            </a:extLst>
          </p:cNvPr>
          <p:cNvGrpSpPr/>
          <p:nvPr/>
        </p:nvGrpSpPr>
        <p:grpSpPr>
          <a:xfrm>
            <a:off x="99083" y="717789"/>
            <a:ext cx="282693" cy="742795"/>
            <a:chOff x="8960167" y="4285297"/>
            <a:chExt cx="186689" cy="490537"/>
          </a:xfrm>
          <a:solidFill>
            <a:schemeClr val="tx1"/>
          </a:solidFill>
        </p:grpSpPr>
        <p:grpSp>
          <p:nvGrpSpPr>
            <p:cNvPr id="11" name="Graphic 2">
              <a:extLst>
                <a:ext uri="{FF2B5EF4-FFF2-40B4-BE49-F238E27FC236}">
                  <a16:creationId xmlns:a16="http://schemas.microsoft.com/office/drawing/2014/main" id="{3070A3D1-D190-4D7D-A75A-125445F6E7E5}"/>
                </a:ext>
              </a:extLst>
            </p:cNvPr>
            <p:cNvGrpSpPr/>
            <p:nvPr/>
          </p:nvGrpSpPr>
          <p:grpSpPr>
            <a:xfrm>
              <a:off x="9098280" y="4285297"/>
              <a:ext cx="48577" cy="490537"/>
              <a:chOff x="9098280" y="4285297"/>
              <a:chExt cx="48577" cy="490537"/>
            </a:xfrm>
            <a:grpFill/>
          </p:grpSpPr>
          <p:sp>
            <p:nvSpPr>
              <p:cNvPr id="17" name="SliModel Group shp61">
                <a:extLst>
                  <a:ext uri="{FF2B5EF4-FFF2-40B4-BE49-F238E27FC236}">
                    <a16:creationId xmlns:a16="http://schemas.microsoft.com/office/drawing/2014/main" id="{AFFEAD54-65BD-4DF9-A3B7-32A007D9C472}"/>
                  </a:ext>
                </a:extLst>
              </p:cNvPr>
              <p:cNvSpPr/>
              <p:nvPr/>
            </p:nvSpPr>
            <p:spPr>
              <a:xfrm>
                <a:off x="9098280" y="4285297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SliModel Group shp62">
                <a:extLst>
                  <a:ext uri="{FF2B5EF4-FFF2-40B4-BE49-F238E27FC236}">
                    <a16:creationId xmlns:a16="http://schemas.microsoft.com/office/drawing/2014/main" id="{D60A450B-0EBF-41EB-A446-03C2EAAD564C}"/>
                  </a:ext>
                </a:extLst>
              </p:cNvPr>
              <p:cNvSpPr/>
              <p:nvPr/>
            </p:nvSpPr>
            <p:spPr>
              <a:xfrm>
                <a:off x="9098280" y="4432934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SliModel Group shp63">
                <a:extLst>
                  <a:ext uri="{FF2B5EF4-FFF2-40B4-BE49-F238E27FC236}">
                    <a16:creationId xmlns:a16="http://schemas.microsoft.com/office/drawing/2014/main" id="{B98A9CA2-5780-45C9-A9B2-0E18DD2B0218}"/>
                  </a:ext>
                </a:extLst>
              </p:cNvPr>
              <p:cNvSpPr/>
              <p:nvPr/>
            </p:nvSpPr>
            <p:spPr>
              <a:xfrm>
                <a:off x="9098280" y="4580572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SliModel Group shp64">
                <a:extLst>
                  <a:ext uri="{FF2B5EF4-FFF2-40B4-BE49-F238E27FC236}">
                    <a16:creationId xmlns:a16="http://schemas.microsoft.com/office/drawing/2014/main" id="{BF438C12-61A8-4F29-9B4D-DB9A47B4DD60}"/>
                  </a:ext>
                </a:extLst>
              </p:cNvPr>
              <p:cNvSpPr/>
              <p:nvPr/>
            </p:nvSpPr>
            <p:spPr>
              <a:xfrm>
                <a:off x="9099232" y="4728210"/>
                <a:ext cx="47625" cy="47625"/>
              </a:xfrm>
              <a:custGeom>
                <a:avLst/>
                <a:gdLst>
                  <a:gd name="connsiteX0" fmla="*/ 47625 w 47625"/>
                  <a:gd name="connsiteY0" fmla="*/ 23812 h 47625"/>
                  <a:gd name="connsiteX1" fmla="*/ 23812 w 47625"/>
                  <a:gd name="connsiteY1" fmla="*/ 47625 h 47625"/>
                  <a:gd name="connsiteX2" fmla="*/ 0 w 47625"/>
                  <a:gd name="connsiteY2" fmla="*/ 23812 h 47625"/>
                  <a:gd name="connsiteX3" fmla="*/ 23812 w 47625"/>
                  <a:gd name="connsiteY3" fmla="*/ 0 h 47625"/>
                  <a:gd name="connsiteX4" fmla="*/ 47625 w 47625"/>
                  <a:gd name="connsiteY4" fmla="*/ 23812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2"/>
                    </a:moveTo>
                    <a:cubicBezTo>
                      <a:pt x="47625" y="36964"/>
                      <a:pt x="36964" y="47625"/>
                      <a:pt x="23812" y="47625"/>
                    </a:cubicBezTo>
                    <a:cubicBezTo>
                      <a:pt x="10661" y="47625"/>
                      <a:pt x="0" y="36964"/>
                      <a:pt x="0" y="23812"/>
                    </a:cubicBezTo>
                    <a:cubicBezTo>
                      <a:pt x="0" y="10661"/>
                      <a:pt x="10661" y="0"/>
                      <a:pt x="23812" y="0"/>
                    </a:cubicBezTo>
                    <a:cubicBezTo>
                      <a:pt x="36964" y="0"/>
                      <a:pt x="47625" y="10661"/>
                      <a:pt x="47625" y="238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aphic 2">
              <a:extLst>
                <a:ext uri="{FF2B5EF4-FFF2-40B4-BE49-F238E27FC236}">
                  <a16:creationId xmlns:a16="http://schemas.microsoft.com/office/drawing/2014/main" id="{F4C3B120-30D0-49D4-B2CA-D93CC7E484C1}"/>
                </a:ext>
              </a:extLst>
            </p:cNvPr>
            <p:cNvGrpSpPr/>
            <p:nvPr/>
          </p:nvGrpSpPr>
          <p:grpSpPr>
            <a:xfrm>
              <a:off x="8960167" y="4285297"/>
              <a:ext cx="48577" cy="490537"/>
              <a:chOff x="8960167" y="4285297"/>
              <a:chExt cx="48577" cy="490537"/>
            </a:xfrm>
            <a:grpFill/>
          </p:grpSpPr>
          <p:sp>
            <p:nvSpPr>
              <p:cNvPr id="13" name="SliModel Group shp65">
                <a:extLst>
                  <a:ext uri="{FF2B5EF4-FFF2-40B4-BE49-F238E27FC236}">
                    <a16:creationId xmlns:a16="http://schemas.microsoft.com/office/drawing/2014/main" id="{A92FC608-A353-4D32-AA15-6905129B323E}"/>
                  </a:ext>
                </a:extLst>
              </p:cNvPr>
              <p:cNvSpPr/>
              <p:nvPr/>
            </p:nvSpPr>
            <p:spPr>
              <a:xfrm>
                <a:off x="8960167" y="4285297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SliModel Group shp66">
                <a:extLst>
                  <a:ext uri="{FF2B5EF4-FFF2-40B4-BE49-F238E27FC236}">
                    <a16:creationId xmlns:a16="http://schemas.microsoft.com/office/drawing/2014/main" id="{15AB2EAC-E6EF-4887-92ED-90DE320A3CE2}"/>
                  </a:ext>
                </a:extLst>
              </p:cNvPr>
              <p:cNvSpPr/>
              <p:nvPr/>
            </p:nvSpPr>
            <p:spPr>
              <a:xfrm>
                <a:off x="8960167" y="4432934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SliModel Group shp67">
                <a:extLst>
                  <a:ext uri="{FF2B5EF4-FFF2-40B4-BE49-F238E27FC236}">
                    <a16:creationId xmlns:a16="http://schemas.microsoft.com/office/drawing/2014/main" id="{F03C0EB7-D506-4240-9200-62FA71920FBF}"/>
                  </a:ext>
                </a:extLst>
              </p:cNvPr>
              <p:cNvSpPr/>
              <p:nvPr/>
            </p:nvSpPr>
            <p:spPr>
              <a:xfrm>
                <a:off x="8960167" y="4580572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SliModel Group shp68">
                <a:extLst>
                  <a:ext uri="{FF2B5EF4-FFF2-40B4-BE49-F238E27FC236}">
                    <a16:creationId xmlns:a16="http://schemas.microsoft.com/office/drawing/2014/main" id="{22EE56C8-0C04-4291-8274-4C89C4E67444}"/>
                  </a:ext>
                </a:extLst>
              </p:cNvPr>
              <p:cNvSpPr/>
              <p:nvPr/>
            </p:nvSpPr>
            <p:spPr>
              <a:xfrm>
                <a:off x="8961120" y="4728210"/>
                <a:ext cx="47625" cy="47625"/>
              </a:xfrm>
              <a:custGeom>
                <a:avLst/>
                <a:gdLst>
                  <a:gd name="connsiteX0" fmla="*/ 47625 w 47625"/>
                  <a:gd name="connsiteY0" fmla="*/ 23812 h 47625"/>
                  <a:gd name="connsiteX1" fmla="*/ 23812 w 47625"/>
                  <a:gd name="connsiteY1" fmla="*/ 47625 h 47625"/>
                  <a:gd name="connsiteX2" fmla="*/ 0 w 47625"/>
                  <a:gd name="connsiteY2" fmla="*/ 23812 h 47625"/>
                  <a:gd name="connsiteX3" fmla="*/ 23812 w 47625"/>
                  <a:gd name="connsiteY3" fmla="*/ 0 h 47625"/>
                  <a:gd name="connsiteX4" fmla="*/ 47625 w 47625"/>
                  <a:gd name="connsiteY4" fmla="*/ 23812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2"/>
                    </a:moveTo>
                    <a:cubicBezTo>
                      <a:pt x="47625" y="36964"/>
                      <a:pt x="36964" y="47625"/>
                      <a:pt x="23812" y="47625"/>
                    </a:cubicBezTo>
                    <a:cubicBezTo>
                      <a:pt x="10661" y="47625"/>
                      <a:pt x="0" y="36964"/>
                      <a:pt x="0" y="23812"/>
                    </a:cubicBezTo>
                    <a:cubicBezTo>
                      <a:pt x="0" y="10661"/>
                      <a:pt x="10661" y="0"/>
                      <a:pt x="23812" y="0"/>
                    </a:cubicBezTo>
                    <a:cubicBezTo>
                      <a:pt x="36964" y="0"/>
                      <a:pt x="47625" y="10661"/>
                      <a:pt x="47625" y="238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5E71372A-8585-4A4F-81E0-D7776ECA3F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774" y="941348"/>
            <a:ext cx="1531274" cy="261269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F8E1502-18F0-41A2-8DA3-C2FAAE9E8278}"/>
              </a:ext>
            </a:extLst>
          </p:cNvPr>
          <p:cNvSpPr txBox="1"/>
          <p:nvPr/>
        </p:nvSpPr>
        <p:spPr>
          <a:xfrm>
            <a:off x="380336" y="3682469"/>
            <a:ext cx="3110282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Année utilisé dans l’analyse de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2004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à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( 2005, non représentée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Forte concentration sur les années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2007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2008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116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pays représentés dans l’échantillon.	</a:t>
            </a:r>
          </a:p>
        </p:txBody>
      </p:sp>
    </p:spTree>
    <p:extLst>
      <p:ext uri="{BB962C8B-B14F-4D97-AF65-F5344CB8AC3E}">
        <p14:creationId xmlns:p14="http://schemas.microsoft.com/office/powerpoint/2010/main" val="344783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Model shp106">
            <a:extLst>
              <a:ext uri="{FF2B5EF4-FFF2-40B4-BE49-F238E27FC236}">
                <a16:creationId xmlns:a16="http://schemas.microsoft.com/office/drawing/2014/main" id="{C5106DEE-E9CC-4799-98CF-AAB9141947F5}"/>
              </a:ext>
            </a:extLst>
          </p:cNvPr>
          <p:cNvSpPr>
            <a:spLocks/>
          </p:cNvSpPr>
          <p:nvPr/>
        </p:nvSpPr>
        <p:spPr bwMode="auto">
          <a:xfrm>
            <a:off x="11439633" y="6050729"/>
            <a:ext cx="752367" cy="752367"/>
          </a:xfrm>
          <a:prstGeom prst="donut">
            <a:avLst/>
          </a:prstGeom>
          <a:noFill/>
          <a:ln w="25400">
            <a:solidFill>
              <a:schemeClr val="accent1">
                <a:alpha val="20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" name="SlideModel shp60">
            <a:extLst>
              <a:ext uri="{FF2B5EF4-FFF2-40B4-BE49-F238E27FC236}">
                <a16:creationId xmlns:a16="http://schemas.microsoft.com/office/drawing/2014/main" id="{F32E0A73-560A-4004-AD00-386E73CCC45D}"/>
              </a:ext>
            </a:extLst>
          </p:cNvPr>
          <p:cNvGrpSpPr/>
          <p:nvPr/>
        </p:nvGrpSpPr>
        <p:grpSpPr>
          <a:xfrm>
            <a:off x="99083" y="717789"/>
            <a:ext cx="282693" cy="742795"/>
            <a:chOff x="8960167" y="4285297"/>
            <a:chExt cx="186689" cy="490537"/>
          </a:xfrm>
          <a:solidFill>
            <a:schemeClr val="tx1"/>
          </a:solidFill>
        </p:grpSpPr>
        <p:grpSp>
          <p:nvGrpSpPr>
            <p:cNvPr id="6" name="Graphic 2">
              <a:extLst>
                <a:ext uri="{FF2B5EF4-FFF2-40B4-BE49-F238E27FC236}">
                  <a16:creationId xmlns:a16="http://schemas.microsoft.com/office/drawing/2014/main" id="{468A7524-AA89-4F92-BABD-C3D5B194B94B}"/>
                </a:ext>
              </a:extLst>
            </p:cNvPr>
            <p:cNvGrpSpPr/>
            <p:nvPr/>
          </p:nvGrpSpPr>
          <p:grpSpPr>
            <a:xfrm>
              <a:off x="9098280" y="4285297"/>
              <a:ext cx="48577" cy="490537"/>
              <a:chOff x="9098280" y="4285297"/>
              <a:chExt cx="48577" cy="490537"/>
            </a:xfrm>
            <a:grpFill/>
          </p:grpSpPr>
          <p:sp>
            <p:nvSpPr>
              <p:cNvPr id="12" name="SliModel Group shp61">
                <a:extLst>
                  <a:ext uri="{FF2B5EF4-FFF2-40B4-BE49-F238E27FC236}">
                    <a16:creationId xmlns:a16="http://schemas.microsoft.com/office/drawing/2014/main" id="{DF8452A7-3AC7-4CB3-895F-E242DC20A717}"/>
                  </a:ext>
                </a:extLst>
              </p:cNvPr>
              <p:cNvSpPr/>
              <p:nvPr/>
            </p:nvSpPr>
            <p:spPr>
              <a:xfrm>
                <a:off x="9098280" y="4285297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SliModel Group shp62">
                <a:extLst>
                  <a:ext uri="{FF2B5EF4-FFF2-40B4-BE49-F238E27FC236}">
                    <a16:creationId xmlns:a16="http://schemas.microsoft.com/office/drawing/2014/main" id="{B31C3706-094B-4C9C-94E4-F7EF32293E51}"/>
                  </a:ext>
                </a:extLst>
              </p:cNvPr>
              <p:cNvSpPr/>
              <p:nvPr/>
            </p:nvSpPr>
            <p:spPr>
              <a:xfrm>
                <a:off x="9098280" y="4432934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SliModel Group shp63">
                <a:extLst>
                  <a:ext uri="{FF2B5EF4-FFF2-40B4-BE49-F238E27FC236}">
                    <a16:creationId xmlns:a16="http://schemas.microsoft.com/office/drawing/2014/main" id="{9C16D496-56DE-4D5D-AE58-2CD8D1FAA880}"/>
                  </a:ext>
                </a:extLst>
              </p:cNvPr>
              <p:cNvSpPr/>
              <p:nvPr/>
            </p:nvSpPr>
            <p:spPr>
              <a:xfrm>
                <a:off x="9098280" y="4580572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SliModel Group shp64">
                <a:extLst>
                  <a:ext uri="{FF2B5EF4-FFF2-40B4-BE49-F238E27FC236}">
                    <a16:creationId xmlns:a16="http://schemas.microsoft.com/office/drawing/2014/main" id="{91CE4C00-465C-4F34-9EF3-D3EC31A48130}"/>
                  </a:ext>
                </a:extLst>
              </p:cNvPr>
              <p:cNvSpPr/>
              <p:nvPr/>
            </p:nvSpPr>
            <p:spPr>
              <a:xfrm>
                <a:off x="9099232" y="4728210"/>
                <a:ext cx="47625" cy="47625"/>
              </a:xfrm>
              <a:custGeom>
                <a:avLst/>
                <a:gdLst>
                  <a:gd name="connsiteX0" fmla="*/ 47625 w 47625"/>
                  <a:gd name="connsiteY0" fmla="*/ 23812 h 47625"/>
                  <a:gd name="connsiteX1" fmla="*/ 23812 w 47625"/>
                  <a:gd name="connsiteY1" fmla="*/ 47625 h 47625"/>
                  <a:gd name="connsiteX2" fmla="*/ 0 w 47625"/>
                  <a:gd name="connsiteY2" fmla="*/ 23812 h 47625"/>
                  <a:gd name="connsiteX3" fmla="*/ 23812 w 47625"/>
                  <a:gd name="connsiteY3" fmla="*/ 0 h 47625"/>
                  <a:gd name="connsiteX4" fmla="*/ 47625 w 47625"/>
                  <a:gd name="connsiteY4" fmla="*/ 23812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2"/>
                    </a:moveTo>
                    <a:cubicBezTo>
                      <a:pt x="47625" y="36964"/>
                      <a:pt x="36964" y="47625"/>
                      <a:pt x="23812" y="47625"/>
                    </a:cubicBezTo>
                    <a:cubicBezTo>
                      <a:pt x="10661" y="47625"/>
                      <a:pt x="0" y="36964"/>
                      <a:pt x="0" y="23812"/>
                    </a:cubicBezTo>
                    <a:cubicBezTo>
                      <a:pt x="0" y="10661"/>
                      <a:pt x="10661" y="0"/>
                      <a:pt x="23812" y="0"/>
                    </a:cubicBezTo>
                    <a:cubicBezTo>
                      <a:pt x="36964" y="0"/>
                      <a:pt x="47625" y="10661"/>
                      <a:pt x="47625" y="238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" name="Graphic 2">
              <a:extLst>
                <a:ext uri="{FF2B5EF4-FFF2-40B4-BE49-F238E27FC236}">
                  <a16:creationId xmlns:a16="http://schemas.microsoft.com/office/drawing/2014/main" id="{CA82C60B-A475-4F7E-A1CC-3E3D7708D6EF}"/>
                </a:ext>
              </a:extLst>
            </p:cNvPr>
            <p:cNvGrpSpPr/>
            <p:nvPr/>
          </p:nvGrpSpPr>
          <p:grpSpPr>
            <a:xfrm>
              <a:off x="8960167" y="4285297"/>
              <a:ext cx="48577" cy="490537"/>
              <a:chOff x="8960167" y="4285297"/>
              <a:chExt cx="48577" cy="490537"/>
            </a:xfrm>
            <a:grpFill/>
          </p:grpSpPr>
          <p:sp>
            <p:nvSpPr>
              <p:cNvPr id="8" name="SliModel Group shp65">
                <a:extLst>
                  <a:ext uri="{FF2B5EF4-FFF2-40B4-BE49-F238E27FC236}">
                    <a16:creationId xmlns:a16="http://schemas.microsoft.com/office/drawing/2014/main" id="{77E03196-5B19-4552-8865-0FEB8E09F6F4}"/>
                  </a:ext>
                </a:extLst>
              </p:cNvPr>
              <p:cNvSpPr/>
              <p:nvPr/>
            </p:nvSpPr>
            <p:spPr>
              <a:xfrm>
                <a:off x="8960167" y="4285297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SliModel Group shp66">
                <a:extLst>
                  <a:ext uri="{FF2B5EF4-FFF2-40B4-BE49-F238E27FC236}">
                    <a16:creationId xmlns:a16="http://schemas.microsoft.com/office/drawing/2014/main" id="{F68FED69-7FE6-440B-870E-F6583A6A5B2E}"/>
                  </a:ext>
                </a:extLst>
              </p:cNvPr>
              <p:cNvSpPr/>
              <p:nvPr/>
            </p:nvSpPr>
            <p:spPr>
              <a:xfrm>
                <a:off x="8960167" y="4432934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SliModel Group shp67">
                <a:extLst>
                  <a:ext uri="{FF2B5EF4-FFF2-40B4-BE49-F238E27FC236}">
                    <a16:creationId xmlns:a16="http://schemas.microsoft.com/office/drawing/2014/main" id="{0C87F0C0-61CC-43BB-B882-EFDEA53E2422}"/>
                  </a:ext>
                </a:extLst>
              </p:cNvPr>
              <p:cNvSpPr/>
              <p:nvPr/>
            </p:nvSpPr>
            <p:spPr>
              <a:xfrm>
                <a:off x="8960167" y="4580572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SliModel Group shp68">
                <a:extLst>
                  <a:ext uri="{FF2B5EF4-FFF2-40B4-BE49-F238E27FC236}">
                    <a16:creationId xmlns:a16="http://schemas.microsoft.com/office/drawing/2014/main" id="{EBFF0A51-C5E7-4C70-8BDC-B6904BB5AA24}"/>
                  </a:ext>
                </a:extLst>
              </p:cNvPr>
              <p:cNvSpPr/>
              <p:nvPr/>
            </p:nvSpPr>
            <p:spPr>
              <a:xfrm>
                <a:off x="8961120" y="4728210"/>
                <a:ext cx="47625" cy="47625"/>
              </a:xfrm>
              <a:custGeom>
                <a:avLst/>
                <a:gdLst>
                  <a:gd name="connsiteX0" fmla="*/ 47625 w 47625"/>
                  <a:gd name="connsiteY0" fmla="*/ 23812 h 47625"/>
                  <a:gd name="connsiteX1" fmla="*/ 23812 w 47625"/>
                  <a:gd name="connsiteY1" fmla="*/ 47625 h 47625"/>
                  <a:gd name="connsiteX2" fmla="*/ 0 w 47625"/>
                  <a:gd name="connsiteY2" fmla="*/ 23812 h 47625"/>
                  <a:gd name="connsiteX3" fmla="*/ 23812 w 47625"/>
                  <a:gd name="connsiteY3" fmla="*/ 0 h 47625"/>
                  <a:gd name="connsiteX4" fmla="*/ 47625 w 47625"/>
                  <a:gd name="connsiteY4" fmla="*/ 23812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2"/>
                    </a:moveTo>
                    <a:cubicBezTo>
                      <a:pt x="47625" y="36964"/>
                      <a:pt x="36964" y="47625"/>
                      <a:pt x="23812" y="47625"/>
                    </a:cubicBezTo>
                    <a:cubicBezTo>
                      <a:pt x="10661" y="47625"/>
                      <a:pt x="0" y="36964"/>
                      <a:pt x="0" y="23812"/>
                    </a:cubicBezTo>
                    <a:cubicBezTo>
                      <a:pt x="0" y="10661"/>
                      <a:pt x="10661" y="0"/>
                      <a:pt x="23812" y="0"/>
                    </a:cubicBezTo>
                    <a:cubicBezTo>
                      <a:pt x="36964" y="0"/>
                      <a:pt x="47625" y="10661"/>
                      <a:pt x="47625" y="238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16" name="Image 15">
            <a:extLst>
              <a:ext uri="{FF2B5EF4-FFF2-40B4-BE49-F238E27FC236}">
                <a16:creationId xmlns:a16="http://schemas.microsoft.com/office/drawing/2014/main" id="{7E7EF5CC-E472-4E69-9AD2-C9F7DE015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3109" y="6348913"/>
            <a:ext cx="499915" cy="469433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C89FD25-8F00-4E04-94C8-3D3C5019879B}"/>
              </a:ext>
            </a:extLst>
          </p:cNvPr>
          <p:cNvSpPr txBox="1"/>
          <p:nvPr/>
        </p:nvSpPr>
        <p:spPr>
          <a:xfrm>
            <a:off x="11653024" y="6254530"/>
            <a:ext cx="49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8" name="SlideModel shp159">
            <a:extLst>
              <a:ext uri="{FF2B5EF4-FFF2-40B4-BE49-F238E27FC236}">
                <a16:creationId xmlns:a16="http://schemas.microsoft.com/office/drawing/2014/main" id="{FCD8CD81-21AE-4BAC-BBAE-749B07182B54}"/>
              </a:ext>
            </a:extLst>
          </p:cNvPr>
          <p:cNvSpPr/>
          <p:nvPr/>
        </p:nvSpPr>
        <p:spPr>
          <a:xfrm>
            <a:off x="1454503" y="5290226"/>
            <a:ext cx="1612167" cy="1528120"/>
          </a:xfrm>
          <a:prstGeom prst="donut">
            <a:avLst>
              <a:gd name="adj" fmla="val 3650"/>
            </a:avLst>
          </a:prstGeom>
          <a:gradFill>
            <a:gsLst>
              <a:gs pos="0">
                <a:schemeClr val="accent1"/>
              </a:gs>
              <a:gs pos="50000">
                <a:schemeClr val="accent2"/>
              </a:gs>
              <a:gs pos="99000">
                <a:schemeClr val="accent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" dirty="0">
              <a:solidFill>
                <a:schemeClr val="tx1"/>
              </a:solidFill>
              <a:latin typeface="Nunito Sans ExtraLight" pitchFamily="2" charset="77"/>
            </a:endParaRPr>
          </a:p>
        </p:txBody>
      </p:sp>
      <p:sp>
        <p:nvSpPr>
          <p:cNvPr id="19" name="SlideModel shp135">
            <a:extLst>
              <a:ext uri="{FF2B5EF4-FFF2-40B4-BE49-F238E27FC236}">
                <a16:creationId xmlns:a16="http://schemas.microsoft.com/office/drawing/2014/main" id="{30292291-451F-45BC-8AE0-5E1034A7FD7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0119107" y="-149039"/>
            <a:ext cx="3364120" cy="8331399"/>
          </a:xfrm>
          <a:custGeom>
            <a:avLst/>
            <a:gdLst>
              <a:gd name="T0" fmla="*/ 0 w 4138"/>
              <a:gd name="T1" fmla="*/ 10223 h 10245"/>
              <a:gd name="T2" fmla="*/ 0 w 4138"/>
              <a:gd name="T3" fmla="*/ 10223 h 10245"/>
              <a:gd name="T4" fmla="*/ 1549 w 4138"/>
              <a:gd name="T5" fmla="*/ 8731 h 10245"/>
              <a:gd name="T6" fmla="*/ 1549 w 4138"/>
              <a:gd name="T7" fmla="*/ 8731 h 10245"/>
              <a:gd name="T8" fmla="*/ 2011 w 4138"/>
              <a:gd name="T9" fmla="*/ 6622 h 10245"/>
              <a:gd name="T10" fmla="*/ 2011 w 4138"/>
              <a:gd name="T11" fmla="*/ 6622 h 10245"/>
              <a:gd name="T12" fmla="*/ 2941 w 4138"/>
              <a:gd name="T13" fmla="*/ 3654 h 10245"/>
              <a:gd name="T14" fmla="*/ 2941 w 4138"/>
              <a:gd name="T15" fmla="*/ 3654 h 10245"/>
              <a:gd name="T16" fmla="*/ 2247 w 4138"/>
              <a:gd name="T17" fmla="*/ 159 h 10245"/>
              <a:gd name="T18" fmla="*/ 2247 w 4138"/>
              <a:gd name="T19" fmla="*/ 159 h 10245"/>
              <a:gd name="T20" fmla="*/ 2107 w 4138"/>
              <a:gd name="T21" fmla="*/ 2 h 10245"/>
              <a:gd name="T22" fmla="*/ 2133 w 4138"/>
              <a:gd name="T23" fmla="*/ 0 h 10245"/>
              <a:gd name="T24" fmla="*/ 2120 w 4138"/>
              <a:gd name="T25" fmla="*/ 0 h 10245"/>
              <a:gd name="T26" fmla="*/ 2133 w 4138"/>
              <a:gd name="T27" fmla="*/ 0 h 10245"/>
              <a:gd name="T28" fmla="*/ 2133 w 4138"/>
              <a:gd name="T29" fmla="*/ 0 h 10245"/>
              <a:gd name="T30" fmla="*/ 2266 w 4138"/>
              <a:gd name="T31" fmla="*/ 140 h 10245"/>
              <a:gd name="T32" fmla="*/ 2266 w 4138"/>
              <a:gd name="T33" fmla="*/ 140 h 10245"/>
              <a:gd name="T34" fmla="*/ 2962 w 4138"/>
              <a:gd name="T35" fmla="*/ 3669 h 10245"/>
              <a:gd name="T36" fmla="*/ 2962 w 4138"/>
              <a:gd name="T37" fmla="*/ 3669 h 10245"/>
              <a:gd name="T38" fmla="*/ 2036 w 4138"/>
              <a:gd name="T39" fmla="*/ 6625 h 10245"/>
              <a:gd name="T40" fmla="*/ 2036 w 4138"/>
              <a:gd name="T41" fmla="*/ 6625 h 10245"/>
              <a:gd name="T42" fmla="*/ 1573 w 4138"/>
              <a:gd name="T43" fmla="*/ 8743 h 10245"/>
              <a:gd name="T44" fmla="*/ 1573 w 4138"/>
              <a:gd name="T45" fmla="*/ 8743 h 10245"/>
              <a:gd name="T46" fmla="*/ 13 w 4138"/>
              <a:gd name="T47" fmla="*/ 10244 h 10245"/>
              <a:gd name="T48" fmla="*/ 0 w 4138"/>
              <a:gd name="T49" fmla="*/ 10223 h 10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138" h="10245">
                <a:moveTo>
                  <a:pt x="0" y="10223"/>
                </a:moveTo>
                <a:lnTo>
                  <a:pt x="0" y="10223"/>
                </a:lnTo>
                <a:cubicBezTo>
                  <a:pt x="13" y="10217"/>
                  <a:pt x="1109" y="9592"/>
                  <a:pt x="1549" y="8731"/>
                </a:cubicBezTo>
                <a:lnTo>
                  <a:pt x="1549" y="8731"/>
                </a:lnTo>
                <a:cubicBezTo>
                  <a:pt x="1966" y="7914"/>
                  <a:pt x="1988" y="7287"/>
                  <a:pt x="2011" y="6622"/>
                </a:cubicBezTo>
                <a:lnTo>
                  <a:pt x="2011" y="6622"/>
                </a:lnTo>
                <a:cubicBezTo>
                  <a:pt x="2038" y="5791"/>
                  <a:pt x="2067" y="4928"/>
                  <a:pt x="2941" y="3654"/>
                </a:cubicBezTo>
                <a:lnTo>
                  <a:pt x="2941" y="3654"/>
                </a:lnTo>
                <a:cubicBezTo>
                  <a:pt x="4103" y="1962"/>
                  <a:pt x="2706" y="606"/>
                  <a:pt x="2247" y="159"/>
                </a:cubicBezTo>
                <a:lnTo>
                  <a:pt x="2247" y="159"/>
                </a:lnTo>
                <a:cubicBezTo>
                  <a:pt x="2145" y="60"/>
                  <a:pt x="2109" y="24"/>
                  <a:pt x="2107" y="2"/>
                </a:cubicBezTo>
                <a:lnTo>
                  <a:pt x="2133" y="0"/>
                </a:lnTo>
                <a:lnTo>
                  <a:pt x="2120" y="0"/>
                </a:lnTo>
                <a:lnTo>
                  <a:pt x="2133" y="0"/>
                </a:lnTo>
                <a:lnTo>
                  <a:pt x="2133" y="0"/>
                </a:lnTo>
                <a:cubicBezTo>
                  <a:pt x="2135" y="15"/>
                  <a:pt x="2198" y="77"/>
                  <a:pt x="2266" y="140"/>
                </a:cubicBezTo>
                <a:lnTo>
                  <a:pt x="2266" y="140"/>
                </a:lnTo>
                <a:cubicBezTo>
                  <a:pt x="2730" y="591"/>
                  <a:pt x="4137" y="1958"/>
                  <a:pt x="2962" y="3669"/>
                </a:cubicBezTo>
                <a:lnTo>
                  <a:pt x="2962" y="3669"/>
                </a:lnTo>
                <a:cubicBezTo>
                  <a:pt x="2092" y="4936"/>
                  <a:pt x="2063" y="5795"/>
                  <a:pt x="2036" y="6625"/>
                </a:cubicBezTo>
                <a:lnTo>
                  <a:pt x="2036" y="6625"/>
                </a:lnTo>
                <a:cubicBezTo>
                  <a:pt x="2013" y="7291"/>
                  <a:pt x="1992" y="7920"/>
                  <a:pt x="1573" y="8743"/>
                </a:cubicBezTo>
                <a:lnTo>
                  <a:pt x="1573" y="8743"/>
                </a:lnTo>
                <a:cubicBezTo>
                  <a:pt x="1128" y="9611"/>
                  <a:pt x="26" y="10238"/>
                  <a:pt x="13" y="10244"/>
                </a:cubicBezTo>
                <a:lnTo>
                  <a:pt x="0" y="10223"/>
                </a:lnTo>
              </a:path>
            </a:pathLst>
          </a:custGeom>
          <a:gradFill>
            <a:gsLst>
              <a:gs pos="0">
                <a:schemeClr val="accent1"/>
              </a:gs>
              <a:gs pos="50000">
                <a:schemeClr val="accent2"/>
              </a:gs>
              <a:gs pos="99000">
                <a:schemeClr val="accent3"/>
              </a:gs>
            </a:gsLst>
            <a:lin ang="5400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 sz="3266" dirty="0">
              <a:latin typeface="Nunito Sans ExtraLight" pitchFamily="2" charset="77"/>
            </a:endParaRPr>
          </a:p>
        </p:txBody>
      </p:sp>
      <p:sp>
        <p:nvSpPr>
          <p:cNvPr id="21" name="SlideModel shp78">
            <a:extLst>
              <a:ext uri="{FF2B5EF4-FFF2-40B4-BE49-F238E27FC236}">
                <a16:creationId xmlns:a16="http://schemas.microsoft.com/office/drawing/2014/main" id="{701D4B44-375B-4B87-9931-C4A955D4DE77}"/>
              </a:ext>
            </a:extLst>
          </p:cNvPr>
          <p:cNvSpPr>
            <a:spLocks noChangeArrowheads="1"/>
          </p:cNvSpPr>
          <p:nvPr/>
        </p:nvSpPr>
        <p:spPr bwMode="auto">
          <a:xfrm rot="4324135">
            <a:off x="2144699" y="-2613851"/>
            <a:ext cx="2553637" cy="6324200"/>
          </a:xfrm>
          <a:custGeom>
            <a:avLst/>
            <a:gdLst>
              <a:gd name="T0" fmla="*/ 0 w 4138"/>
              <a:gd name="T1" fmla="*/ 10223 h 10245"/>
              <a:gd name="T2" fmla="*/ 0 w 4138"/>
              <a:gd name="T3" fmla="*/ 10223 h 10245"/>
              <a:gd name="T4" fmla="*/ 1549 w 4138"/>
              <a:gd name="T5" fmla="*/ 8731 h 10245"/>
              <a:gd name="T6" fmla="*/ 1549 w 4138"/>
              <a:gd name="T7" fmla="*/ 8731 h 10245"/>
              <a:gd name="T8" fmla="*/ 2011 w 4138"/>
              <a:gd name="T9" fmla="*/ 6622 h 10245"/>
              <a:gd name="T10" fmla="*/ 2011 w 4138"/>
              <a:gd name="T11" fmla="*/ 6622 h 10245"/>
              <a:gd name="T12" fmla="*/ 2941 w 4138"/>
              <a:gd name="T13" fmla="*/ 3654 h 10245"/>
              <a:gd name="T14" fmla="*/ 2941 w 4138"/>
              <a:gd name="T15" fmla="*/ 3654 h 10245"/>
              <a:gd name="T16" fmla="*/ 2247 w 4138"/>
              <a:gd name="T17" fmla="*/ 159 h 10245"/>
              <a:gd name="T18" fmla="*/ 2247 w 4138"/>
              <a:gd name="T19" fmla="*/ 159 h 10245"/>
              <a:gd name="T20" fmla="*/ 2107 w 4138"/>
              <a:gd name="T21" fmla="*/ 2 h 10245"/>
              <a:gd name="T22" fmla="*/ 2133 w 4138"/>
              <a:gd name="T23" fmla="*/ 0 h 10245"/>
              <a:gd name="T24" fmla="*/ 2120 w 4138"/>
              <a:gd name="T25" fmla="*/ 0 h 10245"/>
              <a:gd name="T26" fmla="*/ 2133 w 4138"/>
              <a:gd name="T27" fmla="*/ 0 h 10245"/>
              <a:gd name="T28" fmla="*/ 2133 w 4138"/>
              <a:gd name="T29" fmla="*/ 0 h 10245"/>
              <a:gd name="T30" fmla="*/ 2266 w 4138"/>
              <a:gd name="T31" fmla="*/ 140 h 10245"/>
              <a:gd name="T32" fmla="*/ 2266 w 4138"/>
              <a:gd name="T33" fmla="*/ 140 h 10245"/>
              <a:gd name="T34" fmla="*/ 2962 w 4138"/>
              <a:gd name="T35" fmla="*/ 3669 h 10245"/>
              <a:gd name="T36" fmla="*/ 2962 w 4138"/>
              <a:gd name="T37" fmla="*/ 3669 h 10245"/>
              <a:gd name="T38" fmla="*/ 2036 w 4138"/>
              <a:gd name="T39" fmla="*/ 6625 h 10245"/>
              <a:gd name="T40" fmla="*/ 2036 w 4138"/>
              <a:gd name="T41" fmla="*/ 6625 h 10245"/>
              <a:gd name="T42" fmla="*/ 1573 w 4138"/>
              <a:gd name="T43" fmla="*/ 8743 h 10245"/>
              <a:gd name="T44" fmla="*/ 1573 w 4138"/>
              <a:gd name="T45" fmla="*/ 8743 h 10245"/>
              <a:gd name="T46" fmla="*/ 13 w 4138"/>
              <a:gd name="T47" fmla="*/ 10244 h 10245"/>
              <a:gd name="T48" fmla="*/ 0 w 4138"/>
              <a:gd name="T49" fmla="*/ 10223 h 10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138" h="10245">
                <a:moveTo>
                  <a:pt x="0" y="10223"/>
                </a:moveTo>
                <a:lnTo>
                  <a:pt x="0" y="10223"/>
                </a:lnTo>
                <a:cubicBezTo>
                  <a:pt x="13" y="10217"/>
                  <a:pt x="1109" y="9592"/>
                  <a:pt x="1549" y="8731"/>
                </a:cubicBezTo>
                <a:lnTo>
                  <a:pt x="1549" y="8731"/>
                </a:lnTo>
                <a:cubicBezTo>
                  <a:pt x="1966" y="7914"/>
                  <a:pt x="1988" y="7287"/>
                  <a:pt x="2011" y="6622"/>
                </a:cubicBezTo>
                <a:lnTo>
                  <a:pt x="2011" y="6622"/>
                </a:lnTo>
                <a:cubicBezTo>
                  <a:pt x="2038" y="5791"/>
                  <a:pt x="2067" y="4928"/>
                  <a:pt x="2941" y="3654"/>
                </a:cubicBezTo>
                <a:lnTo>
                  <a:pt x="2941" y="3654"/>
                </a:lnTo>
                <a:cubicBezTo>
                  <a:pt x="4103" y="1962"/>
                  <a:pt x="2706" y="606"/>
                  <a:pt x="2247" y="159"/>
                </a:cubicBezTo>
                <a:lnTo>
                  <a:pt x="2247" y="159"/>
                </a:lnTo>
                <a:cubicBezTo>
                  <a:pt x="2145" y="60"/>
                  <a:pt x="2109" y="24"/>
                  <a:pt x="2107" y="2"/>
                </a:cubicBezTo>
                <a:lnTo>
                  <a:pt x="2133" y="0"/>
                </a:lnTo>
                <a:lnTo>
                  <a:pt x="2120" y="0"/>
                </a:lnTo>
                <a:lnTo>
                  <a:pt x="2133" y="0"/>
                </a:lnTo>
                <a:lnTo>
                  <a:pt x="2133" y="0"/>
                </a:lnTo>
                <a:cubicBezTo>
                  <a:pt x="2135" y="15"/>
                  <a:pt x="2198" y="77"/>
                  <a:pt x="2266" y="140"/>
                </a:cubicBezTo>
                <a:lnTo>
                  <a:pt x="2266" y="140"/>
                </a:lnTo>
                <a:cubicBezTo>
                  <a:pt x="2730" y="591"/>
                  <a:pt x="4137" y="1958"/>
                  <a:pt x="2962" y="3669"/>
                </a:cubicBezTo>
                <a:lnTo>
                  <a:pt x="2962" y="3669"/>
                </a:lnTo>
                <a:cubicBezTo>
                  <a:pt x="2092" y="4936"/>
                  <a:pt x="2063" y="5795"/>
                  <a:pt x="2036" y="6625"/>
                </a:cubicBezTo>
                <a:lnTo>
                  <a:pt x="2036" y="6625"/>
                </a:lnTo>
                <a:cubicBezTo>
                  <a:pt x="2013" y="7291"/>
                  <a:pt x="1992" y="7920"/>
                  <a:pt x="1573" y="8743"/>
                </a:cubicBezTo>
                <a:lnTo>
                  <a:pt x="1573" y="8743"/>
                </a:lnTo>
                <a:cubicBezTo>
                  <a:pt x="1128" y="9611"/>
                  <a:pt x="26" y="10238"/>
                  <a:pt x="13" y="10244"/>
                </a:cubicBezTo>
                <a:lnTo>
                  <a:pt x="0" y="10223"/>
                </a:lnTo>
              </a:path>
            </a:pathLst>
          </a:custGeom>
          <a:gradFill>
            <a:gsLst>
              <a:gs pos="0">
                <a:schemeClr val="accent1"/>
              </a:gs>
              <a:gs pos="50000">
                <a:schemeClr val="accent2"/>
              </a:gs>
              <a:gs pos="99000">
                <a:schemeClr val="accent3"/>
              </a:gs>
            </a:gsLst>
            <a:lin ang="5400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 sz="3266" dirty="0">
              <a:latin typeface="Nunito Sans ExtraLight" pitchFamily="2" charset="77"/>
            </a:endParaRPr>
          </a:p>
        </p:txBody>
      </p:sp>
      <p:sp>
        <p:nvSpPr>
          <p:cNvPr id="24" name="SlideModel shp619">
            <a:extLst>
              <a:ext uri="{FF2B5EF4-FFF2-40B4-BE49-F238E27FC236}">
                <a16:creationId xmlns:a16="http://schemas.microsoft.com/office/drawing/2014/main" id="{E05336A1-4A64-49B0-960B-B85716B483E1}"/>
              </a:ext>
            </a:extLst>
          </p:cNvPr>
          <p:cNvSpPr/>
          <p:nvPr/>
        </p:nvSpPr>
        <p:spPr>
          <a:xfrm>
            <a:off x="-19152" y="4652682"/>
            <a:ext cx="2279739" cy="2205318"/>
          </a:xfrm>
          <a:prstGeom prst="donut">
            <a:avLst>
              <a:gd name="adj" fmla="val 2684"/>
            </a:avLst>
          </a:prstGeom>
          <a:gradFill>
            <a:gsLst>
              <a:gs pos="0">
                <a:schemeClr val="accent1"/>
              </a:gs>
              <a:gs pos="50000">
                <a:schemeClr val="accent2"/>
              </a:gs>
              <a:gs pos="99000">
                <a:schemeClr val="accent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50" dirty="0">
              <a:solidFill>
                <a:schemeClr val="tx1"/>
              </a:solidFill>
              <a:latin typeface="Nunito Sans ExtraLight" pitchFamily="2" charset="77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7182F1B-C12E-4B0F-9C30-06E09D68D65A}"/>
              </a:ext>
            </a:extLst>
          </p:cNvPr>
          <p:cNvSpPr txBox="1"/>
          <p:nvPr/>
        </p:nvSpPr>
        <p:spPr>
          <a:xfrm>
            <a:off x="2303513" y="1363410"/>
            <a:ext cx="9039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Répartition des revenus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2057B60-6BB7-45BB-AF9B-B107C35F6C18}"/>
              </a:ext>
            </a:extLst>
          </p:cNvPr>
          <p:cNvSpPr txBox="1"/>
          <p:nvPr/>
        </p:nvSpPr>
        <p:spPr>
          <a:xfrm>
            <a:off x="1985499" y="2736574"/>
            <a:ext cx="94202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DIVERSITE DES PAYS</a:t>
            </a:r>
          </a:p>
        </p:txBody>
      </p:sp>
    </p:spTree>
    <p:extLst>
      <p:ext uri="{BB962C8B-B14F-4D97-AF65-F5344CB8AC3E}">
        <p14:creationId xmlns:p14="http://schemas.microsoft.com/office/powerpoint/2010/main" val="2961337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Model shp106">
            <a:extLst>
              <a:ext uri="{FF2B5EF4-FFF2-40B4-BE49-F238E27FC236}">
                <a16:creationId xmlns:a16="http://schemas.microsoft.com/office/drawing/2014/main" id="{6A785606-A876-4A02-92EA-C5176C7D4A5C}"/>
              </a:ext>
            </a:extLst>
          </p:cNvPr>
          <p:cNvSpPr>
            <a:spLocks/>
          </p:cNvSpPr>
          <p:nvPr/>
        </p:nvSpPr>
        <p:spPr bwMode="auto">
          <a:xfrm>
            <a:off x="11439633" y="6090383"/>
            <a:ext cx="752367" cy="752367"/>
          </a:xfrm>
          <a:prstGeom prst="donut">
            <a:avLst/>
          </a:prstGeom>
          <a:noFill/>
          <a:ln w="25400">
            <a:solidFill>
              <a:schemeClr val="accent1">
                <a:alpha val="20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1195EBF-6F63-4981-B4CB-4A3BE63470C5}"/>
              </a:ext>
            </a:extLst>
          </p:cNvPr>
          <p:cNvSpPr txBox="1"/>
          <p:nvPr/>
        </p:nvSpPr>
        <p:spPr>
          <a:xfrm>
            <a:off x="582705" y="55626"/>
            <a:ext cx="10757251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 du revenu moyen du pays dans lequel habite le prospect</a:t>
            </a:r>
          </a:p>
        </p:txBody>
      </p:sp>
      <p:grpSp>
        <p:nvGrpSpPr>
          <p:cNvPr id="5" name="SlideModel shp60">
            <a:extLst>
              <a:ext uri="{FF2B5EF4-FFF2-40B4-BE49-F238E27FC236}">
                <a16:creationId xmlns:a16="http://schemas.microsoft.com/office/drawing/2014/main" id="{E919E1EC-90B2-4E8A-9160-6546D1181852}"/>
              </a:ext>
            </a:extLst>
          </p:cNvPr>
          <p:cNvGrpSpPr/>
          <p:nvPr/>
        </p:nvGrpSpPr>
        <p:grpSpPr>
          <a:xfrm>
            <a:off x="171199" y="284392"/>
            <a:ext cx="282693" cy="742795"/>
            <a:chOff x="8960167" y="4285297"/>
            <a:chExt cx="186689" cy="490537"/>
          </a:xfrm>
          <a:solidFill>
            <a:schemeClr val="tx1"/>
          </a:solidFill>
        </p:grpSpPr>
        <p:grpSp>
          <p:nvGrpSpPr>
            <p:cNvPr id="6" name="Graphic 2">
              <a:extLst>
                <a:ext uri="{FF2B5EF4-FFF2-40B4-BE49-F238E27FC236}">
                  <a16:creationId xmlns:a16="http://schemas.microsoft.com/office/drawing/2014/main" id="{35D0DFDA-2586-49C4-9765-8B5F65B10DB5}"/>
                </a:ext>
              </a:extLst>
            </p:cNvPr>
            <p:cNvGrpSpPr/>
            <p:nvPr/>
          </p:nvGrpSpPr>
          <p:grpSpPr>
            <a:xfrm>
              <a:off x="9098280" y="4285297"/>
              <a:ext cx="48577" cy="490537"/>
              <a:chOff x="9098280" y="4285297"/>
              <a:chExt cx="48577" cy="490537"/>
            </a:xfrm>
            <a:grpFill/>
          </p:grpSpPr>
          <p:sp>
            <p:nvSpPr>
              <p:cNvPr id="12" name="SliModel Group shp61">
                <a:extLst>
                  <a:ext uri="{FF2B5EF4-FFF2-40B4-BE49-F238E27FC236}">
                    <a16:creationId xmlns:a16="http://schemas.microsoft.com/office/drawing/2014/main" id="{7980EB65-45EE-4164-996D-798139305463}"/>
                  </a:ext>
                </a:extLst>
              </p:cNvPr>
              <p:cNvSpPr/>
              <p:nvPr/>
            </p:nvSpPr>
            <p:spPr>
              <a:xfrm>
                <a:off x="9098280" y="4285297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SliModel Group shp62">
                <a:extLst>
                  <a:ext uri="{FF2B5EF4-FFF2-40B4-BE49-F238E27FC236}">
                    <a16:creationId xmlns:a16="http://schemas.microsoft.com/office/drawing/2014/main" id="{03A06B00-D6D1-4DA7-8A62-BE45FDCED442}"/>
                  </a:ext>
                </a:extLst>
              </p:cNvPr>
              <p:cNvSpPr/>
              <p:nvPr/>
            </p:nvSpPr>
            <p:spPr>
              <a:xfrm>
                <a:off x="9098280" y="4432934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SliModel Group shp63">
                <a:extLst>
                  <a:ext uri="{FF2B5EF4-FFF2-40B4-BE49-F238E27FC236}">
                    <a16:creationId xmlns:a16="http://schemas.microsoft.com/office/drawing/2014/main" id="{CE24C43F-41FC-424B-AA12-A3CDFD266A32}"/>
                  </a:ext>
                </a:extLst>
              </p:cNvPr>
              <p:cNvSpPr/>
              <p:nvPr/>
            </p:nvSpPr>
            <p:spPr>
              <a:xfrm>
                <a:off x="9098280" y="4580572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SliModel Group shp64">
                <a:extLst>
                  <a:ext uri="{FF2B5EF4-FFF2-40B4-BE49-F238E27FC236}">
                    <a16:creationId xmlns:a16="http://schemas.microsoft.com/office/drawing/2014/main" id="{076AAF41-1484-4C2D-9843-1531D804CA7F}"/>
                  </a:ext>
                </a:extLst>
              </p:cNvPr>
              <p:cNvSpPr/>
              <p:nvPr/>
            </p:nvSpPr>
            <p:spPr>
              <a:xfrm>
                <a:off x="9099232" y="4728210"/>
                <a:ext cx="47625" cy="47625"/>
              </a:xfrm>
              <a:custGeom>
                <a:avLst/>
                <a:gdLst>
                  <a:gd name="connsiteX0" fmla="*/ 47625 w 47625"/>
                  <a:gd name="connsiteY0" fmla="*/ 23812 h 47625"/>
                  <a:gd name="connsiteX1" fmla="*/ 23812 w 47625"/>
                  <a:gd name="connsiteY1" fmla="*/ 47625 h 47625"/>
                  <a:gd name="connsiteX2" fmla="*/ 0 w 47625"/>
                  <a:gd name="connsiteY2" fmla="*/ 23812 h 47625"/>
                  <a:gd name="connsiteX3" fmla="*/ 23812 w 47625"/>
                  <a:gd name="connsiteY3" fmla="*/ 0 h 47625"/>
                  <a:gd name="connsiteX4" fmla="*/ 47625 w 47625"/>
                  <a:gd name="connsiteY4" fmla="*/ 23812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2"/>
                    </a:moveTo>
                    <a:cubicBezTo>
                      <a:pt x="47625" y="36964"/>
                      <a:pt x="36964" y="47625"/>
                      <a:pt x="23812" y="47625"/>
                    </a:cubicBezTo>
                    <a:cubicBezTo>
                      <a:pt x="10661" y="47625"/>
                      <a:pt x="0" y="36964"/>
                      <a:pt x="0" y="23812"/>
                    </a:cubicBezTo>
                    <a:cubicBezTo>
                      <a:pt x="0" y="10661"/>
                      <a:pt x="10661" y="0"/>
                      <a:pt x="23812" y="0"/>
                    </a:cubicBezTo>
                    <a:cubicBezTo>
                      <a:pt x="36964" y="0"/>
                      <a:pt x="47625" y="10661"/>
                      <a:pt x="47625" y="238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" name="Graphic 2">
              <a:extLst>
                <a:ext uri="{FF2B5EF4-FFF2-40B4-BE49-F238E27FC236}">
                  <a16:creationId xmlns:a16="http://schemas.microsoft.com/office/drawing/2014/main" id="{605C6ACD-6D0A-4E80-8F7C-9F50D68134D4}"/>
                </a:ext>
              </a:extLst>
            </p:cNvPr>
            <p:cNvGrpSpPr/>
            <p:nvPr/>
          </p:nvGrpSpPr>
          <p:grpSpPr>
            <a:xfrm>
              <a:off x="8960167" y="4285297"/>
              <a:ext cx="48577" cy="490537"/>
              <a:chOff x="8960167" y="4285297"/>
              <a:chExt cx="48577" cy="490537"/>
            </a:xfrm>
            <a:grpFill/>
          </p:grpSpPr>
          <p:sp>
            <p:nvSpPr>
              <p:cNvPr id="8" name="SliModel Group shp65">
                <a:extLst>
                  <a:ext uri="{FF2B5EF4-FFF2-40B4-BE49-F238E27FC236}">
                    <a16:creationId xmlns:a16="http://schemas.microsoft.com/office/drawing/2014/main" id="{8D361D7A-B56F-4127-8465-D564077B7869}"/>
                  </a:ext>
                </a:extLst>
              </p:cNvPr>
              <p:cNvSpPr/>
              <p:nvPr/>
            </p:nvSpPr>
            <p:spPr>
              <a:xfrm>
                <a:off x="8960167" y="4285297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SliModel Group shp66">
                <a:extLst>
                  <a:ext uri="{FF2B5EF4-FFF2-40B4-BE49-F238E27FC236}">
                    <a16:creationId xmlns:a16="http://schemas.microsoft.com/office/drawing/2014/main" id="{4314E482-AE59-4C72-A7CA-05BE275036E4}"/>
                  </a:ext>
                </a:extLst>
              </p:cNvPr>
              <p:cNvSpPr/>
              <p:nvPr/>
            </p:nvSpPr>
            <p:spPr>
              <a:xfrm>
                <a:off x="8960167" y="4432934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SliModel Group shp67">
                <a:extLst>
                  <a:ext uri="{FF2B5EF4-FFF2-40B4-BE49-F238E27FC236}">
                    <a16:creationId xmlns:a16="http://schemas.microsoft.com/office/drawing/2014/main" id="{B607222F-E448-4E08-9079-7C88A48BA3C9}"/>
                  </a:ext>
                </a:extLst>
              </p:cNvPr>
              <p:cNvSpPr/>
              <p:nvPr/>
            </p:nvSpPr>
            <p:spPr>
              <a:xfrm>
                <a:off x="8960167" y="4580572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SliModel Group shp68">
                <a:extLst>
                  <a:ext uri="{FF2B5EF4-FFF2-40B4-BE49-F238E27FC236}">
                    <a16:creationId xmlns:a16="http://schemas.microsoft.com/office/drawing/2014/main" id="{7983B240-77E3-491E-AD04-3209CED9708C}"/>
                  </a:ext>
                </a:extLst>
              </p:cNvPr>
              <p:cNvSpPr/>
              <p:nvPr/>
            </p:nvSpPr>
            <p:spPr>
              <a:xfrm>
                <a:off x="8961120" y="4728210"/>
                <a:ext cx="47625" cy="47625"/>
              </a:xfrm>
              <a:custGeom>
                <a:avLst/>
                <a:gdLst>
                  <a:gd name="connsiteX0" fmla="*/ 47625 w 47625"/>
                  <a:gd name="connsiteY0" fmla="*/ 23812 h 47625"/>
                  <a:gd name="connsiteX1" fmla="*/ 23812 w 47625"/>
                  <a:gd name="connsiteY1" fmla="*/ 47625 h 47625"/>
                  <a:gd name="connsiteX2" fmla="*/ 0 w 47625"/>
                  <a:gd name="connsiteY2" fmla="*/ 23812 h 47625"/>
                  <a:gd name="connsiteX3" fmla="*/ 23812 w 47625"/>
                  <a:gd name="connsiteY3" fmla="*/ 0 h 47625"/>
                  <a:gd name="connsiteX4" fmla="*/ 47625 w 47625"/>
                  <a:gd name="connsiteY4" fmla="*/ 23812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2"/>
                    </a:moveTo>
                    <a:cubicBezTo>
                      <a:pt x="47625" y="36964"/>
                      <a:pt x="36964" y="47625"/>
                      <a:pt x="23812" y="47625"/>
                    </a:cubicBezTo>
                    <a:cubicBezTo>
                      <a:pt x="10661" y="47625"/>
                      <a:pt x="0" y="36964"/>
                      <a:pt x="0" y="23812"/>
                    </a:cubicBezTo>
                    <a:cubicBezTo>
                      <a:pt x="0" y="10661"/>
                      <a:pt x="10661" y="0"/>
                      <a:pt x="23812" y="0"/>
                    </a:cubicBezTo>
                    <a:cubicBezTo>
                      <a:pt x="36964" y="0"/>
                      <a:pt x="47625" y="10661"/>
                      <a:pt x="47625" y="238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16" name="Image 15">
            <a:extLst>
              <a:ext uri="{FF2B5EF4-FFF2-40B4-BE49-F238E27FC236}">
                <a16:creationId xmlns:a16="http://schemas.microsoft.com/office/drawing/2014/main" id="{5326A958-9D56-41EB-A91C-3FB981FE3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3109" y="6348913"/>
            <a:ext cx="499915" cy="469433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8D338842-34CF-437D-A69F-77908526BA9E}"/>
              </a:ext>
            </a:extLst>
          </p:cNvPr>
          <p:cNvSpPr txBox="1"/>
          <p:nvPr/>
        </p:nvSpPr>
        <p:spPr>
          <a:xfrm>
            <a:off x="11653024" y="6276550"/>
            <a:ext cx="499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D73C0D81-AC61-4AE8-97F4-6DA6AF6E4CB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17" y="2542552"/>
            <a:ext cx="6652837" cy="46486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A24D2CD5-92B8-49F0-8E25-03367C9A744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17" y="3035642"/>
            <a:ext cx="4938188" cy="103641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B1EB28AD-1D05-4615-9A22-BC501E7BA30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16" y="4103428"/>
            <a:ext cx="6768865" cy="1663789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29732D38-BFD1-47D8-B86F-17C83AC956DB}"/>
              </a:ext>
            </a:extLst>
          </p:cNvPr>
          <p:cNvSpPr txBox="1"/>
          <p:nvPr/>
        </p:nvSpPr>
        <p:spPr>
          <a:xfrm>
            <a:off x="582705" y="1610564"/>
            <a:ext cx="953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Le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 moyen du pays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 nécessaire pour aller plus loin dans la problématique.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A72BEA7-FCAC-4236-88B9-9696FC61799F}"/>
              </a:ext>
            </a:extLst>
          </p:cNvPr>
          <p:cNvSpPr txBox="1"/>
          <p:nvPr/>
        </p:nvSpPr>
        <p:spPr>
          <a:xfrm>
            <a:off x="1299882" y="2015754"/>
            <a:ext cx="809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Intégration d’une variable supplémentaire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icome_Med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pour chaque pays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DDFE9F6-79D8-4C8F-8BF9-359E8BAF8E47}"/>
              </a:ext>
            </a:extLst>
          </p:cNvPr>
          <p:cNvSpPr txBox="1"/>
          <p:nvPr/>
        </p:nvSpPr>
        <p:spPr>
          <a:xfrm>
            <a:off x="7694051" y="3093755"/>
            <a:ext cx="4208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but est de mentorer la diversité des pays en termes de distribution de revenus à l’aide d’un graphique.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9543B7E-D861-4C2E-B771-17B9724E850C}"/>
              </a:ext>
            </a:extLst>
          </p:cNvPr>
          <p:cNvSpPr txBox="1"/>
          <p:nvPr/>
        </p:nvSpPr>
        <p:spPr>
          <a:xfrm flipH="1">
            <a:off x="380336" y="6025747"/>
            <a:ext cx="10153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 représenter graphiquement le revenu moyen de chacune des classes de revenus pour 5 à 10 pays choisis pour montrer la diversité des cas? </a:t>
            </a:r>
          </a:p>
        </p:txBody>
      </p:sp>
    </p:spTree>
    <p:extLst>
      <p:ext uri="{BB962C8B-B14F-4D97-AF65-F5344CB8AC3E}">
        <p14:creationId xmlns:p14="http://schemas.microsoft.com/office/powerpoint/2010/main" val="1687058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Model shp106">
            <a:extLst>
              <a:ext uri="{FF2B5EF4-FFF2-40B4-BE49-F238E27FC236}">
                <a16:creationId xmlns:a16="http://schemas.microsoft.com/office/drawing/2014/main" id="{12D97CCB-5557-4E7D-8F9E-B33F524D2FED}"/>
              </a:ext>
            </a:extLst>
          </p:cNvPr>
          <p:cNvSpPr>
            <a:spLocks/>
          </p:cNvSpPr>
          <p:nvPr/>
        </p:nvSpPr>
        <p:spPr bwMode="auto">
          <a:xfrm>
            <a:off x="11439633" y="6072454"/>
            <a:ext cx="752367" cy="752367"/>
          </a:xfrm>
          <a:prstGeom prst="donut">
            <a:avLst/>
          </a:prstGeom>
          <a:noFill/>
          <a:ln w="25400">
            <a:solidFill>
              <a:schemeClr val="accent1">
                <a:alpha val="20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A7FA60E-620C-45BD-8A90-BF06FD921F99}"/>
              </a:ext>
            </a:extLst>
          </p:cNvPr>
          <p:cNvSpPr txBox="1"/>
          <p:nvPr/>
        </p:nvSpPr>
        <p:spPr>
          <a:xfrm>
            <a:off x="2214282" y="0"/>
            <a:ext cx="5907742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 K_means</a:t>
            </a:r>
          </a:p>
        </p:txBody>
      </p:sp>
      <p:grpSp>
        <p:nvGrpSpPr>
          <p:cNvPr id="5" name="SlideModel shp60">
            <a:extLst>
              <a:ext uri="{FF2B5EF4-FFF2-40B4-BE49-F238E27FC236}">
                <a16:creationId xmlns:a16="http://schemas.microsoft.com/office/drawing/2014/main" id="{814FD264-91C4-4251-BC07-7120A01C7F55}"/>
              </a:ext>
            </a:extLst>
          </p:cNvPr>
          <p:cNvGrpSpPr/>
          <p:nvPr/>
        </p:nvGrpSpPr>
        <p:grpSpPr>
          <a:xfrm>
            <a:off x="99083" y="717789"/>
            <a:ext cx="282693" cy="742795"/>
            <a:chOff x="8960167" y="4285297"/>
            <a:chExt cx="186689" cy="490537"/>
          </a:xfrm>
          <a:solidFill>
            <a:schemeClr val="tx1"/>
          </a:solidFill>
        </p:grpSpPr>
        <p:grpSp>
          <p:nvGrpSpPr>
            <p:cNvPr id="6" name="Graphic 2">
              <a:extLst>
                <a:ext uri="{FF2B5EF4-FFF2-40B4-BE49-F238E27FC236}">
                  <a16:creationId xmlns:a16="http://schemas.microsoft.com/office/drawing/2014/main" id="{FD97F812-B16C-4313-87AD-C0DE93D7B790}"/>
                </a:ext>
              </a:extLst>
            </p:cNvPr>
            <p:cNvGrpSpPr/>
            <p:nvPr/>
          </p:nvGrpSpPr>
          <p:grpSpPr>
            <a:xfrm>
              <a:off x="9098280" y="4285297"/>
              <a:ext cx="48577" cy="490537"/>
              <a:chOff x="9098280" y="4285297"/>
              <a:chExt cx="48577" cy="490537"/>
            </a:xfrm>
            <a:grpFill/>
          </p:grpSpPr>
          <p:sp>
            <p:nvSpPr>
              <p:cNvPr id="12" name="SliModel Group shp61">
                <a:extLst>
                  <a:ext uri="{FF2B5EF4-FFF2-40B4-BE49-F238E27FC236}">
                    <a16:creationId xmlns:a16="http://schemas.microsoft.com/office/drawing/2014/main" id="{61395E1B-6A08-4F05-9229-EC4069F06A50}"/>
                  </a:ext>
                </a:extLst>
              </p:cNvPr>
              <p:cNvSpPr/>
              <p:nvPr/>
            </p:nvSpPr>
            <p:spPr>
              <a:xfrm>
                <a:off x="9098280" y="4285297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SliModel Group shp62">
                <a:extLst>
                  <a:ext uri="{FF2B5EF4-FFF2-40B4-BE49-F238E27FC236}">
                    <a16:creationId xmlns:a16="http://schemas.microsoft.com/office/drawing/2014/main" id="{04FFACFD-2300-4405-BFBE-9C67AE9E8CE4}"/>
                  </a:ext>
                </a:extLst>
              </p:cNvPr>
              <p:cNvSpPr/>
              <p:nvPr/>
            </p:nvSpPr>
            <p:spPr>
              <a:xfrm>
                <a:off x="9098280" y="4432934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SliModel Group shp63">
                <a:extLst>
                  <a:ext uri="{FF2B5EF4-FFF2-40B4-BE49-F238E27FC236}">
                    <a16:creationId xmlns:a16="http://schemas.microsoft.com/office/drawing/2014/main" id="{FBF271F4-CE48-49BC-88FB-EA1596DBA6FF}"/>
                  </a:ext>
                </a:extLst>
              </p:cNvPr>
              <p:cNvSpPr/>
              <p:nvPr/>
            </p:nvSpPr>
            <p:spPr>
              <a:xfrm>
                <a:off x="9098280" y="4580572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SliModel Group shp64">
                <a:extLst>
                  <a:ext uri="{FF2B5EF4-FFF2-40B4-BE49-F238E27FC236}">
                    <a16:creationId xmlns:a16="http://schemas.microsoft.com/office/drawing/2014/main" id="{4BB4C035-B603-467C-8268-12F2505F30BD}"/>
                  </a:ext>
                </a:extLst>
              </p:cNvPr>
              <p:cNvSpPr/>
              <p:nvPr/>
            </p:nvSpPr>
            <p:spPr>
              <a:xfrm>
                <a:off x="9099232" y="4728210"/>
                <a:ext cx="47625" cy="47625"/>
              </a:xfrm>
              <a:custGeom>
                <a:avLst/>
                <a:gdLst>
                  <a:gd name="connsiteX0" fmla="*/ 47625 w 47625"/>
                  <a:gd name="connsiteY0" fmla="*/ 23812 h 47625"/>
                  <a:gd name="connsiteX1" fmla="*/ 23812 w 47625"/>
                  <a:gd name="connsiteY1" fmla="*/ 47625 h 47625"/>
                  <a:gd name="connsiteX2" fmla="*/ 0 w 47625"/>
                  <a:gd name="connsiteY2" fmla="*/ 23812 h 47625"/>
                  <a:gd name="connsiteX3" fmla="*/ 23812 w 47625"/>
                  <a:gd name="connsiteY3" fmla="*/ 0 h 47625"/>
                  <a:gd name="connsiteX4" fmla="*/ 47625 w 47625"/>
                  <a:gd name="connsiteY4" fmla="*/ 23812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2"/>
                    </a:moveTo>
                    <a:cubicBezTo>
                      <a:pt x="47625" y="36964"/>
                      <a:pt x="36964" y="47625"/>
                      <a:pt x="23812" y="47625"/>
                    </a:cubicBezTo>
                    <a:cubicBezTo>
                      <a:pt x="10661" y="47625"/>
                      <a:pt x="0" y="36964"/>
                      <a:pt x="0" y="23812"/>
                    </a:cubicBezTo>
                    <a:cubicBezTo>
                      <a:pt x="0" y="10661"/>
                      <a:pt x="10661" y="0"/>
                      <a:pt x="23812" y="0"/>
                    </a:cubicBezTo>
                    <a:cubicBezTo>
                      <a:pt x="36964" y="0"/>
                      <a:pt x="47625" y="10661"/>
                      <a:pt x="47625" y="238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" name="Graphic 2">
              <a:extLst>
                <a:ext uri="{FF2B5EF4-FFF2-40B4-BE49-F238E27FC236}">
                  <a16:creationId xmlns:a16="http://schemas.microsoft.com/office/drawing/2014/main" id="{D94FB831-0DF6-4BD4-A8AA-774A3546E415}"/>
                </a:ext>
              </a:extLst>
            </p:cNvPr>
            <p:cNvGrpSpPr/>
            <p:nvPr/>
          </p:nvGrpSpPr>
          <p:grpSpPr>
            <a:xfrm>
              <a:off x="8960167" y="4285297"/>
              <a:ext cx="48577" cy="490537"/>
              <a:chOff x="8960167" y="4285297"/>
              <a:chExt cx="48577" cy="490537"/>
            </a:xfrm>
            <a:grpFill/>
          </p:grpSpPr>
          <p:sp>
            <p:nvSpPr>
              <p:cNvPr id="8" name="SliModel Group shp65">
                <a:extLst>
                  <a:ext uri="{FF2B5EF4-FFF2-40B4-BE49-F238E27FC236}">
                    <a16:creationId xmlns:a16="http://schemas.microsoft.com/office/drawing/2014/main" id="{7348675E-8BF2-4D97-B01F-C8CD020AB0E9}"/>
                  </a:ext>
                </a:extLst>
              </p:cNvPr>
              <p:cNvSpPr/>
              <p:nvPr/>
            </p:nvSpPr>
            <p:spPr>
              <a:xfrm>
                <a:off x="8960167" y="4285297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SliModel Group shp66">
                <a:extLst>
                  <a:ext uri="{FF2B5EF4-FFF2-40B4-BE49-F238E27FC236}">
                    <a16:creationId xmlns:a16="http://schemas.microsoft.com/office/drawing/2014/main" id="{BC3BF660-BE48-4C9C-B30C-DFD3C847979B}"/>
                  </a:ext>
                </a:extLst>
              </p:cNvPr>
              <p:cNvSpPr/>
              <p:nvPr/>
            </p:nvSpPr>
            <p:spPr>
              <a:xfrm>
                <a:off x="8960167" y="4432934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SliModel Group shp67">
                <a:extLst>
                  <a:ext uri="{FF2B5EF4-FFF2-40B4-BE49-F238E27FC236}">
                    <a16:creationId xmlns:a16="http://schemas.microsoft.com/office/drawing/2014/main" id="{05390E61-0534-4D24-8DAD-31BCFB753A62}"/>
                  </a:ext>
                </a:extLst>
              </p:cNvPr>
              <p:cNvSpPr/>
              <p:nvPr/>
            </p:nvSpPr>
            <p:spPr>
              <a:xfrm>
                <a:off x="8960167" y="4580572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SliModel Group shp68">
                <a:extLst>
                  <a:ext uri="{FF2B5EF4-FFF2-40B4-BE49-F238E27FC236}">
                    <a16:creationId xmlns:a16="http://schemas.microsoft.com/office/drawing/2014/main" id="{2D6EA01F-14B4-4B7B-9367-214C09FA13BF}"/>
                  </a:ext>
                </a:extLst>
              </p:cNvPr>
              <p:cNvSpPr/>
              <p:nvPr/>
            </p:nvSpPr>
            <p:spPr>
              <a:xfrm>
                <a:off x="8961120" y="4728210"/>
                <a:ext cx="47625" cy="47625"/>
              </a:xfrm>
              <a:custGeom>
                <a:avLst/>
                <a:gdLst>
                  <a:gd name="connsiteX0" fmla="*/ 47625 w 47625"/>
                  <a:gd name="connsiteY0" fmla="*/ 23812 h 47625"/>
                  <a:gd name="connsiteX1" fmla="*/ 23812 w 47625"/>
                  <a:gd name="connsiteY1" fmla="*/ 47625 h 47625"/>
                  <a:gd name="connsiteX2" fmla="*/ 0 w 47625"/>
                  <a:gd name="connsiteY2" fmla="*/ 23812 h 47625"/>
                  <a:gd name="connsiteX3" fmla="*/ 23812 w 47625"/>
                  <a:gd name="connsiteY3" fmla="*/ 0 h 47625"/>
                  <a:gd name="connsiteX4" fmla="*/ 47625 w 47625"/>
                  <a:gd name="connsiteY4" fmla="*/ 23812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2"/>
                    </a:moveTo>
                    <a:cubicBezTo>
                      <a:pt x="47625" y="36964"/>
                      <a:pt x="36964" y="47625"/>
                      <a:pt x="23812" y="47625"/>
                    </a:cubicBezTo>
                    <a:cubicBezTo>
                      <a:pt x="10661" y="47625"/>
                      <a:pt x="0" y="36964"/>
                      <a:pt x="0" y="23812"/>
                    </a:cubicBezTo>
                    <a:cubicBezTo>
                      <a:pt x="0" y="10661"/>
                      <a:pt x="10661" y="0"/>
                      <a:pt x="23812" y="0"/>
                    </a:cubicBezTo>
                    <a:cubicBezTo>
                      <a:pt x="36964" y="0"/>
                      <a:pt x="47625" y="10661"/>
                      <a:pt x="47625" y="238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16" name="Image 15">
            <a:extLst>
              <a:ext uri="{FF2B5EF4-FFF2-40B4-BE49-F238E27FC236}">
                <a16:creationId xmlns:a16="http://schemas.microsoft.com/office/drawing/2014/main" id="{34D00B53-405C-43C3-BA4C-D7B21F748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1392" y="6366254"/>
            <a:ext cx="499915" cy="469433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975D477-87B4-43DF-A03B-39BA311E9E2E}"/>
              </a:ext>
            </a:extLst>
          </p:cNvPr>
          <p:cNvSpPr txBox="1"/>
          <p:nvPr/>
        </p:nvSpPr>
        <p:spPr>
          <a:xfrm>
            <a:off x="11581307" y="6282066"/>
            <a:ext cx="49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DF8BC84-F50C-4FB7-9561-6FC324D7EA2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054" y="1529652"/>
            <a:ext cx="9030483" cy="3458036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2FF4737D-61F2-49E1-B1D0-5FAF29D790B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094" y="1883388"/>
            <a:ext cx="3667611" cy="225830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8F2A37EA-B472-4F89-A63E-4A46B2D530FC}"/>
              </a:ext>
            </a:extLst>
          </p:cNvPr>
          <p:cNvSpPr txBox="1"/>
          <p:nvPr/>
        </p:nvSpPr>
        <p:spPr>
          <a:xfrm>
            <a:off x="344278" y="5369925"/>
            <a:ext cx="8879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3 semble pertinent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 coefficient de silhouette est le plus élevé, le plus représentatif.</a:t>
            </a:r>
          </a:p>
        </p:txBody>
      </p:sp>
      <p:sp>
        <p:nvSpPr>
          <p:cNvPr id="22" name="SlideModel shp78">
            <a:extLst>
              <a:ext uri="{FF2B5EF4-FFF2-40B4-BE49-F238E27FC236}">
                <a16:creationId xmlns:a16="http://schemas.microsoft.com/office/drawing/2014/main" id="{97838E04-0B53-47C7-B9EE-326271ED233F}"/>
              </a:ext>
            </a:extLst>
          </p:cNvPr>
          <p:cNvSpPr>
            <a:spLocks noChangeArrowheads="1"/>
          </p:cNvSpPr>
          <p:nvPr/>
        </p:nvSpPr>
        <p:spPr bwMode="auto">
          <a:xfrm rot="13500000">
            <a:off x="8554870" y="2336581"/>
            <a:ext cx="2553637" cy="6324200"/>
          </a:xfrm>
          <a:custGeom>
            <a:avLst/>
            <a:gdLst>
              <a:gd name="T0" fmla="*/ 0 w 4138"/>
              <a:gd name="T1" fmla="*/ 10223 h 10245"/>
              <a:gd name="T2" fmla="*/ 0 w 4138"/>
              <a:gd name="T3" fmla="*/ 10223 h 10245"/>
              <a:gd name="T4" fmla="*/ 1549 w 4138"/>
              <a:gd name="T5" fmla="*/ 8731 h 10245"/>
              <a:gd name="T6" fmla="*/ 1549 w 4138"/>
              <a:gd name="T7" fmla="*/ 8731 h 10245"/>
              <a:gd name="T8" fmla="*/ 2011 w 4138"/>
              <a:gd name="T9" fmla="*/ 6622 h 10245"/>
              <a:gd name="T10" fmla="*/ 2011 w 4138"/>
              <a:gd name="T11" fmla="*/ 6622 h 10245"/>
              <a:gd name="T12" fmla="*/ 2941 w 4138"/>
              <a:gd name="T13" fmla="*/ 3654 h 10245"/>
              <a:gd name="T14" fmla="*/ 2941 w 4138"/>
              <a:gd name="T15" fmla="*/ 3654 h 10245"/>
              <a:gd name="T16" fmla="*/ 2247 w 4138"/>
              <a:gd name="T17" fmla="*/ 159 h 10245"/>
              <a:gd name="T18" fmla="*/ 2247 w 4138"/>
              <a:gd name="T19" fmla="*/ 159 h 10245"/>
              <a:gd name="T20" fmla="*/ 2107 w 4138"/>
              <a:gd name="T21" fmla="*/ 2 h 10245"/>
              <a:gd name="T22" fmla="*/ 2133 w 4138"/>
              <a:gd name="T23" fmla="*/ 0 h 10245"/>
              <a:gd name="T24" fmla="*/ 2120 w 4138"/>
              <a:gd name="T25" fmla="*/ 0 h 10245"/>
              <a:gd name="T26" fmla="*/ 2133 w 4138"/>
              <a:gd name="T27" fmla="*/ 0 h 10245"/>
              <a:gd name="T28" fmla="*/ 2133 w 4138"/>
              <a:gd name="T29" fmla="*/ 0 h 10245"/>
              <a:gd name="T30" fmla="*/ 2266 w 4138"/>
              <a:gd name="T31" fmla="*/ 140 h 10245"/>
              <a:gd name="T32" fmla="*/ 2266 w 4138"/>
              <a:gd name="T33" fmla="*/ 140 h 10245"/>
              <a:gd name="T34" fmla="*/ 2962 w 4138"/>
              <a:gd name="T35" fmla="*/ 3669 h 10245"/>
              <a:gd name="T36" fmla="*/ 2962 w 4138"/>
              <a:gd name="T37" fmla="*/ 3669 h 10245"/>
              <a:gd name="T38" fmla="*/ 2036 w 4138"/>
              <a:gd name="T39" fmla="*/ 6625 h 10245"/>
              <a:gd name="T40" fmla="*/ 2036 w 4138"/>
              <a:gd name="T41" fmla="*/ 6625 h 10245"/>
              <a:gd name="T42" fmla="*/ 1573 w 4138"/>
              <a:gd name="T43" fmla="*/ 8743 h 10245"/>
              <a:gd name="T44" fmla="*/ 1573 w 4138"/>
              <a:gd name="T45" fmla="*/ 8743 h 10245"/>
              <a:gd name="T46" fmla="*/ 13 w 4138"/>
              <a:gd name="T47" fmla="*/ 10244 h 10245"/>
              <a:gd name="T48" fmla="*/ 0 w 4138"/>
              <a:gd name="T49" fmla="*/ 10223 h 10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138" h="10245">
                <a:moveTo>
                  <a:pt x="0" y="10223"/>
                </a:moveTo>
                <a:lnTo>
                  <a:pt x="0" y="10223"/>
                </a:lnTo>
                <a:cubicBezTo>
                  <a:pt x="13" y="10217"/>
                  <a:pt x="1109" y="9592"/>
                  <a:pt x="1549" y="8731"/>
                </a:cubicBezTo>
                <a:lnTo>
                  <a:pt x="1549" y="8731"/>
                </a:lnTo>
                <a:cubicBezTo>
                  <a:pt x="1966" y="7914"/>
                  <a:pt x="1988" y="7287"/>
                  <a:pt x="2011" y="6622"/>
                </a:cubicBezTo>
                <a:lnTo>
                  <a:pt x="2011" y="6622"/>
                </a:lnTo>
                <a:cubicBezTo>
                  <a:pt x="2038" y="5791"/>
                  <a:pt x="2067" y="4928"/>
                  <a:pt x="2941" y="3654"/>
                </a:cubicBezTo>
                <a:lnTo>
                  <a:pt x="2941" y="3654"/>
                </a:lnTo>
                <a:cubicBezTo>
                  <a:pt x="4103" y="1962"/>
                  <a:pt x="2706" y="606"/>
                  <a:pt x="2247" y="159"/>
                </a:cubicBezTo>
                <a:lnTo>
                  <a:pt x="2247" y="159"/>
                </a:lnTo>
                <a:cubicBezTo>
                  <a:pt x="2145" y="60"/>
                  <a:pt x="2109" y="24"/>
                  <a:pt x="2107" y="2"/>
                </a:cubicBezTo>
                <a:lnTo>
                  <a:pt x="2133" y="0"/>
                </a:lnTo>
                <a:lnTo>
                  <a:pt x="2120" y="0"/>
                </a:lnTo>
                <a:lnTo>
                  <a:pt x="2133" y="0"/>
                </a:lnTo>
                <a:lnTo>
                  <a:pt x="2133" y="0"/>
                </a:lnTo>
                <a:cubicBezTo>
                  <a:pt x="2135" y="15"/>
                  <a:pt x="2198" y="77"/>
                  <a:pt x="2266" y="140"/>
                </a:cubicBezTo>
                <a:lnTo>
                  <a:pt x="2266" y="140"/>
                </a:lnTo>
                <a:cubicBezTo>
                  <a:pt x="2730" y="591"/>
                  <a:pt x="4137" y="1958"/>
                  <a:pt x="2962" y="3669"/>
                </a:cubicBezTo>
                <a:lnTo>
                  <a:pt x="2962" y="3669"/>
                </a:lnTo>
                <a:cubicBezTo>
                  <a:pt x="2092" y="4936"/>
                  <a:pt x="2063" y="5795"/>
                  <a:pt x="2036" y="6625"/>
                </a:cubicBezTo>
                <a:lnTo>
                  <a:pt x="2036" y="6625"/>
                </a:lnTo>
                <a:cubicBezTo>
                  <a:pt x="2013" y="7291"/>
                  <a:pt x="1992" y="7920"/>
                  <a:pt x="1573" y="8743"/>
                </a:cubicBezTo>
                <a:lnTo>
                  <a:pt x="1573" y="8743"/>
                </a:lnTo>
                <a:cubicBezTo>
                  <a:pt x="1128" y="9611"/>
                  <a:pt x="26" y="10238"/>
                  <a:pt x="13" y="10244"/>
                </a:cubicBezTo>
                <a:lnTo>
                  <a:pt x="0" y="10223"/>
                </a:lnTo>
              </a:path>
            </a:pathLst>
          </a:custGeom>
          <a:gradFill>
            <a:gsLst>
              <a:gs pos="0">
                <a:schemeClr val="accent1"/>
              </a:gs>
              <a:gs pos="50000">
                <a:schemeClr val="accent2"/>
              </a:gs>
              <a:gs pos="99000">
                <a:schemeClr val="accent3"/>
              </a:gs>
            </a:gsLst>
            <a:lin ang="5400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 sz="3266" dirty="0">
              <a:latin typeface="Nunito Sans Extra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30805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Model shp106">
            <a:extLst>
              <a:ext uri="{FF2B5EF4-FFF2-40B4-BE49-F238E27FC236}">
                <a16:creationId xmlns:a16="http://schemas.microsoft.com/office/drawing/2014/main" id="{529CC191-EC4B-48CB-841B-3B6902614DAB}"/>
              </a:ext>
            </a:extLst>
          </p:cNvPr>
          <p:cNvSpPr>
            <a:spLocks/>
          </p:cNvSpPr>
          <p:nvPr/>
        </p:nvSpPr>
        <p:spPr bwMode="auto">
          <a:xfrm>
            <a:off x="11439633" y="6105633"/>
            <a:ext cx="752367" cy="752367"/>
          </a:xfrm>
          <a:prstGeom prst="donut">
            <a:avLst/>
          </a:prstGeom>
          <a:noFill/>
          <a:ln w="25400">
            <a:solidFill>
              <a:schemeClr val="accent1">
                <a:alpha val="20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033D294-BE10-4408-9E41-C23632E76F71}"/>
              </a:ext>
            </a:extLst>
          </p:cNvPr>
          <p:cNvSpPr txBox="1"/>
          <p:nvPr/>
        </p:nvSpPr>
        <p:spPr>
          <a:xfrm>
            <a:off x="-2" y="7949"/>
            <a:ext cx="8892989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 K_means : choix du cluster</a:t>
            </a:r>
          </a:p>
        </p:txBody>
      </p:sp>
      <p:grpSp>
        <p:nvGrpSpPr>
          <p:cNvPr id="5" name="SlideModel shp60">
            <a:extLst>
              <a:ext uri="{FF2B5EF4-FFF2-40B4-BE49-F238E27FC236}">
                <a16:creationId xmlns:a16="http://schemas.microsoft.com/office/drawing/2014/main" id="{F4E33051-A92C-42C1-A8CA-CE469502DA61}"/>
              </a:ext>
            </a:extLst>
          </p:cNvPr>
          <p:cNvGrpSpPr/>
          <p:nvPr/>
        </p:nvGrpSpPr>
        <p:grpSpPr>
          <a:xfrm>
            <a:off x="99083" y="717789"/>
            <a:ext cx="282693" cy="742795"/>
            <a:chOff x="8960167" y="4285297"/>
            <a:chExt cx="186689" cy="490537"/>
          </a:xfrm>
          <a:solidFill>
            <a:schemeClr val="tx1"/>
          </a:solidFill>
        </p:grpSpPr>
        <p:grpSp>
          <p:nvGrpSpPr>
            <p:cNvPr id="6" name="Graphic 2">
              <a:extLst>
                <a:ext uri="{FF2B5EF4-FFF2-40B4-BE49-F238E27FC236}">
                  <a16:creationId xmlns:a16="http://schemas.microsoft.com/office/drawing/2014/main" id="{E0744B22-AE25-402A-AD70-A3B13179814C}"/>
                </a:ext>
              </a:extLst>
            </p:cNvPr>
            <p:cNvGrpSpPr/>
            <p:nvPr/>
          </p:nvGrpSpPr>
          <p:grpSpPr>
            <a:xfrm>
              <a:off x="9098280" y="4285297"/>
              <a:ext cx="48577" cy="490537"/>
              <a:chOff x="9098280" y="4285297"/>
              <a:chExt cx="48577" cy="490537"/>
            </a:xfrm>
            <a:grpFill/>
          </p:grpSpPr>
          <p:sp>
            <p:nvSpPr>
              <p:cNvPr id="12" name="SliModel Group shp61">
                <a:extLst>
                  <a:ext uri="{FF2B5EF4-FFF2-40B4-BE49-F238E27FC236}">
                    <a16:creationId xmlns:a16="http://schemas.microsoft.com/office/drawing/2014/main" id="{FFF0447E-E47B-4444-B667-AC9DD751A052}"/>
                  </a:ext>
                </a:extLst>
              </p:cNvPr>
              <p:cNvSpPr/>
              <p:nvPr/>
            </p:nvSpPr>
            <p:spPr>
              <a:xfrm>
                <a:off x="9098280" y="4285297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SliModel Group shp62">
                <a:extLst>
                  <a:ext uri="{FF2B5EF4-FFF2-40B4-BE49-F238E27FC236}">
                    <a16:creationId xmlns:a16="http://schemas.microsoft.com/office/drawing/2014/main" id="{795A80E3-9E73-4494-8B17-A620E00A6779}"/>
                  </a:ext>
                </a:extLst>
              </p:cNvPr>
              <p:cNvSpPr/>
              <p:nvPr/>
            </p:nvSpPr>
            <p:spPr>
              <a:xfrm>
                <a:off x="9098280" y="4432934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SliModel Group shp63">
                <a:extLst>
                  <a:ext uri="{FF2B5EF4-FFF2-40B4-BE49-F238E27FC236}">
                    <a16:creationId xmlns:a16="http://schemas.microsoft.com/office/drawing/2014/main" id="{0A9910E4-7916-4BC6-9149-F4F24BAC98B1}"/>
                  </a:ext>
                </a:extLst>
              </p:cNvPr>
              <p:cNvSpPr/>
              <p:nvPr/>
            </p:nvSpPr>
            <p:spPr>
              <a:xfrm>
                <a:off x="9098280" y="4580572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SliModel Group shp64">
                <a:extLst>
                  <a:ext uri="{FF2B5EF4-FFF2-40B4-BE49-F238E27FC236}">
                    <a16:creationId xmlns:a16="http://schemas.microsoft.com/office/drawing/2014/main" id="{2BB43104-FE43-4D2C-BCCC-4A8DA1F8E6A0}"/>
                  </a:ext>
                </a:extLst>
              </p:cNvPr>
              <p:cNvSpPr/>
              <p:nvPr/>
            </p:nvSpPr>
            <p:spPr>
              <a:xfrm>
                <a:off x="9099232" y="4728210"/>
                <a:ext cx="47625" cy="47625"/>
              </a:xfrm>
              <a:custGeom>
                <a:avLst/>
                <a:gdLst>
                  <a:gd name="connsiteX0" fmla="*/ 47625 w 47625"/>
                  <a:gd name="connsiteY0" fmla="*/ 23812 h 47625"/>
                  <a:gd name="connsiteX1" fmla="*/ 23812 w 47625"/>
                  <a:gd name="connsiteY1" fmla="*/ 47625 h 47625"/>
                  <a:gd name="connsiteX2" fmla="*/ 0 w 47625"/>
                  <a:gd name="connsiteY2" fmla="*/ 23812 h 47625"/>
                  <a:gd name="connsiteX3" fmla="*/ 23812 w 47625"/>
                  <a:gd name="connsiteY3" fmla="*/ 0 h 47625"/>
                  <a:gd name="connsiteX4" fmla="*/ 47625 w 47625"/>
                  <a:gd name="connsiteY4" fmla="*/ 23812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2"/>
                    </a:moveTo>
                    <a:cubicBezTo>
                      <a:pt x="47625" y="36964"/>
                      <a:pt x="36964" y="47625"/>
                      <a:pt x="23812" y="47625"/>
                    </a:cubicBezTo>
                    <a:cubicBezTo>
                      <a:pt x="10661" y="47625"/>
                      <a:pt x="0" y="36964"/>
                      <a:pt x="0" y="23812"/>
                    </a:cubicBezTo>
                    <a:cubicBezTo>
                      <a:pt x="0" y="10661"/>
                      <a:pt x="10661" y="0"/>
                      <a:pt x="23812" y="0"/>
                    </a:cubicBezTo>
                    <a:cubicBezTo>
                      <a:pt x="36964" y="0"/>
                      <a:pt x="47625" y="10661"/>
                      <a:pt x="47625" y="238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" name="Graphic 2">
              <a:extLst>
                <a:ext uri="{FF2B5EF4-FFF2-40B4-BE49-F238E27FC236}">
                  <a16:creationId xmlns:a16="http://schemas.microsoft.com/office/drawing/2014/main" id="{1B3E69B2-BEF0-4554-839E-1E5FF691BF84}"/>
                </a:ext>
              </a:extLst>
            </p:cNvPr>
            <p:cNvGrpSpPr/>
            <p:nvPr/>
          </p:nvGrpSpPr>
          <p:grpSpPr>
            <a:xfrm>
              <a:off x="8960167" y="4285297"/>
              <a:ext cx="48577" cy="490537"/>
              <a:chOff x="8960167" y="4285297"/>
              <a:chExt cx="48577" cy="490537"/>
            </a:xfrm>
            <a:grpFill/>
          </p:grpSpPr>
          <p:sp>
            <p:nvSpPr>
              <p:cNvPr id="8" name="SliModel Group shp65">
                <a:extLst>
                  <a:ext uri="{FF2B5EF4-FFF2-40B4-BE49-F238E27FC236}">
                    <a16:creationId xmlns:a16="http://schemas.microsoft.com/office/drawing/2014/main" id="{48120794-8776-4DF4-A1EA-CC5D6681B57D}"/>
                  </a:ext>
                </a:extLst>
              </p:cNvPr>
              <p:cNvSpPr/>
              <p:nvPr/>
            </p:nvSpPr>
            <p:spPr>
              <a:xfrm>
                <a:off x="8960167" y="4285297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SliModel Group shp66">
                <a:extLst>
                  <a:ext uri="{FF2B5EF4-FFF2-40B4-BE49-F238E27FC236}">
                    <a16:creationId xmlns:a16="http://schemas.microsoft.com/office/drawing/2014/main" id="{72BD1F88-91CF-479C-981F-37ACE27D88F6}"/>
                  </a:ext>
                </a:extLst>
              </p:cNvPr>
              <p:cNvSpPr/>
              <p:nvPr/>
            </p:nvSpPr>
            <p:spPr>
              <a:xfrm>
                <a:off x="8960167" y="4432934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SliModel Group shp67">
                <a:extLst>
                  <a:ext uri="{FF2B5EF4-FFF2-40B4-BE49-F238E27FC236}">
                    <a16:creationId xmlns:a16="http://schemas.microsoft.com/office/drawing/2014/main" id="{47EFE344-8DD3-48C6-8F8B-D3D716E92809}"/>
                  </a:ext>
                </a:extLst>
              </p:cNvPr>
              <p:cNvSpPr/>
              <p:nvPr/>
            </p:nvSpPr>
            <p:spPr>
              <a:xfrm>
                <a:off x="8960167" y="4580572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SliModel Group shp68">
                <a:extLst>
                  <a:ext uri="{FF2B5EF4-FFF2-40B4-BE49-F238E27FC236}">
                    <a16:creationId xmlns:a16="http://schemas.microsoft.com/office/drawing/2014/main" id="{0978B7FF-AFF6-47B9-8CD7-05BBBEBABB1D}"/>
                  </a:ext>
                </a:extLst>
              </p:cNvPr>
              <p:cNvSpPr/>
              <p:nvPr/>
            </p:nvSpPr>
            <p:spPr>
              <a:xfrm>
                <a:off x="8961120" y="4728210"/>
                <a:ext cx="47625" cy="47625"/>
              </a:xfrm>
              <a:custGeom>
                <a:avLst/>
                <a:gdLst>
                  <a:gd name="connsiteX0" fmla="*/ 47625 w 47625"/>
                  <a:gd name="connsiteY0" fmla="*/ 23812 h 47625"/>
                  <a:gd name="connsiteX1" fmla="*/ 23812 w 47625"/>
                  <a:gd name="connsiteY1" fmla="*/ 47625 h 47625"/>
                  <a:gd name="connsiteX2" fmla="*/ 0 w 47625"/>
                  <a:gd name="connsiteY2" fmla="*/ 23812 h 47625"/>
                  <a:gd name="connsiteX3" fmla="*/ 23812 w 47625"/>
                  <a:gd name="connsiteY3" fmla="*/ 0 h 47625"/>
                  <a:gd name="connsiteX4" fmla="*/ 47625 w 47625"/>
                  <a:gd name="connsiteY4" fmla="*/ 23812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2"/>
                    </a:moveTo>
                    <a:cubicBezTo>
                      <a:pt x="47625" y="36964"/>
                      <a:pt x="36964" y="47625"/>
                      <a:pt x="23812" y="47625"/>
                    </a:cubicBezTo>
                    <a:cubicBezTo>
                      <a:pt x="10661" y="47625"/>
                      <a:pt x="0" y="36964"/>
                      <a:pt x="0" y="23812"/>
                    </a:cubicBezTo>
                    <a:cubicBezTo>
                      <a:pt x="0" y="10661"/>
                      <a:pt x="10661" y="0"/>
                      <a:pt x="23812" y="0"/>
                    </a:cubicBezTo>
                    <a:cubicBezTo>
                      <a:pt x="36964" y="0"/>
                      <a:pt x="47625" y="10661"/>
                      <a:pt x="47625" y="238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16" name="Image 15">
            <a:extLst>
              <a:ext uri="{FF2B5EF4-FFF2-40B4-BE49-F238E27FC236}">
                <a16:creationId xmlns:a16="http://schemas.microsoft.com/office/drawing/2014/main" id="{B9F897CF-D890-4B59-85E3-F5BA4A0E5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3109" y="6368744"/>
            <a:ext cx="499915" cy="469433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C390575D-E3DE-4632-98E0-B5490301349B}"/>
              </a:ext>
            </a:extLst>
          </p:cNvPr>
          <p:cNvSpPr txBox="1"/>
          <p:nvPr/>
        </p:nvSpPr>
        <p:spPr>
          <a:xfrm>
            <a:off x="11633654" y="6294091"/>
            <a:ext cx="50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36F147FE-BF23-4651-AAA1-DED40D03C73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56" y="1013464"/>
            <a:ext cx="8085521" cy="73920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0B51F79F-FB67-4311-A25F-98B9D06916B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799" y="1026213"/>
            <a:ext cx="3863675" cy="488484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492A9259-4BB2-45D4-A9C6-16458B6306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492" y="2125470"/>
            <a:ext cx="2829797" cy="1523826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EF37DF7C-3C31-4402-BC6C-6DAD240AB1D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44" y="3842960"/>
            <a:ext cx="6302286" cy="2651990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4541C808-26FA-41E2-8E94-4EC26AD9025B}"/>
              </a:ext>
            </a:extLst>
          </p:cNvPr>
          <p:cNvSpPr txBox="1"/>
          <p:nvPr/>
        </p:nvSpPr>
        <p:spPr>
          <a:xfrm>
            <a:off x="4560116" y="1803612"/>
            <a:ext cx="299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Centroïdes des 3 clusters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664F136-23C7-4B9D-9C10-E729B6FFBC6B}"/>
              </a:ext>
            </a:extLst>
          </p:cNvPr>
          <p:cNvSpPr txBox="1"/>
          <p:nvPr/>
        </p:nvSpPr>
        <p:spPr>
          <a:xfrm>
            <a:off x="221793" y="3420391"/>
            <a:ext cx="404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Pays proches des centroïdes 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292F201-8224-464F-949E-3C893081649B}"/>
              </a:ext>
            </a:extLst>
          </p:cNvPr>
          <p:cNvSpPr txBox="1"/>
          <p:nvPr/>
        </p:nvSpPr>
        <p:spPr>
          <a:xfrm>
            <a:off x="8326410" y="671197"/>
            <a:ext cx="452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Pays cluster 2 fortement contributeurs</a:t>
            </a:r>
          </a:p>
        </p:txBody>
      </p:sp>
    </p:spTree>
    <p:extLst>
      <p:ext uri="{BB962C8B-B14F-4D97-AF65-F5344CB8AC3E}">
        <p14:creationId xmlns:p14="http://schemas.microsoft.com/office/powerpoint/2010/main" val="416615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ACFDE39-423F-448C-BCD4-4F81BCC8CE7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0" y="1026634"/>
            <a:ext cx="6248400" cy="473405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630B52D-2A54-496C-B45A-C29141C0EC4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154" y="1026634"/>
            <a:ext cx="5880846" cy="473405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9BFC004-F89E-4541-8D2A-CE75DCE746B1}"/>
              </a:ext>
            </a:extLst>
          </p:cNvPr>
          <p:cNvSpPr txBox="1"/>
          <p:nvPr/>
        </p:nvSpPr>
        <p:spPr>
          <a:xfrm>
            <a:off x="62754" y="5886709"/>
            <a:ext cx="6526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Suède et Danemark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présentent une distribution des revenus au sein de la population beaucoup plus égalitaire que les autres pays.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0299AD6-416D-4369-A5A3-A95E1B8EDD97}"/>
              </a:ext>
            </a:extLst>
          </p:cNvPr>
          <p:cNvSpPr txBox="1"/>
          <p:nvPr/>
        </p:nvSpPr>
        <p:spPr>
          <a:xfrm>
            <a:off x="654425" y="0"/>
            <a:ext cx="10659034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Graphique de la distribution des revenus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FA0BD04-8449-41DF-AD15-66FD4EF63EC0}"/>
              </a:ext>
            </a:extLst>
          </p:cNvPr>
          <p:cNvSpPr txBox="1"/>
          <p:nvPr/>
        </p:nvSpPr>
        <p:spPr>
          <a:xfrm>
            <a:off x="6418730" y="5871882"/>
            <a:ext cx="5665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Etats-Unis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la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France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sont à l’opposé, on peut distinguer une distribution des revenus plus inégalitaire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5E22E3E-B28D-4611-A608-28CA65800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6909" y="5831366"/>
            <a:ext cx="499915" cy="469433"/>
          </a:xfrm>
          <a:prstGeom prst="rect">
            <a:avLst/>
          </a:prstGeom>
        </p:spPr>
      </p:pic>
      <p:sp>
        <p:nvSpPr>
          <p:cNvPr id="11" name="SlideModel shp106">
            <a:extLst>
              <a:ext uri="{FF2B5EF4-FFF2-40B4-BE49-F238E27FC236}">
                <a16:creationId xmlns:a16="http://schemas.microsoft.com/office/drawing/2014/main" id="{C25CA7AA-1AD5-4535-8A86-5AB149FFFEC1}"/>
              </a:ext>
            </a:extLst>
          </p:cNvPr>
          <p:cNvSpPr>
            <a:spLocks/>
          </p:cNvSpPr>
          <p:nvPr/>
        </p:nvSpPr>
        <p:spPr bwMode="auto">
          <a:xfrm>
            <a:off x="11457016" y="6105633"/>
            <a:ext cx="752367" cy="752367"/>
          </a:xfrm>
          <a:prstGeom prst="donut">
            <a:avLst/>
          </a:prstGeom>
          <a:noFill/>
          <a:ln w="25400">
            <a:solidFill>
              <a:schemeClr val="accent1">
                <a:alpha val="20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5EBA8FB-9DD6-4785-A627-E15AEE5618BB}"/>
              </a:ext>
            </a:extLst>
          </p:cNvPr>
          <p:cNvSpPr txBox="1"/>
          <p:nvPr/>
        </p:nvSpPr>
        <p:spPr>
          <a:xfrm>
            <a:off x="11633654" y="6294091"/>
            <a:ext cx="50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411129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59B30E2B-11AA-49AE-84E8-DF836FB752D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644" y="1623702"/>
            <a:ext cx="7483488" cy="458001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C3AF593-A598-4E66-967A-F699CD8D32AB}"/>
              </a:ext>
            </a:extLst>
          </p:cNvPr>
          <p:cNvSpPr txBox="1"/>
          <p:nvPr/>
        </p:nvSpPr>
        <p:spPr>
          <a:xfrm>
            <a:off x="-2" y="7949"/>
            <a:ext cx="8892989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Quelle évolution pour les Indices de Gini?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40F1D9A-F7C6-4CB5-A634-C7D253C5B070}"/>
              </a:ext>
            </a:extLst>
          </p:cNvPr>
          <p:cNvSpPr txBox="1"/>
          <p:nvPr/>
        </p:nvSpPr>
        <p:spPr>
          <a:xfrm>
            <a:off x="475129" y="923365"/>
            <a:ext cx="7808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peut noter une baisse pour la France, Espagne et Suède:</a:t>
            </a: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peu plus d’inégalité entre les catégories sociales.  </a:t>
            </a:r>
          </a:p>
        </p:txBody>
      </p:sp>
      <p:sp>
        <p:nvSpPr>
          <p:cNvPr id="7" name="SlideModel shp106">
            <a:extLst>
              <a:ext uri="{FF2B5EF4-FFF2-40B4-BE49-F238E27FC236}">
                <a16:creationId xmlns:a16="http://schemas.microsoft.com/office/drawing/2014/main" id="{5ED86649-328B-4441-A84E-6B76E7FEC850}"/>
              </a:ext>
            </a:extLst>
          </p:cNvPr>
          <p:cNvSpPr>
            <a:spLocks/>
          </p:cNvSpPr>
          <p:nvPr/>
        </p:nvSpPr>
        <p:spPr bwMode="auto">
          <a:xfrm>
            <a:off x="11439633" y="6105633"/>
            <a:ext cx="752367" cy="752367"/>
          </a:xfrm>
          <a:prstGeom prst="donut">
            <a:avLst/>
          </a:prstGeom>
          <a:noFill/>
          <a:ln w="25400">
            <a:solidFill>
              <a:schemeClr val="accent1">
                <a:alpha val="20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BC70BCF-E8F2-44FE-82EE-7D51FB221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3109" y="6368744"/>
            <a:ext cx="499915" cy="46943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1BAA234-B751-4925-A09C-A5DB6D9FABDA}"/>
              </a:ext>
            </a:extLst>
          </p:cNvPr>
          <p:cNvSpPr txBox="1"/>
          <p:nvPr/>
        </p:nvSpPr>
        <p:spPr>
          <a:xfrm>
            <a:off x="11633654" y="6294091"/>
            <a:ext cx="50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139DCED-8E0E-4189-A054-AB1A79E05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05" y="1838781"/>
            <a:ext cx="3648635" cy="82303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260174E-C8B7-4444-BF37-5FD274DA5E3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05" y="2820484"/>
            <a:ext cx="3648635" cy="172989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4763AA9-4E43-41AB-A91E-4B58371EC86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05" y="4779350"/>
            <a:ext cx="3679117" cy="16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61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Model shp106">
            <a:extLst>
              <a:ext uri="{FF2B5EF4-FFF2-40B4-BE49-F238E27FC236}">
                <a16:creationId xmlns:a16="http://schemas.microsoft.com/office/drawing/2014/main" id="{6DA2FCCA-0A45-46FE-9F27-F50B57FC3651}"/>
              </a:ext>
            </a:extLst>
          </p:cNvPr>
          <p:cNvSpPr>
            <a:spLocks/>
          </p:cNvSpPr>
          <p:nvPr/>
        </p:nvSpPr>
        <p:spPr bwMode="auto">
          <a:xfrm>
            <a:off x="11439633" y="6105633"/>
            <a:ext cx="752367" cy="752367"/>
          </a:xfrm>
          <a:prstGeom prst="donut">
            <a:avLst/>
          </a:prstGeom>
          <a:noFill/>
          <a:ln w="25400">
            <a:solidFill>
              <a:schemeClr val="accent1">
                <a:alpha val="20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4FBD6FB-AE8D-4A1E-9D3E-8756FD054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3109" y="6368744"/>
            <a:ext cx="499915" cy="46943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11DFC1A-B896-4122-8E55-1528D9C2DFC8}"/>
              </a:ext>
            </a:extLst>
          </p:cNvPr>
          <p:cNvSpPr txBox="1"/>
          <p:nvPr/>
        </p:nvSpPr>
        <p:spPr>
          <a:xfrm>
            <a:off x="11633654" y="6294091"/>
            <a:ext cx="50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5F22AC7-CE4D-4FED-B3AC-BC5446B11478}"/>
              </a:ext>
            </a:extLst>
          </p:cNvPr>
          <p:cNvSpPr txBox="1"/>
          <p:nvPr/>
        </p:nvSpPr>
        <p:spPr>
          <a:xfrm>
            <a:off x="1579689" y="1446576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de revenu parents et probabilités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6C83B44-51AB-4672-A9CA-52734B2EE986}"/>
              </a:ext>
            </a:extLst>
          </p:cNvPr>
          <p:cNvSpPr txBox="1"/>
          <p:nvPr/>
        </p:nvSpPr>
        <p:spPr>
          <a:xfrm>
            <a:off x="1075765" y="3200400"/>
            <a:ext cx="10650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DES REVENUS</a:t>
            </a:r>
          </a:p>
        </p:txBody>
      </p:sp>
      <p:grpSp>
        <p:nvGrpSpPr>
          <p:cNvPr id="10" name="SlideModel shp139">
            <a:extLst>
              <a:ext uri="{FF2B5EF4-FFF2-40B4-BE49-F238E27FC236}">
                <a16:creationId xmlns:a16="http://schemas.microsoft.com/office/drawing/2014/main" id="{C7FBE461-767A-48B5-B4BB-480ADD81307D}"/>
              </a:ext>
            </a:extLst>
          </p:cNvPr>
          <p:cNvGrpSpPr/>
          <p:nvPr/>
        </p:nvGrpSpPr>
        <p:grpSpPr>
          <a:xfrm>
            <a:off x="238987" y="198553"/>
            <a:ext cx="282693" cy="742795"/>
            <a:chOff x="8960167" y="4285297"/>
            <a:chExt cx="186689" cy="490537"/>
          </a:xfrm>
          <a:solidFill>
            <a:schemeClr val="tx1"/>
          </a:solidFill>
        </p:grpSpPr>
        <p:grpSp>
          <p:nvGrpSpPr>
            <p:cNvPr id="11" name="Graphic 2">
              <a:extLst>
                <a:ext uri="{FF2B5EF4-FFF2-40B4-BE49-F238E27FC236}">
                  <a16:creationId xmlns:a16="http://schemas.microsoft.com/office/drawing/2014/main" id="{9A44CBD2-E1EE-4A0C-B3A8-E8A873D911EF}"/>
                </a:ext>
              </a:extLst>
            </p:cNvPr>
            <p:cNvGrpSpPr/>
            <p:nvPr/>
          </p:nvGrpSpPr>
          <p:grpSpPr>
            <a:xfrm>
              <a:off x="9098280" y="4285297"/>
              <a:ext cx="48577" cy="490537"/>
              <a:chOff x="9098280" y="4285297"/>
              <a:chExt cx="48577" cy="490537"/>
            </a:xfrm>
            <a:grpFill/>
          </p:grpSpPr>
          <p:sp>
            <p:nvSpPr>
              <p:cNvPr id="17" name="SliModel Group shp140">
                <a:extLst>
                  <a:ext uri="{FF2B5EF4-FFF2-40B4-BE49-F238E27FC236}">
                    <a16:creationId xmlns:a16="http://schemas.microsoft.com/office/drawing/2014/main" id="{C9B459CD-011B-4916-A032-F7A0EDAF7D5B}"/>
                  </a:ext>
                </a:extLst>
              </p:cNvPr>
              <p:cNvSpPr/>
              <p:nvPr/>
            </p:nvSpPr>
            <p:spPr>
              <a:xfrm>
                <a:off x="9098280" y="4285297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SliModel Group shp141">
                <a:extLst>
                  <a:ext uri="{FF2B5EF4-FFF2-40B4-BE49-F238E27FC236}">
                    <a16:creationId xmlns:a16="http://schemas.microsoft.com/office/drawing/2014/main" id="{99EDFD42-7DF2-47C5-9DB9-04FC8FA72438}"/>
                  </a:ext>
                </a:extLst>
              </p:cNvPr>
              <p:cNvSpPr/>
              <p:nvPr/>
            </p:nvSpPr>
            <p:spPr>
              <a:xfrm>
                <a:off x="9098280" y="4432934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SliModel Group shp142">
                <a:extLst>
                  <a:ext uri="{FF2B5EF4-FFF2-40B4-BE49-F238E27FC236}">
                    <a16:creationId xmlns:a16="http://schemas.microsoft.com/office/drawing/2014/main" id="{8E6718C8-9806-4D82-A7AD-CC5E6CA09343}"/>
                  </a:ext>
                </a:extLst>
              </p:cNvPr>
              <p:cNvSpPr/>
              <p:nvPr/>
            </p:nvSpPr>
            <p:spPr>
              <a:xfrm>
                <a:off x="9098280" y="4580572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SliModel Group shp143">
                <a:extLst>
                  <a:ext uri="{FF2B5EF4-FFF2-40B4-BE49-F238E27FC236}">
                    <a16:creationId xmlns:a16="http://schemas.microsoft.com/office/drawing/2014/main" id="{F16A95A9-7B1B-48F9-BFA9-5DE0054C8221}"/>
                  </a:ext>
                </a:extLst>
              </p:cNvPr>
              <p:cNvSpPr/>
              <p:nvPr/>
            </p:nvSpPr>
            <p:spPr>
              <a:xfrm>
                <a:off x="9099232" y="4728210"/>
                <a:ext cx="47625" cy="47625"/>
              </a:xfrm>
              <a:custGeom>
                <a:avLst/>
                <a:gdLst>
                  <a:gd name="connsiteX0" fmla="*/ 47625 w 47625"/>
                  <a:gd name="connsiteY0" fmla="*/ 23812 h 47625"/>
                  <a:gd name="connsiteX1" fmla="*/ 23812 w 47625"/>
                  <a:gd name="connsiteY1" fmla="*/ 47625 h 47625"/>
                  <a:gd name="connsiteX2" fmla="*/ 0 w 47625"/>
                  <a:gd name="connsiteY2" fmla="*/ 23812 h 47625"/>
                  <a:gd name="connsiteX3" fmla="*/ 23812 w 47625"/>
                  <a:gd name="connsiteY3" fmla="*/ 0 h 47625"/>
                  <a:gd name="connsiteX4" fmla="*/ 47625 w 47625"/>
                  <a:gd name="connsiteY4" fmla="*/ 23812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2"/>
                    </a:moveTo>
                    <a:cubicBezTo>
                      <a:pt x="47625" y="36964"/>
                      <a:pt x="36964" y="47625"/>
                      <a:pt x="23812" y="47625"/>
                    </a:cubicBezTo>
                    <a:cubicBezTo>
                      <a:pt x="10661" y="47625"/>
                      <a:pt x="0" y="36964"/>
                      <a:pt x="0" y="23812"/>
                    </a:cubicBezTo>
                    <a:cubicBezTo>
                      <a:pt x="0" y="10661"/>
                      <a:pt x="10661" y="0"/>
                      <a:pt x="23812" y="0"/>
                    </a:cubicBezTo>
                    <a:cubicBezTo>
                      <a:pt x="36964" y="0"/>
                      <a:pt x="47625" y="10661"/>
                      <a:pt x="47625" y="238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aphic 2">
              <a:extLst>
                <a:ext uri="{FF2B5EF4-FFF2-40B4-BE49-F238E27FC236}">
                  <a16:creationId xmlns:a16="http://schemas.microsoft.com/office/drawing/2014/main" id="{6F807E85-A495-4848-85D9-D5B1BA91EE7B}"/>
                </a:ext>
              </a:extLst>
            </p:cNvPr>
            <p:cNvGrpSpPr/>
            <p:nvPr/>
          </p:nvGrpSpPr>
          <p:grpSpPr>
            <a:xfrm>
              <a:off x="8960167" y="4285297"/>
              <a:ext cx="48577" cy="490537"/>
              <a:chOff x="8960167" y="4285297"/>
              <a:chExt cx="48577" cy="490537"/>
            </a:xfrm>
            <a:grpFill/>
          </p:grpSpPr>
          <p:sp>
            <p:nvSpPr>
              <p:cNvPr id="13" name="SliModel Group shp144">
                <a:extLst>
                  <a:ext uri="{FF2B5EF4-FFF2-40B4-BE49-F238E27FC236}">
                    <a16:creationId xmlns:a16="http://schemas.microsoft.com/office/drawing/2014/main" id="{264C6089-886A-4A45-8805-BD431A03521E}"/>
                  </a:ext>
                </a:extLst>
              </p:cNvPr>
              <p:cNvSpPr/>
              <p:nvPr/>
            </p:nvSpPr>
            <p:spPr>
              <a:xfrm>
                <a:off x="8960167" y="4285297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SliModel Group shp145">
                <a:extLst>
                  <a:ext uri="{FF2B5EF4-FFF2-40B4-BE49-F238E27FC236}">
                    <a16:creationId xmlns:a16="http://schemas.microsoft.com/office/drawing/2014/main" id="{EFB78855-09A6-40AF-9623-AADA3CAE56BA}"/>
                  </a:ext>
                </a:extLst>
              </p:cNvPr>
              <p:cNvSpPr/>
              <p:nvPr/>
            </p:nvSpPr>
            <p:spPr>
              <a:xfrm>
                <a:off x="8960167" y="4432934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SliModel Group shp146">
                <a:extLst>
                  <a:ext uri="{FF2B5EF4-FFF2-40B4-BE49-F238E27FC236}">
                    <a16:creationId xmlns:a16="http://schemas.microsoft.com/office/drawing/2014/main" id="{48271EDA-421C-42A3-8AC5-CEAFED70CE92}"/>
                  </a:ext>
                </a:extLst>
              </p:cNvPr>
              <p:cNvSpPr/>
              <p:nvPr/>
            </p:nvSpPr>
            <p:spPr>
              <a:xfrm>
                <a:off x="8960167" y="4580572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SliModel Group shp147">
                <a:extLst>
                  <a:ext uri="{FF2B5EF4-FFF2-40B4-BE49-F238E27FC236}">
                    <a16:creationId xmlns:a16="http://schemas.microsoft.com/office/drawing/2014/main" id="{0967EFEF-E01B-425E-8B3E-F60AABDD84D3}"/>
                  </a:ext>
                </a:extLst>
              </p:cNvPr>
              <p:cNvSpPr/>
              <p:nvPr/>
            </p:nvSpPr>
            <p:spPr>
              <a:xfrm>
                <a:off x="8961120" y="4728210"/>
                <a:ext cx="47625" cy="47625"/>
              </a:xfrm>
              <a:custGeom>
                <a:avLst/>
                <a:gdLst>
                  <a:gd name="connsiteX0" fmla="*/ 47625 w 47625"/>
                  <a:gd name="connsiteY0" fmla="*/ 23812 h 47625"/>
                  <a:gd name="connsiteX1" fmla="*/ 23812 w 47625"/>
                  <a:gd name="connsiteY1" fmla="*/ 47625 h 47625"/>
                  <a:gd name="connsiteX2" fmla="*/ 0 w 47625"/>
                  <a:gd name="connsiteY2" fmla="*/ 23812 h 47625"/>
                  <a:gd name="connsiteX3" fmla="*/ 23812 w 47625"/>
                  <a:gd name="connsiteY3" fmla="*/ 0 h 47625"/>
                  <a:gd name="connsiteX4" fmla="*/ 47625 w 47625"/>
                  <a:gd name="connsiteY4" fmla="*/ 23812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2"/>
                    </a:moveTo>
                    <a:cubicBezTo>
                      <a:pt x="47625" y="36964"/>
                      <a:pt x="36964" y="47625"/>
                      <a:pt x="23812" y="47625"/>
                    </a:cubicBezTo>
                    <a:cubicBezTo>
                      <a:pt x="10661" y="47625"/>
                      <a:pt x="0" y="36964"/>
                      <a:pt x="0" y="23812"/>
                    </a:cubicBezTo>
                    <a:cubicBezTo>
                      <a:pt x="0" y="10661"/>
                      <a:pt x="10661" y="0"/>
                      <a:pt x="23812" y="0"/>
                    </a:cubicBezTo>
                    <a:cubicBezTo>
                      <a:pt x="36964" y="0"/>
                      <a:pt x="47625" y="10661"/>
                      <a:pt x="47625" y="238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1" name="SlideModel shp139">
            <a:extLst>
              <a:ext uri="{FF2B5EF4-FFF2-40B4-BE49-F238E27FC236}">
                <a16:creationId xmlns:a16="http://schemas.microsoft.com/office/drawing/2014/main" id="{889E6E25-4A4C-4466-8EFC-8D9AB075DCF6}"/>
              </a:ext>
            </a:extLst>
          </p:cNvPr>
          <p:cNvGrpSpPr/>
          <p:nvPr/>
        </p:nvGrpSpPr>
        <p:grpSpPr>
          <a:xfrm>
            <a:off x="11674469" y="5128689"/>
            <a:ext cx="282693" cy="742795"/>
            <a:chOff x="8960167" y="4285297"/>
            <a:chExt cx="186689" cy="490537"/>
          </a:xfrm>
          <a:solidFill>
            <a:schemeClr val="tx1"/>
          </a:solidFill>
        </p:grpSpPr>
        <p:grpSp>
          <p:nvGrpSpPr>
            <p:cNvPr id="22" name="Graphic 2">
              <a:extLst>
                <a:ext uri="{FF2B5EF4-FFF2-40B4-BE49-F238E27FC236}">
                  <a16:creationId xmlns:a16="http://schemas.microsoft.com/office/drawing/2014/main" id="{63686EC7-951C-4FB8-A817-FCB29EA72BED}"/>
                </a:ext>
              </a:extLst>
            </p:cNvPr>
            <p:cNvGrpSpPr/>
            <p:nvPr/>
          </p:nvGrpSpPr>
          <p:grpSpPr>
            <a:xfrm>
              <a:off x="9098280" y="4285297"/>
              <a:ext cx="48577" cy="490537"/>
              <a:chOff x="9098280" y="4285297"/>
              <a:chExt cx="48577" cy="490537"/>
            </a:xfrm>
            <a:grpFill/>
          </p:grpSpPr>
          <p:sp>
            <p:nvSpPr>
              <p:cNvPr id="28" name="SliModel Group shp140">
                <a:extLst>
                  <a:ext uri="{FF2B5EF4-FFF2-40B4-BE49-F238E27FC236}">
                    <a16:creationId xmlns:a16="http://schemas.microsoft.com/office/drawing/2014/main" id="{9EF05768-14BA-4ECB-809C-D05BC025CB2B}"/>
                  </a:ext>
                </a:extLst>
              </p:cNvPr>
              <p:cNvSpPr/>
              <p:nvPr/>
            </p:nvSpPr>
            <p:spPr>
              <a:xfrm>
                <a:off x="9098280" y="4285297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SliModel Group shp141">
                <a:extLst>
                  <a:ext uri="{FF2B5EF4-FFF2-40B4-BE49-F238E27FC236}">
                    <a16:creationId xmlns:a16="http://schemas.microsoft.com/office/drawing/2014/main" id="{8FAE6D4B-8A2F-436B-A237-41070A250800}"/>
                  </a:ext>
                </a:extLst>
              </p:cNvPr>
              <p:cNvSpPr/>
              <p:nvPr/>
            </p:nvSpPr>
            <p:spPr>
              <a:xfrm>
                <a:off x="9098280" y="4432934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SliModel Group shp142">
                <a:extLst>
                  <a:ext uri="{FF2B5EF4-FFF2-40B4-BE49-F238E27FC236}">
                    <a16:creationId xmlns:a16="http://schemas.microsoft.com/office/drawing/2014/main" id="{E71564DC-3429-4CD7-9332-8B19DEACD479}"/>
                  </a:ext>
                </a:extLst>
              </p:cNvPr>
              <p:cNvSpPr/>
              <p:nvPr/>
            </p:nvSpPr>
            <p:spPr>
              <a:xfrm>
                <a:off x="9098280" y="4580572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SliModel Group shp143">
                <a:extLst>
                  <a:ext uri="{FF2B5EF4-FFF2-40B4-BE49-F238E27FC236}">
                    <a16:creationId xmlns:a16="http://schemas.microsoft.com/office/drawing/2014/main" id="{804245AF-BD72-41A6-9E57-4EBF45FAB954}"/>
                  </a:ext>
                </a:extLst>
              </p:cNvPr>
              <p:cNvSpPr/>
              <p:nvPr/>
            </p:nvSpPr>
            <p:spPr>
              <a:xfrm>
                <a:off x="9099232" y="4728210"/>
                <a:ext cx="47625" cy="47625"/>
              </a:xfrm>
              <a:custGeom>
                <a:avLst/>
                <a:gdLst>
                  <a:gd name="connsiteX0" fmla="*/ 47625 w 47625"/>
                  <a:gd name="connsiteY0" fmla="*/ 23812 h 47625"/>
                  <a:gd name="connsiteX1" fmla="*/ 23812 w 47625"/>
                  <a:gd name="connsiteY1" fmla="*/ 47625 h 47625"/>
                  <a:gd name="connsiteX2" fmla="*/ 0 w 47625"/>
                  <a:gd name="connsiteY2" fmla="*/ 23812 h 47625"/>
                  <a:gd name="connsiteX3" fmla="*/ 23812 w 47625"/>
                  <a:gd name="connsiteY3" fmla="*/ 0 h 47625"/>
                  <a:gd name="connsiteX4" fmla="*/ 47625 w 47625"/>
                  <a:gd name="connsiteY4" fmla="*/ 23812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2"/>
                    </a:moveTo>
                    <a:cubicBezTo>
                      <a:pt x="47625" y="36964"/>
                      <a:pt x="36964" y="47625"/>
                      <a:pt x="23812" y="47625"/>
                    </a:cubicBezTo>
                    <a:cubicBezTo>
                      <a:pt x="10661" y="47625"/>
                      <a:pt x="0" y="36964"/>
                      <a:pt x="0" y="23812"/>
                    </a:cubicBezTo>
                    <a:cubicBezTo>
                      <a:pt x="0" y="10661"/>
                      <a:pt x="10661" y="0"/>
                      <a:pt x="23812" y="0"/>
                    </a:cubicBezTo>
                    <a:cubicBezTo>
                      <a:pt x="36964" y="0"/>
                      <a:pt x="47625" y="10661"/>
                      <a:pt x="47625" y="238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2">
              <a:extLst>
                <a:ext uri="{FF2B5EF4-FFF2-40B4-BE49-F238E27FC236}">
                  <a16:creationId xmlns:a16="http://schemas.microsoft.com/office/drawing/2014/main" id="{368FB5E2-536A-4869-AE00-EF67AC7F0F64}"/>
                </a:ext>
              </a:extLst>
            </p:cNvPr>
            <p:cNvGrpSpPr/>
            <p:nvPr/>
          </p:nvGrpSpPr>
          <p:grpSpPr>
            <a:xfrm>
              <a:off x="8960167" y="4285297"/>
              <a:ext cx="48577" cy="490537"/>
              <a:chOff x="8960167" y="4285297"/>
              <a:chExt cx="48577" cy="490537"/>
            </a:xfrm>
            <a:grpFill/>
          </p:grpSpPr>
          <p:sp>
            <p:nvSpPr>
              <p:cNvPr id="24" name="SliModel Group shp144">
                <a:extLst>
                  <a:ext uri="{FF2B5EF4-FFF2-40B4-BE49-F238E27FC236}">
                    <a16:creationId xmlns:a16="http://schemas.microsoft.com/office/drawing/2014/main" id="{DC96FC9D-C68A-447B-A301-50C967D2D573}"/>
                  </a:ext>
                </a:extLst>
              </p:cNvPr>
              <p:cNvSpPr/>
              <p:nvPr/>
            </p:nvSpPr>
            <p:spPr>
              <a:xfrm>
                <a:off x="8960167" y="4285297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SliModel Group shp145">
                <a:extLst>
                  <a:ext uri="{FF2B5EF4-FFF2-40B4-BE49-F238E27FC236}">
                    <a16:creationId xmlns:a16="http://schemas.microsoft.com/office/drawing/2014/main" id="{135EA153-091F-498D-963E-8C29279EAA24}"/>
                  </a:ext>
                </a:extLst>
              </p:cNvPr>
              <p:cNvSpPr/>
              <p:nvPr/>
            </p:nvSpPr>
            <p:spPr>
              <a:xfrm>
                <a:off x="8960167" y="4432934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SliModel Group shp146">
                <a:extLst>
                  <a:ext uri="{FF2B5EF4-FFF2-40B4-BE49-F238E27FC236}">
                    <a16:creationId xmlns:a16="http://schemas.microsoft.com/office/drawing/2014/main" id="{E848832F-E9F8-48A3-AE1C-C54705ACD416}"/>
                  </a:ext>
                </a:extLst>
              </p:cNvPr>
              <p:cNvSpPr/>
              <p:nvPr/>
            </p:nvSpPr>
            <p:spPr>
              <a:xfrm>
                <a:off x="8960167" y="4580572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SliModel Group shp147">
                <a:extLst>
                  <a:ext uri="{FF2B5EF4-FFF2-40B4-BE49-F238E27FC236}">
                    <a16:creationId xmlns:a16="http://schemas.microsoft.com/office/drawing/2014/main" id="{D51C182E-9CB1-4A94-A9DD-84747AEEEB3F}"/>
                  </a:ext>
                </a:extLst>
              </p:cNvPr>
              <p:cNvSpPr/>
              <p:nvPr/>
            </p:nvSpPr>
            <p:spPr>
              <a:xfrm>
                <a:off x="8961120" y="4728210"/>
                <a:ext cx="47625" cy="47625"/>
              </a:xfrm>
              <a:custGeom>
                <a:avLst/>
                <a:gdLst>
                  <a:gd name="connsiteX0" fmla="*/ 47625 w 47625"/>
                  <a:gd name="connsiteY0" fmla="*/ 23812 h 47625"/>
                  <a:gd name="connsiteX1" fmla="*/ 23812 w 47625"/>
                  <a:gd name="connsiteY1" fmla="*/ 47625 h 47625"/>
                  <a:gd name="connsiteX2" fmla="*/ 0 w 47625"/>
                  <a:gd name="connsiteY2" fmla="*/ 23812 h 47625"/>
                  <a:gd name="connsiteX3" fmla="*/ 23812 w 47625"/>
                  <a:gd name="connsiteY3" fmla="*/ 0 h 47625"/>
                  <a:gd name="connsiteX4" fmla="*/ 47625 w 47625"/>
                  <a:gd name="connsiteY4" fmla="*/ 23812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2"/>
                    </a:moveTo>
                    <a:cubicBezTo>
                      <a:pt x="47625" y="36964"/>
                      <a:pt x="36964" y="47625"/>
                      <a:pt x="23812" y="47625"/>
                    </a:cubicBezTo>
                    <a:cubicBezTo>
                      <a:pt x="10661" y="47625"/>
                      <a:pt x="0" y="36964"/>
                      <a:pt x="0" y="23812"/>
                    </a:cubicBezTo>
                    <a:cubicBezTo>
                      <a:pt x="0" y="10661"/>
                      <a:pt x="10661" y="0"/>
                      <a:pt x="23812" y="0"/>
                    </a:cubicBezTo>
                    <a:cubicBezTo>
                      <a:pt x="36964" y="0"/>
                      <a:pt x="47625" y="10661"/>
                      <a:pt x="47625" y="238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2" name="SlideModel shp135">
            <a:extLst>
              <a:ext uri="{FF2B5EF4-FFF2-40B4-BE49-F238E27FC236}">
                <a16:creationId xmlns:a16="http://schemas.microsoft.com/office/drawing/2014/main" id="{9BA694FB-EB28-4AB2-BCF2-C31BF78C0BF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0119107" y="-149039"/>
            <a:ext cx="3364120" cy="8331399"/>
          </a:xfrm>
          <a:custGeom>
            <a:avLst/>
            <a:gdLst>
              <a:gd name="T0" fmla="*/ 0 w 4138"/>
              <a:gd name="T1" fmla="*/ 10223 h 10245"/>
              <a:gd name="T2" fmla="*/ 0 w 4138"/>
              <a:gd name="T3" fmla="*/ 10223 h 10245"/>
              <a:gd name="T4" fmla="*/ 1549 w 4138"/>
              <a:gd name="T5" fmla="*/ 8731 h 10245"/>
              <a:gd name="T6" fmla="*/ 1549 w 4138"/>
              <a:gd name="T7" fmla="*/ 8731 h 10245"/>
              <a:gd name="T8" fmla="*/ 2011 w 4138"/>
              <a:gd name="T9" fmla="*/ 6622 h 10245"/>
              <a:gd name="T10" fmla="*/ 2011 w 4138"/>
              <a:gd name="T11" fmla="*/ 6622 h 10245"/>
              <a:gd name="T12" fmla="*/ 2941 w 4138"/>
              <a:gd name="T13" fmla="*/ 3654 h 10245"/>
              <a:gd name="T14" fmla="*/ 2941 w 4138"/>
              <a:gd name="T15" fmla="*/ 3654 h 10245"/>
              <a:gd name="T16" fmla="*/ 2247 w 4138"/>
              <a:gd name="T17" fmla="*/ 159 h 10245"/>
              <a:gd name="T18" fmla="*/ 2247 w 4138"/>
              <a:gd name="T19" fmla="*/ 159 h 10245"/>
              <a:gd name="T20" fmla="*/ 2107 w 4138"/>
              <a:gd name="T21" fmla="*/ 2 h 10245"/>
              <a:gd name="T22" fmla="*/ 2133 w 4138"/>
              <a:gd name="T23" fmla="*/ 0 h 10245"/>
              <a:gd name="T24" fmla="*/ 2120 w 4138"/>
              <a:gd name="T25" fmla="*/ 0 h 10245"/>
              <a:gd name="T26" fmla="*/ 2133 w 4138"/>
              <a:gd name="T27" fmla="*/ 0 h 10245"/>
              <a:gd name="T28" fmla="*/ 2133 w 4138"/>
              <a:gd name="T29" fmla="*/ 0 h 10245"/>
              <a:gd name="T30" fmla="*/ 2266 w 4138"/>
              <a:gd name="T31" fmla="*/ 140 h 10245"/>
              <a:gd name="T32" fmla="*/ 2266 w 4138"/>
              <a:gd name="T33" fmla="*/ 140 h 10245"/>
              <a:gd name="T34" fmla="*/ 2962 w 4138"/>
              <a:gd name="T35" fmla="*/ 3669 h 10245"/>
              <a:gd name="T36" fmla="*/ 2962 w 4138"/>
              <a:gd name="T37" fmla="*/ 3669 h 10245"/>
              <a:gd name="T38" fmla="*/ 2036 w 4138"/>
              <a:gd name="T39" fmla="*/ 6625 h 10245"/>
              <a:gd name="T40" fmla="*/ 2036 w 4138"/>
              <a:gd name="T41" fmla="*/ 6625 h 10245"/>
              <a:gd name="T42" fmla="*/ 1573 w 4138"/>
              <a:gd name="T43" fmla="*/ 8743 h 10245"/>
              <a:gd name="T44" fmla="*/ 1573 w 4138"/>
              <a:gd name="T45" fmla="*/ 8743 h 10245"/>
              <a:gd name="T46" fmla="*/ 13 w 4138"/>
              <a:gd name="T47" fmla="*/ 10244 h 10245"/>
              <a:gd name="T48" fmla="*/ 0 w 4138"/>
              <a:gd name="T49" fmla="*/ 10223 h 10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138" h="10245">
                <a:moveTo>
                  <a:pt x="0" y="10223"/>
                </a:moveTo>
                <a:lnTo>
                  <a:pt x="0" y="10223"/>
                </a:lnTo>
                <a:cubicBezTo>
                  <a:pt x="13" y="10217"/>
                  <a:pt x="1109" y="9592"/>
                  <a:pt x="1549" y="8731"/>
                </a:cubicBezTo>
                <a:lnTo>
                  <a:pt x="1549" y="8731"/>
                </a:lnTo>
                <a:cubicBezTo>
                  <a:pt x="1966" y="7914"/>
                  <a:pt x="1988" y="7287"/>
                  <a:pt x="2011" y="6622"/>
                </a:cubicBezTo>
                <a:lnTo>
                  <a:pt x="2011" y="6622"/>
                </a:lnTo>
                <a:cubicBezTo>
                  <a:pt x="2038" y="5791"/>
                  <a:pt x="2067" y="4928"/>
                  <a:pt x="2941" y="3654"/>
                </a:cubicBezTo>
                <a:lnTo>
                  <a:pt x="2941" y="3654"/>
                </a:lnTo>
                <a:cubicBezTo>
                  <a:pt x="4103" y="1962"/>
                  <a:pt x="2706" y="606"/>
                  <a:pt x="2247" y="159"/>
                </a:cubicBezTo>
                <a:lnTo>
                  <a:pt x="2247" y="159"/>
                </a:lnTo>
                <a:cubicBezTo>
                  <a:pt x="2145" y="60"/>
                  <a:pt x="2109" y="24"/>
                  <a:pt x="2107" y="2"/>
                </a:cubicBezTo>
                <a:lnTo>
                  <a:pt x="2133" y="0"/>
                </a:lnTo>
                <a:lnTo>
                  <a:pt x="2120" y="0"/>
                </a:lnTo>
                <a:lnTo>
                  <a:pt x="2133" y="0"/>
                </a:lnTo>
                <a:lnTo>
                  <a:pt x="2133" y="0"/>
                </a:lnTo>
                <a:cubicBezTo>
                  <a:pt x="2135" y="15"/>
                  <a:pt x="2198" y="77"/>
                  <a:pt x="2266" y="140"/>
                </a:cubicBezTo>
                <a:lnTo>
                  <a:pt x="2266" y="140"/>
                </a:lnTo>
                <a:cubicBezTo>
                  <a:pt x="2730" y="591"/>
                  <a:pt x="4137" y="1958"/>
                  <a:pt x="2962" y="3669"/>
                </a:cubicBezTo>
                <a:lnTo>
                  <a:pt x="2962" y="3669"/>
                </a:lnTo>
                <a:cubicBezTo>
                  <a:pt x="2092" y="4936"/>
                  <a:pt x="2063" y="5795"/>
                  <a:pt x="2036" y="6625"/>
                </a:cubicBezTo>
                <a:lnTo>
                  <a:pt x="2036" y="6625"/>
                </a:lnTo>
                <a:cubicBezTo>
                  <a:pt x="2013" y="7291"/>
                  <a:pt x="1992" y="7920"/>
                  <a:pt x="1573" y="8743"/>
                </a:cubicBezTo>
                <a:lnTo>
                  <a:pt x="1573" y="8743"/>
                </a:lnTo>
                <a:cubicBezTo>
                  <a:pt x="1128" y="9611"/>
                  <a:pt x="26" y="10238"/>
                  <a:pt x="13" y="10244"/>
                </a:cubicBezTo>
                <a:lnTo>
                  <a:pt x="0" y="10223"/>
                </a:lnTo>
              </a:path>
            </a:pathLst>
          </a:custGeom>
          <a:gradFill>
            <a:gsLst>
              <a:gs pos="0">
                <a:schemeClr val="accent1"/>
              </a:gs>
              <a:gs pos="50000">
                <a:schemeClr val="accent2"/>
              </a:gs>
              <a:gs pos="99000">
                <a:schemeClr val="accent3"/>
              </a:gs>
            </a:gsLst>
            <a:lin ang="5400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 sz="3266" dirty="0">
              <a:latin typeface="Nunito Sans Extra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52630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Model shp106">
            <a:extLst>
              <a:ext uri="{FF2B5EF4-FFF2-40B4-BE49-F238E27FC236}">
                <a16:creationId xmlns:a16="http://schemas.microsoft.com/office/drawing/2014/main" id="{CB1370B8-E3E7-42DC-B604-456AA8E8CC82}"/>
              </a:ext>
            </a:extLst>
          </p:cNvPr>
          <p:cNvSpPr>
            <a:spLocks/>
          </p:cNvSpPr>
          <p:nvPr/>
        </p:nvSpPr>
        <p:spPr bwMode="auto">
          <a:xfrm>
            <a:off x="11439633" y="6105633"/>
            <a:ext cx="752367" cy="752367"/>
          </a:xfrm>
          <a:prstGeom prst="donut">
            <a:avLst/>
          </a:prstGeom>
          <a:noFill/>
          <a:ln w="25400">
            <a:solidFill>
              <a:schemeClr val="accent1">
                <a:alpha val="20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58BE521-36A8-4CB7-A797-3338B4CCA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3109" y="6368744"/>
            <a:ext cx="499915" cy="46943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8F25E5A-12B1-4C34-A7E7-0C3830147254}"/>
              </a:ext>
            </a:extLst>
          </p:cNvPr>
          <p:cNvSpPr txBox="1"/>
          <p:nvPr/>
        </p:nvSpPr>
        <p:spPr>
          <a:xfrm>
            <a:off x="11633654" y="6294091"/>
            <a:ext cx="50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0953B65-AE75-4A09-BA91-A64F791E79C4}"/>
              </a:ext>
            </a:extLst>
          </p:cNvPr>
          <p:cNvSpPr txBox="1"/>
          <p:nvPr/>
        </p:nvSpPr>
        <p:spPr>
          <a:xfrm>
            <a:off x="-2" y="7949"/>
            <a:ext cx="1047077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 calculer la classe de revenu des parents?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0661090-8860-4B38-97C2-DE108D70697D}"/>
              </a:ext>
            </a:extLst>
          </p:cNvPr>
          <p:cNvSpPr txBox="1"/>
          <p:nvPr/>
        </p:nvSpPr>
        <p:spPr>
          <a:xfrm>
            <a:off x="313765" y="1049744"/>
            <a:ext cx="7655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ce stade de l’étude nous avons deux des trois variables explicatives: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 moyen du pays, l’indice de Gini du pays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C657F6A-4C12-4D0D-99AA-F5CA0F6C19FB}"/>
              </a:ext>
            </a:extLst>
          </p:cNvPr>
          <p:cNvSpPr txBox="1"/>
          <p:nvPr/>
        </p:nvSpPr>
        <p:spPr>
          <a:xfrm>
            <a:off x="313765" y="1725723"/>
            <a:ext cx="8202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classe de revenu parent peut-être simulée avec le coefficient d’élasticité</a:t>
            </a: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Sources: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extrapolation par région du monde </a:t>
            </a:r>
            <a:r>
              <a:rPr lang="fr-F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élasticité.txt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banque mondiale: </a:t>
            </a:r>
            <a:r>
              <a:rPr lang="fr-F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GDIM dataset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32B881B-B01C-4F44-B17F-831E66D51584}"/>
              </a:ext>
            </a:extLst>
          </p:cNvPr>
          <p:cNvSpPr txBox="1"/>
          <p:nvPr/>
        </p:nvSpPr>
        <p:spPr>
          <a:xfrm>
            <a:off x="313765" y="2767518"/>
            <a:ext cx="891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Boucle itérative afin d’imputer les valeurs NaN sur la variable ‘IGEincome’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8A6BF05-B413-4289-91C3-4B5C0A5FAE54}"/>
              </a:ext>
            </a:extLst>
          </p:cNvPr>
          <p:cNvSpPr txBox="1"/>
          <p:nvPr/>
        </p:nvSpPr>
        <p:spPr>
          <a:xfrm>
            <a:off x="555812" y="5808256"/>
            <a:ext cx="420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Puis jointure avec l’échantillon.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CACE979-3BD7-4820-BD14-A1AFE8CAE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64" y="3203195"/>
            <a:ext cx="7096685" cy="252132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E6092D0-199D-4024-B178-0D875E0DF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939" y="2447925"/>
            <a:ext cx="4375936" cy="327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15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F249098E-82C6-44EC-8544-F00AAFAB5BD3}"/>
              </a:ext>
            </a:extLst>
          </p:cNvPr>
          <p:cNvSpPr txBox="1"/>
          <p:nvPr/>
        </p:nvSpPr>
        <p:spPr>
          <a:xfrm>
            <a:off x="-2" y="7949"/>
            <a:ext cx="11152096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Génération aléatoire des classes de revenu des parents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1822C3E-3A8C-4025-A048-1524179ECE1B}"/>
              </a:ext>
            </a:extLst>
          </p:cNvPr>
          <p:cNvSpPr txBox="1"/>
          <p:nvPr/>
        </p:nvSpPr>
        <p:spPr>
          <a:xfrm>
            <a:off x="851647" y="1111624"/>
            <a:ext cx="749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partir du coefficient d’élasticité et la classe de revenu de l’enfant,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Nous pouvons générer aléatoirement une classe de revenu des parents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8B8588C-2E96-4C99-B8BE-D3B880274234}"/>
              </a:ext>
            </a:extLst>
          </p:cNvPr>
          <p:cNvSpPr txBox="1"/>
          <p:nvPr/>
        </p:nvSpPr>
        <p:spPr>
          <a:xfrm>
            <a:off x="609600" y="2052918"/>
            <a:ext cx="8955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protocoles de génération des données est: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Échantillon supérieur à 1000 fois le nombre de quantiles.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Calcul du revenu enfant: Y child = e </a:t>
            </a:r>
            <a:r>
              <a:rPr lang="el-GR" sz="1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+pj ln (y_parent)+∈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Pour un coefficient d’élasticité donné, la France (0.33)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Calcul des classes de revenu enfants et parents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Estimation des distributions conditionnelles d’avoir ces classes parents </a:t>
            </a:r>
          </a:p>
        </p:txBody>
      </p:sp>
      <p:sp>
        <p:nvSpPr>
          <p:cNvPr id="6" name="SlideModel shp106">
            <a:extLst>
              <a:ext uri="{FF2B5EF4-FFF2-40B4-BE49-F238E27FC236}">
                <a16:creationId xmlns:a16="http://schemas.microsoft.com/office/drawing/2014/main" id="{7219217D-1AF8-4990-9063-DA8209A5C0A8}"/>
              </a:ext>
            </a:extLst>
          </p:cNvPr>
          <p:cNvSpPr>
            <a:spLocks/>
          </p:cNvSpPr>
          <p:nvPr/>
        </p:nvSpPr>
        <p:spPr bwMode="auto">
          <a:xfrm>
            <a:off x="11439633" y="6105633"/>
            <a:ext cx="752367" cy="752367"/>
          </a:xfrm>
          <a:prstGeom prst="donut">
            <a:avLst/>
          </a:prstGeom>
          <a:noFill/>
          <a:ln w="25400">
            <a:solidFill>
              <a:schemeClr val="accent1">
                <a:alpha val="20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5B38B9C-0ADD-4779-B367-D4A295DFE896}"/>
              </a:ext>
            </a:extLst>
          </p:cNvPr>
          <p:cNvSpPr txBox="1"/>
          <p:nvPr/>
        </p:nvSpPr>
        <p:spPr>
          <a:xfrm>
            <a:off x="11633654" y="6294091"/>
            <a:ext cx="50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60E9F11-E075-4ADA-9601-1113C16D2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3109" y="6368744"/>
            <a:ext cx="499915" cy="46943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264302D-14E1-429A-8FB1-E20B0FD90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25" y="3937679"/>
            <a:ext cx="4019445" cy="240305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644D657-6332-41E3-AFD3-D373610899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616" y="3937679"/>
            <a:ext cx="4143372" cy="228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1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AB96FCC-24D7-41F9-8E12-9C6CC20C69A0}"/>
              </a:ext>
            </a:extLst>
          </p:cNvPr>
          <p:cNvSpPr txBox="1"/>
          <p:nvPr/>
        </p:nvSpPr>
        <p:spPr>
          <a:xfrm>
            <a:off x="2914569" y="397853"/>
            <a:ext cx="504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Problématiques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F1E8332-193A-4AE7-A0F7-ACB2600D7B26}"/>
              </a:ext>
            </a:extLst>
          </p:cNvPr>
          <p:cNvSpPr txBox="1"/>
          <p:nvPr/>
        </p:nvSpPr>
        <p:spPr>
          <a:xfrm>
            <a:off x="521682" y="2577252"/>
            <a:ext cx="6166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Souhaite cibler de nouveaux jeunes clients</a:t>
            </a:r>
          </a:p>
          <a:p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ciblant de futur personnes avec des hauts revenus</a:t>
            </a:r>
          </a:p>
          <a:p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Créer un modèle pour déterminer le revenu potentiel d’une personne </a:t>
            </a:r>
          </a:p>
        </p:txBody>
      </p:sp>
      <p:pic>
        <p:nvPicPr>
          <p:cNvPr id="1026" name="Picture 2" descr="Banque Banque d'images et photos libres de droit - iStock">
            <a:extLst>
              <a:ext uri="{FF2B5EF4-FFF2-40B4-BE49-F238E27FC236}">
                <a16:creationId xmlns:a16="http://schemas.microsoft.com/office/drawing/2014/main" id="{70F4FCE7-EC99-442A-B711-03E5A42BF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0"/>
            <a:ext cx="5829300" cy="451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SlideModel shp60">
            <a:extLst>
              <a:ext uri="{FF2B5EF4-FFF2-40B4-BE49-F238E27FC236}">
                <a16:creationId xmlns:a16="http://schemas.microsoft.com/office/drawing/2014/main" id="{C820E885-E03C-422C-80CA-6C315C454BBB}"/>
              </a:ext>
            </a:extLst>
          </p:cNvPr>
          <p:cNvGrpSpPr/>
          <p:nvPr/>
        </p:nvGrpSpPr>
        <p:grpSpPr>
          <a:xfrm>
            <a:off x="238987" y="198553"/>
            <a:ext cx="282693" cy="742795"/>
            <a:chOff x="8960167" y="4285297"/>
            <a:chExt cx="186689" cy="490537"/>
          </a:xfrm>
          <a:solidFill>
            <a:schemeClr val="tx1"/>
          </a:solidFill>
        </p:grpSpPr>
        <p:grpSp>
          <p:nvGrpSpPr>
            <p:cNvPr id="7" name="Graphic 2">
              <a:extLst>
                <a:ext uri="{FF2B5EF4-FFF2-40B4-BE49-F238E27FC236}">
                  <a16:creationId xmlns:a16="http://schemas.microsoft.com/office/drawing/2014/main" id="{31D4AC98-357B-4061-AC22-C4030FFDD629}"/>
                </a:ext>
              </a:extLst>
            </p:cNvPr>
            <p:cNvGrpSpPr/>
            <p:nvPr/>
          </p:nvGrpSpPr>
          <p:grpSpPr>
            <a:xfrm>
              <a:off x="9098280" y="4285297"/>
              <a:ext cx="48577" cy="490537"/>
              <a:chOff x="9098280" y="4285297"/>
              <a:chExt cx="48577" cy="490537"/>
            </a:xfrm>
            <a:grpFill/>
          </p:grpSpPr>
          <p:sp>
            <p:nvSpPr>
              <p:cNvPr id="13" name="SliModel Group shp61">
                <a:extLst>
                  <a:ext uri="{FF2B5EF4-FFF2-40B4-BE49-F238E27FC236}">
                    <a16:creationId xmlns:a16="http://schemas.microsoft.com/office/drawing/2014/main" id="{CA43611E-ED4A-43E4-91CB-47EE09115D04}"/>
                  </a:ext>
                </a:extLst>
              </p:cNvPr>
              <p:cNvSpPr/>
              <p:nvPr/>
            </p:nvSpPr>
            <p:spPr>
              <a:xfrm>
                <a:off x="9098280" y="4285297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SliModel Group shp62">
                <a:extLst>
                  <a:ext uri="{FF2B5EF4-FFF2-40B4-BE49-F238E27FC236}">
                    <a16:creationId xmlns:a16="http://schemas.microsoft.com/office/drawing/2014/main" id="{0F714D01-7155-4D42-B845-B6BB2400DABA}"/>
                  </a:ext>
                </a:extLst>
              </p:cNvPr>
              <p:cNvSpPr/>
              <p:nvPr/>
            </p:nvSpPr>
            <p:spPr>
              <a:xfrm>
                <a:off x="9098280" y="4432934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SliModel Group shp63">
                <a:extLst>
                  <a:ext uri="{FF2B5EF4-FFF2-40B4-BE49-F238E27FC236}">
                    <a16:creationId xmlns:a16="http://schemas.microsoft.com/office/drawing/2014/main" id="{8BDE766B-EC33-443B-AB19-25299644BE2B}"/>
                  </a:ext>
                </a:extLst>
              </p:cNvPr>
              <p:cNvSpPr/>
              <p:nvPr/>
            </p:nvSpPr>
            <p:spPr>
              <a:xfrm>
                <a:off x="9098280" y="4580572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SliModel Group shp64">
                <a:extLst>
                  <a:ext uri="{FF2B5EF4-FFF2-40B4-BE49-F238E27FC236}">
                    <a16:creationId xmlns:a16="http://schemas.microsoft.com/office/drawing/2014/main" id="{2BE62C3D-DF80-4EB8-B6EB-51A67277B008}"/>
                  </a:ext>
                </a:extLst>
              </p:cNvPr>
              <p:cNvSpPr/>
              <p:nvPr/>
            </p:nvSpPr>
            <p:spPr>
              <a:xfrm>
                <a:off x="9099232" y="4728210"/>
                <a:ext cx="47625" cy="47625"/>
              </a:xfrm>
              <a:custGeom>
                <a:avLst/>
                <a:gdLst>
                  <a:gd name="connsiteX0" fmla="*/ 47625 w 47625"/>
                  <a:gd name="connsiteY0" fmla="*/ 23812 h 47625"/>
                  <a:gd name="connsiteX1" fmla="*/ 23812 w 47625"/>
                  <a:gd name="connsiteY1" fmla="*/ 47625 h 47625"/>
                  <a:gd name="connsiteX2" fmla="*/ 0 w 47625"/>
                  <a:gd name="connsiteY2" fmla="*/ 23812 h 47625"/>
                  <a:gd name="connsiteX3" fmla="*/ 23812 w 47625"/>
                  <a:gd name="connsiteY3" fmla="*/ 0 h 47625"/>
                  <a:gd name="connsiteX4" fmla="*/ 47625 w 47625"/>
                  <a:gd name="connsiteY4" fmla="*/ 23812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2"/>
                    </a:moveTo>
                    <a:cubicBezTo>
                      <a:pt x="47625" y="36964"/>
                      <a:pt x="36964" y="47625"/>
                      <a:pt x="23812" y="47625"/>
                    </a:cubicBezTo>
                    <a:cubicBezTo>
                      <a:pt x="10661" y="47625"/>
                      <a:pt x="0" y="36964"/>
                      <a:pt x="0" y="23812"/>
                    </a:cubicBezTo>
                    <a:cubicBezTo>
                      <a:pt x="0" y="10661"/>
                      <a:pt x="10661" y="0"/>
                      <a:pt x="23812" y="0"/>
                    </a:cubicBezTo>
                    <a:cubicBezTo>
                      <a:pt x="36964" y="0"/>
                      <a:pt x="47625" y="10661"/>
                      <a:pt x="47625" y="238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68CDD0DE-8DCE-4F55-871D-F23A739DE2C7}"/>
                </a:ext>
              </a:extLst>
            </p:cNvPr>
            <p:cNvGrpSpPr/>
            <p:nvPr/>
          </p:nvGrpSpPr>
          <p:grpSpPr>
            <a:xfrm>
              <a:off x="8960167" y="4285297"/>
              <a:ext cx="48577" cy="490537"/>
              <a:chOff x="8960167" y="4285297"/>
              <a:chExt cx="48577" cy="490537"/>
            </a:xfrm>
            <a:grpFill/>
          </p:grpSpPr>
          <p:sp>
            <p:nvSpPr>
              <p:cNvPr id="9" name="SliModel Group shp65">
                <a:extLst>
                  <a:ext uri="{FF2B5EF4-FFF2-40B4-BE49-F238E27FC236}">
                    <a16:creationId xmlns:a16="http://schemas.microsoft.com/office/drawing/2014/main" id="{FDFA3045-F5E1-4B25-9B94-859815116291}"/>
                  </a:ext>
                </a:extLst>
              </p:cNvPr>
              <p:cNvSpPr/>
              <p:nvPr/>
            </p:nvSpPr>
            <p:spPr>
              <a:xfrm>
                <a:off x="8960167" y="4285297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SliModel Group shp66">
                <a:extLst>
                  <a:ext uri="{FF2B5EF4-FFF2-40B4-BE49-F238E27FC236}">
                    <a16:creationId xmlns:a16="http://schemas.microsoft.com/office/drawing/2014/main" id="{A384B85D-3D62-4BDB-BBC0-5BFB29D081DA}"/>
                  </a:ext>
                </a:extLst>
              </p:cNvPr>
              <p:cNvSpPr/>
              <p:nvPr/>
            </p:nvSpPr>
            <p:spPr>
              <a:xfrm>
                <a:off x="8960167" y="4432934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SliModel Group shp67">
                <a:extLst>
                  <a:ext uri="{FF2B5EF4-FFF2-40B4-BE49-F238E27FC236}">
                    <a16:creationId xmlns:a16="http://schemas.microsoft.com/office/drawing/2014/main" id="{11CDBD22-EDC4-45E1-9275-33193015F31D}"/>
                  </a:ext>
                </a:extLst>
              </p:cNvPr>
              <p:cNvSpPr/>
              <p:nvPr/>
            </p:nvSpPr>
            <p:spPr>
              <a:xfrm>
                <a:off x="8960167" y="4580572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SliModel Group shp68">
                <a:extLst>
                  <a:ext uri="{FF2B5EF4-FFF2-40B4-BE49-F238E27FC236}">
                    <a16:creationId xmlns:a16="http://schemas.microsoft.com/office/drawing/2014/main" id="{FA30BB46-2B7D-486D-B7D8-A66FA50F90B5}"/>
                  </a:ext>
                </a:extLst>
              </p:cNvPr>
              <p:cNvSpPr/>
              <p:nvPr/>
            </p:nvSpPr>
            <p:spPr>
              <a:xfrm>
                <a:off x="8961120" y="4728210"/>
                <a:ext cx="47625" cy="47625"/>
              </a:xfrm>
              <a:custGeom>
                <a:avLst/>
                <a:gdLst>
                  <a:gd name="connsiteX0" fmla="*/ 47625 w 47625"/>
                  <a:gd name="connsiteY0" fmla="*/ 23812 h 47625"/>
                  <a:gd name="connsiteX1" fmla="*/ 23812 w 47625"/>
                  <a:gd name="connsiteY1" fmla="*/ 47625 h 47625"/>
                  <a:gd name="connsiteX2" fmla="*/ 0 w 47625"/>
                  <a:gd name="connsiteY2" fmla="*/ 23812 h 47625"/>
                  <a:gd name="connsiteX3" fmla="*/ 23812 w 47625"/>
                  <a:gd name="connsiteY3" fmla="*/ 0 h 47625"/>
                  <a:gd name="connsiteX4" fmla="*/ 47625 w 47625"/>
                  <a:gd name="connsiteY4" fmla="*/ 23812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2"/>
                    </a:moveTo>
                    <a:cubicBezTo>
                      <a:pt x="47625" y="36964"/>
                      <a:pt x="36964" y="47625"/>
                      <a:pt x="23812" y="47625"/>
                    </a:cubicBezTo>
                    <a:cubicBezTo>
                      <a:pt x="10661" y="47625"/>
                      <a:pt x="0" y="36964"/>
                      <a:pt x="0" y="23812"/>
                    </a:cubicBezTo>
                    <a:cubicBezTo>
                      <a:pt x="0" y="10661"/>
                      <a:pt x="10661" y="0"/>
                      <a:pt x="23812" y="0"/>
                    </a:cubicBezTo>
                    <a:cubicBezTo>
                      <a:pt x="36964" y="0"/>
                      <a:pt x="47625" y="10661"/>
                      <a:pt x="47625" y="238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7" name="SlideModel shp108">
            <a:extLst>
              <a:ext uri="{FF2B5EF4-FFF2-40B4-BE49-F238E27FC236}">
                <a16:creationId xmlns:a16="http://schemas.microsoft.com/office/drawing/2014/main" id="{AC4672EE-7DEA-4E1F-AC87-EDF6AC0B48C2}"/>
              </a:ext>
            </a:extLst>
          </p:cNvPr>
          <p:cNvSpPr>
            <a:spLocks/>
          </p:cNvSpPr>
          <p:nvPr/>
        </p:nvSpPr>
        <p:spPr bwMode="auto">
          <a:xfrm>
            <a:off x="11418848" y="6110868"/>
            <a:ext cx="501805" cy="468352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SlideModel shp106">
            <a:extLst>
              <a:ext uri="{FF2B5EF4-FFF2-40B4-BE49-F238E27FC236}">
                <a16:creationId xmlns:a16="http://schemas.microsoft.com/office/drawing/2014/main" id="{70D0EC6E-078A-4D36-878E-6AF90F17376F}"/>
              </a:ext>
            </a:extLst>
          </p:cNvPr>
          <p:cNvSpPr>
            <a:spLocks/>
          </p:cNvSpPr>
          <p:nvPr/>
        </p:nvSpPr>
        <p:spPr bwMode="auto">
          <a:xfrm>
            <a:off x="11439633" y="5596547"/>
            <a:ext cx="752367" cy="752367"/>
          </a:xfrm>
          <a:prstGeom prst="donut">
            <a:avLst/>
          </a:prstGeom>
          <a:noFill/>
          <a:ln w="25400">
            <a:solidFill>
              <a:schemeClr val="accent1">
                <a:alpha val="20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88E74E5-8AA3-41F9-B703-A05BFF8CBFE3}"/>
              </a:ext>
            </a:extLst>
          </p:cNvPr>
          <p:cNvSpPr txBox="1"/>
          <p:nvPr/>
        </p:nvSpPr>
        <p:spPr>
          <a:xfrm>
            <a:off x="11653024" y="5788064"/>
            <a:ext cx="36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84377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CEFB12D7-E700-4D75-B57C-3750AEBB98B4}"/>
              </a:ext>
            </a:extLst>
          </p:cNvPr>
          <p:cNvSpPr txBox="1"/>
          <p:nvPr/>
        </p:nvSpPr>
        <p:spPr>
          <a:xfrm>
            <a:off x="-2" y="7949"/>
            <a:ext cx="11152096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 des distributions conditionnelles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38ED930-94FF-4E9B-9310-E0203EE72D16}"/>
              </a:ext>
            </a:extLst>
          </p:cNvPr>
          <p:cNvSpPr txBox="1"/>
          <p:nvPr/>
        </p:nvSpPr>
        <p:spPr>
          <a:xfrm>
            <a:off x="923365" y="1228165"/>
            <a:ext cx="8166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partir de la matrice générée, on visualise deux cas extrêmes de mobilité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Exemple: 10éme classe parents avec moins de 50% de mobilité.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Ces enfants sont majoritairement dans la classe de revenu des parents.</a:t>
            </a:r>
          </a:p>
        </p:txBody>
      </p:sp>
      <p:sp>
        <p:nvSpPr>
          <p:cNvPr id="5" name="SlideModel shp106">
            <a:extLst>
              <a:ext uri="{FF2B5EF4-FFF2-40B4-BE49-F238E27FC236}">
                <a16:creationId xmlns:a16="http://schemas.microsoft.com/office/drawing/2014/main" id="{FE018A01-FCBC-4BC3-B61F-3B24C5A3A142}"/>
              </a:ext>
            </a:extLst>
          </p:cNvPr>
          <p:cNvSpPr>
            <a:spLocks/>
          </p:cNvSpPr>
          <p:nvPr/>
        </p:nvSpPr>
        <p:spPr bwMode="auto">
          <a:xfrm>
            <a:off x="11439633" y="6105633"/>
            <a:ext cx="752367" cy="752367"/>
          </a:xfrm>
          <a:prstGeom prst="donut">
            <a:avLst/>
          </a:prstGeom>
          <a:noFill/>
          <a:ln w="25400">
            <a:solidFill>
              <a:schemeClr val="accent1">
                <a:alpha val="20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B654B43-B60F-41E1-8166-F8D6DB8E6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3109" y="6368744"/>
            <a:ext cx="499915" cy="46943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718BCB5-7084-4E25-B1EA-6B06870AA421}"/>
              </a:ext>
            </a:extLst>
          </p:cNvPr>
          <p:cNvSpPr txBox="1"/>
          <p:nvPr/>
        </p:nvSpPr>
        <p:spPr>
          <a:xfrm>
            <a:off x="11633654" y="6294091"/>
            <a:ext cx="50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B7DD7A0-1334-4D23-9033-1D6AE86D6FB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1" y="2514600"/>
            <a:ext cx="5438774" cy="331238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123EFC0-ABFB-4EA6-ACEC-B4F52BE62DC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1" y="2514600"/>
            <a:ext cx="5671324" cy="331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82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9C28519F-B861-4505-AB73-DC0524E88B8E}"/>
              </a:ext>
            </a:extLst>
          </p:cNvPr>
          <p:cNvSpPr txBox="1"/>
          <p:nvPr/>
        </p:nvSpPr>
        <p:spPr>
          <a:xfrm>
            <a:off x="0" y="7949"/>
            <a:ext cx="11152096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Génération d’un nouvelle échantillon 500* plus grand </a:t>
            </a:r>
          </a:p>
        </p:txBody>
      </p:sp>
      <p:sp>
        <p:nvSpPr>
          <p:cNvPr id="4" name="SlideModel shp106">
            <a:extLst>
              <a:ext uri="{FF2B5EF4-FFF2-40B4-BE49-F238E27FC236}">
                <a16:creationId xmlns:a16="http://schemas.microsoft.com/office/drawing/2014/main" id="{C4160990-94EC-41FB-9B83-44378C098A91}"/>
              </a:ext>
            </a:extLst>
          </p:cNvPr>
          <p:cNvSpPr>
            <a:spLocks/>
          </p:cNvSpPr>
          <p:nvPr/>
        </p:nvSpPr>
        <p:spPr bwMode="auto">
          <a:xfrm>
            <a:off x="11439633" y="6105633"/>
            <a:ext cx="752367" cy="752367"/>
          </a:xfrm>
          <a:prstGeom prst="donut">
            <a:avLst/>
          </a:prstGeom>
          <a:noFill/>
          <a:ln w="25400">
            <a:solidFill>
              <a:schemeClr val="accent1">
                <a:alpha val="20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4457252-2098-4F22-A1AF-A42890B6F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3109" y="6368744"/>
            <a:ext cx="499915" cy="46943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CCE6CF1-1E02-416B-AAAE-BC84799ADD2C}"/>
              </a:ext>
            </a:extLst>
          </p:cNvPr>
          <p:cNvSpPr txBox="1"/>
          <p:nvPr/>
        </p:nvSpPr>
        <p:spPr>
          <a:xfrm>
            <a:off x="11633654" y="6294091"/>
            <a:ext cx="50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6201BFB-282B-4619-B782-996EBEF3165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94" y="2476528"/>
            <a:ext cx="4275190" cy="146316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5FE6224-AD60-4969-83F8-C249779DF66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596" y="5329807"/>
            <a:ext cx="4580017" cy="133361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53915D6-446E-4E35-BE0C-2F98F7D118C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947" y="2826318"/>
            <a:ext cx="5220152" cy="210636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8CB4080-6651-45D3-B511-A80B2167ABE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928" y="1164590"/>
            <a:ext cx="5341249" cy="146316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AFD88EF-B2DD-49DF-AFFF-F67F6D6A1B84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47" y="4247674"/>
            <a:ext cx="6294665" cy="241574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85D32ED-AED9-4D76-BC9E-117404ACF9C3}"/>
              </a:ext>
            </a:extLst>
          </p:cNvPr>
          <p:cNvSpPr txBox="1"/>
          <p:nvPr/>
        </p:nvSpPr>
        <p:spPr>
          <a:xfrm>
            <a:off x="331694" y="869608"/>
            <a:ext cx="4903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Création d’un clone, à partir de la WID, et selon les règles conditionnelles.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Attribution des classes parents aux 500 individus de chaque pays.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2DBD020-12BB-47A9-BC7C-DF1456BA4AB6}"/>
              </a:ext>
            </a:extLst>
          </p:cNvPr>
          <p:cNvSpPr txBox="1"/>
          <p:nvPr/>
        </p:nvSpPr>
        <p:spPr>
          <a:xfrm>
            <a:off x="699247" y="2241943"/>
            <a:ext cx="4168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#Matrice des distributions conditionnelles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B2AD17A-3653-43BC-A117-7BE4649458CD}"/>
              </a:ext>
            </a:extLst>
          </p:cNvPr>
          <p:cNvSpPr txBox="1"/>
          <p:nvPr/>
        </p:nvSpPr>
        <p:spPr>
          <a:xfrm>
            <a:off x="367553" y="3970435"/>
            <a:ext cx="5148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#Boucle itérative sur chaque pays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2A19DFA-C37B-4802-9379-A3CFBCD90BDF}"/>
              </a:ext>
            </a:extLst>
          </p:cNvPr>
          <p:cNvSpPr txBox="1"/>
          <p:nvPr/>
        </p:nvSpPr>
        <p:spPr>
          <a:xfrm>
            <a:off x="6849035" y="5065059"/>
            <a:ext cx="3442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#Aperçu de l’échantillon final</a:t>
            </a:r>
          </a:p>
        </p:txBody>
      </p:sp>
    </p:spTree>
    <p:extLst>
      <p:ext uri="{BB962C8B-B14F-4D97-AF65-F5344CB8AC3E}">
        <p14:creationId xmlns:p14="http://schemas.microsoft.com/office/powerpoint/2010/main" val="7117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1851FAC-C024-4213-85A4-A6F9FE34A921}"/>
              </a:ext>
            </a:extLst>
          </p:cNvPr>
          <p:cNvSpPr txBox="1"/>
          <p:nvPr/>
        </p:nvSpPr>
        <p:spPr>
          <a:xfrm>
            <a:off x="2958352" y="943434"/>
            <a:ext cx="70372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Anova</a:t>
            </a:r>
          </a:p>
          <a:p>
            <a:r>
              <a:rPr lang="fr-FR" sz="4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Régression linéaire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07E5C2E-AD47-475D-A396-041C07A2CE74}"/>
              </a:ext>
            </a:extLst>
          </p:cNvPr>
          <p:cNvSpPr txBox="1"/>
          <p:nvPr/>
        </p:nvSpPr>
        <p:spPr>
          <a:xfrm>
            <a:off x="2124634" y="2561237"/>
            <a:ext cx="74855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MODELISATION</a:t>
            </a:r>
          </a:p>
        </p:txBody>
      </p:sp>
      <p:sp>
        <p:nvSpPr>
          <p:cNvPr id="5" name="SlideModel shp106">
            <a:extLst>
              <a:ext uri="{FF2B5EF4-FFF2-40B4-BE49-F238E27FC236}">
                <a16:creationId xmlns:a16="http://schemas.microsoft.com/office/drawing/2014/main" id="{7948399D-4547-4F06-AEE3-881AF6D43D2B}"/>
              </a:ext>
            </a:extLst>
          </p:cNvPr>
          <p:cNvSpPr>
            <a:spLocks/>
          </p:cNvSpPr>
          <p:nvPr/>
        </p:nvSpPr>
        <p:spPr bwMode="auto">
          <a:xfrm>
            <a:off x="11439633" y="6105633"/>
            <a:ext cx="752367" cy="752367"/>
          </a:xfrm>
          <a:prstGeom prst="donut">
            <a:avLst/>
          </a:prstGeom>
          <a:noFill/>
          <a:ln w="25400">
            <a:solidFill>
              <a:schemeClr val="accent1">
                <a:alpha val="20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DDF5E1D-B90F-4D07-8073-D214BDFBC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3109" y="6368744"/>
            <a:ext cx="499915" cy="46943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A0EB6A4-F1E9-4312-A49E-8244422F3387}"/>
              </a:ext>
            </a:extLst>
          </p:cNvPr>
          <p:cNvSpPr txBox="1"/>
          <p:nvPr/>
        </p:nvSpPr>
        <p:spPr>
          <a:xfrm>
            <a:off x="11633654" y="6294091"/>
            <a:ext cx="50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0E44F54-B4F7-40F8-8E92-87AEDAC6584B}"/>
              </a:ext>
            </a:extLst>
          </p:cNvPr>
          <p:cNvSpPr txBox="1"/>
          <p:nvPr/>
        </p:nvSpPr>
        <p:spPr>
          <a:xfrm>
            <a:off x="5629834" y="3944244"/>
            <a:ext cx="9386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Etude de cas, Notebook</a:t>
            </a:r>
          </a:p>
        </p:txBody>
      </p:sp>
    </p:spTree>
    <p:extLst>
      <p:ext uri="{BB962C8B-B14F-4D97-AF65-F5344CB8AC3E}">
        <p14:creationId xmlns:p14="http://schemas.microsoft.com/office/powerpoint/2010/main" val="3424871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es 70 meilleures banques d'images libres de droits et gratuites (2022) -  Shopify France">
            <a:extLst>
              <a:ext uri="{FF2B5EF4-FFF2-40B4-BE49-F238E27FC236}">
                <a16:creationId xmlns:a16="http://schemas.microsoft.com/office/drawing/2014/main" id="{668CAB19-91FA-4B7B-B006-58AC48C90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Model shp618">
            <a:extLst>
              <a:ext uri="{FF2B5EF4-FFF2-40B4-BE49-F238E27FC236}">
                <a16:creationId xmlns:a16="http://schemas.microsoft.com/office/drawing/2014/main" id="{53DB395C-E0A5-47BB-94D2-86D0380279D2}"/>
              </a:ext>
            </a:extLst>
          </p:cNvPr>
          <p:cNvSpPr txBox="1"/>
          <p:nvPr/>
        </p:nvSpPr>
        <p:spPr>
          <a:xfrm>
            <a:off x="4707317" y="2986742"/>
            <a:ext cx="6646307" cy="12464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7500" b="1" dirty="0">
                <a:solidFill>
                  <a:schemeClr val="tx2"/>
                </a:solidFill>
                <a:latin typeface="Arial Black" panose="020B0A04020102020204" pitchFamily="34" charset="0"/>
                <a:ea typeface="Source Sans Pro" panose="020B0503030403020204" pitchFamily="34" charset="0"/>
                <a:cs typeface="Mukta" panose="020B0000000000000000" pitchFamily="34" charset="77"/>
              </a:rPr>
              <a:t>THANK YOU</a:t>
            </a:r>
          </a:p>
        </p:txBody>
      </p:sp>
      <p:grpSp>
        <p:nvGrpSpPr>
          <p:cNvPr id="4" name="SlideModel shp60">
            <a:extLst>
              <a:ext uri="{FF2B5EF4-FFF2-40B4-BE49-F238E27FC236}">
                <a16:creationId xmlns:a16="http://schemas.microsoft.com/office/drawing/2014/main" id="{CB64E11C-ADCE-48C6-B210-683690AE2153}"/>
              </a:ext>
            </a:extLst>
          </p:cNvPr>
          <p:cNvGrpSpPr/>
          <p:nvPr/>
        </p:nvGrpSpPr>
        <p:grpSpPr>
          <a:xfrm>
            <a:off x="99083" y="717789"/>
            <a:ext cx="282693" cy="742795"/>
            <a:chOff x="8960167" y="4285297"/>
            <a:chExt cx="186689" cy="490537"/>
          </a:xfrm>
          <a:solidFill>
            <a:schemeClr val="tx1"/>
          </a:solidFill>
        </p:grpSpPr>
        <p:grpSp>
          <p:nvGrpSpPr>
            <p:cNvPr id="5" name="Graphic 2">
              <a:extLst>
                <a:ext uri="{FF2B5EF4-FFF2-40B4-BE49-F238E27FC236}">
                  <a16:creationId xmlns:a16="http://schemas.microsoft.com/office/drawing/2014/main" id="{AF4E3F3D-586D-4194-A1AB-2BB1D2273C03}"/>
                </a:ext>
              </a:extLst>
            </p:cNvPr>
            <p:cNvGrpSpPr/>
            <p:nvPr/>
          </p:nvGrpSpPr>
          <p:grpSpPr>
            <a:xfrm>
              <a:off x="9098280" y="4285297"/>
              <a:ext cx="48577" cy="490537"/>
              <a:chOff x="9098280" y="4285297"/>
              <a:chExt cx="48577" cy="490537"/>
            </a:xfrm>
            <a:grpFill/>
          </p:grpSpPr>
          <p:sp>
            <p:nvSpPr>
              <p:cNvPr id="11" name="SliModel Group shp61">
                <a:extLst>
                  <a:ext uri="{FF2B5EF4-FFF2-40B4-BE49-F238E27FC236}">
                    <a16:creationId xmlns:a16="http://schemas.microsoft.com/office/drawing/2014/main" id="{97846A29-5D11-4B0A-A902-9B5F28CB608E}"/>
                  </a:ext>
                </a:extLst>
              </p:cNvPr>
              <p:cNvSpPr/>
              <p:nvPr/>
            </p:nvSpPr>
            <p:spPr>
              <a:xfrm>
                <a:off x="9098280" y="4285297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SliModel Group shp62">
                <a:extLst>
                  <a:ext uri="{FF2B5EF4-FFF2-40B4-BE49-F238E27FC236}">
                    <a16:creationId xmlns:a16="http://schemas.microsoft.com/office/drawing/2014/main" id="{25CB6455-AA81-4B1A-A4AB-282571A5DA3C}"/>
                  </a:ext>
                </a:extLst>
              </p:cNvPr>
              <p:cNvSpPr/>
              <p:nvPr/>
            </p:nvSpPr>
            <p:spPr>
              <a:xfrm>
                <a:off x="9098280" y="4432934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SliModel Group shp63">
                <a:extLst>
                  <a:ext uri="{FF2B5EF4-FFF2-40B4-BE49-F238E27FC236}">
                    <a16:creationId xmlns:a16="http://schemas.microsoft.com/office/drawing/2014/main" id="{009073B1-D470-4005-B18D-E1A060725B6E}"/>
                  </a:ext>
                </a:extLst>
              </p:cNvPr>
              <p:cNvSpPr/>
              <p:nvPr/>
            </p:nvSpPr>
            <p:spPr>
              <a:xfrm>
                <a:off x="9098280" y="4580572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SliModel Group shp64">
                <a:extLst>
                  <a:ext uri="{FF2B5EF4-FFF2-40B4-BE49-F238E27FC236}">
                    <a16:creationId xmlns:a16="http://schemas.microsoft.com/office/drawing/2014/main" id="{B297A794-C2B6-40B4-982F-90CEDE8A82F3}"/>
                  </a:ext>
                </a:extLst>
              </p:cNvPr>
              <p:cNvSpPr/>
              <p:nvPr/>
            </p:nvSpPr>
            <p:spPr>
              <a:xfrm>
                <a:off x="9099232" y="4728210"/>
                <a:ext cx="47625" cy="47625"/>
              </a:xfrm>
              <a:custGeom>
                <a:avLst/>
                <a:gdLst>
                  <a:gd name="connsiteX0" fmla="*/ 47625 w 47625"/>
                  <a:gd name="connsiteY0" fmla="*/ 23812 h 47625"/>
                  <a:gd name="connsiteX1" fmla="*/ 23812 w 47625"/>
                  <a:gd name="connsiteY1" fmla="*/ 47625 h 47625"/>
                  <a:gd name="connsiteX2" fmla="*/ 0 w 47625"/>
                  <a:gd name="connsiteY2" fmla="*/ 23812 h 47625"/>
                  <a:gd name="connsiteX3" fmla="*/ 23812 w 47625"/>
                  <a:gd name="connsiteY3" fmla="*/ 0 h 47625"/>
                  <a:gd name="connsiteX4" fmla="*/ 47625 w 47625"/>
                  <a:gd name="connsiteY4" fmla="*/ 23812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2"/>
                    </a:moveTo>
                    <a:cubicBezTo>
                      <a:pt x="47625" y="36964"/>
                      <a:pt x="36964" y="47625"/>
                      <a:pt x="23812" y="47625"/>
                    </a:cubicBezTo>
                    <a:cubicBezTo>
                      <a:pt x="10661" y="47625"/>
                      <a:pt x="0" y="36964"/>
                      <a:pt x="0" y="23812"/>
                    </a:cubicBezTo>
                    <a:cubicBezTo>
                      <a:pt x="0" y="10661"/>
                      <a:pt x="10661" y="0"/>
                      <a:pt x="23812" y="0"/>
                    </a:cubicBezTo>
                    <a:cubicBezTo>
                      <a:pt x="36964" y="0"/>
                      <a:pt x="47625" y="10661"/>
                      <a:pt x="47625" y="238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aphic 2">
              <a:extLst>
                <a:ext uri="{FF2B5EF4-FFF2-40B4-BE49-F238E27FC236}">
                  <a16:creationId xmlns:a16="http://schemas.microsoft.com/office/drawing/2014/main" id="{93D4D386-E348-41AE-ABFA-9CE2E1B9586D}"/>
                </a:ext>
              </a:extLst>
            </p:cNvPr>
            <p:cNvGrpSpPr/>
            <p:nvPr/>
          </p:nvGrpSpPr>
          <p:grpSpPr>
            <a:xfrm>
              <a:off x="8960167" y="4285297"/>
              <a:ext cx="48577" cy="490537"/>
              <a:chOff x="8960167" y="4285297"/>
              <a:chExt cx="48577" cy="490537"/>
            </a:xfrm>
            <a:grpFill/>
          </p:grpSpPr>
          <p:sp>
            <p:nvSpPr>
              <p:cNvPr id="7" name="SliModel Group shp65">
                <a:extLst>
                  <a:ext uri="{FF2B5EF4-FFF2-40B4-BE49-F238E27FC236}">
                    <a16:creationId xmlns:a16="http://schemas.microsoft.com/office/drawing/2014/main" id="{7AD305AC-5E63-447E-82D6-60BE03A49A57}"/>
                  </a:ext>
                </a:extLst>
              </p:cNvPr>
              <p:cNvSpPr/>
              <p:nvPr/>
            </p:nvSpPr>
            <p:spPr>
              <a:xfrm>
                <a:off x="8960167" y="4285297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SliModel Group shp66">
                <a:extLst>
                  <a:ext uri="{FF2B5EF4-FFF2-40B4-BE49-F238E27FC236}">
                    <a16:creationId xmlns:a16="http://schemas.microsoft.com/office/drawing/2014/main" id="{185497F8-4533-40F4-A8A1-3E551653A825}"/>
                  </a:ext>
                </a:extLst>
              </p:cNvPr>
              <p:cNvSpPr/>
              <p:nvPr/>
            </p:nvSpPr>
            <p:spPr>
              <a:xfrm>
                <a:off x="8960167" y="4432934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SliModel Group shp67">
                <a:extLst>
                  <a:ext uri="{FF2B5EF4-FFF2-40B4-BE49-F238E27FC236}">
                    <a16:creationId xmlns:a16="http://schemas.microsoft.com/office/drawing/2014/main" id="{28AAE7F6-FE87-430C-8547-B6897B39A47D}"/>
                  </a:ext>
                </a:extLst>
              </p:cNvPr>
              <p:cNvSpPr/>
              <p:nvPr/>
            </p:nvSpPr>
            <p:spPr>
              <a:xfrm>
                <a:off x="8960167" y="4580572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SliModel Group shp68">
                <a:extLst>
                  <a:ext uri="{FF2B5EF4-FFF2-40B4-BE49-F238E27FC236}">
                    <a16:creationId xmlns:a16="http://schemas.microsoft.com/office/drawing/2014/main" id="{9A23DE48-4455-456D-8A2E-4A2ACECE49E5}"/>
                  </a:ext>
                </a:extLst>
              </p:cNvPr>
              <p:cNvSpPr/>
              <p:nvPr/>
            </p:nvSpPr>
            <p:spPr>
              <a:xfrm>
                <a:off x="8961120" y="4728210"/>
                <a:ext cx="47625" cy="47625"/>
              </a:xfrm>
              <a:custGeom>
                <a:avLst/>
                <a:gdLst>
                  <a:gd name="connsiteX0" fmla="*/ 47625 w 47625"/>
                  <a:gd name="connsiteY0" fmla="*/ 23812 h 47625"/>
                  <a:gd name="connsiteX1" fmla="*/ 23812 w 47625"/>
                  <a:gd name="connsiteY1" fmla="*/ 47625 h 47625"/>
                  <a:gd name="connsiteX2" fmla="*/ 0 w 47625"/>
                  <a:gd name="connsiteY2" fmla="*/ 23812 h 47625"/>
                  <a:gd name="connsiteX3" fmla="*/ 23812 w 47625"/>
                  <a:gd name="connsiteY3" fmla="*/ 0 h 47625"/>
                  <a:gd name="connsiteX4" fmla="*/ 47625 w 47625"/>
                  <a:gd name="connsiteY4" fmla="*/ 23812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2"/>
                    </a:moveTo>
                    <a:cubicBezTo>
                      <a:pt x="47625" y="36964"/>
                      <a:pt x="36964" y="47625"/>
                      <a:pt x="23812" y="47625"/>
                    </a:cubicBezTo>
                    <a:cubicBezTo>
                      <a:pt x="10661" y="47625"/>
                      <a:pt x="0" y="36964"/>
                      <a:pt x="0" y="23812"/>
                    </a:cubicBezTo>
                    <a:cubicBezTo>
                      <a:pt x="0" y="10661"/>
                      <a:pt x="10661" y="0"/>
                      <a:pt x="23812" y="0"/>
                    </a:cubicBezTo>
                    <a:cubicBezTo>
                      <a:pt x="36964" y="0"/>
                      <a:pt x="47625" y="10661"/>
                      <a:pt x="47625" y="238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42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anques : de nouvelles offres pour séduire les professionnels - L'Express  L'Entreprise">
            <a:extLst>
              <a:ext uri="{FF2B5EF4-FFF2-40B4-BE49-F238E27FC236}">
                <a16:creationId xmlns:a16="http://schemas.microsoft.com/office/drawing/2014/main" id="{DB7E6567-2BC9-4EAF-98B9-78450AD31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737" y="-3491"/>
            <a:ext cx="609600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D75DF66-77B5-4684-B4ED-38987AC1AF95}"/>
              </a:ext>
            </a:extLst>
          </p:cNvPr>
          <p:cNvSpPr txBox="1"/>
          <p:nvPr/>
        </p:nvSpPr>
        <p:spPr>
          <a:xfrm>
            <a:off x="651642" y="2485512"/>
            <a:ext cx="85974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Traitement des données : source, valeurs manquantes, outliers, doublons</a:t>
            </a:r>
          </a:p>
          <a:p>
            <a:endParaRPr lang="fr-FR" sz="20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Répartition des revenus: Diversité des pays </a:t>
            </a:r>
          </a:p>
          <a:p>
            <a:endParaRPr lang="fr-FR" sz="20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Génération des revenus : Classe de revenu parents et probabilités</a:t>
            </a:r>
          </a:p>
          <a:p>
            <a:endParaRPr lang="fr-FR" sz="20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Modélisation: Anova, Régression linéaire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8F2D2BD-698E-465F-967B-25D431AFBFFA}"/>
              </a:ext>
            </a:extLst>
          </p:cNvPr>
          <p:cNvSpPr txBox="1"/>
          <p:nvPr/>
        </p:nvSpPr>
        <p:spPr>
          <a:xfrm>
            <a:off x="2680795" y="458170"/>
            <a:ext cx="39676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</p:txBody>
      </p:sp>
      <p:grpSp>
        <p:nvGrpSpPr>
          <p:cNvPr id="6" name="SlideModel shp60">
            <a:extLst>
              <a:ext uri="{FF2B5EF4-FFF2-40B4-BE49-F238E27FC236}">
                <a16:creationId xmlns:a16="http://schemas.microsoft.com/office/drawing/2014/main" id="{C4E1F072-8CBD-48E0-BD58-BF253699E450}"/>
              </a:ext>
            </a:extLst>
          </p:cNvPr>
          <p:cNvGrpSpPr/>
          <p:nvPr/>
        </p:nvGrpSpPr>
        <p:grpSpPr>
          <a:xfrm>
            <a:off x="238987" y="198553"/>
            <a:ext cx="282693" cy="742795"/>
            <a:chOff x="8960167" y="4285297"/>
            <a:chExt cx="186689" cy="490537"/>
          </a:xfrm>
          <a:solidFill>
            <a:schemeClr val="tx1"/>
          </a:solidFill>
        </p:grpSpPr>
        <p:grpSp>
          <p:nvGrpSpPr>
            <p:cNvPr id="7" name="Graphic 2">
              <a:extLst>
                <a:ext uri="{FF2B5EF4-FFF2-40B4-BE49-F238E27FC236}">
                  <a16:creationId xmlns:a16="http://schemas.microsoft.com/office/drawing/2014/main" id="{3EC0EF0A-A4FC-4ABA-850F-6AC7B7FF2EB5}"/>
                </a:ext>
              </a:extLst>
            </p:cNvPr>
            <p:cNvGrpSpPr/>
            <p:nvPr/>
          </p:nvGrpSpPr>
          <p:grpSpPr>
            <a:xfrm>
              <a:off x="9098280" y="4285297"/>
              <a:ext cx="48577" cy="490537"/>
              <a:chOff x="9098280" y="4285297"/>
              <a:chExt cx="48577" cy="490537"/>
            </a:xfrm>
            <a:grpFill/>
          </p:grpSpPr>
          <p:sp>
            <p:nvSpPr>
              <p:cNvPr id="13" name="SliModel Group shp61">
                <a:extLst>
                  <a:ext uri="{FF2B5EF4-FFF2-40B4-BE49-F238E27FC236}">
                    <a16:creationId xmlns:a16="http://schemas.microsoft.com/office/drawing/2014/main" id="{61F40A04-6137-4521-949F-EEFDF2723D64}"/>
                  </a:ext>
                </a:extLst>
              </p:cNvPr>
              <p:cNvSpPr/>
              <p:nvPr/>
            </p:nvSpPr>
            <p:spPr>
              <a:xfrm>
                <a:off x="9098280" y="4285297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SliModel Group shp62">
                <a:extLst>
                  <a:ext uri="{FF2B5EF4-FFF2-40B4-BE49-F238E27FC236}">
                    <a16:creationId xmlns:a16="http://schemas.microsoft.com/office/drawing/2014/main" id="{505214F7-9D14-43AE-9633-07A052FD8502}"/>
                  </a:ext>
                </a:extLst>
              </p:cNvPr>
              <p:cNvSpPr/>
              <p:nvPr/>
            </p:nvSpPr>
            <p:spPr>
              <a:xfrm>
                <a:off x="9098280" y="4432934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SliModel Group shp63">
                <a:extLst>
                  <a:ext uri="{FF2B5EF4-FFF2-40B4-BE49-F238E27FC236}">
                    <a16:creationId xmlns:a16="http://schemas.microsoft.com/office/drawing/2014/main" id="{BEB10430-DEFC-41A3-960D-780BFF5D317C}"/>
                  </a:ext>
                </a:extLst>
              </p:cNvPr>
              <p:cNvSpPr/>
              <p:nvPr/>
            </p:nvSpPr>
            <p:spPr>
              <a:xfrm>
                <a:off x="9098280" y="4580572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SliModel Group shp64">
                <a:extLst>
                  <a:ext uri="{FF2B5EF4-FFF2-40B4-BE49-F238E27FC236}">
                    <a16:creationId xmlns:a16="http://schemas.microsoft.com/office/drawing/2014/main" id="{A885E96D-EB8E-447B-92A3-AEC15739ACB6}"/>
                  </a:ext>
                </a:extLst>
              </p:cNvPr>
              <p:cNvSpPr/>
              <p:nvPr/>
            </p:nvSpPr>
            <p:spPr>
              <a:xfrm>
                <a:off x="9099232" y="4728210"/>
                <a:ext cx="47625" cy="47625"/>
              </a:xfrm>
              <a:custGeom>
                <a:avLst/>
                <a:gdLst>
                  <a:gd name="connsiteX0" fmla="*/ 47625 w 47625"/>
                  <a:gd name="connsiteY0" fmla="*/ 23812 h 47625"/>
                  <a:gd name="connsiteX1" fmla="*/ 23812 w 47625"/>
                  <a:gd name="connsiteY1" fmla="*/ 47625 h 47625"/>
                  <a:gd name="connsiteX2" fmla="*/ 0 w 47625"/>
                  <a:gd name="connsiteY2" fmla="*/ 23812 h 47625"/>
                  <a:gd name="connsiteX3" fmla="*/ 23812 w 47625"/>
                  <a:gd name="connsiteY3" fmla="*/ 0 h 47625"/>
                  <a:gd name="connsiteX4" fmla="*/ 47625 w 47625"/>
                  <a:gd name="connsiteY4" fmla="*/ 23812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2"/>
                    </a:moveTo>
                    <a:cubicBezTo>
                      <a:pt x="47625" y="36964"/>
                      <a:pt x="36964" y="47625"/>
                      <a:pt x="23812" y="47625"/>
                    </a:cubicBezTo>
                    <a:cubicBezTo>
                      <a:pt x="10661" y="47625"/>
                      <a:pt x="0" y="36964"/>
                      <a:pt x="0" y="23812"/>
                    </a:cubicBezTo>
                    <a:cubicBezTo>
                      <a:pt x="0" y="10661"/>
                      <a:pt x="10661" y="0"/>
                      <a:pt x="23812" y="0"/>
                    </a:cubicBezTo>
                    <a:cubicBezTo>
                      <a:pt x="36964" y="0"/>
                      <a:pt x="47625" y="10661"/>
                      <a:pt x="47625" y="238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1BC311A7-924F-4883-B8BF-009232ED56BC}"/>
                </a:ext>
              </a:extLst>
            </p:cNvPr>
            <p:cNvGrpSpPr/>
            <p:nvPr/>
          </p:nvGrpSpPr>
          <p:grpSpPr>
            <a:xfrm>
              <a:off x="8960167" y="4285297"/>
              <a:ext cx="48577" cy="490537"/>
              <a:chOff x="8960167" y="4285297"/>
              <a:chExt cx="48577" cy="490537"/>
            </a:xfrm>
            <a:grpFill/>
          </p:grpSpPr>
          <p:sp>
            <p:nvSpPr>
              <p:cNvPr id="9" name="SliModel Group shp65">
                <a:extLst>
                  <a:ext uri="{FF2B5EF4-FFF2-40B4-BE49-F238E27FC236}">
                    <a16:creationId xmlns:a16="http://schemas.microsoft.com/office/drawing/2014/main" id="{40BF8B42-A6A8-42A2-9AB9-214A864444C9}"/>
                  </a:ext>
                </a:extLst>
              </p:cNvPr>
              <p:cNvSpPr/>
              <p:nvPr/>
            </p:nvSpPr>
            <p:spPr>
              <a:xfrm>
                <a:off x="8960167" y="4285297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SliModel Group shp66">
                <a:extLst>
                  <a:ext uri="{FF2B5EF4-FFF2-40B4-BE49-F238E27FC236}">
                    <a16:creationId xmlns:a16="http://schemas.microsoft.com/office/drawing/2014/main" id="{CDC8ECFC-97B4-42A0-8FB4-FDD5D154B4F4}"/>
                  </a:ext>
                </a:extLst>
              </p:cNvPr>
              <p:cNvSpPr/>
              <p:nvPr/>
            </p:nvSpPr>
            <p:spPr>
              <a:xfrm>
                <a:off x="8960167" y="4432934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SliModel Group shp67">
                <a:extLst>
                  <a:ext uri="{FF2B5EF4-FFF2-40B4-BE49-F238E27FC236}">
                    <a16:creationId xmlns:a16="http://schemas.microsoft.com/office/drawing/2014/main" id="{7BB913A7-50D3-45C4-A0E4-421CB422D642}"/>
                  </a:ext>
                </a:extLst>
              </p:cNvPr>
              <p:cNvSpPr/>
              <p:nvPr/>
            </p:nvSpPr>
            <p:spPr>
              <a:xfrm>
                <a:off x="8960167" y="4580572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SliModel Group shp68">
                <a:extLst>
                  <a:ext uri="{FF2B5EF4-FFF2-40B4-BE49-F238E27FC236}">
                    <a16:creationId xmlns:a16="http://schemas.microsoft.com/office/drawing/2014/main" id="{24C7D18D-FEC7-4878-A8BE-2C1C3BE84C82}"/>
                  </a:ext>
                </a:extLst>
              </p:cNvPr>
              <p:cNvSpPr/>
              <p:nvPr/>
            </p:nvSpPr>
            <p:spPr>
              <a:xfrm>
                <a:off x="8961120" y="4728210"/>
                <a:ext cx="47625" cy="47625"/>
              </a:xfrm>
              <a:custGeom>
                <a:avLst/>
                <a:gdLst>
                  <a:gd name="connsiteX0" fmla="*/ 47625 w 47625"/>
                  <a:gd name="connsiteY0" fmla="*/ 23812 h 47625"/>
                  <a:gd name="connsiteX1" fmla="*/ 23812 w 47625"/>
                  <a:gd name="connsiteY1" fmla="*/ 47625 h 47625"/>
                  <a:gd name="connsiteX2" fmla="*/ 0 w 47625"/>
                  <a:gd name="connsiteY2" fmla="*/ 23812 h 47625"/>
                  <a:gd name="connsiteX3" fmla="*/ 23812 w 47625"/>
                  <a:gd name="connsiteY3" fmla="*/ 0 h 47625"/>
                  <a:gd name="connsiteX4" fmla="*/ 47625 w 47625"/>
                  <a:gd name="connsiteY4" fmla="*/ 23812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2"/>
                    </a:moveTo>
                    <a:cubicBezTo>
                      <a:pt x="47625" y="36964"/>
                      <a:pt x="36964" y="47625"/>
                      <a:pt x="23812" y="47625"/>
                    </a:cubicBezTo>
                    <a:cubicBezTo>
                      <a:pt x="10661" y="47625"/>
                      <a:pt x="0" y="36964"/>
                      <a:pt x="0" y="23812"/>
                    </a:cubicBezTo>
                    <a:cubicBezTo>
                      <a:pt x="0" y="10661"/>
                      <a:pt x="10661" y="0"/>
                      <a:pt x="23812" y="0"/>
                    </a:cubicBezTo>
                    <a:cubicBezTo>
                      <a:pt x="36964" y="0"/>
                      <a:pt x="47625" y="10661"/>
                      <a:pt x="47625" y="238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7" name="SlideModel shp106">
            <a:extLst>
              <a:ext uri="{FF2B5EF4-FFF2-40B4-BE49-F238E27FC236}">
                <a16:creationId xmlns:a16="http://schemas.microsoft.com/office/drawing/2014/main" id="{5E41B4D1-7596-4E5D-820A-79ABADFDEADE}"/>
              </a:ext>
            </a:extLst>
          </p:cNvPr>
          <p:cNvSpPr>
            <a:spLocks/>
          </p:cNvSpPr>
          <p:nvPr/>
        </p:nvSpPr>
        <p:spPr bwMode="auto">
          <a:xfrm>
            <a:off x="11439633" y="5596547"/>
            <a:ext cx="752367" cy="752367"/>
          </a:xfrm>
          <a:prstGeom prst="donut">
            <a:avLst/>
          </a:prstGeom>
          <a:noFill/>
          <a:ln w="25400">
            <a:solidFill>
              <a:schemeClr val="accent1">
                <a:alpha val="20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SlideModel shp108">
            <a:extLst>
              <a:ext uri="{FF2B5EF4-FFF2-40B4-BE49-F238E27FC236}">
                <a16:creationId xmlns:a16="http://schemas.microsoft.com/office/drawing/2014/main" id="{EE8306D1-DD4C-434E-B48B-F8F18BEE60A7}"/>
              </a:ext>
            </a:extLst>
          </p:cNvPr>
          <p:cNvSpPr>
            <a:spLocks/>
          </p:cNvSpPr>
          <p:nvPr/>
        </p:nvSpPr>
        <p:spPr bwMode="auto">
          <a:xfrm>
            <a:off x="11418848" y="6110868"/>
            <a:ext cx="501805" cy="468352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301ECE3-F72C-4BB9-8D38-BBD0CCD744E5}"/>
              </a:ext>
            </a:extLst>
          </p:cNvPr>
          <p:cNvSpPr txBox="1"/>
          <p:nvPr/>
        </p:nvSpPr>
        <p:spPr>
          <a:xfrm>
            <a:off x="11653024" y="5788064"/>
            <a:ext cx="36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24" name="SlideModel shp391">
            <a:extLst>
              <a:ext uri="{FF2B5EF4-FFF2-40B4-BE49-F238E27FC236}">
                <a16:creationId xmlns:a16="http://schemas.microsoft.com/office/drawing/2014/main" id="{8021F1BF-714C-4877-86ED-BCE7C708D1F9}"/>
              </a:ext>
            </a:extLst>
          </p:cNvPr>
          <p:cNvGrpSpPr/>
          <p:nvPr/>
        </p:nvGrpSpPr>
        <p:grpSpPr>
          <a:xfrm>
            <a:off x="2374966" y="-3491"/>
            <a:ext cx="2366887" cy="2157156"/>
            <a:chOff x="822548" y="2331702"/>
            <a:chExt cx="2563008" cy="2335898"/>
          </a:xfrm>
        </p:grpSpPr>
        <p:sp>
          <p:nvSpPr>
            <p:cNvPr id="25" name="SliModel Group shp392">
              <a:extLst>
                <a:ext uri="{FF2B5EF4-FFF2-40B4-BE49-F238E27FC236}">
                  <a16:creationId xmlns:a16="http://schemas.microsoft.com/office/drawing/2014/main" id="{1D1BB959-4D0B-47F3-B62E-D0A7ECFE2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487" y="2331702"/>
              <a:ext cx="2141069" cy="2335898"/>
            </a:xfrm>
            <a:custGeom>
              <a:avLst/>
              <a:gdLst>
                <a:gd name="T0" fmla="*/ 1032 w 2268"/>
                <a:gd name="T1" fmla="*/ 2474 h 2474"/>
                <a:gd name="T2" fmla="*/ 14 w 2268"/>
                <a:gd name="T3" fmla="*/ 1940 h 2474"/>
                <a:gd name="T4" fmla="*/ 25 w 2268"/>
                <a:gd name="T5" fmla="*/ 1879 h 2474"/>
                <a:gd name="T6" fmla="*/ 86 w 2268"/>
                <a:gd name="T7" fmla="*/ 1890 h 2474"/>
                <a:gd name="T8" fmla="*/ 1032 w 2268"/>
                <a:gd name="T9" fmla="*/ 2386 h 2474"/>
                <a:gd name="T10" fmla="*/ 2180 w 2268"/>
                <a:gd name="T11" fmla="*/ 1237 h 2474"/>
                <a:gd name="T12" fmla="*/ 1032 w 2268"/>
                <a:gd name="T13" fmla="*/ 88 h 2474"/>
                <a:gd name="T14" fmla="*/ 160 w 2268"/>
                <a:gd name="T15" fmla="*/ 489 h 2474"/>
                <a:gd name="T16" fmla="*/ 98 w 2268"/>
                <a:gd name="T17" fmla="*/ 493 h 2474"/>
                <a:gd name="T18" fmla="*/ 94 w 2268"/>
                <a:gd name="T19" fmla="*/ 431 h 2474"/>
                <a:gd name="T20" fmla="*/ 1032 w 2268"/>
                <a:gd name="T21" fmla="*/ 0 h 2474"/>
                <a:gd name="T22" fmla="*/ 1906 w 2268"/>
                <a:gd name="T23" fmla="*/ 363 h 2474"/>
                <a:gd name="T24" fmla="*/ 2268 w 2268"/>
                <a:gd name="T25" fmla="*/ 1237 h 2474"/>
                <a:gd name="T26" fmla="*/ 1906 w 2268"/>
                <a:gd name="T27" fmla="*/ 2111 h 2474"/>
                <a:gd name="T28" fmla="*/ 1032 w 2268"/>
                <a:gd name="T29" fmla="*/ 2474 h 2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68" h="2474">
                  <a:moveTo>
                    <a:pt x="1032" y="2474"/>
                  </a:moveTo>
                  <a:cubicBezTo>
                    <a:pt x="626" y="2474"/>
                    <a:pt x="245" y="2274"/>
                    <a:pt x="14" y="1940"/>
                  </a:cubicBezTo>
                  <a:cubicBezTo>
                    <a:pt x="0" y="1920"/>
                    <a:pt x="5" y="1892"/>
                    <a:pt x="25" y="1879"/>
                  </a:cubicBezTo>
                  <a:cubicBezTo>
                    <a:pt x="45" y="1865"/>
                    <a:pt x="73" y="1870"/>
                    <a:pt x="86" y="1890"/>
                  </a:cubicBezTo>
                  <a:cubicBezTo>
                    <a:pt x="301" y="2200"/>
                    <a:pt x="655" y="2386"/>
                    <a:pt x="1032" y="2386"/>
                  </a:cubicBezTo>
                  <a:cubicBezTo>
                    <a:pt x="1665" y="2386"/>
                    <a:pt x="2180" y="1870"/>
                    <a:pt x="2180" y="1237"/>
                  </a:cubicBezTo>
                  <a:cubicBezTo>
                    <a:pt x="2180" y="604"/>
                    <a:pt x="1665" y="88"/>
                    <a:pt x="1032" y="88"/>
                  </a:cubicBezTo>
                  <a:cubicBezTo>
                    <a:pt x="697" y="88"/>
                    <a:pt x="379" y="234"/>
                    <a:pt x="160" y="489"/>
                  </a:cubicBezTo>
                  <a:cubicBezTo>
                    <a:pt x="145" y="507"/>
                    <a:pt x="117" y="509"/>
                    <a:pt x="98" y="493"/>
                  </a:cubicBezTo>
                  <a:cubicBezTo>
                    <a:pt x="80" y="477"/>
                    <a:pt x="78" y="450"/>
                    <a:pt x="94" y="431"/>
                  </a:cubicBezTo>
                  <a:cubicBezTo>
                    <a:pt x="329" y="157"/>
                    <a:pt x="671" y="0"/>
                    <a:pt x="1032" y="0"/>
                  </a:cubicBezTo>
                  <a:cubicBezTo>
                    <a:pt x="1362" y="0"/>
                    <a:pt x="1672" y="129"/>
                    <a:pt x="1906" y="363"/>
                  </a:cubicBezTo>
                  <a:cubicBezTo>
                    <a:pt x="2140" y="596"/>
                    <a:pt x="2268" y="907"/>
                    <a:pt x="2268" y="1237"/>
                  </a:cubicBezTo>
                  <a:cubicBezTo>
                    <a:pt x="2268" y="1567"/>
                    <a:pt x="2140" y="1878"/>
                    <a:pt x="1906" y="2111"/>
                  </a:cubicBezTo>
                  <a:cubicBezTo>
                    <a:pt x="1672" y="2345"/>
                    <a:pt x="1362" y="2474"/>
                    <a:pt x="1032" y="24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6" name="SliModel Group shp393">
              <a:extLst>
                <a:ext uri="{FF2B5EF4-FFF2-40B4-BE49-F238E27FC236}">
                  <a16:creationId xmlns:a16="http://schemas.microsoft.com/office/drawing/2014/main" id="{7FFFC977-713A-49C2-A0C6-1B4111771ACB}"/>
                </a:ext>
              </a:extLst>
            </p:cNvPr>
            <p:cNvSpPr txBox="1">
              <a:spLocks/>
            </p:cNvSpPr>
            <p:nvPr/>
          </p:nvSpPr>
          <p:spPr>
            <a:xfrm>
              <a:off x="822548" y="2580786"/>
              <a:ext cx="885134" cy="530792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500" b="1" kern="1200">
                  <a:solidFill>
                    <a:schemeClr val="tx1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endParaRPr lang="en-US" sz="9600" dirty="0">
                <a:ln w="25400" cap="rnd">
                  <a:solidFill>
                    <a:schemeClr val="accent4"/>
                  </a:solidFill>
                  <a:bevel/>
                </a:ln>
                <a:noFill/>
                <a:ea typeface="Segoe UI Bold" panose="020B0802040204020203" pitchFamily="34" charset="0"/>
                <a:cs typeface="Segoe UI Bold" panose="020B08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7299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Le cross canal, un incontournable ! | ESII Blog">
            <a:extLst>
              <a:ext uri="{FF2B5EF4-FFF2-40B4-BE49-F238E27FC236}">
                <a16:creationId xmlns:a16="http://schemas.microsoft.com/office/drawing/2014/main" id="{F85C7709-6E41-4B32-BE5F-8DFB62609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744" y="0"/>
            <a:ext cx="3815255" cy="246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42354C8-F175-4F25-97DD-B947E0768ADD}"/>
              </a:ext>
            </a:extLst>
          </p:cNvPr>
          <p:cNvSpPr txBox="1"/>
          <p:nvPr/>
        </p:nvSpPr>
        <p:spPr>
          <a:xfrm>
            <a:off x="1" y="0"/>
            <a:ext cx="8376744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principale: WORLD INCOME DISTRIBUTION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2BF6735-0225-410A-A907-20FDCFE9B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540" y="1942924"/>
            <a:ext cx="5339256" cy="239635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B3A3043-5E83-44A8-BBE1-00ABC25B28DA}"/>
              </a:ext>
            </a:extLst>
          </p:cNvPr>
          <p:cNvSpPr txBox="1"/>
          <p:nvPr/>
        </p:nvSpPr>
        <p:spPr>
          <a:xfrm>
            <a:off x="725215" y="1493204"/>
            <a:ext cx="498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Chargement des données: fichier csv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826E692-A5BF-423B-A470-740B15206469}"/>
              </a:ext>
            </a:extLst>
          </p:cNvPr>
          <p:cNvSpPr txBox="1"/>
          <p:nvPr/>
        </p:nvSpPr>
        <p:spPr>
          <a:xfrm>
            <a:off x="536028" y="4603531"/>
            <a:ext cx="7998372" cy="1702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population de l’échantillon a été découpée en quantiles.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Quantile: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 de revenu découpées en centiles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Income: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revenu moyen des personnes d’une classe de revenu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Gdppp: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mesure de la parité du pouvoir d’achat des pays    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EBD3214-E744-4C99-A95F-19E24A40D992}"/>
              </a:ext>
            </a:extLst>
          </p:cNvPr>
          <p:cNvSpPr txBox="1"/>
          <p:nvPr/>
        </p:nvSpPr>
        <p:spPr>
          <a:xfrm>
            <a:off x="8129750" y="3141104"/>
            <a:ext cx="3668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méthode de centiles permet de réduire la taille de l’échantillon, tout en préservant suffisamment d’informations pour pouvoir l’analyser </a:t>
            </a:r>
          </a:p>
        </p:txBody>
      </p:sp>
      <p:sp>
        <p:nvSpPr>
          <p:cNvPr id="9" name="SlideModel shp106">
            <a:extLst>
              <a:ext uri="{FF2B5EF4-FFF2-40B4-BE49-F238E27FC236}">
                <a16:creationId xmlns:a16="http://schemas.microsoft.com/office/drawing/2014/main" id="{FD63D426-ECCD-4810-B890-1F4160647DC3}"/>
              </a:ext>
            </a:extLst>
          </p:cNvPr>
          <p:cNvSpPr>
            <a:spLocks/>
          </p:cNvSpPr>
          <p:nvPr/>
        </p:nvSpPr>
        <p:spPr bwMode="auto">
          <a:xfrm>
            <a:off x="11439633" y="5596547"/>
            <a:ext cx="752367" cy="752367"/>
          </a:xfrm>
          <a:prstGeom prst="donut">
            <a:avLst/>
          </a:prstGeom>
          <a:noFill/>
          <a:ln w="25400">
            <a:solidFill>
              <a:schemeClr val="accent1">
                <a:alpha val="20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Model shp108">
            <a:extLst>
              <a:ext uri="{FF2B5EF4-FFF2-40B4-BE49-F238E27FC236}">
                <a16:creationId xmlns:a16="http://schemas.microsoft.com/office/drawing/2014/main" id="{6BB738A2-5324-4AFF-8F71-03B0096C63ED}"/>
              </a:ext>
            </a:extLst>
          </p:cNvPr>
          <p:cNvSpPr>
            <a:spLocks/>
          </p:cNvSpPr>
          <p:nvPr/>
        </p:nvSpPr>
        <p:spPr bwMode="auto">
          <a:xfrm>
            <a:off x="11418848" y="6110868"/>
            <a:ext cx="501805" cy="468352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ACC27CD-CD83-439F-9D15-D1AC337AAFDB}"/>
              </a:ext>
            </a:extLst>
          </p:cNvPr>
          <p:cNvSpPr txBox="1"/>
          <p:nvPr/>
        </p:nvSpPr>
        <p:spPr>
          <a:xfrm>
            <a:off x="11653024" y="5788064"/>
            <a:ext cx="36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grpSp>
        <p:nvGrpSpPr>
          <p:cNvPr id="12" name="SlideModel shp60">
            <a:extLst>
              <a:ext uri="{FF2B5EF4-FFF2-40B4-BE49-F238E27FC236}">
                <a16:creationId xmlns:a16="http://schemas.microsoft.com/office/drawing/2014/main" id="{0F153BA9-5C88-49B2-87A6-86F2ECD0B767}"/>
              </a:ext>
            </a:extLst>
          </p:cNvPr>
          <p:cNvGrpSpPr/>
          <p:nvPr/>
        </p:nvGrpSpPr>
        <p:grpSpPr>
          <a:xfrm>
            <a:off x="97643" y="1089187"/>
            <a:ext cx="282693" cy="742795"/>
            <a:chOff x="8960167" y="4285297"/>
            <a:chExt cx="186689" cy="490537"/>
          </a:xfrm>
          <a:solidFill>
            <a:schemeClr val="tx1"/>
          </a:solidFill>
        </p:grpSpPr>
        <p:grpSp>
          <p:nvGrpSpPr>
            <p:cNvPr id="13" name="Graphic 2">
              <a:extLst>
                <a:ext uri="{FF2B5EF4-FFF2-40B4-BE49-F238E27FC236}">
                  <a16:creationId xmlns:a16="http://schemas.microsoft.com/office/drawing/2014/main" id="{D6FF67B4-3638-49CA-8306-2C86384F52DE}"/>
                </a:ext>
              </a:extLst>
            </p:cNvPr>
            <p:cNvGrpSpPr/>
            <p:nvPr/>
          </p:nvGrpSpPr>
          <p:grpSpPr>
            <a:xfrm>
              <a:off x="9098280" y="4285297"/>
              <a:ext cx="48577" cy="490537"/>
              <a:chOff x="9098280" y="4285297"/>
              <a:chExt cx="48577" cy="490537"/>
            </a:xfrm>
            <a:grpFill/>
          </p:grpSpPr>
          <p:sp>
            <p:nvSpPr>
              <p:cNvPr id="19" name="SliModel Group shp61">
                <a:extLst>
                  <a:ext uri="{FF2B5EF4-FFF2-40B4-BE49-F238E27FC236}">
                    <a16:creationId xmlns:a16="http://schemas.microsoft.com/office/drawing/2014/main" id="{B95A130C-DED2-4450-927B-A5E92494F084}"/>
                  </a:ext>
                </a:extLst>
              </p:cNvPr>
              <p:cNvSpPr/>
              <p:nvPr/>
            </p:nvSpPr>
            <p:spPr>
              <a:xfrm>
                <a:off x="9098280" y="4285297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SliModel Group shp62">
                <a:extLst>
                  <a:ext uri="{FF2B5EF4-FFF2-40B4-BE49-F238E27FC236}">
                    <a16:creationId xmlns:a16="http://schemas.microsoft.com/office/drawing/2014/main" id="{DFFE6E41-7BE1-44FF-8A79-D45ABAE725D4}"/>
                  </a:ext>
                </a:extLst>
              </p:cNvPr>
              <p:cNvSpPr/>
              <p:nvPr/>
            </p:nvSpPr>
            <p:spPr>
              <a:xfrm>
                <a:off x="9098280" y="4432934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SliModel Group shp63">
                <a:extLst>
                  <a:ext uri="{FF2B5EF4-FFF2-40B4-BE49-F238E27FC236}">
                    <a16:creationId xmlns:a16="http://schemas.microsoft.com/office/drawing/2014/main" id="{6435B6C4-0518-4871-B6CF-11DC69DC3358}"/>
                  </a:ext>
                </a:extLst>
              </p:cNvPr>
              <p:cNvSpPr/>
              <p:nvPr/>
            </p:nvSpPr>
            <p:spPr>
              <a:xfrm>
                <a:off x="9098280" y="4580572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SliModel Group shp64">
                <a:extLst>
                  <a:ext uri="{FF2B5EF4-FFF2-40B4-BE49-F238E27FC236}">
                    <a16:creationId xmlns:a16="http://schemas.microsoft.com/office/drawing/2014/main" id="{9087EC45-713E-4C0B-94D3-CAC69B458903}"/>
                  </a:ext>
                </a:extLst>
              </p:cNvPr>
              <p:cNvSpPr/>
              <p:nvPr/>
            </p:nvSpPr>
            <p:spPr>
              <a:xfrm>
                <a:off x="9099232" y="4728210"/>
                <a:ext cx="47625" cy="47625"/>
              </a:xfrm>
              <a:custGeom>
                <a:avLst/>
                <a:gdLst>
                  <a:gd name="connsiteX0" fmla="*/ 47625 w 47625"/>
                  <a:gd name="connsiteY0" fmla="*/ 23812 h 47625"/>
                  <a:gd name="connsiteX1" fmla="*/ 23812 w 47625"/>
                  <a:gd name="connsiteY1" fmla="*/ 47625 h 47625"/>
                  <a:gd name="connsiteX2" fmla="*/ 0 w 47625"/>
                  <a:gd name="connsiteY2" fmla="*/ 23812 h 47625"/>
                  <a:gd name="connsiteX3" fmla="*/ 23812 w 47625"/>
                  <a:gd name="connsiteY3" fmla="*/ 0 h 47625"/>
                  <a:gd name="connsiteX4" fmla="*/ 47625 w 47625"/>
                  <a:gd name="connsiteY4" fmla="*/ 23812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2"/>
                    </a:moveTo>
                    <a:cubicBezTo>
                      <a:pt x="47625" y="36964"/>
                      <a:pt x="36964" y="47625"/>
                      <a:pt x="23812" y="47625"/>
                    </a:cubicBezTo>
                    <a:cubicBezTo>
                      <a:pt x="10661" y="47625"/>
                      <a:pt x="0" y="36964"/>
                      <a:pt x="0" y="23812"/>
                    </a:cubicBezTo>
                    <a:cubicBezTo>
                      <a:pt x="0" y="10661"/>
                      <a:pt x="10661" y="0"/>
                      <a:pt x="23812" y="0"/>
                    </a:cubicBezTo>
                    <a:cubicBezTo>
                      <a:pt x="36964" y="0"/>
                      <a:pt x="47625" y="10661"/>
                      <a:pt x="47625" y="238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aphic 2">
              <a:extLst>
                <a:ext uri="{FF2B5EF4-FFF2-40B4-BE49-F238E27FC236}">
                  <a16:creationId xmlns:a16="http://schemas.microsoft.com/office/drawing/2014/main" id="{C1453D1E-9C45-457E-846B-28EB0FD542DD}"/>
                </a:ext>
              </a:extLst>
            </p:cNvPr>
            <p:cNvGrpSpPr/>
            <p:nvPr/>
          </p:nvGrpSpPr>
          <p:grpSpPr>
            <a:xfrm>
              <a:off x="8960167" y="4285297"/>
              <a:ext cx="48577" cy="490537"/>
              <a:chOff x="8960167" y="4285297"/>
              <a:chExt cx="48577" cy="490537"/>
            </a:xfrm>
            <a:grpFill/>
          </p:grpSpPr>
          <p:sp>
            <p:nvSpPr>
              <p:cNvPr id="15" name="SliModel Group shp65">
                <a:extLst>
                  <a:ext uri="{FF2B5EF4-FFF2-40B4-BE49-F238E27FC236}">
                    <a16:creationId xmlns:a16="http://schemas.microsoft.com/office/drawing/2014/main" id="{FB16C45A-0A10-46C0-8F4A-B6FE3D4737A0}"/>
                  </a:ext>
                </a:extLst>
              </p:cNvPr>
              <p:cNvSpPr/>
              <p:nvPr/>
            </p:nvSpPr>
            <p:spPr>
              <a:xfrm>
                <a:off x="8960167" y="4285297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SliModel Group shp66">
                <a:extLst>
                  <a:ext uri="{FF2B5EF4-FFF2-40B4-BE49-F238E27FC236}">
                    <a16:creationId xmlns:a16="http://schemas.microsoft.com/office/drawing/2014/main" id="{CC0C4FB0-B2BD-4AAF-9F61-0062B16DFFDA}"/>
                  </a:ext>
                </a:extLst>
              </p:cNvPr>
              <p:cNvSpPr/>
              <p:nvPr/>
            </p:nvSpPr>
            <p:spPr>
              <a:xfrm>
                <a:off x="8960167" y="4432934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SliModel Group shp67">
                <a:extLst>
                  <a:ext uri="{FF2B5EF4-FFF2-40B4-BE49-F238E27FC236}">
                    <a16:creationId xmlns:a16="http://schemas.microsoft.com/office/drawing/2014/main" id="{05F6A63F-C8C6-4D4B-B3A6-07BA33FFB0C4}"/>
                  </a:ext>
                </a:extLst>
              </p:cNvPr>
              <p:cNvSpPr/>
              <p:nvPr/>
            </p:nvSpPr>
            <p:spPr>
              <a:xfrm>
                <a:off x="8960167" y="4580572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SliModel Group shp68">
                <a:extLst>
                  <a:ext uri="{FF2B5EF4-FFF2-40B4-BE49-F238E27FC236}">
                    <a16:creationId xmlns:a16="http://schemas.microsoft.com/office/drawing/2014/main" id="{35D049E2-5606-4B0C-B610-BE71105D324A}"/>
                  </a:ext>
                </a:extLst>
              </p:cNvPr>
              <p:cNvSpPr/>
              <p:nvPr/>
            </p:nvSpPr>
            <p:spPr>
              <a:xfrm>
                <a:off x="8961120" y="4728210"/>
                <a:ext cx="47625" cy="47625"/>
              </a:xfrm>
              <a:custGeom>
                <a:avLst/>
                <a:gdLst>
                  <a:gd name="connsiteX0" fmla="*/ 47625 w 47625"/>
                  <a:gd name="connsiteY0" fmla="*/ 23812 h 47625"/>
                  <a:gd name="connsiteX1" fmla="*/ 23812 w 47625"/>
                  <a:gd name="connsiteY1" fmla="*/ 47625 h 47625"/>
                  <a:gd name="connsiteX2" fmla="*/ 0 w 47625"/>
                  <a:gd name="connsiteY2" fmla="*/ 23812 h 47625"/>
                  <a:gd name="connsiteX3" fmla="*/ 23812 w 47625"/>
                  <a:gd name="connsiteY3" fmla="*/ 0 h 47625"/>
                  <a:gd name="connsiteX4" fmla="*/ 47625 w 47625"/>
                  <a:gd name="connsiteY4" fmla="*/ 23812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2"/>
                    </a:moveTo>
                    <a:cubicBezTo>
                      <a:pt x="47625" y="36964"/>
                      <a:pt x="36964" y="47625"/>
                      <a:pt x="23812" y="47625"/>
                    </a:cubicBezTo>
                    <a:cubicBezTo>
                      <a:pt x="10661" y="47625"/>
                      <a:pt x="0" y="36964"/>
                      <a:pt x="0" y="23812"/>
                    </a:cubicBezTo>
                    <a:cubicBezTo>
                      <a:pt x="0" y="10661"/>
                      <a:pt x="10661" y="0"/>
                      <a:pt x="23812" y="0"/>
                    </a:cubicBezTo>
                    <a:cubicBezTo>
                      <a:pt x="36964" y="0"/>
                      <a:pt x="47625" y="10661"/>
                      <a:pt x="47625" y="238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E9EEECCA-C5A5-472B-BBB4-0FF2E73FB9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8" y="3553032"/>
            <a:ext cx="1345325" cy="78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7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Model shp106">
            <a:extLst>
              <a:ext uri="{FF2B5EF4-FFF2-40B4-BE49-F238E27FC236}">
                <a16:creationId xmlns:a16="http://schemas.microsoft.com/office/drawing/2014/main" id="{9F06DAF8-26A9-4DF1-9763-62C450B4AC9E}"/>
              </a:ext>
            </a:extLst>
          </p:cNvPr>
          <p:cNvSpPr>
            <a:spLocks/>
          </p:cNvSpPr>
          <p:nvPr/>
        </p:nvSpPr>
        <p:spPr bwMode="auto">
          <a:xfrm>
            <a:off x="11439633" y="5596547"/>
            <a:ext cx="752367" cy="752367"/>
          </a:xfrm>
          <a:prstGeom prst="donut">
            <a:avLst/>
          </a:prstGeom>
          <a:noFill/>
          <a:ln w="25400">
            <a:solidFill>
              <a:schemeClr val="accent1">
                <a:alpha val="20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Model shp108">
            <a:extLst>
              <a:ext uri="{FF2B5EF4-FFF2-40B4-BE49-F238E27FC236}">
                <a16:creationId xmlns:a16="http://schemas.microsoft.com/office/drawing/2014/main" id="{70BF8091-3734-4335-9240-271E754D217E}"/>
              </a:ext>
            </a:extLst>
          </p:cNvPr>
          <p:cNvSpPr>
            <a:spLocks/>
          </p:cNvSpPr>
          <p:nvPr/>
        </p:nvSpPr>
        <p:spPr bwMode="auto">
          <a:xfrm>
            <a:off x="11418848" y="6110868"/>
            <a:ext cx="501805" cy="468352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BABCAD2-E3AA-4043-A58E-40A262337AC2}"/>
              </a:ext>
            </a:extLst>
          </p:cNvPr>
          <p:cNvSpPr txBox="1"/>
          <p:nvPr/>
        </p:nvSpPr>
        <p:spPr>
          <a:xfrm>
            <a:off x="11653024" y="5788064"/>
            <a:ext cx="36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pic>
        <p:nvPicPr>
          <p:cNvPr id="6" name="Picture 2" descr="Ouvrir un compte bancaire gratuit dans une banque en ligne">
            <a:extLst>
              <a:ext uri="{FF2B5EF4-FFF2-40B4-BE49-F238E27FC236}">
                <a16:creationId xmlns:a16="http://schemas.microsoft.com/office/drawing/2014/main" id="{0EDE7574-7F02-43A5-BB97-F5FE83625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647" y="0"/>
            <a:ext cx="6453353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1EE95E6-441A-4BF0-8324-6046A3DE94EE}"/>
              </a:ext>
            </a:extLst>
          </p:cNvPr>
          <p:cNvSpPr txBox="1"/>
          <p:nvPr/>
        </p:nvSpPr>
        <p:spPr>
          <a:xfrm>
            <a:off x="1" y="0"/>
            <a:ext cx="6758151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de l’individu manquant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221749F-D0DA-4E0A-98CC-95BC83797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8" y="2481779"/>
            <a:ext cx="5717627" cy="156534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6C66353-B305-4B82-B962-F0475839CCD6}"/>
              </a:ext>
            </a:extLst>
          </p:cNvPr>
          <p:cNvSpPr txBox="1"/>
          <p:nvPr/>
        </p:nvSpPr>
        <p:spPr>
          <a:xfrm>
            <a:off x="220718" y="835912"/>
            <a:ext cx="4351282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116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pays;</a:t>
            </a:r>
          </a:p>
          <a:p>
            <a:pPr>
              <a:lnSpc>
                <a:spcPct val="150000"/>
              </a:lnSpc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11599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observations; 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du quantile manquant.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5D9D57F-5369-47E2-AA70-B9210D25B9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47" y="5013873"/>
            <a:ext cx="6453352" cy="156534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C81583F-2A4D-4859-B20E-06F146CBF5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344" y="3232600"/>
            <a:ext cx="5076495" cy="2133641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D26BF38A-C89C-470B-A30E-31819D8DD979}"/>
              </a:ext>
            </a:extLst>
          </p:cNvPr>
          <p:cNvSpPr txBox="1"/>
          <p:nvPr/>
        </p:nvSpPr>
        <p:spPr>
          <a:xfrm>
            <a:off x="620110" y="4207334"/>
            <a:ext cx="603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L’observation manquante concerne le pays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Lituanie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Quantile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D78D3C8-5A7E-479D-BBF3-CA84619C13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343" y="5445996"/>
            <a:ext cx="1434381" cy="51665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70AAA2D-536B-4204-A54B-127E7ACE4087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719" y="6042405"/>
            <a:ext cx="4161782" cy="66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5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Model shp106">
            <a:extLst>
              <a:ext uri="{FF2B5EF4-FFF2-40B4-BE49-F238E27FC236}">
                <a16:creationId xmlns:a16="http://schemas.microsoft.com/office/drawing/2014/main" id="{9DD14906-6960-49DB-96B4-B6FB1F36EE04}"/>
              </a:ext>
            </a:extLst>
          </p:cNvPr>
          <p:cNvSpPr>
            <a:spLocks/>
          </p:cNvSpPr>
          <p:nvPr/>
        </p:nvSpPr>
        <p:spPr bwMode="auto">
          <a:xfrm>
            <a:off x="11439633" y="5596547"/>
            <a:ext cx="752367" cy="752367"/>
          </a:xfrm>
          <a:prstGeom prst="donut">
            <a:avLst/>
          </a:prstGeom>
          <a:noFill/>
          <a:ln w="25400">
            <a:solidFill>
              <a:schemeClr val="accent1">
                <a:alpha val="20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Model shp108">
            <a:extLst>
              <a:ext uri="{FF2B5EF4-FFF2-40B4-BE49-F238E27FC236}">
                <a16:creationId xmlns:a16="http://schemas.microsoft.com/office/drawing/2014/main" id="{0620FBE2-AFB0-4CD1-82E1-05CEB3B4CBA4}"/>
              </a:ext>
            </a:extLst>
          </p:cNvPr>
          <p:cNvSpPr>
            <a:spLocks/>
          </p:cNvSpPr>
          <p:nvPr/>
        </p:nvSpPr>
        <p:spPr bwMode="auto">
          <a:xfrm>
            <a:off x="11418848" y="6110868"/>
            <a:ext cx="501805" cy="468352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CF9397D-CE2E-4E2A-8EC8-E5A51538EDA4}"/>
              </a:ext>
            </a:extLst>
          </p:cNvPr>
          <p:cNvSpPr txBox="1"/>
          <p:nvPr/>
        </p:nvSpPr>
        <p:spPr>
          <a:xfrm>
            <a:off x="11653024" y="5788064"/>
            <a:ext cx="36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532E121-429B-4777-ADF8-D0055F9E540B}"/>
              </a:ext>
            </a:extLst>
          </p:cNvPr>
          <p:cNvSpPr txBox="1"/>
          <p:nvPr/>
        </p:nvSpPr>
        <p:spPr>
          <a:xfrm>
            <a:off x="1" y="0"/>
            <a:ext cx="6758151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Traitement des désignations pays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9628C7-6ACD-4DFF-B2B6-3E45F396F4C3}"/>
              </a:ext>
            </a:extLst>
          </p:cNvPr>
          <p:cNvSpPr txBox="1"/>
          <p:nvPr/>
        </p:nvSpPr>
        <p:spPr>
          <a:xfrm>
            <a:off x="725214" y="1040524"/>
            <a:ext cx="9144000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Enrichissement de l’échantillon par les noms des pays selon leurs codes: 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https://sql.sh/514-liste-pays-csv-xml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EB8F875-F653-490D-8146-78AF94CBB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89" y="2161217"/>
            <a:ext cx="6721422" cy="134434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A92E992-31D2-4912-A02B-14CE72E2A17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89" y="3728825"/>
            <a:ext cx="6721422" cy="262008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910F14A-076F-4211-94F7-0D7BBAF93A5E}"/>
              </a:ext>
            </a:extLst>
          </p:cNvPr>
          <p:cNvSpPr txBox="1"/>
          <p:nvPr/>
        </p:nvSpPr>
        <p:spPr>
          <a:xfrm>
            <a:off x="7491465" y="2458373"/>
            <a:ext cx="4633859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des codes pays manquants dans la base référentielle</a:t>
            </a:r>
          </a:p>
          <a:p>
            <a:pPr>
              <a:lnSpc>
                <a:spcPct val="150000"/>
              </a:lnSpc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Intégration des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codes/pays identifiés par une méthode .concat() </a:t>
            </a:r>
          </a:p>
          <a:p>
            <a:pPr>
              <a:lnSpc>
                <a:spcPct val="150000"/>
              </a:lnSpc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Intégration des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116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pays dans l’échantillon de travail par un merge</a:t>
            </a:r>
          </a:p>
        </p:txBody>
      </p:sp>
      <p:grpSp>
        <p:nvGrpSpPr>
          <p:cNvPr id="12" name="SlideModel shp60">
            <a:extLst>
              <a:ext uri="{FF2B5EF4-FFF2-40B4-BE49-F238E27FC236}">
                <a16:creationId xmlns:a16="http://schemas.microsoft.com/office/drawing/2014/main" id="{CFCF9E75-B089-4113-9309-108B0A43DA52}"/>
              </a:ext>
            </a:extLst>
          </p:cNvPr>
          <p:cNvGrpSpPr/>
          <p:nvPr/>
        </p:nvGrpSpPr>
        <p:grpSpPr>
          <a:xfrm>
            <a:off x="99083" y="717789"/>
            <a:ext cx="282693" cy="742795"/>
            <a:chOff x="8960167" y="4285297"/>
            <a:chExt cx="186689" cy="490537"/>
          </a:xfrm>
          <a:solidFill>
            <a:schemeClr val="tx1"/>
          </a:solidFill>
        </p:grpSpPr>
        <p:grpSp>
          <p:nvGrpSpPr>
            <p:cNvPr id="13" name="Graphic 2">
              <a:extLst>
                <a:ext uri="{FF2B5EF4-FFF2-40B4-BE49-F238E27FC236}">
                  <a16:creationId xmlns:a16="http://schemas.microsoft.com/office/drawing/2014/main" id="{C6BD0C97-4426-4639-9EA3-540F5555DC47}"/>
                </a:ext>
              </a:extLst>
            </p:cNvPr>
            <p:cNvGrpSpPr/>
            <p:nvPr/>
          </p:nvGrpSpPr>
          <p:grpSpPr>
            <a:xfrm>
              <a:off x="9098280" y="4285297"/>
              <a:ext cx="48577" cy="490537"/>
              <a:chOff x="9098280" y="4285297"/>
              <a:chExt cx="48577" cy="490537"/>
            </a:xfrm>
            <a:grpFill/>
          </p:grpSpPr>
          <p:sp>
            <p:nvSpPr>
              <p:cNvPr id="19" name="SliModel Group shp61">
                <a:extLst>
                  <a:ext uri="{FF2B5EF4-FFF2-40B4-BE49-F238E27FC236}">
                    <a16:creationId xmlns:a16="http://schemas.microsoft.com/office/drawing/2014/main" id="{5755331E-47AB-47CF-8521-265E84D1205C}"/>
                  </a:ext>
                </a:extLst>
              </p:cNvPr>
              <p:cNvSpPr/>
              <p:nvPr/>
            </p:nvSpPr>
            <p:spPr>
              <a:xfrm>
                <a:off x="9098280" y="4285297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SliModel Group shp62">
                <a:extLst>
                  <a:ext uri="{FF2B5EF4-FFF2-40B4-BE49-F238E27FC236}">
                    <a16:creationId xmlns:a16="http://schemas.microsoft.com/office/drawing/2014/main" id="{564DA43E-4A31-490C-9767-2B0E91269EED}"/>
                  </a:ext>
                </a:extLst>
              </p:cNvPr>
              <p:cNvSpPr/>
              <p:nvPr/>
            </p:nvSpPr>
            <p:spPr>
              <a:xfrm>
                <a:off x="9098280" y="4432934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SliModel Group shp63">
                <a:extLst>
                  <a:ext uri="{FF2B5EF4-FFF2-40B4-BE49-F238E27FC236}">
                    <a16:creationId xmlns:a16="http://schemas.microsoft.com/office/drawing/2014/main" id="{09A620D1-4BAE-4043-854E-E2811E1B8D97}"/>
                  </a:ext>
                </a:extLst>
              </p:cNvPr>
              <p:cNvSpPr/>
              <p:nvPr/>
            </p:nvSpPr>
            <p:spPr>
              <a:xfrm>
                <a:off x="9098280" y="4580572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SliModel Group shp64">
                <a:extLst>
                  <a:ext uri="{FF2B5EF4-FFF2-40B4-BE49-F238E27FC236}">
                    <a16:creationId xmlns:a16="http://schemas.microsoft.com/office/drawing/2014/main" id="{7F33B1D9-6D7D-404D-B570-4CFFF5225DA3}"/>
                  </a:ext>
                </a:extLst>
              </p:cNvPr>
              <p:cNvSpPr/>
              <p:nvPr/>
            </p:nvSpPr>
            <p:spPr>
              <a:xfrm>
                <a:off x="9099232" y="4728210"/>
                <a:ext cx="47625" cy="47625"/>
              </a:xfrm>
              <a:custGeom>
                <a:avLst/>
                <a:gdLst>
                  <a:gd name="connsiteX0" fmla="*/ 47625 w 47625"/>
                  <a:gd name="connsiteY0" fmla="*/ 23812 h 47625"/>
                  <a:gd name="connsiteX1" fmla="*/ 23812 w 47625"/>
                  <a:gd name="connsiteY1" fmla="*/ 47625 h 47625"/>
                  <a:gd name="connsiteX2" fmla="*/ 0 w 47625"/>
                  <a:gd name="connsiteY2" fmla="*/ 23812 h 47625"/>
                  <a:gd name="connsiteX3" fmla="*/ 23812 w 47625"/>
                  <a:gd name="connsiteY3" fmla="*/ 0 h 47625"/>
                  <a:gd name="connsiteX4" fmla="*/ 47625 w 47625"/>
                  <a:gd name="connsiteY4" fmla="*/ 23812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2"/>
                    </a:moveTo>
                    <a:cubicBezTo>
                      <a:pt x="47625" y="36964"/>
                      <a:pt x="36964" y="47625"/>
                      <a:pt x="23812" y="47625"/>
                    </a:cubicBezTo>
                    <a:cubicBezTo>
                      <a:pt x="10661" y="47625"/>
                      <a:pt x="0" y="36964"/>
                      <a:pt x="0" y="23812"/>
                    </a:cubicBezTo>
                    <a:cubicBezTo>
                      <a:pt x="0" y="10661"/>
                      <a:pt x="10661" y="0"/>
                      <a:pt x="23812" y="0"/>
                    </a:cubicBezTo>
                    <a:cubicBezTo>
                      <a:pt x="36964" y="0"/>
                      <a:pt x="47625" y="10661"/>
                      <a:pt x="47625" y="238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aphic 2">
              <a:extLst>
                <a:ext uri="{FF2B5EF4-FFF2-40B4-BE49-F238E27FC236}">
                  <a16:creationId xmlns:a16="http://schemas.microsoft.com/office/drawing/2014/main" id="{88667723-47FF-4679-8E01-10A481E4A278}"/>
                </a:ext>
              </a:extLst>
            </p:cNvPr>
            <p:cNvGrpSpPr/>
            <p:nvPr/>
          </p:nvGrpSpPr>
          <p:grpSpPr>
            <a:xfrm>
              <a:off x="8960167" y="4285297"/>
              <a:ext cx="48577" cy="490537"/>
              <a:chOff x="8960167" y="4285297"/>
              <a:chExt cx="48577" cy="490537"/>
            </a:xfrm>
            <a:grpFill/>
          </p:grpSpPr>
          <p:sp>
            <p:nvSpPr>
              <p:cNvPr id="15" name="SliModel Group shp65">
                <a:extLst>
                  <a:ext uri="{FF2B5EF4-FFF2-40B4-BE49-F238E27FC236}">
                    <a16:creationId xmlns:a16="http://schemas.microsoft.com/office/drawing/2014/main" id="{531D652E-EACA-498D-BD5A-2BF2BD79EB82}"/>
                  </a:ext>
                </a:extLst>
              </p:cNvPr>
              <p:cNvSpPr/>
              <p:nvPr/>
            </p:nvSpPr>
            <p:spPr>
              <a:xfrm>
                <a:off x="8960167" y="4285297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SliModel Group shp66">
                <a:extLst>
                  <a:ext uri="{FF2B5EF4-FFF2-40B4-BE49-F238E27FC236}">
                    <a16:creationId xmlns:a16="http://schemas.microsoft.com/office/drawing/2014/main" id="{EC0558D3-5F94-48A4-A4ED-2A1A6ACB889C}"/>
                  </a:ext>
                </a:extLst>
              </p:cNvPr>
              <p:cNvSpPr/>
              <p:nvPr/>
            </p:nvSpPr>
            <p:spPr>
              <a:xfrm>
                <a:off x="8960167" y="4432934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SliModel Group shp67">
                <a:extLst>
                  <a:ext uri="{FF2B5EF4-FFF2-40B4-BE49-F238E27FC236}">
                    <a16:creationId xmlns:a16="http://schemas.microsoft.com/office/drawing/2014/main" id="{A50D7D60-4F51-496E-8CAE-AB15B412BEEC}"/>
                  </a:ext>
                </a:extLst>
              </p:cNvPr>
              <p:cNvSpPr/>
              <p:nvPr/>
            </p:nvSpPr>
            <p:spPr>
              <a:xfrm>
                <a:off x="8960167" y="4580572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SliModel Group shp68">
                <a:extLst>
                  <a:ext uri="{FF2B5EF4-FFF2-40B4-BE49-F238E27FC236}">
                    <a16:creationId xmlns:a16="http://schemas.microsoft.com/office/drawing/2014/main" id="{2C944402-545B-4647-BA71-BE7887BC9E15}"/>
                  </a:ext>
                </a:extLst>
              </p:cNvPr>
              <p:cNvSpPr/>
              <p:nvPr/>
            </p:nvSpPr>
            <p:spPr>
              <a:xfrm>
                <a:off x="8961120" y="4728210"/>
                <a:ext cx="47625" cy="47625"/>
              </a:xfrm>
              <a:custGeom>
                <a:avLst/>
                <a:gdLst>
                  <a:gd name="connsiteX0" fmla="*/ 47625 w 47625"/>
                  <a:gd name="connsiteY0" fmla="*/ 23812 h 47625"/>
                  <a:gd name="connsiteX1" fmla="*/ 23812 w 47625"/>
                  <a:gd name="connsiteY1" fmla="*/ 47625 h 47625"/>
                  <a:gd name="connsiteX2" fmla="*/ 0 w 47625"/>
                  <a:gd name="connsiteY2" fmla="*/ 23812 h 47625"/>
                  <a:gd name="connsiteX3" fmla="*/ 23812 w 47625"/>
                  <a:gd name="connsiteY3" fmla="*/ 0 h 47625"/>
                  <a:gd name="connsiteX4" fmla="*/ 47625 w 47625"/>
                  <a:gd name="connsiteY4" fmla="*/ 23812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2"/>
                    </a:moveTo>
                    <a:cubicBezTo>
                      <a:pt x="47625" y="36964"/>
                      <a:pt x="36964" y="47625"/>
                      <a:pt x="23812" y="47625"/>
                    </a:cubicBezTo>
                    <a:cubicBezTo>
                      <a:pt x="10661" y="47625"/>
                      <a:pt x="0" y="36964"/>
                      <a:pt x="0" y="23812"/>
                    </a:cubicBezTo>
                    <a:cubicBezTo>
                      <a:pt x="0" y="10661"/>
                      <a:pt x="10661" y="0"/>
                      <a:pt x="23812" y="0"/>
                    </a:cubicBezTo>
                    <a:cubicBezTo>
                      <a:pt x="36964" y="0"/>
                      <a:pt x="47625" y="10661"/>
                      <a:pt x="47625" y="238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202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Model shp320" descr="A picture containing salamander&#10;&#10;Description automatically generated">
            <a:extLst>
              <a:ext uri="{FF2B5EF4-FFF2-40B4-BE49-F238E27FC236}">
                <a16:creationId xmlns:a16="http://schemas.microsoft.com/office/drawing/2014/main" id="{F1142312-A8FE-4985-8D0F-A447C9E7F80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4" r="33324"/>
          <a:stretch>
            <a:fillRect/>
          </a:stretch>
        </p:blipFill>
        <p:spPr>
          <a:xfrm>
            <a:off x="9816353" y="0"/>
            <a:ext cx="2370070" cy="5455137"/>
          </a:xfrm>
          <a:custGeom>
            <a:avLst/>
            <a:gdLst>
              <a:gd name="connsiteX0" fmla="*/ 6858000 w 6858004"/>
              <a:gd name="connsiteY0" fmla="*/ 0 h 13716000"/>
              <a:gd name="connsiteX1" fmla="*/ 6858004 w 6858004"/>
              <a:gd name="connsiteY1" fmla="*/ 0 h 13716000"/>
              <a:gd name="connsiteX2" fmla="*/ 6858004 w 6858004"/>
              <a:gd name="connsiteY2" fmla="*/ 13716000 h 13716000"/>
              <a:gd name="connsiteX3" fmla="*/ 6858000 w 6858004"/>
              <a:gd name="connsiteY3" fmla="*/ 13716000 h 13716000"/>
              <a:gd name="connsiteX4" fmla="*/ 0 w 6858004"/>
              <a:gd name="connsiteY4" fmla="*/ 6858000 h 13716000"/>
              <a:gd name="connsiteX5" fmla="*/ 6858000 w 6858004"/>
              <a:gd name="connsiteY5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4" h="13716000">
                <a:moveTo>
                  <a:pt x="6858000" y="0"/>
                </a:moveTo>
                <a:lnTo>
                  <a:pt x="6858004" y="0"/>
                </a:lnTo>
                <a:lnTo>
                  <a:pt x="6858004" y="13716000"/>
                </a:lnTo>
                <a:lnTo>
                  <a:pt x="6858000" y="13716000"/>
                </a:lnTo>
                <a:cubicBezTo>
                  <a:pt x="3070432" y="13716000"/>
                  <a:pt x="0" y="10645569"/>
                  <a:pt x="0" y="6858000"/>
                </a:cubicBezTo>
                <a:cubicBezTo>
                  <a:pt x="0" y="3070431"/>
                  <a:pt x="3070432" y="0"/>
                  <a:pt x="6858000" y="0"/>
                </a:cubicBezTo>
                <a:close/>
              </a:path>
            </a:pathLst>
          </a:custGeom>
        </p:spPr>
      </p:pic>
      <p:pic>
        <p:nvPicPr>
          <p:cNvPr id="4" name="SlideModel shp320" descr="A picture containing salamander&#10;&#10;Description automatically generated">
            <a:extLst>
              <a:ext uri="{FF2B5EF4-FFF2-40B4-BE49-F238E27FC236}">
                <a16:creationId xmlns:a16="http://schemas.microsoft.com/office/drawing/2014/main" id="{CAF5C990-7F82-4699-A561-2A56BAA6C8D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4" r="33324"/>
          <a:stretch>
            <a:fillRect/>
          </a:stretch>
        </p:blipFill>
        <p:spPr>
          <a:xfrm rot="10800000">
            <a:off x="-3" y="-1"/>
            <a:ext cx="1810874" cy="5318234"/>
          </a:xfrm>
          <a:custGeom>
            <a:avLst/>
            <a:gdLst>
              <a:gd name="connsiteX0" fmla="*/ 6858000 w 6858004"/>
              <a:gd name="connsiteY0" fmla="*/ 0 h 13716000"/>
              <a:gd name="connsiteX1" fmla="*/ 6858004 w 6858004"/>
              <a:gd name="connsiteY1" fmla="*/ 0 h 13716000"/>
              <a:gd name="connsiteX2" fmla="*/ 6858004 w 6858004"/>
              <a:gd name="connsiteY2" fmla="*/ 13716000 h 13716000"/>
              <a:gd name="connsiteX3" fmla="*/ 6858000 w 6858004"/>
              <a:gd name="connsiteY3" fmla="*/ 13716000 h 13716000"/>
              <a:gd name="connsiteX4" fmla="*/ 0 w 6858004"/>
              <a:gd name="connsiteY4" fmla="*/ 6858000 h 13716000"/>
              <a:gd name="connsiteX5" fmla="*/ 6858000 w 6858004"/>
              <a:gd name="connsiteY5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4" h="13716000">
                <a:moveTo>
                  <a:pt x="6858000" y="0"/>
                </a:moveTo>
                <a:lnTo>
                  <a:pt x="6858004" y="0"/>
                </a:lnTo>
                <a:lnTo>
                  <a:pt x="6858004" y="13716000"/>
                </a:lnTo>
                <a:lnTo>
                  <a:pt x="6858000" y="13716000"/>
                </a:lnTo>
                <a:cubicBezTo>
                  <a:pt x="3070432" y="13716000"/>
                  <a:pt x="0" y="10645569"/>
                  <a:pt x="0" y="6858000"/>
                </a:cubicBezTo>
                <a:cubicBezTo>
                  <a:pt x="0" y="3070431"/>
                  <a:pt x="3070432" y="0"/>
                  <a:pt x="6858000" y="0"/>
                </a:cubicBezTo>
                <a:close/>
              </a:path>
            </a:pathLst>
          </a:custGeom>
        </p:spPr>
      </p:pic>
      <p:sp>
        <p:nvSpPr>
          <p:cNvPr id="6" name="SlideModel shp106">
            <a:extLst>
              <a:ext uri="{FF2B5EF4-FFF2-40B4-BE49-F238E27FC236}">
                <a16:creationId xmlns:a16="http://schemas.microsoft.com/office/drawing/2014/main" id="{3D8EC331-7581-43B1-A4AE-1B78E55A804F}"/>
              </a:ext>
            </a:extLst>
          </p:cNvPr>
          <p:cNvSpPr>
            <a:spLocks/>
          </p:cNvSpPr>
          <p:nvPr/>
        </p:nvSpPr>
        <p:spPr bwMode="auto">
          <a:xfrm>
            <a:off x="11439633" y="5596547"/>
            <a:ext cx="752367" cy="752367"/>
          </a:xfrm>
          <a:prstGeom prst="donut">
            <a:avLst/>
          </a:prstGeom>
          <a:noFill/>
          <a:ln w="25400">
            <a:solidFill>
              <a:schemeClr val="accent1">
                <a:alpha val="20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Model shp108">
            <a:extLst>
              <a:ext uri="{FF2B5EF4-FFF2-40B4-BE49-F238E27FC236}">
                <a16:creationId xmlns:a16="http://schemas.microsoft.com/office/drawing/2014/main" id="{40A89510-4108-4B0E-8DF6-83DE65CFFE1E}"/>
              </a:ext>
            </a:extLst>
          </p:cNvPr>
          <p:cNvSpPr>
            <a:spLocks/>
          </p:cNvSpPr>
          <p:nvPr/>
        </p:nvSpPr>
        <p:spPr bwMode="auto">
          <a:xfrm>
            <a:off x="11418848" y="6110868"/>
            <a:ext cx="501805" cy="468352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FBC0F2-22E7-4583-9AC8-A3F11056B935}"/>
              </a:ext>
            </a:extLst>
          </p:cNvPr>
          <p:cNvSpPr txBox="1"/>
          <p:nvPr/>
        </p:nvSpPr>
        <p:spPr>
          <a:xfrm>
            <a:off x="11653024" y="5788064"/>
            <a:ext cx="36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1C95786-D63F-4C95-BAE8-A35E23CE9EC8}"/>
              </a:ext>
            </a:extLst>
          </p:cNvPr>
          <p:cNvSpPr txBox="1"/>
          <p:nvPr/>
        </p:nvSpPr>
        <p:spPr>
          <a:xfrm>
            <a:off x="1" y="0"/>
            <a:ext cx="6758151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Traitement des populations</a:t>
            </a:r>
          </a:p>
        </p:txBody>
      </p:sp>
      <p:sp>
        <p:nvSpPr>
          <p:cNvPr id="10" name="SlideModel shp591">
            <a:extLst>
              <a:ext uri="{FF2B5EF4-FFF2-40B4-BE49-F238E27FC236}">
                <a16:creationId xmlns:a16="http://schemas.microsoft.com/office/drawing/2014/main" id="{9DC141BC-5E29-46AF-8760-AE69755AFEB5}"/>
              </a:ext>
            </a:extLst>
          </p:cNvPr>
          <p:cNvSpPr>
            <a:spLocks/>
          </p:cNvSpPr>
          <p:nvPr/>
        </p:nvSpPr>
        <p:spPr bwMode="auto">
          <a:xfrm rot="10800000">
            <a:off x="11935862" y="6327083"/>
            <a:ext cx="119563" cy="117590"/>
          </a:xfrm>
          <a:prstGeom prst="donu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F558BEE-8071-4A48-8047-462529DE6464}"/>
              </a:ext>
            </a:extLst>
          </p:cNvPr>
          <p:cNvSpPr txBox="1"/>
          <p:nvPr/>
        </p:nvSpPr>
        <p:spPr>
          <a:xfrm>
            <a:off x="3870428" y="735011"/>
            <a:ext cx="713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Enrichissement de l’échantillon par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populations selon les années</a:t>
            </a: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FAO, https://www.fao.org/faostat/en/#data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7C9A46E-3264-4BAF-AA97-C94E5C387137}"/>
              </a:ext>
            </a:extLst>
          </p:cNvPr>
          <p:cNvSpPr txBox="1"/>
          <p:nvPr/>
        </p:nvSpPr>
        <p:spPr>
          <a:xfrm>
            <a:off x="1810872" y="1465842"/>
            <a:ext cx="7220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Identification des pays avec différence de désignation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Traitement des écarts par le développement d’une fonction spécifique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Jointure des données pour intégration dans l’échantillon-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4139095-8CAD-41A8-B69E-B0BB5F7D221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75" y="2516182"/>
            <a:ext cx="5767532" cy="411673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E49338E-B59D-4645-9DE8-3F763F2300D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836" y="2516182"/>
            <a:ext cx="5052498" cy="157747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FA1C899-9E46-4C3E-80BE-AE801B3642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084" y="4333186"/>
            <a:ext cx="5030002" cy="2274675"/>
          </a:xfrm>
          <a:prstGeom prst="rect">
            <a:avLst/>
          </a:prstGeom>
        </p:spPr>
      </p:pic>
      <p:grpSp>
        <p:nvGrpSpPr>
          <p:cNvPr id="17" name="SlideModel shp60">
            <a:extLst>
              <a:ext uri="{FF2B5EF4-FFF2-40B4-BE49-F238E27FC236}">
                <a16:creationId xmlns:a16="http://schemas.microsoft.com/office/drawing/2014/main" id="{064ECD33-B987-420E-9278-1D183728EEC5}"/>
              </a:ext>
            </a:extLst>
          </p:cNvPr>
          <p:cNvGrpSpPr/>
          <p:nvPr/>
        </p:nvGrpSpPr>
        <p:grpSpPr>
          <a:xfrm>
            <a:off x="10670398" y="143899"/>
            <a:ext cx="282693" cy="742795"/>
            <a:chOff x="8960167" y="4285297"/>
            <a:chExt cx="186689" cy="490537"/>
          </a:xfrm>
          <a:solidFill>
            <a:schemeClr val="tx1"/>
          </a:solidFill>
        </p:grpSpPr>
        <p:grpSp>
          <p:nvGrpSpPr>
            <p:cNvPr id="18" name="Graphic 2">
              <a:extLst>
                <a:ext uri="{FF2B5EF4-FFF2-40B4-BE49-F238E27FC236}">
                  <a16:creationId xmlns:a16="http://schemas.microsoft.com/office/drawing/2014/main" id="{D06AB08A-5197-448C-939A-FBDD476AF370}"/>
                </a:ext>
              </a:extLst>
            </p:cNvPr>
            <p:cNvGrpSpPr/>
            <p:nvPr/>
          </p:nvGrpSpPr>
          <p:grpSpPr>
            <a:xfrm>
              <a:off x="9098280" y="4285297"/>
              <a:ext cx="48577" cy="490537"/>
              <a:chOff x="9098280" y="4285297"/>
              <a:chExt cx="48577" cy="490537"/>
            </a:xfrm>
            <a:grpFill/>
          </p:grpSpPr>
          <p:sp>
            <p:nvSpPr>
              <p:cNvPr id="24" name="SliModel Group shp61">
                <a:extLst>
                  <a:ext uri="{FF2B5EF4-FFF2-40B4-BE49-F238E27FC236}">
                    <a16:creationId xmlns:a16="http://schemas.microsoft.com/office/drawing/2014/main" id="{392AABB9-0F16-450F-B875-C52F728282C1}"/>
                  </a:ext>
                </a:extLst>
              </p:cNvPr>
              <p:cNvSpPr/>
              <p:nvPr/>
            </p:nvSpPr>
            <p:spPr>
              <a:xfrm>
                <a:off x="9098280" y="4285297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SliModel Group shp62">
                <a:extLst>
                  <a:ext uri="{FF2B5EF4-FFF2-40B4-BE49-F238E27FC236}">
                    <a16:creationId xmlns:a16="http://schemas.microsoft.com/office/drawing/2014/main" id="{15AF6DD5-DAD0-4AD8-88B9-9D03423793B9}"/>
                  </a:ext>
                </a:extLst>
              </p:cNvPr>
              <p:cNvSpPr/>
              <p:nvPr/>
            </p:nvSpPr>
            <p:spPr>
              <a:xfrm>
                <a:off x="9098280" y="4432934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SliModel Group shp63">
                <a:extLst>
                  <a:ext uri="{FF2B5EF4-FFF2-40B4-BE49-F238E27FC236}">
                    <a16:creationId xmlns:a16="http://schemas.microsoft.com/office/drawing/2014/main" id="{F211DDC3-88E4-4AC6-AAE3-595C07CBA855}"/>
                  </a:ext>
                </a:extLst>
              </p:cNvPr>
              <p:cNvSpPr/>
              <p:nvPr/>
            </p:nvSpPr>
            <p:spPr>
              <a:xfrm>
                <a:off x="9098280" y="4580572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SliModel Group shp64">
                <a:extLst>
                  <a:ext uri="{FF2B5EF4-FFF2-40B4-BE49-F238E27FC236}">
                    <a16:creationId xmlns:a16="http://schemas.microsoft.com/office/drawing/2014/main" id="{E4A57B04-1BA0-4E7D-9CED-8905DA72A63E}"/>
                  </a:ext>
                </a:extLst>
              </p:cNvPr>
              <p:cNvSpPr/>
              <p:nvPr/>
            </p:nvSpPr>
            <p:spPr>
              <a:xfrm>
                <a:off x="9099232" y="4728210"/>
                <a:ext cx="47625" cy="47625"/>
              </a:xfrm>
              <a:custGeom>
                <a:avLst/>
                <a:gdLst>
                  <a:gd name="connsiteX0" fmla="*/ 47625 w 47625"/>
                  <a:gd name="connsiteY0" fmla="*/ 23812 h 47625"/>
                  <a:gd name="connsiteX1" fmla="*/ 23812 w 47625"/>
                  <a:gd name="connsiteY1" fmla="*/ 47625 h 47625"/>
                  <a:gd name="connsiteX2" fmla="*/ 0 w 47625"/>
                  <a:gd name="connsiteY2" fmla="*/ 23812 h 47625"/>
                  <a:gd name="connsiteX3" fmla="*/ 23812 w 47625"/>
                  <a:gd name="connsiteY3" fmla="*/ 0 h 47625"/>
                  <a:gd name="connsiteX4" fmla="*/ 47625 w 47625"/>
                  <a:gd name="connsiteY4" fmla="*/ 23812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2"/>
                    </a:moveTo>
                    <a:cubicBezTo>
                      <a:pt x="47625" y="36964"/>
                      <a:pt x="36964" y="47625"/>
                      <a:pt x="23812" y="47625"/>
                    </a:cubicBezTo>
                    <a:cubicBezTo>
                      <a:pt x="10661" y="47625"/>
                      <a:pt x="0" y="36964"/>
                      <a:pt x="0" y="23812"/>
                    </a:cubicBezTo>
                    <a:cubicBezTo>
                      <a:pt x="0" y="10661"/>
                      <a:pt x="10661" y="0"/>
                      <a:pt x="23812" y="0"/>
                    </a:cubicBezTo>
                    <a:cubicBezTo>
                      <a:pt x="36964" y="0"/>
                      <a:pt x="47625" y="10661"/>
                      <a:pt x="47625" y="238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" name="Graphic 2">
              <a:extLst>
                <a:ext uri="{FF2B5EF4-FFF2-40B4-BE49-F238E27FC236}">
                  <a16:creationId xmlns:a16="http://schemas.microsoft.com/office/drawing/2014/main" id="{E49C45DB-49DF-4B47-83C5-9908C83B4649}"/>
                </a:ext>
              </a:extLst>
            </p:cNvPr>
            <p:cNvGrpSpPr/>
            <p:nvPr/>
          </p:nvGrpSpPr>
          <p:grpSpPr>
            <a:xfrm>
              <a:off x="8960167" y="4285297"/>
              <a:ext cx="48577" cy="490537"/>
              <a:chOff x="8960167" y="4285297"/>
              <a:chExt cx="48577" cy="490537"/>
            </a:xfrm>
            <a:grpFill/>
          </p:grpSpPr>
          <p:sp>
            <p:nvSpPr>
              <p:cNvPr id="20" name="SliModel Group shp65">
                <a:extLst>
                  <a:ext uri="{FF2B5EF4-FFF2-40B4-BE49-F238E27FC236}">
                    <a16:creationId xmlns:a16="http://schemas.microsoft.com/office/drawing/2014/main" id="{F5066B6E-F29A-47C6-AFA4-FD3C9C0E8DE5}"/>
                  </a:ext>
                </a:extLst>
              </p:cNvPr>
              <p:cNvSpPr/>
              <p:nvPr/>
            </p:nvSpPr>
            <p:spPr>
              <a:xfrm>
                <a:off x="8960167" y="4285297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SliModel Group shp66">
                <a:extLst>
                  <a:ext uri="{FF2B5EF4-FFF2-40B4-BE49-F238E27FC236}">
                    <a16:creationId xmlns:a16="http://schemas.microsoft.com/office/drawing/2014/main" id="{FD1B99B7-33DA-4AAD-B0F1-307834BE6538}"/>
                  </a:ext>
                </a:extLst>
              </p:cNvPr>
              <p:cNvSpPr/>
              <p:nvPr/>
            </p:nvSpPr>
            <p:spPr>
              <a:xfrm>
                <a:off x="8960167" y="4432934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SliModel Group shp67">
                <a:extLst>
                  <a:ext uri="{FF2B5EF4-FFF2-40B4-BE49-F238E27FC236}">
                    <a16:creationId xmlns:a16="http://schemas.microsoft.com/office/drawing/2014/main" id="{28C27D6E-8A96-4D1B-836D-7C78609BBC17}"/>
                  </a:ext>
                </a:extLst>
              </p:cNvPr>
              <p:cNvSpPr/>
              <p:nvPr/>
            </p:nvSpPr>
            <p:spPr>
              <a:xfrm>
                <a:off x="8960167" y="4580572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SliModel Group shp68">
                <a:extLst>
                  <a:ext uri="{FF2B5EF4-FFF2-40B4-BE49-F238E27FC236}">
                    <a16:creationId xmlns:a16="http://schemas.microsoft.com/office/drawing/2014/main" id="{56B28635-BD25-4F7B-B466-4775BB8EFE2D}"/>
                  </a:ext>
                </a:extLst>
              </p:cNvPr>
              <p:cNvSpPr/>
              <p:nvPr/>
            </p:nvSpPr>
            <p:spPr>
              <a:xfrm>
                <a:off x="8961120" y="4728210"/>
                <a:ext cx="47625" cy="47625"/>
              </a:xfrm>
              <a:custGeom>
                <a:avLst/>
                <a:gdLst>
                  <a:gd name="connsiteX0" fmla="*/ 47625 w 47625"/>
                  <a:gd name="connsiteY0" fmla="*/ 23812 h 47625"/>
                  <a:gd name="connsiteX1" fmla="*/ 23812 w 47625"/>
                  <a:gd name="connsiteY1" fmla="*/ 47625 h 47625"/>
                  <a:gd name="connsiteX2" fmla="*/ 0 w 47625"/>
                  <a:gd name="connsiteY2" fmla="*/ 23812 h 47625"/>
                  <a:gd name="connsiteX3" fmla="*/ 23812 w 47625"/>
                  <a:gd name="connsiteY3" fmla="*/ 0 h 47625"/>
                  <a:gd name="connsiteX4" fmla="*/ 47625 w 47625"/>
                  <a:gd name="connsiteY4" fmla="*/ 23812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2"/>
                    </a:moveTo>
                    <a:cubicBezTo>
                      <a:pt x="47625" y="36964"/>
                      <a:pt x="36964" y="47625"/>
                      <a:pt x="23812" y="47625"/>
                    </a:cubicBezTo>
                    <a:cubicBezTo>
                      <a:pt x="10661" y="47625"/>
                      <a:pt x="0" y="36964"/>
                      <a:pt x="0" y="23812"/>
                    </a:cubicBezTo>
                    <a:cubicBezTo>
                      <a:pt x="0" y="10661"/>
                      <a:pt x="10661" y="0"/>
                      <a:pt x="23812" y="0"/>
                    </a:cubicBezTo>
                    <a:cubicBezTo>
                      <a:pt x="36964" y="0"/>
                      <a:pt x="47625" y="10661"/>
                      <a:pt x="47625" y="238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1780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Model shp60">
            <a:extLst>
              <a:ext uri="{FF2B5EF4-FFF2-40B4-BE49-F238E27FC236}">
                <a16:creationId xmlns:a16="http://schemas.microsoft.com/office/drawing/2014/main" id="{1A4B9E2A-9F5A-419A-B0DB-3E82C8E1755D}"/>
              </a:ext>
            </a:extLst>
          </p:cNvPr>
          <p:cNvGrpSpPr/>
          <p:nvPr/>
        </p:nvGrpSpPr>
        <p:grpSpPr>
          <a:xfrm>
            <a:off x="99083" y="717789"/>
            <a:ext cx="282693" cy="742795"/>
            <a:chOff x="8960167" y="4285297"/>
            <a:chExt cx="186689" cy="490537"/>
          </a:xfrm>
          <a:solidFill>
            <a:schemeClr val="tx1"/>
          </a:solidFill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ACFCC377-71EB-45BB-B735-A3769BF5DC63}"/>
                </a:ext>
              </a:extLst>
            </p:cNvPr>
            <p:cNvGrpSpPr/>
            <p:nvPr/>
          </p:nvGrpSpPr>
          <p:grpSpPr>
            <a:xfrm>
              <a:off x="9098280" y="4285297"/>
              <a:ext cx="48577" cy="490537"/>
              <a:chOff x="9098280" y="4285297"/>
              <a:chExt cx="48577" cy="490537"/>
            </a:xfrm>
            <a:grpFill/>
          </p:grpSpPr>
          <p:sp>
            <p:nvSpPr>
              <p:cNvPr id="10" name="SliModel Group shp61">
                <a:extLst>
                  <a:ext uri="{FF2B5EF4-FFF2-40B4-BE49-F238E27FC236}">
                    <a16:creationId xmlns:a16="http://schemas.microsoft.com/office/drawing/2014/main" id="{0FDDD00A-D417-40A5-BCB3-C28AED210504}"/>
                  </a:ext>
                </a:extLst>
              </p:cNvPr>
              <p:cNvSpPr/>
              <p:nvPr/>
            </p:nvSpPr>
            <p:spPr>
              <a:xfrm>
                <a:off x="9098280" y="4285297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SliModel Group shp62">
                <a:extLst>
                  <a:ext uri="{FF2B5EF4-FFF2-40B4-BE49-F238E27FC236}">
                    <a16:creationId xmlns:a16="http://schemas.microsoft.com/office/drawing/2014/main" id="{DFD3BED4-B23E-42F9-B48C-2BA97F936EE9}"/>
                  </a:ext>
                </a:extLst>
              </p:cNvPr>
              <p:cNvSpPr/>
              <p:nvPr/>
            </p:nvSpPr>
            <p:spPr>
              <a:xfrm>
                <a:off x="9098280" y="4432934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SliModel Group shp63">
                <a:extLst>
                  <a:ext uri="{FF2B5EF4-FFF2-40B4-BE49-F238E27FC236}">
                    <a16:creationId xmlns:a16="http://schemas.microsoft.com/office/drawing/2014/main" id="{10894398-DBB1-4555-B651-D8D3F2C73372}"/>
                  </a:ext>
                </a:extLst>
              </p:cNvPr>
              <p:cNvSpPr/>
              <p:nvPr/>
            </p:nvSpPr>
            <p:spPr>
              <a:xfrm>
                <a:off x="9098280" y="4580572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SliModel Group shp64">
                <a:extLst>
                  <a:ext uri="{FF2B5EF4-FFF2-40B4-BE49-F238E27FC236}">
                    <a16:creationId xmlns:a16="http://schemas.microsoft.com/office/drawing/2014/main" id="{6C056D49-54D1-47C3-89A9-DB00A5AC4E6E}"/>
                  </a:ext>
                </a:extLst>
              </p:cNvPr>
              <p:cNvSpPr/>
              <p:nvPr/>
            </p:nvSpPr>
            <p:spPr>
              <a:xfrm>
                <a:off x="9099232" y="4728210"/>
                <a:ext cx="47625" cy="47625"/>
              </a:xfrm>
              <a:custGeom>
                <a:avLst/>
                <a:gdLst>
                  <a:gd name="connsiteX0" fmla="*/ 47625 w 47625"/>
                  <a:gd name="connsiteY0" fmla="*/ 23812 h 47625"/>
                  <a:gd name="connsiteX1" fmla="*/ 23812 w 47625"/>
                  <a:gd name="connsiteY1" fmla="*/ 47625 h 47625"/>
                  <a:gd name="connsiteX2" fmla="*/ 0 w 47625"/>
                  <a:gd name="connsiteY2" fmla="*/ 23812 h 47625"/>
                  <a:gd name="connsiteX3" fmla="*/ 23812 w 47625"/>
                  <a:gd name="connsiteY3" fmla="*/ 0 h 47625"/>
                  <a:gd name="connsiteX4" fmla="*/ 47625 w 47625"/>
                  <a:gd name="connsiteY4" fmla="*/ 23812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2"/>
                    </a:moveTo>
                    <a:cubicBezTo>
                      <a:pt x="47625" y="36964"/>
                      <a:pt x="36964" y="47625"/>
                      <a:pt x="23812" y="47625"/>
                    </a:cubicBezTo>
                    <a:cubicBezTo>
                      <a:pt x="10661" y="47625"/>
                      <a:pt x="0" y="36964"/>
                      <a:pt x="0" y="23812"/>
                    </a:cubicBezTo>
                    <a:cubicBezTo>
                      <a:pt x="0" y="10661"/>
                      <a:pt x="10661" y="0"/>
                      <a:pt x="23812" y="0"/>
                    </a:cubicBezTo>
                    <a:cubicBezTo>
                      <a:pt x="36964" y="0"/>
                      <a:pt x="47625" y="10661"/>
                      <a:pt x="47625" y="238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" name="Graphic 2">
              <a:extLst>
                <a:ext uri="{FF2B5EF4-FFF2-40B4-BE49-F238E27FC236}">
                  <a16:creationId xmlns:a16="http://schemas.microsoft.com/office/drawing/2014/main" id="{EBC69014-46EC-49CC-93F8-4E40A40A42A6}"/>
                </a:ext>
              </a:extLst>
            </p:cNvPr>
            <p:cNvGrpSpPr/>
            <p:nvPr/>
          </p:nvGrpSpPr>
          <p:grpSpPr>
            <a:xfrm>
              <a:off x="8960167" y="4285297"/>
              <a:ext cx="48577" cy="490537"/>
              <a:chOff x="8960167" y="4285297"/>
              <a:chExt cx="48577" cy="490537"/>
            </a:xfrm>
            <a:grpFill/>
          </p:grpSpPr>
          <p:sp>
            <p:nvSpPr>
              <p:cNvPr id="6" name="SliModel Group shp65">
                <a:extLst>
                  <a:ext uri="{FF2B5EF4-FFF2-40B4-BE49-F238E27FC236}">
                    <a16:creationId xmlns:a16="http://schemas.microsoft.com/office/drawing/2014/main" id="{F0AD19CE-3CD5-4FE0-A486-0A6876D02D41}"/>
                  </a:ext>
                </a:extLst>
              </p:cNvPr>
              <p:cNvSpPr/>
              <p:nvPr/>
            </p:nvSpPr>
            <p:spPr>
              <a:xfrm>
                <a:off x="8960167" y="4285297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SliModel Group shp66">
                <a:extLst>
                  <a:ext uri="{FF2B5EF4-FFF2-40B4-BE49-F238E27FC236}">
                    <a16:creationId xmlns:a16="http://schemas.microsoft.com/office/drawing/2014/main" id="{8FF2EAD4-CD52-4920-97B3-600C746DF27B}"/>
                  </a:ext>
                </a:extLst>
              </p:cNvPr>
              <p:cNvSpPr/>
              <p:nvPr/>
            </p:nvSpPr>
            <p:spPr>
              <a:xfrm>
                <a:off x="8960167" y="4432934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SliModel Group shp67">
                <a:extLst>
                  <a:ext uri="{FF2B5EF4-FFF2-40B4-BE49-F238E27FC236}">
                    <a16:creationId xmlns:a16="http://schemas.microsoft.com/office/drawing/2014/main" id="{01C9E27B-288F-4705-97A7-E365CB102F95}"/>
                  </a:ext>
                </a:extLst>
              </p:cNvPr>
              <p:cNvSpPr/>
              <p:nvPr/>
            </p:nvSpPr>
            <p:spPr>
              <a:xfrm>
                <a:off x="8960167" y="4580572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SliModel Group shp68">
                <a:extLst>
                  <a:ext uri="{FF2B5EF4-FFF2-40B4-BE49-F238E27FC236}">
                    <a16:creationId xmlns:a16="http://schemas.microsoft.com/office/drawing/2014/main" id="{187DB1AD-EC42-41B2-A23B-F3946FABFDC3}"/>
                  </a:ext>
                </a:extLst>
              </p:cNvPr>
              <p:cNvSpPr/>
              <p:nvPr/>
            </p:nvSpPr>
            <p:spPr>
              <a:xfrm>
                <a:off x="8961120" y="4728210"/>
                <a:ext cx="47625" cy="47625"/>
              </a:xfrm>
              <a:custGeom>
                <a:avLst/>
                <a:gdLst>
                  <a:gd name="connsiteX0" fmla="*/ 47625 w 47625"/>
                  <a:gd name="connsiteY0" fmla="*/ 23812 h 47625"/>
                  <a:gd name="connsiteX1" fmla="*/ 23812 w 47625"/>
                  <a:gd name="connsiteY1" fmla="*/ 47625 h 47625"/>
                  <a:gd name="connsiteX2" fmla="*/ 0 w 47625"/>
                  <a:gd name="connsiteY2" fmla="*/ 23812 h 47625"/>
                  <a:gd name="connsiteX3" fmla="*/ 23812 w 47625"/>
                  <a:gd name="connsiteY3" fmla="*/ 0 h 47625"/>
                  <a:gd name="connsiteX4" fmla="*/ 47625 w 47625"/>
                  <a:gd name="connsiteY4" fmla="*/ 23812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2"/>
                    </a:moveTo>
                    <a:cubicBezTo>
                      <a:pt x="47625" y="36964"/>
                      <a:pt x="36964" y="47625"/>
                      <a:pt x="23812" y="47625"/>
                    </a:cubicBezTo>
                    <a:cubicBezTo>
                      <a:pt x="10661" y="47625"/>
                      <a:pt x="0" y="36964"/>
                      <a:pt x="0" y="23812"/>
                    </a:cubicBezTo>
                    <a:cubicBezTo>
                      <a:pt x="0" y="10661"/>
                      <a:pt x="10661" y="0"/>
                      <a:pt x="23812" y="0"/>
                    </a:cubicBezTo>
                    <a:cubicBezTo>
                      <a:pt x="36964" y="0"/>
                      <a:pt x="47625" y="10661"/>
                      <a:pt x="47625" y="238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6146" name="Picture 2" descr="Les banques ont-elles réussi leur transformation digitale ? - Fabrice  Lamirault">
            <a:extLst>
              <a:ext uri="{FF2B5EF4-FFF2-40B4-BE49-F238E27FC236}">
                <a16:creationId xmlns:a16="http://schemas.microsoft.com/office/drawing/2014/main" id="{2C392B93-75D2-405A-9461-5D222294B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902" y="0"/>
            <a:ext cx="5085097" cy="294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Model shp106">
            <a:extLst>
              <a:ext uri="{FF2B5EF4-FFF2-40B4-BE49-F238E27FC236}">
                <a16:creationId xmlns:a16="http://schemas.microsoft.com/office/drawing/2014/main" id="{C9D6F746-B674-40FC-889B-637B25441C15}"/>
              </a:ext>
            </a:extLst>
          </p:cNvPr>
          <p:cNvSpPr>
            <a:spLocks/>
          </p:cNvSpPr>
          <p:nvPr/>
        </p:nvSpPr>
        <p:spPr bwMode="auto">
          <a:xfrm>
            <a:off x="11439633" y="6068489"/>
            <a:ext cx="752367" cy="752367"/>
          </a:xfrm>
          <a:prstGeom prst="donut">
            <a:avLst/>
          </a:prstGeom>
          <a:noFill/>
          <a:ln w="25400">
            <a:solidFill>
              <a:schemeClr val="accent1">
                <a:alpha val="20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D8BF0AE-F515-41FA-922B-1F67EAA2A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3109" y="6348913"/>
            <a:ext cx="499915" cy="469433"/>
          </a:xfrm>
          <a:prstGeom prst="rect">
            <a:avLst/>
          </a:prstGeom>
        </p:spPr>
      </p:pic>
      <p:sp>
        <p:nvSpPr>
          <p:cNvPr id="16" name="SlideModel shp591">
            <a:extLst>
              <a:ext uri="{FF2B5EF4-FFF2-40B4-BE49-F238E27FC236}">
                <a16:creationId xmlns:a16="http://schemas.microsoft.com/office/drawing/2014/main" id="{2AB939B6-1A58-4A69-AF02-D9375A8BE6D5}"/>
              </a:ext>
            </a:extLst>
          </p:cNvPr>
          <p:cNvSpPr>
            <a:spLocks/>
          </p:cNvSpPr>
          <p:nvPr/>
        </p:nvSpPr>
        <p:spPr bwMode="auto">
          <a:xfrm rot="10800000">
            <a:off x="12055425" y="6733681"/>
            <a:ext cx="119563" cy="117590"/>
          </a:xfrm>
          <a:prstGeom prst="donu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8628CE0-E90F-4EB0-8BF0-09355085F08E}"/>
              </a:ext>
            </a:extLst>
          </p:cNvPr>
          <p:cNvSpPr txBox="1"/>
          <p:nvPr/>
        </p:nvSpPr>
        <p:spPr>
          <a:xfrm>
            <a:off x="11688953" y="6282066"/>
            <a:ext cx="36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9D1696F-3FDB-4CF1-8A21-8C951318A08E}"/>
              </a:ext>
            </a:extLst>
          </p:cNvPr>
          <p:cNvSpPr txBox="1"/>
          <p:nvPr/>
        </p:nvSpPr>
        <p:spPr>
          <a:xfrm>
            <a:off x="0" y="7949"/>
            <a:ext cx="6382471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Intégration des indices de Gini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1DBE57E-925D-4AB1-A75C-F0F5679A496B}"/>
              </a:ext>
            </a:extLst>
          </p:cNvPr>
          <p:cNvSpPr txBox="1"/>
          <p:nvPr/>
        </p:nvSpPr>
        <p:spPr>
          <a:xfrm>
            <a:off x="1566227" y="1065303"/>
            <a:ext cx="6803415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Enrichissement l’échantillon par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indices de Gini des pays</a:t>
            </a: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 bank: https://data.worldbank.org/indicator/SI.POV.GINI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B3288FA-9D10-4577-B528-5F9E27E5C843}"/>
              </a:ext>
            </a:extLst>
          </p:cNvPr>
          <p:cNvSpPr txBox="1"/>
          <p:nvPr/>
        </p:nvSpPr>
        <p:spPr>
          <a:xfrm>
            <a:off x="1639242" y="1895147"/>
            <a:ext cx="6657383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Identification des indices de Gini selon le couple Pays/Années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Jointure et traitement/ Calcul des indices manquants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23FBD833-EE36-467F-8324-1A8EE132618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3" y="2673413"/>
            <a:ext cx="5296359" cy="184420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5F766BD1-8EDA-42E8-B8A0-CD33282F1A4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535" y="3595142"/>
            <a:ext cx="7163421" cy="30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57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igitalisation bancaire : Sommaire de notre spécial - La Nouvelle Tribune">
            <a:extLst>
              <a:ext uri="{FF2B5EF4-FFF2-40B4-BE49-F238E27FC236}">
                <a16:creationId xmlns:a16="http://schemas.microsoft.com/office/drawing/2014/main" id="{941E73F7-ED14-4F2E-AED5-E7E484BF6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878" y="0"/>
            <a:ext cx="7386122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Model shp106">
            <a:extLst>
              <a:ext uri="{FF2B5EF4-FFF2-40B4-BE49-F238E27FC236}">
                <a16:creationId xmlns:a16="http://schemas.microsoft.com/office/drawing/2014/main" id="{380C84F6-8957-4D79-9549-4BE7F851B2C8}"/>
              </a:ext>
            </a:extLst>
          </p:cNvPr>
          <p:cNvSpPr>
            <a:spLocks/>
          </p:cNvSpPr>
          <p:nvPr/>
        </p:nvSpPr>
        <p:spPr bwMode="auto">
          <a:xfrm>
            <a:off x="11462106" y="6187151"/>
            <a:ext cx="752367" cy="752367"/>
          </a:xfrm>
          <a:prstGeom prst="donut">
            <a:avLst/>
          </a:prstGeom>
          <a:noFill/>
          <a:ln w="25400">
            <a:solidFill>
              <a:schemeClr val="accent1">
                <a:alpha val="20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B4E15B6-18F3-443F-9E9C-5497C7C3A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8324" y="6385878"/>
            <a:ext cx="499915" cy="469433"/>
          </a:xfrm>
          <a:prstGeom prst="rect">
            <a:avLst/>
          </a:prstGeom>
        </p:spPr>
      </p:pic>
      <p:sp>
        <p:nvSpPr>
          <p:cNvPr id="5" name="SlideModel shp591">
            <a:extLst>
              <a:ext uri="{FF2B5EF4-FFF2-40B4-BE49-F238E27FC236}">
                <a16:creationId xmlns:a16="http://schemas.microsoft.com/office/drawing/2014/main" id="{EFA4690C-5E38-4999-AAA1-884E9C6781C4}"/>
              </a:ext>
            </a:extLst>
          </p:cNvPr>
          <p:cNvSpPr>
            <a:spLocks/>
          </p:cNvSpPr>
          <p:nvPr/>
        </p:nvSpPr>
        <p:spPr bwMode="auto">
          <a:xfrm rot="10800000">
            <a:off x="11549850" y="6740410"/>
            <a:ext cx="119563" cy="117590"/>
          </a:xfrm>
          <a:prstGeom prst="donu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A1C031-BC5D-4C5C-9635-6483F66CFCF6}"/>
              </a:ext>
            </a:extLst>
          </p:cNvPr>
          <p:cNvSpPr txBox="1"/>
          <p:nvPr/>
        </p:nvSpPr>
        <p:spPr>
          <a:xfrm>
            <a:off x="11669413" y="6378669"/>
            <a:ext cx="499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grpSp>
        <p:nvGrpSpPr>
          <p:cNvPr id="7" name="SlideModel shp60">
            <a:extLst>
              <a:ext uri="{FF2B5EF4-FFF2-40B4-BE49-F238E27FC236}">
                <a16:creationId xmlns:a16="http://schemas.microsoft.com/office/drawing/2014/main" id="{10D55EB0-8F39-4192-9286-6AC29C13BC09}"/>
              </a:ext>
            </a:extLst>
          </p:cNvPr>
          <p:cNvGrpSpPr/>
          <p:nvPr/>
        </p:nvGrpSpPr>
        <p:grpSpPr>
          <a:xfrm>
            <a:off x="99083" y="717789"/>
            <a:ext cx="282693" cy="742795"/>
            <a:chOff x="8960167" y="4285297"/>
            <a:chExt cx="186689" cy="490537"/>
          </a:xfrm>
          <a:solidFill>
            <a:schemeClr val="tx1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1C4FD1FF-1A34-48E8-917D-7904A6B1F185}"/>
                </a:ext>
              </a:extLst>
            </p:cNvPr>
            <p:cNvGrpSpPr/>
            <p:nvPr/>
          </p:nvGrpSpPr>
          <p:grpSpPr>
            <a:xfrm>
              <a:off x="9098280" y="4285297"/>
              <a:ext cx="48577" cy="490537"/>
              <a:chOff x="9098280" y="4285297"/>
              <a:chExt cx="48577" cy="490537"/>
            </a:xfrm>
            <a:grpFill/>
          </p:grpSpPr>
          <p:sp>
            <p:nvSpPr>
              <p:cNvPr id="14" name="SliModel Group shp61">
                <a:extLst>
                  <a:ext uri="{FF2B5EF4-FFF2-40B4-BE49-F238E27FC236}">
                    <a16:creationId xmlns:a16="http://schemas.microsoft.com/office/drawing/2014/main" id="{FCEDA11F-878F-4818-A954-81EA83685742}"/>
                  </a:ext>
                </a:extLst>
              </p:cNvPr>
              <p:cNvSpPr/>
              <p:nvPr/>
            </p:nvSpPr>
            <p:spPr>
              <a:xfrm>
                <a:off x="9098280" y="4285297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SliModel Group shp62">
                <a:extLst>
                  <a:ext uri="{FF2B5EF4-FFF2-40B4-BE49-F238E27FC236}">
                    <a16:creationId xmlns:a16="http://schemas.microsoft.com/office/drawing/2014/main" id="{D64CD6E9-F005-46D9-941B-290E627D279C}"/>
                  </a:ext>
                </a:extLst>
              </p:cNvPr>
              <p:cNvSpPr/>
              <p:nvPr/>
            </p:nvSpPr>
            <p:spPr>
              <a:xfrm>
                <a:off x="9098280" y="4432934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SliModel Group shp63">
                <a:extLst>
                  <a:ext uri="{FF2B5EF4-FFF2-40B4-BE49-F238E27FC236}">
                    <a16:creationId xmlns:a16="http://schemas.microsoft.com/office/drawing/2014/main" id="{01A1A239-583C-4373-AD7E-5E74E331D3B2}"/>
                  </a:ext>
                </a:extLst>
              </p:cNvPr>
              <p:cNvSpPr/>
              <p:nvPr/>
            </p:nvSpPr>
            <p:spPr>
              <a:xfrm>
                <a:off x="9098280" y="4580572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SliModel Group shp64">
                <a:extLst>
                  <a:ext uri="{FF2B5EF4-FFF2-40B4-BE49-F238E27FC236}">
                    <a16:creationId xmlns:a16="http://schemas.microsoft.com/office/drawing/2014/main" id="{9ACEEE92-0AC4-4F23-8205-534DB7154486}"/>
                  </a:ext>
                </a:extLst>
              </p:cNvPr>
              <p:cNvSpPr/>
              <p:nvPr/>
            </p:nvSpPr>
            <p:spPr>
              <a:xfrm>
                <a:off x="9099232" y="4728210"/>
                <a:ext cx="47625" cy="47625"/>
              </a:xfrm>
              <a:custGeom>
                <a:avLst/>
                <a:gdLst>
                  <a:gd name="connsiteX0" fmla="*/ 47625 w 47625"/>
                  <a:gd name="connsiteY0" fmla="*/ 23812 h 47625"/>
                  <a:gd name="connsiteX1" fmla="*/ 23812 w 47625"/>
                  <a:gd name="connsiteY1" fmla="*/ 47625 h 47625"/>
                  <a:gd name="connsiteX2" fmla="*/ 0 w 47625"/>
                  <a:gd name="connsiteY2" fmla="*/ 23812 h 47625"/>
                  <a:gd name="connsiteX3" fmla="*/ 23812 w 47625"/>
                  <a:gd name="connsiteY3" fmla="*/ 0 h 47625"/>
                  <a:gd name="connsiteX4" fmla="*/ 47625 w 47625"/>
                  <a:gd name="connsiteY4" fmla="*/ 23812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2"/>
                    </a:moveTo>
                    <a:cubicBezTo>
                      <a:pt x="47625" y="36964"/>
                      <a:pt x="36964" y="47625"/>
                      <a:pt x="23812" y="47625"/>
                    </a:cubicBezTo>
                    <a:cubicBezTo>
                      <a:pt x="10661" y="47625"/>
                      <a:pt x="0" y="36964"/>
                      <a:pt x="0" y="23812"/>
                    </a:cubicBezTo>
                    <a:cubicBezTo>
                      <a:pt x="0" y="10661"/>
                      <a:pt x="10661" y="0"/>
                      <a:pt x="23812" y="0"/>
                    </a:cubicBezTo>
                    <a:cubicBezTo>
                      <a:pt x="36964" y="0"/>
                      <a:pt x="47625" y="10661"/>
                      <a:pt x="47625" y="238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aphic 2">
              <a:extLst>
                <a:ext uri="{FF2B5EF4-FFF2-40B4-BE49-F238E27FC236}">
                  <a16:creationId xmlns:a16="http://schemas.microsoft.com/office/drawing/2014/main" id="{875939AF-56B9-4A79-9C2F-07EE3EADF91E}"/>
                </a:ext>
              </a:extLst>
            </p:cNvPr>
            <p:cNvGrpSpPr/>
            <p:nvPr/>
          </p:nvGrpSpPr>
          <p:grpSpPr>
            <a:xfrm>
              <a:off x="8960167" y="4285297"/>
              <a:ext cx="48577" cy="490537"/>
              <a:chOff x="8960167" y="4285297"/>
              <a:chExt cx="48577" cy="490537"/>
            </a:xfrm>
            <a:grpFill/>
          </p:grpSpPr>
          <p:sp>
            <p:nvSpPr>
              <p:cNvPr id="10" name="SliModel Group shp65">
                <a:extLst>
                  <a:ext uri="{FF2B5EF4-FFF2-40B4-BE49-F238E27FC236}">
                    <a16:creationId xmlns:a16="http://schemas.microsoft.com/office/drawing/2014/main" id="{5581F97A-6DA6-4B6A-B17C-8E50E3780896}"/>
                  </a:ext>
                </a:extLst>
              </p:cNvPr>
              <p:cNvSpPr/>
              <p:nvPr/>
            </p:nvSpPr>
            <p:spPr>
              <a:xfrm>
                <a:off x="8960167" y="4285297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SliModel Group shp66">
                <a:extLst>
                  <a:ext uri="{FF2B5EF4-FFF2-40B4-BE49-F238E27FC236}">
                    <a16:creationId xmlns:a16="http://schemas.microsoft.com/office/drawing/2014/main" id="{9BBFF347-FA36-4C1F-8B70-2FB4B0136E06}"/>
                  </a:ext>
                </a:extLst>
              </p:cNvPr>
              <p:cNvSpPr/>
              <p:nvPr/>
            </p:nvSpPr>
            <p:spPr>
              <a:xfrm>
                <a:off x="8960167" y="4432934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SliModel Group shp67">
                <a:extLst>
                  <a:ext uri="{FF2B5EF4-FFF2-40B4-BE49-F238E27FC236}">
                    <a16:creationId xmlns:a16="http://schemas.microsoft.com/office/drawing/2014/main" id="{A9790BE7-7735-45D7-8082-2F97FE88CD2A}"/>
                  </a:ext>
                </a:extLst>
              </p:cNvPr>
              <p:cNvSpPr/>
              <p:nvPr/>
            </p:nvSpPr>
            <p:spPr>
              <a:xfrm>
                <a:off x="8960167" y="4580572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7"/>
                      <a:pt x="37147" y="47625"/>
                      <a:pt x="23813" y="47625"/>
                    </a:cubicBezTo>
                    <a:cubicBezTo>
                      <a:pt x="10477" y="47625"/>
                      <a:pt x="0" y="37147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7" y="0"/>
                      <a:pt x="47625" y="10478"/>
                      <a:pt x="47625" y="238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SliModel Group shp68">
                <a:extLst>
                  <a:ext uri="{FF2B5EF4-FFF2-40B4-BE49-F238E27FC236}">
                    <a16:creationId xmlns:a16="http://schemas.microsoft.com/office/drawing/2014/main" id="{BEA5FAB4-6577-4F12-AC4A-AC9F32DEB6B0}"/>
                  </a:ext>
                </a:extLst>
              </p:cNvPr>
              <p:cNvSpPr/>
              <p:nvPr/>
            </p:nvSpPr>
            <p:spPr>
              <a:xfrm>
                <a:off x="8961120" y="4728210"/>
                <a:ext cx="47625" cy="47625"/>
              </a:xfrm>
              <a:custGeom>
                <a:avLst/>
                <a:gdLst>
                  <a:gd name="connsiteX0" fmla="*/ 47625 w 47625"/>
                  <a:gd name="connsiteY0" fmla="*/ 23812 h 47625"/>
                  <a:gd name="connsiteX1" fmla="*/ 23812 w 47625"/>
                  <a:gd name="connsiteY1" fmla="*/ 47625 h 47625"/>
                  <a:gd name="connsiteX2" fmla="*/ 0 w 47625"/>
                  <a:gd name="connsiteY2" fmla="*/ 23812 h 47625"/>
                  <a:gd name="connsiteX3" fmla="*/ 23812 w 47625"/>
                  <a:gd name="connsiteY3" fmla="*/ 0 h 47625"/>
                  <a:gd name="connsiteX4" fmla="*/ 47625 w 47625"/>
                  <a:gd name="connsiteY4" fmla="*/ 23812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2"/>
                    </a:moveTo>
                    <a:cubicBezTo>
                      <a:pt x="47625" y="36964"/>
                      <a:pt x="36964" y="47625"/>
                      <a:pt x="23812" y="47625"/>
                    </a:cubicBezTo>
                    <a:cubicBezTo>
                      <a:pt x="10661" y="47625"/>
                      <a:pt x="0" y="36964"/>
                      <a:pt x="0" y="23812"/>
                    </a:cubicBezTo>
                    <a:cubicBezTo>
                      <a:pt x="0" y="10661"/>
                      <a:pt x="10661" y="0"/>
                      <a:pt x="23812" y="0"/>
                    </a:cubicBezTo>
                    <a:cubicBezTo>
                      <a:pt x="36964" y="0"/>
                      <a:pt x="47625" y="10661"/>
                      <a:pt x="47625" y="238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8" name="ZoneTexte 17">
            <a:extLst>
              <a:ext uri="{FF2B5EF4-FFF2-40B4-BE49-F238E27FC236}">
                <a16:creationId xmlns:a16="http://schemas.microsoft.com/office/drawing/2014/main" id="{A2180221-95E8-4EA5-A6D8-A004FA9ADEC2}"/>
              </a:ext>
            </a:extLst>
          </p:cNvPr>
          <p:cNvSpPr txBox="1"/>
          <p:nvPr/>
        </p:nvSpPr>
        <p:spPr>
          <a:xfrm>
            <a:off x="-1" y="7949"/>
            <a:ext cx="7530354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 sur la distribution des variables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3D1BE16-92AA-42AD-A5D2-7D4ABB220C0C}"/>
              </a:ext>
            </a:extLst>
          </p:cNvPr>
          <p:cNvSpPr txBox="1"/>
          <p:nvPr/>
        </p:nvSpPr>
        <p:spPr>
          <a:xfrm>
            <a:off x="831989" y="1042511"/>
            <a:ext cx="4490447" cy="369332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 sur la distribution des variables.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2E246AAA-44CD-4DE9-9697-A2228C2763D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436" y="816616"/>
            <a:ext cx="6627517" cy="5584383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6073DF2E-FF53-47CF-AB51-58909E7F805D}"/>
              </a:ext>
            </a:extLst>
          </p:cNvPr>
          <p:cNvSpPr txBox="1"/>
          <p:nvPr/>
        </p:nvSpPr>
        <p:spPr>
          <a:xfrm>
            <a:off x="915909" y="1800074"/>
            <a:ext cx="4079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Identification de quelques outliers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7023325-8511-439B-BC7D-6D6406A49F4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3" y="2242671"/>
            <a:ext cx="5129022" cy="1996613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181A00F5-28B2-4334-AEE5-066D38159E55}"/>
              </a:ext>
            </a:extLst>
          </p:cNvPr>
          <p:cNvSpPr txBox="1"/>
          <p:nvPr/>
        </p:nvSpPr>
        <p:spPr>
          <a:xfrm>
            <a:off x="171199" y="4383741"/>
            <a:ext cx="4886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Les outliers sont des valeurs tout à fait cohérentes avec leur pays d'affectation.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F286B26-6D9D-43F9-8A1E-0EB39A7AEB48}"/>
              </a:ext>
            </a:extLst>
          </p:cNvPr>
          <p:cNvSpPr txBox="1"/>
          <p:nvPr/>
        </p:nvSpPr>
        <p:spPr>
          <a:xfrm>
            <a:off x="1379091" y="5363850"/>
            <a:ext cx="477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Aucune valeur doublon identifiée</a:t>
            </a:r>
            <a:r>
              <a:rPr lang="fr-F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6026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2_Office Theme">
  <a:themeElements>
    <a:clrScheme name="Custom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B79AA"/>
      </a:accent1>
      <a:accent2>
        <a:srgbClr val="F19549"/>
      </a:accent2>
      <a:accent3>
        <a:srgbClr val="FFD938"/>
      </a:accent3>
      <a:accent4>
        <a:srgbClr val="CAD1A1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50748</TotalTime>
  <Words>936</Words>
  <Application>Microsoft Office PowerPoint</Application>
  <PresentationFormat>Grand écran</PresentationFormat>
  <Paragraphs>133</Paragraphs>
  <Slides>23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23</vt:i4>
      </vt:variant>
    </vt:vector>
  </HeadingPairs>
  <TitlesOfParts>
    <vt:vector size="37" baseType="lpstr">
      <vt:lpstr>Arial</vt:lpstr>
      <vt:lpstr>Arial Black</vt:lpstr>
      <vt:lpstr>Calibri</vt:lpstr>
      <vt:lpstr>Calibri Light</vt:lpstr>
      <vt:lpstr>Courier New</vt:lpstr>
      <vt:lpstr>Nunito Sans</vt:lpstr>
      <vt:lpstr>Nunito Sans ExtraLight</vt:lpstr>
      <vt:lpstr>Nunito Sans SemiBold</vt:lpstr>
      <vt:lpstr>Segoe UI</vt:lpstr>
      <vt:lpstr>Segoe UI Light</vt:lpstr>
      <vt:lpstr>Times New Roman</vt:lpstr>
      <vt:lpstr>Wingdings</vt:lpstr>
      <vt:lpstr>Office Theme</vt:lpstr>
      <vt:lpstr>2_Office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German</dc:creator>
  <cp:keywords/>
  <dc:description/>
  <cp:lastModifiedBy>amine</cp:lastModifiedBy>
  <cp:revision>7174</cp:revision>
  <dcterms:created xsi:type="dcterms:W3CDTF">2014-11-12T21:47:38Z</dcterms:created>
  <dcterms:modified xsi:type="dcterms:W3CDTF">2022-05-01T12:55:58Z</dcterms:modified>
  <cp:category/>
</cp:coreProperties>
</file>