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4.jpg" ContentType="image/png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926" r:id="rId5"/>
  </p:sldMasterIdLst>
  <p:notesMasterIdLst>
    <p:notesMasterId r:id="rId14"/>
  </p:notesMasterIdLst>
  <p:sldIdLst>
    <p:sldId id="263" r:id="rId6"/>
    <p:sldId id="264" r:id="rId7"/>
    <p:sldId id="271" r:id="rId8"/>
    <p:sldId id="270" r:id="rId9"/>
    <p:sldId id="266" r:id="rId10"/>
    <p:sldId id="268" r:id="rId11"/>
    <p:sldId id="26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B531E-018F-4F6C-89DE-5425F73B193F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714AF-EC00-45E3-8206-6BA583AF43C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33679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15655-85FC-480C-8655-CC1D18B55E63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851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14AF-EC00-45E3-8206-6BA583AF43C9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413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C714AF-EC00-45E3-8206-6BA583AF43C9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1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5686-8C3E-7B6D-358F-45C7AEFC5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28859-AE33-1BF6-B46B-45C5C3204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690CA-3F90-70C2-C9BF-284CE36D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3C53-1BA4-B928-C5BE-642BBC1A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270D-7F40-C772-05FA-FBD3D09A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636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32196-E12D-3447-8637-F1C8A7B4F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46235-833F-1EEF-8496-4103CAF0D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79676-0528-07B1-E6A6-ABF55E3A0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7E632-AC32-55AA-10E3-9DD626FE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F025-9044-A420-DE73-5335995B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413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307691-E7F2-A8C1-CC29-232342000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EC073-72D1-17B1-F264-530533F15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3FDE1-A418-4C24-6AF0-23C89A25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61E2-A6B3-03F4-7B19-D2F65A0C7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1AE5-9DBC-F8DC-6E7A-522E1EEA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802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8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B6A4-FDC4-7BA0-C023-056C6943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DA64-0E1F-51B0-0712-CFB6F0768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512A0-4542-B8FE-2D70-02B5D158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48A28-4FC3-8B2F-136F-673117B7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F06F-11CC-9633-5D75-A71C4C4E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8435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91B8-4771-B225-B029-6D34CC46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2FCB6-8FC0-2F9E-76F8-240C083A9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69DF-1F76-8924-AAF3-6A3F02E1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3C938-CE27-60FE-0FC8-10D58637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B65E4-A4E2-EF99-4F72-8B82A740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26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FB48-5916-3DD1-4B9E-3FCFACD1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6D444-8B65-DC15-468A-B3C6C72B0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8D9B-D88F-E7EC-4865-F60902856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3341-DD16-38B1-3B37-41BB0D9F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CB227-FE69-70AA-9BB3-41217D864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B5C4E-92C4-19AB-333B-6135B9FB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1563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9EB8-A885-94A4-4AEB-2113B897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624C-7948-76C4-BC38-157E73C3B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0EAA8-C173-802A-25E8-B71F33726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6526B3-A6F1-109F-3FC0-D8914C7FF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A040A-D220-BFEB-7B00-3FA9A1BB8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BF5646-FCB7-195F-590E-0D50458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88323-7DC4-D2DC-5835-8B4E2C69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6DF64-EC24-278D-D8EF-758676B8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088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29F9-EE04-9F8C-D99D-66C3AA1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AA754-3489-65F1-FFB4-5A3DB6F26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9E72C-662F-62A6-1D55-52A9D16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B89B5-6E9F-1FDB-A803-87AAFA9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7860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B6A0D-6B43-C8E8-B3AF-FD603E6BA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1DC26-2E9B-ADA5-C807-BD701CBB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98FE-8910-A5A3-6214-94E217890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2760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CE27-4374-59BC-50B5-04E8FF71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13B25-12E7-6EAC-6383-3171200B4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43C8D-8221-5470-429D-484F07D9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C110B-064D-5ACD-6963-0AFB4DA1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8F7B6-4661-C57E-4456-AEA4B149C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5F156-DAE0-2B91-060A-4EA4BAA7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3813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B210-7EB4-1A71-1A56-5F0EF36B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8F327-CB2C-C720-D728-6712FE8B1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2E4D-2CC4-CF6E-C991-A5D4D4143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A8235-8C82-2418-3C4B-E6CBDF044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C36B4-74DD-2D95-03F8-19D8CF0A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E5AFF-7598-F602-82BC-9B04D471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03050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81444-F095-C745-46E1-9822D91FE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36709-91B0-DDE8-BEE3-45C37657D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1EC8-11F5-F6F9-6A9A-D2882A847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38159-C80C-46F1-A40B-4E7855239432}" type="datetimeFigureOut">
              <a:rPr lang="en-ZA" smtClean="0"/>
              <a:t>2025/09/30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9020C-55A5-90F3-69A5-62AEC9DA8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F4B5-D92C-33BA-DC58-FBF4894D9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CB7DB8-E458-4903-A449-CBE1C4523BF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841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87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1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mbarcados.com.br/projeto-io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ired.it/attualita/tech/2017/08/02/usa-legge-sicurezza-internet-of-thing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2/5-ways-to-implement-iot-for-the-benefit-of-your-busines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ktronikpraxis.vogel.de/so-funktioniert-lte-narrowband-iot-a-665905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hyperlink" Target="https://www.arduinoecia.com.br/2013/01/qual-placa-arduino-comprar.html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network-iot-internet-of-things-782707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3" name="Rectangle 106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7A253-C505-731A-0185-F961129C7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r>
              <a:rPr lang="en-ZA" sz="5000" b="1" i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ZA" sz="50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Mart</a:t>
            </a:r>
            <a:r>
              <a:rPr lang="en-ZA" sz="5000" b="1" i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Emergency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04345-FCE8-AF84-6B75-172D623F7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109014"/>
            <a:ext cx="4172757" cy="1840336"/>
          </a:xfrm>
        </p:spPr>
        <p:txBody>
          <a:bodyPr anchor="b">
            <a:normAutofit fontScale="85000" lnSpcReduction="20000"/>
          </a:bodyPr>
          <a:lstStyle/>
          <a:p>
            <a:r>
              <a:rPr lang="en-ZA" dirty="0"/>
              <a:t>Thimna Gogwana – 222213973</a:t>
            </a:r>
          </a:p>
          <a:p>
            <a:r>
              <a:rPr lang="en-ZA" dirty="0"/>
              <a:t>Mpilonhle </a:t>
            </a:r>
            <a:r>
              <a:rPr lang="en-ZA" dirty="0" err="1"/>
              <a:t>Zimela</a:t>
            </a:r>
            <a:r>
              <a:rPr lang="en-ZA" dirty="0"/>
              <a:t> Mzimela – 230197833</a:t>
            </a:r>
          </a:p>
          <a:p>
            <a:r>
              <a:rPr lang="en-ZA" dirty="0"/>
              <a:t>Jamie-Lee France – 230837484</a:t>
            </a:r>
          </a:p>
          <a:p>
            <a:r>
              <a:rPr lang="en-ZA" dirty="0" err="1"/>
              <a:t>Elzane</a:t>
            </a:r>
            <a:r>
              <a:rPr lang="en-ZA" dirty="0"/>
              <a:t> Frans – 230651658</a:t>
            </a:r>
          </a:p>
          <a:p>
            <a:r>
              <a:rPr lang="en-ZA" dirty="0" err="1"/>
              <a:t>Asisipho</a:t>
            </a:r>
            <a:r>
              <a:rPr lang="en-ZA" dirty="0"/>
              <a:t> </a:t>
            </a:r>
            <a:r>
              <a:rPr lang="en-ZA" dirty="0" err="1"/>
              <a:t>Mlahlwa</a:t>
            </a:r>
            <a:r>
              <a:rPr lang="en-ZA" dirty="0"/>
              <a:t> - 221338462</a:t>
            </a:r>
          </a:p>
        </p:txBody>
      </p: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E6CCC89C-63E5-6700-1C9B-92BE00EF0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970" r="18970"/>
          <a:stretch/>
        </p:blipFill>
        <p:spPr bwMode="auto">
          <a:xfrm>
            <a:off x="6326272" y="10"/>
            <a:ext cx="586572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7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6CC567D-AB34-F393-3AF9-B4AA9ADA0BC9}"/>
              </a:ext>
            </a:extLst>
          </p:cNvPr>
          <p:cNvSpPr/>
          <p:nvPr/>
        </p:nvSpPr>
        <p:spPr>
          <a:xfrm>
            <a:off x="-2" y="0"/>
            <a:ext cx="4166887" cy="68580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818F3-E908-E3D9-8B68-CAB4D5F08EAD}"/>
              </a:ext>
            </a:extLst>
          </p:cNvPr>
          <p:cNvSpPr txBox="1"/>
          <p:nvPr/>
        </p:nvSpPr>
        <p:spPr>
          <a:xfrm>
            <a:off x="5205316" y="334740"/>
            <a:ext cx="6258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40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DC3C6-A302-5A51-85B4-F9B24487EE6F}"/>
              </a:ext>
            </a:extLst>
          </p:cNvPr>
          <p:cNvSpPr txBox="1"/>
          <p:nvPr/>
        </p:nvSpPr>
        <p:spPr>
          <a:xfrm>
            <a:off x="4429212" y="1355107"/>
            <a:ext cx="359590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Transforming Safety Through IoT</a:t>
            </a:r>
            <a:endParaRPr lang="en-ZA" sz="2800" b="1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E151B-9316-44E3-8A1C-3779CCA36989}"/>
              </a:ext>
            </a:extLst>
          </p:cNvPr>
          <p:cNvSpPr txBox="1"/>
          <p:nvPr/>
        </p:nvSpPr>
        <p:spPr>
          <a:xfrm>
            <a:off x="4503172" y="2387925"/>
            <a:ext cx="3447983" cy="2212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6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The Internet of Things revolution enables unprecedented integration of safety systems, creating intelligent environments that proactively protect occupants and assets.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4D0D5-585D-3847-4C41-ED3D6E40DC46}"/>
              </a:ext>
            </a:extLst>
          </p:cNvPr>
          <p:cNvSpPr txBox="1"/>
          <p:nvPr/>
        </p:nvSpPr>
        <p:spPr>
          <a:xfrm>
            <a:off x="8929163" y="136103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Key Benefits </a:t>
            </a:r>
            <a:endParaRPr lang="en-ZA" sz="2800" b="1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95181-2D76-A9B1-ED83-69D9A31AAC4D}"/>
              </a:ext>
            </a:extLst>
          </p:cNvPr>
          <p:cNvSpPr txBox="1"/>
          <p:nvPr/>
        </p:nvSpPr>
        <p:spPr>
          <a:xfrm>
            <a:off x="8929163" y="2146962"/>
            <a:ext cx="2831696" cy="78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threat detection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CBC0B-AC4C-B50F-1815-91A87B6E7CF0}"/>
              </a:ext>
            </a:extLst>
          </p:cNvPr>
          <p:cNvSpPr txBox="1"/>
          <p:nvPr/>
        </p:nvSpPr>
        <p:spPr>
          <a:xfrm>
            <a:off x="8929163" y="3193344"/>
            <a:ext cx="3022615" cy="78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emergency response</a:t>
            </a: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0D46C-C412-7B2E-90EB-CB4053F25238}"/>
              </a:ext>
            </a:extLst>
          </p:cNvPr>
          <p:cNvSpPr txBox="1"/>
          <p:nvPr/>
        </p:nvSpPr>
        <p:spPr>
          <a:xfrm>
            <a:off x="8929163" y="4161372"/>
            <a:ext cx="3414016" cy="783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6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Remote monitoring capabilities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55D09F-0DEE-179C-9E5E-86B9F0DB6F9B}"/>
              </a:ext>
            </a:extLst>
          </p:cNvPr>
          <p:cNvSpPr txBox="1"/>
          <p:nvPr/>
        </p:nvSpPr>
        <p:spPr>
          <a:xfrm>
            <a:off x="4503172" y="4679614"/>
            <a:ext cx="3907310" cy="113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6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Our solution addresses  </a:t>
            </a:r>
            <a:r>
              <a:rPr lang="en-US" sz="1600" b="1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access control</a:t>
            </a:r>
            <a:r>
              <a:rPr lang="en-US" sz="1600" dirty="0">
                <a:latin typeface="Open Sans" pitchFamily="34" charset="0"/>
                <a:ea typeface="Open Sans" pitchFamily="34" charset="-122"/>
                <a:cs typeface="Open Sans" pitchFamily="34" charset="-120"/>
              </a:rPr>
              <a:t> through motion and sound detection.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525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AA1D38-CA49-99F8-09DA-6AD9BC7241D8}"/>
              </a:ext>
            </a:extLst>
          </p:cNvPr>
          <p:cNvSpPr txBox="1"/>
          <p:nvPr/>
        </p:nvSpPr>
        <p:spPr>
          <a:xfrm>
            <a:off x="4805363" y="341467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Vision &amp; Goals</a:t>
            </a:r>
            <a:endParaRPr lang="en-ZA" sz="4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CF33E6-287E-A502-B4F0-44400E44DAEA}"/>
              </a:ext>
            </a:extLst>
          </p:cNvPr>
          <p:cNvSpPr/>
          <p:nvPr/>
        </p:nvSpPr>
        <p:spPr>
          <a:xfrm>
            <a:off x="-2" y="0"/>
            <a:ext cx="4511042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A75E359-937D-9A24-F81E-B63B2A778C5C}"/>
              </a:ext>
            </a:extLst>
          </p:cNvPr>
          <p:cNvSpPr/>
          <p:nvPr/>
        </p:nvSpPr>
        <p:spPr>
          <a:xfrm>
            <a:off x="5323840" y="1760994"/>
            <a:ext cx="254000" cy="284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EEC4998-738C-940C-B24B-9B48E51AAC63}"/>
              </a:ext>
            </a:extLst>
          </p:cNvPr>
          <p:cNvSpPr/>
          <p:nvPr/>
        </p:nvSpPr>
        <p:spPr>
          <a:xfrm>
            <a:off x="5332730" y="3130187"/>
            <a:ext cx="254000" cy="284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25581-1537-C962-EEF0-63F8257657C4}"/>
              </a:ext>
            </a:extLst>
          </p:cNvPr>
          <p:cNvSpPr txBox="1"/>
          <p:nvPr/>
        </p:nvSpPr>
        <p:spPr>
          <a:xfrm>
            <a:off x="5722620" y="1672401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Vision</a:t>
            </a:r>
            <a:endParaRPr lang="en-Z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4DA472-279F-FB17-5F5A-15C4F6E24C67}"/>
              </a:ext>
            </a:extLst>
          </p:cNvPr>
          <p:cNvSpPr txBox="1"/>
          <p:nvPr/>
        </p:nvSpPr>
        <p:spPr>
          <a:xfrm>
            <a:off x="5577840" y="2134066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enhance safety and efficiency in modern living and working spaces through IoT.</a:t>
            </a:r>
            <a:endParaRPr lang="en-Z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D91BC-1DFE-281B-DF0F-DEFEBF1893C8}"/>
              </a:ext>
            </a:extLst>
          </p:cNvPr>
          <p:cNvSpPr txBox="1"/>
          <p:nvPr/>
        </p:nvSpPr>
        <p:spPr>
          <a:xfrm>
            <a:off x="5722620" y="3041594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Goals</a:t>
            </a:r>
            <a:endParaRPr lang="en-Z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A08194-40CA-9945-A346-6BBBA60F6123}"/>
              </a:ext>
            </a:extLst>
          </p:cNvPr>
          <p:cNvSpPr txBox="1"/>
          <p:nvPr/>
        </p:nvSpPr>
        <p:spPr>
          <a:xfrm>
            <a:off x="5586730" y="3503259"/>
            <a:ext cx="6101080" cy="1451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GB" sz="160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Improve emergency detection and response in smart spaces.</a:t>
            </a:r>
          </a:p>
          <a:p>
            <a:pPr algn="l">
              <a:spcBef>
                <a:spcPts val="450"/>
              </a:spcBef>
            </a:pPr>
            <a:r>
              <a:rPr lang="en-GB" sz="160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Provide a low-cost, scalable, and reliable multi-sensor solution.</a:t>
            </a:r>
          </a:p>
          <a:p>
            <a:pPr algn="l">
              <a:spcBef>
                <a:spcPts val="450"/>
              </a:spcBef>
            </a:pPr>
            <a:r>
              <a:rPr lang="en-GB" sz="160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Explore automation and remote monitoring for smarter environments.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FD37A3F-716A-5985-E238-09B6EB46FB82}"/>
              </a:ext>
            </a:extLst>
          </p:cNvPr>
          <p:cNvSpPr/>
          <p:nvPr/>
        </p:nvSpPr>
        <p:spPr>
          <a:xfrm>
            <a:off x="5323840" y="5205523"/>
            <a:ext cx="254000" cy="28448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331B07-2A0F-C3E3-A0D1-4CFA5E3808A1}"/>
              </a:ext>
            </a:extLst>
          </p:cNvPr>
          <p:cNvSpPr txBox="1"/>
          <p:nvPr/>
        </p:nvSpPr>
        <p:spPr>
          <a:xfrm>
            <a:off x="5722620" y="5120671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4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Ultimate Aim</a:t>
            </a:r>
            <a:endParaRPr lang="en-ZA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765A96-9D99-198D-A01D-83D255BE92CF}"/>
              </a:ext>
            </a:extLst>
          </p:cNvPr>
          <p:cNvSpPr txBox="1"/>
          <p:nvPr/>
        </p:nvSpPr>
        <p:spPr>
          <a:xfrm>
            <a:off x="5722620" y="5582336"/>
            <a:ext cx="61010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comprehensive system that contributes to the vision of truly Smart Access and Smart Spaces.</a:t>
            </a:r>
            <a:b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Z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33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5B0A89-DBB1-2A65-B5CF-34FD34F71E6F}"/>
              </a:ext>
            </a:extLst>
          </p:cNvPr>
          <p:cNvSpPr txBox="1"/>
          <p:nvPr/>
        </p:nvSpPr>
        <p:spPr>
          <a:xfrm>
            <a:off x="5108774" y="328676"/>
            <a:ext cx="59696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4000" b="1" i="0" dirty="0">
                <a:solidFill>
                  <a:schemeClr val="accent1">
                    <a:lumMod val="50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Project Innovations</a:t>
            </a:r>
            <a:endParaRPr lang="en-ZA" sz="40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78AD64-8863-4B3D-76EF-C8B28EADA6E3}"/>
              </a:ext>
            </a:extLst>
          </p:cNvPr>
          <p:cNvSpPr/>
          <p:nvPr/>
        </p:nvSpPr>
        <p:spPr>
          <a:xfrm>
            <a:off x="-2" y="0"/>
            <a:ext cx="4339606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533EB053-6BFE-6893-6001-346FD2E8C4E8}"/>
              </a:ext>
            </a:extLst>
          </p:cNvPr>
          <p:cNvSpPr/>
          <p:nvPr/>
        </p:nvSpPr>
        <p:spPr>
          <a:xfrm>
            <a:off x="4727168" y="1188956"/>
            <a:ext cx="3196531" cy="1994154"/>
          </a:xfrm>
          <a:prstGeom prst="roundRect">
            <a:avLst>
              <a:gd name="adj" fmla="val 2246"/>
            </a:avLst>
          </a:prstGeom>
          <a:solidFill>
            <a:schemeClr val="tx2">
              <a:lumMod val="10000"/>
              <a:lumOff val="90000"/>
            </a:schemeClr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F40A4C35-98CB-4100-1DE3-84C9D2F266CE}"/>
              </a:ext>
            </a:extLst>
          </p:cNvPr>
          <p:cNvSpPr/>
          <p:nvPr/>
        </p:nvSpPr>
        <p:spPr>
          <a:xfrm>
            <a:off x="8311263" y="1188956"/>
            <a:ext cx="3327755" cy="1994154"/>
          </a:xfrm>
          <a:prstGeom prst="roundRect">
            <a:avLst>
              <a:gd name="adj" fmla="val 2246"/>
            </a:avLst>
          </a:prstGeom>
          <a:solidFill>
            <a:schemeClr val="tx2">
              <a:lumMod val="10000"/>
              <a:lumOff val="90000"/>
            </a:schemeClr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 dirty="0"/>
          </a:p>
        </p:txBody>
      </p:sp>
      <p:sp>
        <p:nvSpPr>
          <p:cNvPr id="8" name="Shape 9">
            <a:extLst>
              <a:ext uri="{FF2B5EF4-FFF2-40B4-BE49-F238E27FC236}">
                <a16:creationId xmlns:a16="http://schemas.microsoft.com/office/drawing/2014/main" id="{63D75D92-C5AC-3FA4-A97E-13932E4D6BCF}"/>
              </a:ext>
            </a:extLst>
          </p:cNvPr>
          <p:cNvSpPr/>
          <p:nvPr/>
        </p:nvSpPr>
        <p:spPr>
          <a:xfrm>
            <a:off x="4948326" y="3448769"/>
            <a:ext cx="6546453" cy="1302824"/>
          </a:xfrm>
          <a:prstGeom prst="roundRect">
            <a:avLst>
              <a:gd name="adj" fmla="val 3573"/>
            </a:avLst>
          </a:prstGeom>
          <a:solidFill>
            <a:schemeClr val="tx2">
              <a:lumMod val="10000"/>
              <a:lumOff val="90000"/>
            </a:schemeClr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D23D813A-AAE4-5825-9011-5AEA7AB7BABE}"/>
              </a:ext>
            </a:extLst>
          </p:cNvPr>
          <p:cNvSpPr/>
          <p:nvPr/>
        </p:nvSpPr>
        <p:spPr>
          <a:xfrm>
            <a:off x="4861435" y="1322093"/>
            <a:ext cx="460078" cy="460078"/>
          </a:xfrm>
          <a:prstGeom prst="roundRect">
            <a:avLst>
              <a:gd name="adj" fmla="val 16560771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6C82EB30-3108-E23D-E341-4570781FC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939" y="1429308"/>
            <a:ext cx="207069" cy="258763"/>
          </a:xfrm>
          <a:prstGeom prst="rect">
            <a:avLst/>
          </a:prstGeom>
        </p:spPr>
      </p:pic>
      <p:sp>
        <p:nvSpPr>
          <p:cNvPr id="11" name="Shape 6">
            <a:extLst>
              <a:ext uri="{FF2B5EF4-FFF2-40B4-BE49-F238E27FC236}">
                <a16:creationId xmlns:a16="http://schemas.microsoft.com/office/drawing/2014/main" id="{0B2E7F2D-8D69-A729-DAF9-EEDF72ED0F5B}"/>
              </a:ext>
            </a:extLst>
          </p:cNvPr>
          <p:cNvSpPr/>
          <p:nvPr/>
        </p:nvSpPr>
        <p:spPr>
          <a:xfrm>
            <a:off x="8442488" y="1307928"/>
            <a:ext cx="460078" cy="460078"/>
          </a:xfrm>
          <a:prstGeom prst="roundRect">
            <a:avLst>
              <a:gd name="adj" fmla="val 16560771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pic>
        <p:nvPicPr>
          <p:cNvPr id="12" name="Image 2" descr="preencoded.png">
            <a:extLst>
              <a:ext uri="{FF2B5EF4-FFF2-40B4-BE49-F238E27FC236}">
                <a16:creationId xmlns:a16="http://schemas.microsoft.com/office/drawing/2014/main" id="{1DC2F556-9C25-1EF8-7B9C-8E03CAF65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9838" y="1413840"/>
            <a:ext cx="207069" cy="258763"/>
          </a:xfrm>
          <a:prstGeom prst="rect">
            <a:avLst/>
          </a:prstGeom>
        </p:spPr>
      </p:pic>
      <p:sp>
        <p:nvSpPr>
          <p:cNvPr id="13" name="Shape 10">
            <a:extLst>
              <a:ext uri="{FF2B5EF4-FFF2-40B4-BE49-F238E27FC236}">
                <a16:creationId xmlns:a16="http://schemas.microsoft.com/office/drawing/2014/main" id="{651A1C8E-D044-08BF-4B0E-81F72863E3FC}"/>
              </a:ext>
            </a:extLst>
          </p:cNvPr>
          <p:cNvSpPr/>
          <p:nvPr/>
        </p:nvSpPr>
        <p:spPr>
          <a:xfrm>
            <a:off x="5035198" y="3618331"/>
            <a:ext cx="460078" cy="460078"/>
          </a:xfrm>
          <a:prstGeom prst="roundRect">
            <a:avLst>
              <a:gd name="adj" fmla="val 16560771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497A75B2-8AEA-B3E7-6702-FAD3BB5A72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928" y="3762172"/>
            <a:ext cx="207069" cy="25876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391308-0C34-1DDE-F6CF-CFAEBCAA0F97}"/>
              </a:ext>
            </a:extLst>
          </p:cNvPr>
          <p:cNvSpPr txBox="1"/>
          <p:nvPr/>
        </p:nvSpPr>
        <p:spPr>
          <a:xfrm>
            <a:off x="5301254" y="1317228"/>
            <a:ext cx="2831499" cy="661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</a:pPr>
            <a:r>
              <a:rPr lang="en-Z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Multi-Sensor Integration for Accuracy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EA9294-E638-372A-DB6C-88136FEF2636}"/>
              </a:ext>
            </a:extLst>
          </p:cNvPr>
          <p:cNvSpPr txBox="1"/>
          <p:nvPr/>
        </p:nvSpPr>
        <p:spPr>
          <a:xfrm>
            <a:off x="4810563" y="2026781"/>
            <a:ext cx="3196531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17"/>
              </a:lnSpc>
              <a:buNone/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Combines data from multiple sensors to confirm threats and reduce false alarms.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9649F-ABF8-3D58-C997-C687F0E6BDA8}"/>
              </a:ext>
            </a:extLst>
          </p:cNvPr>
          <p:cNvSpPr txBox="1"/>
          <p:nvPr/>
        </p:nvSpPr>
        <p:spPr>
          <a:xfrm>
            <a:off x="5394921" y="3980609"/>
            <a:ext cx="6099858" cy="823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17"/>
              </a:lnSpc>
            </a:pPr>
            <a:r>
              <a:rPr lang="en-GB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Automatically triggers alarms (buzzer, LEDs) and can be extended to activate countermeasures (sprinklers, fans, locks).</a:t>
            </a:r>
          </a:p>
          <a:p>
            <a:pPr marL="0" indent="0" algn="l">
              <a:lnSpc>
                <a:spcPts val="1917"/>
              </a:lnSpc>
              <a:buNone/>
            </a:pPr>
            <a:endParaRPr lang="en-US" sz="1600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7EE3A9-1897-7965-D659-DC43D5AA6618}"/>
              </a:ext>
            </a:extLst>
          </p:cNvPr>
          <p:cNvSpPr txBox="1"/>
          <p:nvPr/>
        </p:nvSpPr>
        <p:spPr>
          <a:xfrm>
            <a:off x="5539160" y="3594309"/>
            <a:ext cx="6099858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7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Smart Automation &amp; Response</a:t>
            </a:r>
            <a:endParaRPr lang="en-US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AF45B1-568E-C7D7-7DE9-B3E975AE49AC}"/>
              </a:ext>
            </a:extLst>
          </p:cNvPr>
          <p:cNvSpPr txBox="1"/>
          <p:nvPr/>
        </p:nvSpPr>
        <p:spPr>
          <a:xfrm>
            <a:off x="8902566" y="1384101"/>
            <a:ext cx="6099858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Cost-Effective Solution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5B43B-17CE-A9C8-C124-F8E6272E2B33}"/>
              </a:ext>
            </a:extLst>
          </p:cNvPr>
          <p:cNvSpPr txBox="1"/>
          <p:nvPr/>
        </p:nvSpPr>
        <p:spPr>
          <a:xfrm>
            <a:off x="8394658" y="1933263"/>
            <a:ext cx="3327755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1917"/>
              </a:lnSpc>
              <a:buNone/>
            </a:pP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 scalable, low-cost safety infrastructure that delivers enterprise-grade protection for any space</a:t>
            </a:r>
          </a:p>
        </p:txBody>
      </p:sp>
      <p:sp>
        <p:nvSpPr>
          <p:cNvPr id="33" name="Shape 9">
            <a:extLst>
              <a:ext uri="{FF2B5EF4-FFF2-40B4-BE49-F238E27FC236}">
                <a16:creationId xmlns:a16="http://schemas.microsoft.com/office/drawing/2014/main" id="{D9FD2917-CB20-5CE5-2EDB-23257670E5AC}"/>
              </a:ext>
            </a:extLst>
          </p:cNvPr>
          <p:cNvSpPr/>
          <p:nvPr/>
        </p:nvSpPr>
        <p:spPr>
          <a:xfrm>
            <a:off x="4948325" y="4981340"/>
            <a:ext cx="6546453" cy="1302824"/>
          </a:xfrm>
          <a:prstGeom prst="roundRect">
            <a:avLst>
              <a:gd name="adj" fmla="val 3573"/>
            </a:avLst>
          </a:prstGeom>
          <a:solidFill>
            <a:schemeClr val="tx2">
              <a:lumMod val="10000"/>
              <a:lumOff val="90000"/>
            </a:schemeClr>
          </a:solidFill>
          <a:ln w="7620">
            <a:solidFill>
              <a:srgbClr val="BCDBD4"/>
            </a:solidFill>
            <a:prstDash val="solid"/>
          </a:ln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sp>
        <p:nvSpPr>
          <p:cNvPr id="34" name="Shape 10">
            <a:extLst>
              <a:ext uri="{FF2B5EF4-FFF2-40B4-BE49-F238E27FC236}">
                <a16:creationId xmlns:a16="http://schemas.microsoft.com/office/drawing/2014/main" id="{127AF45A-0222-4C0B-71BC-CF230CAF9840}"/>
              </a:ext>
            </a:extLst>
          </p:cNvPr>
          <p:cNvSpPr/>
          <p:nvPr/>
        </p:nvSpPr>
        <p:spPr>
          <a:xfrm>
            <a:off x="5130679" y="5198653"/>
            <a:ext cx="460078" cy="460078"/>
          </a:xfrm>
          <a:prstGeom prst="roundRect">
            <a:avLst>
              <a:gd name="adj" fmla="val 16560771"/>
            </a:avLst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DA789B-F7DB-3F5F-F8E4-C82616B72B63}"/>
              </a:ext>
            </a:extLst>
          </p:cNvPr>
          <p:cNvSpPr txBox="1"/>
          <p:nvPr/>
        </p:nvSpPr>
        <p:spPr>
          <a:xfrm>
            <a:off x="5590757" y="5198653"/>
            <a:ext cx="750618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17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Practical Real-World Application</a:t>
            </a:r>
            <a:endParaRPr lang="en-ZA" sz="1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DCE4D0A-7C3D-AFCB-8094-161A32AEB52A}"/>
              </a:ext>
            </a:extLst>
          </p:cNvPr>
          <p:cNvSpPr txBox="1"/>
          <p:nvPr/>
        </p:nvSpPr>
        <p:spPr>
          <a:xfrm>
            <a:off x="5539160" y="5582939"/>
            <a:ext cx="61437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GB" sz="160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for dormitories, offices, and homes to protect against theft, fire, and water damage.</a:t>
            </a:r>
          </a:p>
        </p:txBody>
      </p:sp>
    </p:spTree>
    <p:extLst>
      <p:ext uri="{BB962C8B-B14F-4D97-AF65-F5344CB8AC3E}">
        <p14:creationId xmlns:p14="http://schemas.microsoft.com/office/powerpoint/2010/main" val="398853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0C9F23-EB2F-FE07-1991-464B59B9F6A2}"/>
              </a:ext>
            </a:extLst>
          </p:cNvPr>
          <p:cNvSpPr txBox="1"/>
          <p:nvPr/>
        </p:nvSpPr>
        <p:spPr>
          <a:xfrm>
            <a:off x="4880490" y="498283"/>
            <a:ext cx="64284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40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Sensor Suite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E50CE-CFC4-0A67-776A-1E58F0196219}"/>
              </a:ext>
            </a:extLst>
          </p:cNvPr>
          <p:cNvSpPr txBox="1"/>
          <p:nvPr/>
        </p:nvSpPr>
        <p:spPr>
          <a:xfrm>
            <a:off x="5602133" y="1728602"/>
            <a:ext cx="67298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/>
              <a:t>PIR Motion Sensor</a:t>
            </a:r>
          </a:p>
          <a:p>
            <a:pPr>
              <a:buNone/>
            </a:pPr>
            <a:r>
              <a:rPr lang="en-GB" sz="1600" dirty="0"/>
              <a:t>Detects human movement through infrared radiation changes, providing reliable intrusion detection with minimal false positives from pets or environmental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B6C80-1F52-CDE5-9BD9-4C73DE3AEF25}"/>
              </a:ext>
            </a:extLst>
          </p:cNvPr>
          <p:cNvSpPr txBox="1"/>
          <p:nvPr/>
        </p:nvSpPr>
        <p:spPr>
          <a:xfrm>
            <a:off x="5586700" y="2904234"/>
            <a:ext cx="6094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/>
              <a:t>Sound Sensor</a:t>
            </a:r>
          </a:p>
          <a:p>
            <a:pPr>
              <a:buNone/>
            </a:pPr>
            <a:r>
              <a:rPr lang="en-GB" sz="1600" dirty="0"/>
              <a:t>Measures acoustic signatures to identify breaking glass, forced entry, or unusual disturbances, complementing motion detection for verification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2B0A0E-13B1-E16A-6B4C-5F938C643850}"/>
              </a:ext>
            </a:extLst>
          </p:cNvPr>
          <p:cNvSpPr txBox="1"/>
          <p:nvPr/>
        </p:nvSpPr>
        <p:spPr>
          <a:xfrm>
            <a:off x="5602133" y="5210348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/>
              <a:t>Gas Sensor</a:t>
            </a:r>
          </a:p>
          <a:p>
            <a:pPr>
              <a:buNone/>
            </a:pPr>
            <a:r>
              <a:rPr lang="en-GB" sz="1600" dirty="0"/>
              <a:t>Identifies fire hazards through light and heat signature analysis, enabling early fire detection before smoke alarms activate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606B4-4218-165C-0BDE-2480DAAB6CC3}"/>
              </a:ext>
            </a:extLst>
          </p:cNvPr>
          <p:cNvSpPr txBox="1"/>
          <p:nvPr/>
        </p:nvSpPr>
        <p:spPr>
          <a:xfrm>
            <a:off x="5586700" y="4125752"/>
            <a:ext cx="60943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/>
              <a:t>Raindrop Sensor</a:t>
            </a:r>
          </a:p>
          <a:p>
            <a:pPr>
              <a:buNone/>
            </a:pPr>
            <a:r>
              <a:rPr lang="en-GB" sz="1600" dirty="0"/>
              <a:t>Monitors moisture accumulation to detect water entry through windows or roof leaks, preventing costly property damage</a:t>
            </a:r>
          </a:p>
        </p:txBody>
      </p:sp>
      <p:pic>
        <p:nvPicPr>
          <p:cNvPr id="12" name="Picture 2" descr="Passive Infrared Sensor (PIR) - Micro ...">
            <a:extLst>
              <a:ext uri="{FF2B5EF4-FFF2-40B4-BE49-F238E27FC236}">
                <a16:creationId xmlns:a16="http://schemas.microsoft.com/office/drawing/2014/main" id="{16FE39E2-E861-66DC-96E0-5987026A2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75" y="1649227"/>
            <a:ext cx="1024525" cy="102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SOUND DETECT SENSOR MODULE ARDUINO ...">
            <a:extLst>
              <a:ext uri="{FF2B5EF4-FFF2-40B4-BE49-F238E27FC236}">
                <a16:creationId xmlns:a16="http://schemas.microsoft.com/office/drawing/2014/main" id="{2677AA81-3232-5240-F108-F78B49F21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175" y="2981093"/>
            <a:ext cx="895813" cy="89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MQ-6 Gas Sensor Module - LPG, Butane ...">
            <a:extLst>
              <a:ext uri="{FF2B5EF4-FFF2-40B4-BE49-F238E27FC236}">
                <a16:creationId xmlns:a16="http://schemas.microsoft.com/office/drawing/2014/main" id="{EF3EB222-D96E-7B87-5991-82EA344D0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24" y="5134980"/>
            <a:ext cx="918258" cy="9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Rain Drop Sensor with Arduino, Rain ...">
            <a:extLst>
              <a:ext uri="{FF2B5EF4-FFF2-40B4-BE49-F238E27FC236}">
                <a16:creationId xmlns:a16="http://schemas.microsoft.com/office/drawing/2014/main" id="{43F4EC91-F7D1-F97A-C6C5-FFCEB7FC9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24" y="4228345"/>
            <a:ext cx="825064" cy="72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02704D-27B3-C6DF-D216-D87D7B26D5C7}"/>
              </a:ext>
            </a:extLst>
          </p:cNvPr>
          <p:cNvSpPr/>
          <p:nvPr/>
        </p:nvSpPr>
        <p:spPr>
          <a:xfrm>
            <a:off x="127320" y="115747"/>
            <a:ext cx="4097440" cy="6626505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78769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252C31-720F-1D35-D2AF-C9AC7E957014}"/>
              </a:ext>
            </a:extLst>
          </p:cNvPr>
          <p:cNvSpPr txBox="1"/>
          <p:nvPr/>
        </p:nvSpPr>
        <p:spPr>
          <a:xfrm>
            <a:off x="6049007" y="594494"/>
            <a:ext cx="60940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40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System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1889BE-9516-FFA8-FF56-F33268C7CF1F}"/>
              </a:ext>
            </a:extLst>
          </p:cNvPr>
          <p:cNvSpPr/>
          <p:nvPr/>
        </p:nvSpPr>
        <p:spPr>
          <a:xfrm>
            <a:off x="-2" y="0"/>
            <a:ext cx="6060442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A1583-7E53-BFF7-2A1F-6B6894C15EF1}"/>
              </a:ext>
            </a:extLst>
          </p:cNvPr>
          <p:cNvSpPr txBox="1"/>
          <p:nvPr/>
        </p:nvSpPr>
        <p:spPr>
          <a:xfrm>
            <a:off x="6982460" y="1211913"/>
            <a:ext cx="6101080" cy="394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it works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52073F3B-D7B4-C2EF-202C-A4E293827928}"/>
              </a:ext>
            </a:extLst>
          </p:cNvPr>
          <p:cNvSpPr/>
          <p:nvPr/>
        </p:nvSpPr>
        <p:spPr>
          <a:xfrm>
            <a:off x="6402189" y="2172093"/>
            <a:ext cx="12719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583"/>
              </a:lnSpc>
              <a:buNone/>
            </a:pPr>
            <a:r>
              <a:rPr lang="en-US" sz="100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01</a:t>
            </a:r>
            <a:endParaRPr lang="en-US" sz="1000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5BA8AED7-2F41-705F-49FC-3D8C08A35798}"/>
              </a:ext>
            </a:extLst>
          </p:cNvPr>
          <p:cNvSpPr/>
          <p:nvPr/>
        </p:nvSpPr>
        <p:spPr>
          <a:xfrm>
            <a:off x="6402189" y="2406848"/>
            <a:ext cx="5163125" cy="457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411C3B99-DF1A-44C1-4F09-B61127F3A1AF}"/>
              </a:ext>
            </a:extLst>
          </p:cNvPr>
          <p:cNvSpPr/>
          <p:nvPr/>
        </p:nvSpPr>
        <p:spPr>
          <a:xfrm>
            <a:off x="6486901" y="3253292"/>
            <a:ext cx="12719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583"/>
              </a:lnSpc>
              <a:buNone/>
            </a:pPr>
            <a:r>
              <a:rPr lang="en-US" sz="100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02</a:t>
            </a:r>
            <a:endParaRPr lang="en-US" sz="1000" dirty="0"/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928294E5-5B24-89A2-F118-3153BF35657D}"/>
              </a:ext>
            </a:extLst>
          </p:cNvPr>
          <p:cNvSpPr/>
          <p:nvPr/>
        </p:nvSpPr>
        <p:spPr>
          <a:xfrm>
            <a:off x="6446261" y="4373123"/>
            <a:ext cx="12719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583"/>
              </a:lnSpc>
              <a:buNone/>
            </a:pPr>
            <a:r>
              <a:rPr lang="en-US" sz="1000" dirty="0">
                <a:solidFill>
                  <a:srgbClr val="333F70"/>
                </a:solidFill>
                <a:latin typeface="Unbounded Light" pitchFamily="34" charset="0"/>
                <a:ea typeface="Unbounded Light" pitchFamily="34" charset="-122"/>
                <a:cs typeface="Unbounded Light" pitchFamily="34" charset="-120"/>
              </a:rPr>
              <a:t>03</a:t>
            </a:r>
            <a:endParaRPr 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B028EE-D57F-EC52-64DF-16A565BB0778}"/>
              </a:ext>
            </a:extLst>
          </p:cNvPr>
          <p:cNvSpPr txBox="1"/>
          <p:nvPr/>
        </p:nvSpPr>
        <p:spPr>
          <a:xfrm>
            <a:off x="6535420" y="2446163"/>
            <a:ext cx="65481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ZA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Inputs (Sensors)</a:t>
            </a:r>
            <a:endParaRPr lang="en-ZA" b="0" i="0" dirty="0">
              <a:solidFill>
                <a:srgbClr val="0F111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br>
              <a:rPr lang="en-ZA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Z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750DB1-F986-EE7A-3194-88708E06E0AC}"/>
              </a:ext>
            </a:extLst>
          </p:cNvPr>
          <p:cNvSpPr txBox="1"/>
          <p:nvPr/>
        </p:nvSpPr>
        <p:spPr>
          <a:xfrm>
            <a:off x="6529387" y="2801947"/>
            <a:ext cx="6548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ZA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PIR, Sound, </a:t>
            </a:r>
            <a:r>
              <a:rPr lang="en-ZA" sz="1600" dirty="0">
                <a:solidFill>
                  <a:srgbClr val="0F111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</a:t>
            </a:r>
            <a:r>
              <a:rPr lang="en-ZA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Raindrop Sensors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7E236-2F7C-E647-294A-6383EADDE6DD}"/>
              </a:ext>
            </a:extLst>
          </p:cNvPr>
          <p:cNvSpPr txBox="1"/>
          <p:nvPr/>
        </p:nvSpPr>
        <p:spPr>
          <a:xfrm>
            <a:off x="6550500" y="3552412"/>
            <a:ext cx="654812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ZA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Processing (Brain)</a:t>
            </a:r>
            <a:endParaRPr lang="en-ZA" b="0" i="0" dirty="0">
              <a:solidFill>
                <a:srgbClr val="0F111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br>
              <a:rPr lang="en-ZA" b="0" i="0" dirty="0">
                <a:solidFill>
                  <a:srgbClr val="0F1115"/>
                </a:solidFill>
                <a:effectLst/>
                <a:latin typeface="quote-cjk-patch"/>
              </a:rPr>
            </a:br>
            <a:endParaRPr lang="en-ZA" dirty="0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A003BCDF-6633-F7BE-E486-19121023C358}"/>
              </a:ext>
            </a:extLst>
          </p:cNvPr>
          <p:cNvSpPr/>
          <p:nvPr/>
        </p:nvSpPr>
        <p:spPr>
          <a:xfrm>
            <a:off x="6465788" y="3484537"/>
            <a:ext cx="5163125" cy="457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55EAC5-49B6-BA01-C9AB-46D1AD149A74}"/>
              </a:ext>
            </a:extLst>
          </p:cNvPr>
          <p:cNvSpPr txBox="1"/>
          <p:nvPr/>
        </p:nvSpPr>
        <p:spPr>
          <a:xfrm>
            <a:off x="6096000" y="3979712"/>
            <a:ext cx="65532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spcBef>
                <a:spcPts val="300"/>
              </a:spcBef>
              <a:spcAft>
                <a:spcPts val="1200"/>
              </a:spcAft>
            </a:pPr>
            <a:r>
              <a:rPr lang="en-ZA" sz="16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UNO</a:t>
            </a:r>
            <a:r>
              <a:rPr lang="en-ZA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Processes data and executes logic.</a:t>
            </a:r>
          </a:p>
          <a:p>
            <a:pPr>
              <a:buNone/>
            </a:pPr>
            <a:br>
              <a:rPr lang="en-Z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Z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Shape 3">
            <a:extLst>
              <a:ext uri="{FF2B5EF4-FFF2-40B4-BE49-F238E27FC236}">
                <a16:creationId xmlns:a16="http://schemas.microsoft.com/office/drawing/2014/main" id="{E66206AA-C685-F873-3C92-2F38E195D226}"/>
              </a:ext>
            </a:extLst>
          </p:cNvPr>
          <p:cNvSpPr/>
          <p:nvPr/>
        </p:nvSpPr>
        <p:spPr>
          <a:xfrm>
            <a:off x="6446261" y="4570171"/>
            <a:ext cx="5163125" cy="4571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txBody>
          <a:bodyPr/>
          <a:lstStyle>
            <a:defPPr>
              <a:defRPr lang="en-US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sz="125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7F343-133D-A858-FBFC-6DF3545FA4D9}"/>
              </a:ext>
            </a:extLst>
          </p:cNvPr>
          <p:cNvSpPr txBox="1"/>
          <p:nvPr/>
        </p:nvSpPr>
        <p:spPr>
          <a:xfrm>
            <a:off x="6614099" y="4678790"/>
            <a:ext cx="6553200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en-ZA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Outputs (Alerts &amp; Actions)</a:t>
            </a:r>
            <a:endParaRPr lang="en-ZA" b="0" i="0" dirty="0">
              <a:solidFill>
                <a:srgbClr val="0F1115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br>
              <a:rPr lang="en-ZA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Z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5B569A-1EA0-9FFC-524C-63F974FAF300}"/>
              </a:ext>
            </a:extLst>
          </p:cNvPr>
          <p:cNvSpPr txBox="1"/>
          <p:nvPr/>
        </p:nvSpPr>
        <p:spPr>
          <a:xfrm>
            <a:off x="6614099" y="5129899"/>
            <a:ext cx="6588760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GB" sz="16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Buzzer</a:t>
            </a:r>
            <a:r>
              <a:rPr lang="en-GB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Audible Alarm</a:t>
            </a:r>
          </a:p>
          <a:p>
            <a:pPr algn="l">
              <a:spcBef>
                <a:spcPts val="450"/>
              </a:spcBef>
            </a:pPr>
            <a:r>
              <a:rPr lang="en-GB" sz="16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LEDs</a:t>
            </a:r>
            <a:r>
              <a:rPr lang="en-GB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Visual Status (Red/Green)</a:t>
            </a:r>
          </a:p>
          <a:p>
            <a:pPr algn="l">
              <a:spcBef>
                <a:spcPts val="450"/>
              </a:spcBef>
            </a:pPr>
            <a:r>
              <a:rPr lang="en-GB" sz="1600" b="1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LCD Display</a:t>
            </a:r>
            <a:r>
              <a:rPr lang="en-GB" sz="1600" b="0" i="0" dirty="0">
                <a:solidFill>
                  <a:srgbClr val="0F111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- Real-time Status</a:t>
            </a:r>
          </a:p>
        </p:txBody>
      </p:sp>
    </p:spTree>
    <p:extLst>
      <p:ext uri="{BB962C8B-B14F-4D97-AF65-F5344CB8AC3E}">
        <p14:creationId xmlns:p14="http://schemas.microsoft.com/office/powerpoint/2010/main" val="142845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780F204-69A2-3196-FC95-7A018E3B5EE8}"/>
              </a:ext>
            </a:extLst>
          </p:cNvPr>
          <p:cNvSpPr/>
          <p:nvPr/>
        </p:nvSpPr>
        <p:spPr>
          <a:xfrm>
            <a:off x="6964680" y="3133427"/>
            <a:ext cx="4419600" cy="3602653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438F2BA-D8BC-3017-2D6D-280D2836F684}"/>
              </a:ext>
            </a:extLst>
          </p:cNvPr>
          <p:cNvSpPr/>
          <p:nvPr/>
        </p:nvSpPr>
        <p:spPr>
          <a:xfrm>
            <a:off x="415290" y="5001591"/>
            <a:ext cx="5606415" cy="110964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59FBBF-689E-26A3-E44E-43BFF8854A32}"/>
              </a:ext>
            </a:extLst>
          </p:cNvPr>
          <p:cNvSpPr/>
          <p:nvPr/>
        </p:nvSpPr>
        <p:spPr>
          <a:xfrm>
            <a:off x="0" y="0"/>
            <a:ext cx="12192000" cy="1715824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6CA43-40D7-56E8-43BE-14B801709A5D}"/>
              </a:ext>
            </a:extLst>
          </p:cNvPr>
          <p:cNvSpPr txBox="1"/>
          <p:nvPr/>
        </p:nvSpPr>
        <p:spPr>
          <a:xfrm>
            <a:off x="7486650" y="3165038"/>
            <a:ext cx="57226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if (PIR detects motion) OR 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(Sound &gt; threshold) OR 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(Flame detected) OR 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(Raindrop detected) {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Activate buzzer;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Turn on red LED;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Display ALERT on LCD;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Send notification;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} else {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Green LED ON;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 Display SAFE on LCD;</a:t>
            </a:r>
          </a:p>
          <a:p>
            <a:pPr>
              <a:buNone/>
            </a:pPr>
            <a:r>
              <a:rPr lang="en-ZA" sz="16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B1B2B0-0648-FE1B-E76F-E97B66542BC0}"/>
              </a:ext>
            </a:extLst>
          </p:cNvPr>
          <p:cNvSpPr txBox="1"/>
          <p:nvPr/>
        </p:nvSpPr>
        <p:spPr>
          <a:xfrm>
            <a:off x="2990850" y="1742137"/>
            <a:ext cx="6743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4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Technical</a:t>
            </a:r>
            <a:r>
              <a:rPr lang="en-ZA" sz="4000" b="1" dirty="0">
                <a:solidFill>
                  <a:schemeClr val="tx2"/>
                </a:solidFill>
              </a:rPr>
              <a:t> Implementation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A08F8-9213-A8DE-5262-56A4DD1B5ED2}"/>
              </a:ext>
            </a:extLst>
          </p:cNvPr>
          <p:cNvSpPr txBox="1"/>
          <p:nvPr/>
        </p:nvSpPr>
        <p:spPr>
          <a:xfrm>
            <a:off x="583026" y="3155111"/>
            <a:ext cx="6172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ZA" b="1" dirty="0">
                <a:effectLst/>
              </a:rPr>
              <a:t> </a:t>
            </a:r>
            <a:r>
              <a:rPr lang="en-ZA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Arduino UNO</a:t>
            </a:r>
            <a:r>
              <a:rPr lang="en-Z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Central processing unit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Four specialized sensors</a:t>
            </a:r>
            <a:r>
              <a:rPr lang="en-Z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Comprehensive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LED indicators</a:t>
            </a:r>
            <a:r>
              <a:rPr lang="en-Z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Visual status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LCD screen</a:t>
            </a:r>
            <a:r>
              <a:rPr lang="en-Z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Real-time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b="1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Buzzer system</a:t>
            </a:r>
            <a:r>
              <a:rPr lang="en-Z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- Audible alerts</a:t>
            </a:r>
          </a:p>
          <a:p>
            <a:endParaRPr lang="en-Z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4E772-F751-3881-9F1A-F3E5C4073985}"/>
              </a:ext>
            </a:extLst>
          </p:cNvPr>
          <p:cNvSpPr txBox="1"/>
          <p:nvPr/>
        </p:nvSpPr>
        <p:spPr>
          <a:xfrm>
            <a:off x="583026" y="5094750"/>
            <a:ext cx="56064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Language:</a:t>
            </a:r>
            <a:r>
              <a:rPr lang="en-Z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C++ optimized for Arduino platform with real-time processing capabilities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86F8C6-EA84-4509-C67C-8EF7F09828C4}"/>
              </a:ext>
            </a:extLst>
          </p:cNvPr>
          <p:cNvSpPr txBox="1"/>
          <p:nvPr/>
        </p:nvSpPr>
        <p:spPr>
          <a:xfrm>
            <a:off x="583026" y="2597051"/>
            <a:ext cx="6461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Hardware Architecture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1BB9B-4A67-BCD1-6128-55DDCABA38B1}"/>
              </a:ext>
            </a:extLst>
          </p:cNvPr>
          <p:cNvSpPr txBox="1"/>
          <p:nvPr/>
        </p:nvSpPr>
        <p:spPr>
          <a:xfrm>
            <a:off x="7299960" y="2583894"/>
            <a:ext cx="6461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Detection Logic</a:t>
            </a:r>
          </a:p>
        </p:txBody>
      </p:sp>
    </p:spTree>
    <p:extLst>
      <p:ext uri="{BB962C8B-B14F-4D97-AF65-F5344CB8AC3E}">
        <p14:creationId xmlns:p14="http://schemas.microsoft.com/office/powerpoint/2010/main" val="139666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E02069-BC2F-E990-8FB1-62EE6BA3323E}"/>
              </a:ext>
            </a:extLst>
          </p:cNvPr>
          <p:cNvSpPr txBox="1"/>
          <p:nvPr/>
        </p:nvSpPr>
        <p:spPr>
          <a:xfrm>
            <a:off x="2895600" y="348734"/>
            <a:ext cx="85039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ZA" sz="4000" b="1" dirty="0"/>
              <a:t>Future Improvements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D92FFC0-EB5C-888F-C149-6301EB978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615" y="1234250"/>
            <a:ext cx="932769" cy="43895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C840965-0C20-EFE9-555E-E7C3934A2F2E}"/>
              </a:ext>
            </a:extLst>
          </p:cNvPr>
          <p:cNvSpPr txBox="1"/>
          <p:nvPr/>
        </p:nvSpPr>
        <p:spPr>
          <a:xfrm>
            <a:off x="999138" y="1165592"/>
            <a:ext cx="4175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Phase 1: Cloud Integration</a:t>
            </a:r>
          </a:p>
          <a:p>
            <a:pPr>
              <a:buNone/>
            </a:pPr>
            <a:r>
              <a:rPr lang="en-GB" dirty="0"/>
              <a:t>Enable remote monitoring, data logging, and smartphone notifications for real-time alerts anywhere</a:t>
            </a:r>
          </a:p>
        </p:txBody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D01EEBAA-FAE7-B539-4456-564CBDBE4B1F}"/>
              </a:ext>
            </a:extLst>
          </p:cNvPr>
          <p:cNvSpPr/>
          <p:nvPr/>
        </p:nvSpPr>
        <p:spPr>
          <a:xfrm>
            <a:off x="5174898" y="3429000"/>
            <a:ext cx="521732" cy="22860"/>
          </a:xfrm>
          <a:prstGeom prst="roundRect">
            <a:avLst>
              <a:gd name="adj" fmla="val 319592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Z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924E98-7EF7-7838-EF99-EF77891C769D}"/>
              </a:ext>
            </a:extLst>
          </p:cNvPr>
          <p:cNvSpPr txBox="1"/>
          <p:nvPr/>
        </p:nvSpPr>
        <p:spPr>
          <a:xfrm>
            <a:off x="6562384" y="2113895"/>
            <a:ext cx="4297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Phase 2: Advanced Sensors</a:t>
            </a:r>
          </a:p>
          <a:p>
            <a:pPr>
              <a:buNone/>
            </a:pPr>
            <a:r>
              <a:rPr lang="en-GB" dirty="0"/>
              <a:t>Add gas detection, temperature monitoring, and magnetic door/window sensors for complete coverage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745824-F1C5-4FEA-97C6-83A77A4B60EB}"/>
              </a:ext>
            </a:extLst>
          </p:cNvPr>
          <p:cNvSpPr txBox="1"/>
          <p:nvPr/>
        </p:nvSpPr>
        <p:spPr>
          <a:xfrm>
            <a:off x="999138" y="2851695"/>
            <a:ext cx="48920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Phase 3: AI Analytics</a:t>
            </a:r>
          </a:p>
          <a:p>
            <a:pPr>
              <a:buNone/>
            </a:pPr>
            <a:r>
              <a:rPr lang="en-GB" dirty="0"/>
              <a:t>Implement machine learning for pattern recognition, predictive maintenance, and intelligent false alarm reduction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E76DCB-E34C-358C-990A-B0C4813CF125}"/>
              </a:ext>
            </a:extLst>
          </p:cNvPr>
          <p:cNvSpPr txBox="1"/>
          <p:nvPr/>
        </p:nvSpPr>
        <p:spPr>
          <a:xfrm>
            <a:off x="6562384" y="4146422"/>
            <a:ext cx="44440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Phase 4: Enterprise Scale</a:t>
            </a:r>
          </a:p>
          <a:p>
            <a:pPr>
              <a:buNone/>
            </a:pPr>
            <a:r>
              <a:rPr lang="en-GB" dirty="0"/>
              <a:t>Support multiple buildings with centralized monitoring, automated emergency services contact, and integration with existing security infrastructure</a:t>
            </a:r>
          </a:p>
        </p:txBody>
      </p:sp>
      <p:sp>
        <p:nvSpPr>
          <p:cNvPr id="40" name="Shape 2">
            <a:extLst>
              <a:ext uri="{FF2B5EF4-FFF2-40B4-BE49-F238E27FC236}">
                <a16:creationId xmlns:a16="http://schemas.microsoft.com/office/drawing/2014/main" id="{1F7B5C11-17AC-59E9-590B-6BACF68903F6}"/>
              </a:ext>
            </a:extLst>
          </p:cNvPr>
          <p:cNvSpPr/>
          <p:nvPr/>
        </p:nvSpPr>
        <p:spPr>
          <a:xfrm>
            <a:off x="5158501" y="1496675"/>
            <a:ext cx="521732" cy="22860"/>
          </a:xfrm>
          <a:prstGeom prst="roundRect">
            <a:avLst>
              <a:gd name="adj" fmla="val 319592"/>
            </a:avLst>
          </a:prstGeom>
          <a:solidFill>
            <a:srgbClr val="BCDBD4"/>
          </a:solidFill>
          <a:ln/>
        </p:spPr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3053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0DA82E2E1754CB7628A2A82DC3938" ma:contentTypeVersion="12" ma:contentTypeDescription="Create a new document." ma:contentTypeScope="" ma:versionID="6dc9613e86e032689b0821e8fbb3be2c">
  <xsd:schema xmlns:xsd="http://www.w3.org/2001/XMLSchema" xmlns:xs="http://www.w3.org/2001/XMLSchema" xmlns:p="http://schemas.microsoft.com/office/2006/metadata/properties" xmlns:ns3="1332988c-344e-435b-a430-7baa745b5b87" targetNamespace="http://schemas.microsoft.com/office/2006/metadata/properties" ma:root="true" ma:fieldsID="53d53772fa208b68b2ec3ef576a8194e" ns3:_="">
    <xsd:import namespace="1332988c-344e-435b-a430-7baa745b5b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32988c-344e-435b-a430-7baa745b5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332988c-344e-435b-a430-7baa745b5b87" xsi:nil="true"/>
  </documentManagement>
</p:properties>
</file>

<file path=customXml/itemProps1.xml><?xml version="1.0" encoding="utf-8"?>
<ds:datastoreItem xmlns:ds="http://schemas.openxmlformats.org/officeDocument/2006/customXml" ds:itemID="{33D9438A-FFFF-49A1-9633-D149F4FC33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32988c-344e-435b-a430-7baa745b5b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64CD38-C486-4FD9-8899-5FB869C00C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E86557-9E08-4730-BAC2-7F166803FDD1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332988c-344e-435b-a430-7baa745b5b87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581</Words>
  <Application>Microsoft Office PowerPoint</Application>
  <PresentationFormat>Widescreen</PresentationFormat>
  <Paragraphs>93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Aptos Display</vt:lpstr>
      <vt:lpstr>Arial</vt:lpstr>
      <vt:lpstr>Calisto MT</vt:lpstr>
      <vt:lpstr>Courier New</vt:lpstr>
      <vt:lpstr>Open Sans</vt:lpstr>
      <vt:lpstr>quote-cjk-patch</vt:lpstr>
      <vt:lpstr>Unbounded Light</vt:lpstr>
      <vt:lpstr>Univers Condensed</vt:lpstr>
      <vt:lpstr>Office Theme</vt:lpstr>
      <vt:lpstr>ChronicleVTI</vt:lpstr>
      <vt:lpstr>SMart Emergency Monitoring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Thimna Gogwana</dc:creator>
  <cp:lastModifiedBy>Thimna Gogwana</cp:lastModifiedBy>
  <cp:revision>2</cp:revision>
  <dcterms:created xsi:type="dcterms:W3CDTF">2025-09-30T13:20:34Z</dcterms:created>
  <dcterms:modified xsi:type="dcterms:W3CDTF">2025-09-30T22:17:29Z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0x0101007440DA82E2E1754CB7628A2A82DC3938</vt:lpwstr>
  </property>
</Properties>
</file>