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67" r:id="rId3"/>
    <p:sldId id="273" r:id="rId4"/>
    <p:sldId id="274" r:id="rId5"/>
    <p:sldId id="275" r:id="rId6"/>
    <p:sldId id="276" r:id="rId7"/>
    <p:sldId id="278" r:id="rId8"/>
    <p:sldId id="279" r:id="rId9"/>
    <p:sldId id="280" r:id="rId10"/>
    <p:sldId id="281" r:id="rId11"/>
    <p:sldId id="286" r:id="rId12"/>
    <p:sldId id="287" r:id="rId13"/>
    <p:sldId id="288" r:id="rId14"/>
    <p:sldId id="289" r:id="rId15"/>
    <p:sldId id="277" r:id="rId16"/>
    <p:sldId id="282" r:id="rId17"/>
    <p:sldId id="283" r:id="rId18"/>
    <p:sldId id="284" r:id="rId19"/>
    <p:sldId id="285" r:id="rId20"/>
    <p:sldId id="290" r:id="rId21"/>
    <p:sldId id="291" r:id="rId22"/>
    <p:sldId id="292"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5" d="100"/>
          <a:sy n="85" d="100"/>
        </p:scale>
        <p:origin x="590" y="48"/>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8/9/2024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8/9/2024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A0CFF6D3-1DD9-476D-B302-5DF7BAA536DF}" type="datetime1">
              <a:rPr lang="en-US" smtClean="0"/>
              <a:t>8/9/2024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FBB26D6-B611-45E1-9B01-3C186DFFEA7F}" type="datetime1">
              <a:rPr lang="en-US" smtClean="0"/>
              <a:t>8/9/2024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AD67393-1936-43DC-93E7-6482D05ECF8E}" type="datetime1">
              <a:rPr lang="en-US" smtClean="0"/>
              <a:t>8/9/2024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9AE879FF-18F6-41A4-A18E-BE7DFDC2BD75}" type="datetime1">
              <a:rPr lang="en-US" smtClean="0"/>
              <a:t>8/9/2024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21CAF7F4-D771-4453-8C80-F3855ACA2117}" type="datetime1">
              <a:rPr lang="en-US" smtClean="0"/>
              <a:t>8/9/2024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92EAEBB-F739-4961-BE6E-AD426811D9C9}" type="datetime1">
              <a:rPr lang="en-US" smtClean="0"/>
              <a:t>8/9/2024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6ACD5263-1BE8-4F14-89AB-B5551B7B625F}" type="datetime1">
              <a:rPr lang="en-US" smtClean="0"/>
              <a:t>8/9/2024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6A2E2D6F-F478-4C8A-9352-6DF1C8E9BAEC}" type="datetime1">
              <a:rPr lang="en-US" smtClean="0"/>
              <a:t>8/9/2024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105885C7-F912-46FB-BD4A-F51A46A22F4B}" type="datetime1">
              <a:rPr lang="en-US" smtClean="0"/>
              <a:t>8/9/2024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0B6ABA-0472-432F-8D55-573F6A798B7C}" type="datetime1">
              <a:rPr lang="en-US" smtClean="0"/>
              <a:t>8/9/2024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8D65004D-1CA2-450B-923F-DB3EB715D260}" type="datetime1">
              <a:rPr lang="en-US" smtClean="0"/>
              <a:t>8/9/2024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DF94F858-7E43-4104-8569-BC01D30B830C}" type="datetime1">
              <a:rPr lang="en-US" smtClean="0"/>
              <a:t>8/9/2024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Algebra</a:t>
            </a:r>
          </a:p>
        </p:txBody>
      </p:sp>
      <p:sp>
        <p:nvSpPr>
          <p:cNvPr id="3" name="Subtitle 2"/>
          <p:cNvSpPr>
            <a:spLocks noGrp="1"/>
          </p:cNvSpPr>
          <p:nvPr>
            <p:ph type="subTitle" idx="1"/>
          </p:nvPr>
        </p:nvSpPr>
        <p:spPr/>
        <p:txBody>
          <a:bodyPr>
            <a:normAutofit fontScale="92500" lnSpcReduction="20000"/>
          </a:bodyPr>
          <a:lstStyle/>
          <a:p>
            <a:r>
              <a:rPr lang="en-US" dirty="0"/>
              <a:t>Marziyeh Mousavi</a:t>
            </a:r>
          </a:p>
          <a:p>
            <a:r>
              <a:rPr lang="en-US" dirty="0"/>
              <a:t>Introduction to </a:t>
            </a:r>
            <a:r>
              <a:rPr lang="en-US" dirty="0" err="1"/>
              <a:t>datascience</a:t>
            </a:r>
            <a:endParaRPr lang="en-US" dirty="0"/>
          </a:p>
          <a:p>
            <a:r>
              <a:rPr lang="en-US" dirty="0"/>
              <a:t>Fall 2024</a:t>
            </a:r>
          </a:p>
        </p:txBody>
      </p:sp>
      <p:sp>
        <p:nvSpPr>
          <p:cNvPr id="4" name="Slide Number Placeholder 3">
            <a:extLst>
              <a:ext uri="{FF2B5EF4-FFF2-40B4-BE49-F238E27FC236}">
                <a16:creationId xmlns:a16="http://schemas.microsoft.com/office/drawing/2014/main" id="{0C79620C-4F55-90ED-1458-B28CF11C72BD}"/>
              </a:ext>
            </a:extLst>
          </p:cNvPr>
          <p:cNvSpPr>
            <a:spLocks noGrp="1"/>
          </p:cNvSpPr>
          <p:nvPr>
            <p:ph type="sldNum" sz="quarter" idx="12"/>
          </p:nvPr>
        </p:nvSpPr>
        <p:spPr/>
        <p:txBody>
          <a:bodyPr/>
          <a:lstStyle/>
          <a:p>
            <a:fld id="{7DC1BBB0-96F0-4077-A278-0F3FB5C104D3}" type="slidenum">
              <a:rPr lang="en-US" smtClean="0"/>
              <a:pPr/>
              <a:t>1</a:t>
            </a:fld>
            <a:endParaRPr lang="en-US"/>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F604-1A09-1BAD-48FB-A9CEC664B447}"/>
              </a:ext>
            </a:extLst>
          </p:cNvPr>
          <p:cNvSpPr>
            <a:spLocks noGrp="1"/>
          </p:cNvSpPr>
          <p:nvPr>
            <p:ph type="title"/>
          </p:nvPr>
        </p:nvSpPr>
        <p:spPr/>
        <p:txBody>
          <a:bodyPr/>
          <a:lstStyle/>
          <a:p>
            <a:r>
              <a:rPr lang="en-US" dirty="0"/>
              <a:t>Multiplication-Dot product</a:t>
            </a:r>
          </a:p>
        </p:txBody>
      </p:sp>
      <p:sp>
        <p:nvSpPr>
          <p:cNvPr id="3" name="Content Placeholder 2">
            <a:extLst>
              <a:ext uri="{FF2B5EF4-FFF2-40B4-BE49-F238E27FC236}">
                <a16:creationId xmlns:a16="http://schemas.microsoft.com/office/drawing/2014/main" id="{BDCB68E7-51C5-17E0-8257-21E981D58552}"/>
              </a:ext>
            </a:extLst>
          </p:cNvPr>
          <p:cNvSpPr>
            <a:spLocks noGrp="1"/>
          </p:cNvSpPr>
          <p:nvPr>
            <p:ph idx="1"/>
          </p:nvPr>
        </p:nvSpPr>
        <p:spPr/>
        <p:txBody>
          <a:bodyPr/>
          <a:lstStyle/>
          <a:p>
            <a:r>
              <a:rPr lang="en-US" sz="2400" dirty="0">
                <a:solidFill>
                  <a:schemeClr val="tx2"/>
                </a:solidFill>
              </a:rPr>
              <a:t>We represent the dot product of two vectors by putting a dot between the vectors e.g. (A . B).</a:t>
            </a:r>
            <a:endParaRPr lang="en-US" dirty="0">
              <a:solidFill>
                <a:schemeClr val="tx2"/>
              </a:solidFill>
            </a:endParaRPr>
          </a:p>
          <a:p>
            <a:r>
              <a:rPr lang="en-US" sz="2000" dirty="0">
                <a:solidFill>
                  <a:schemeClr val="tx2"/>
                </a:solidFill>
              </a:rPr>
              <a:t>Note: For performing the dot product between two vectors number of column in vector 1 and number of row in vector 2 should be same. Which means dimension of both the vectors should be same. Before performing the dot product perform the transpose operation on one of the vector </a:t>
            </a:r>
            <a:r>
              <a:rPr lang="en-US" sz="2000" dirty="0" err="1">
                <a:solidFill>
                  <a:schemeClr val="tx2"/>
                </a:solidFill>
              </a:rPr>
              <a:t>iff</a:t>
            </a:r>
            <a:r>
              <a:rPr lang="en-US" sz="2000" dirty="0">
                <a:solidFill>
                  <a:schemeClr val="tx2"/>
                </a:solidFill>
              </a:rPr>
              <a:t> both the vectors are of same representation e.g. both the vectors are row vectors.</a:t>
            </a:r>
          </a:p>
        </p:txBody>
      </p:sp>
      <p:pic>
        <p:nvPicPr>
          <p:cNvPr id="5" name="Picture 4">
            <a:extLst>
              <a:ext uri="{FF2B5EF4-FFF2-40B4-BE49-F238E27FC236}">
                <a16:creationId xmlns:a16="http://schemas.microsoft.com/office/drawing/2014/main" id="{DEE5AEE8-BB3A-FEB7-5814-B7F5B3389884}"/>
              </a:ext>
            </a:extLst>
          </p:cNvPr>
          <p:cNvPicPr>
            <a:picLocks noChangeAspect="1"/>
          </p:cNvPicPr>
          <p:nvPr/>
        </p:nvPicPr>
        <p:blipFill rotWithShape="1">
          <a:blip r:embed="rId2"/>
          <a:srcRect t="19565"/>
          <a:stretch/>
        </p:blipFill>
        <p:spPr>
          <a:xfrm>
            <a:off x="3122612" y="4648200"/>
            <a:ext cx="4279441" cy="1879600"/>
          </a:xfrm>
          <a:prstGeom prst="rect">
            <a:avLst/>
          </a:prstGeom>
        </p:spPr>
      </p:pic>
      <p:sp>
        <p:nvSpPr>
          <p:cNvPr id="4" name="Slide Number Placeholder 3">
            <a:extLst>
              <a:ext uri="{FF2B5EF4-FFF2-40B4-BE49-F238E27FC236}">
                <a16:creationId xmlns:a16="http://schemas.microsoft.com/office/drawing/2014/main" id="{27D8EBE8-8F87-E138-9CD5-355ACF4F5FA5}"/>
              </a:ext>
            </a:extLst>
          </p:cNvPr>
          <p:cNvSpPr>
            <a:spLocks noGrp="1"/>
          </p:cNvSpPr>
          <p:nvPr>
            <p:ph type="sldNum" sz="quarter" idx="12"/>
          </p:nvPr>
        </p:nvSpPr>
        <p:spPr/>
        <p:txBody>
          <a:bodyPr/>
          <a:lstStyle/>
          <a:p>
            <a:fld id="{7DC1BBB0-96F0-4077-A278-0F3FB5C104D3}" type="slidenum">
              <a:rPr lang="en-US" smtClean="0"/>
              <a:t>10</a:t>
            </a:fld>
            <a:endParaRPr lang="en-US"/>
          </a:p>
        </p:txBody>
      </p:sp>
    </p:spTree>
    <p:extLst>
      <p:ext uri="{BB962C8B-B14F-4D97-AF65-F5344CB8AC3E}">
        <p14:creationId xmlns:p14="http://schemas.microsoft.com/office/powerpoint/2010/main" val="166586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5B48-F8B1-8897-7939-B7A6A55C7150}"/>
              </a:ext>
            </a:extLst>
          </p:cNvPr>
          <p:cNvSpPr>
            <a:spLocks noGrp="1"/>
          </p:cNvSpPr>
          <p:nvPr>
            <p:ph type="title"/>
          </p:nvPr>
        </p:nvSpPr>
        <p:spPr/>
        <p:txBody>
          <a:bodyPr/>
          <a:lstStyle/>
          <a:p>
            <a:r>
              <a:rPr lang="en-US" dirty="0"/>
              <a:t>Distance</a:t>
            </a:r>
          </a:p>
        </p:txBody>
      </p:sp>
      <p:sp>
        <p:nvSpPr>
          <p:cNvPr id="3" name="Content Placeholder 2">
            <a:extLst>
              <a:ext uri="{FF2B5EF4-FFF2-40B4-BE49-F238E27FC236}">
                <a16:creationId xmlns:a16="http://schemas.microsoft.com/office/drawing/2014/main" id="{8133E1FF-F2DD-01C5-9BC6-1F67A77C657F}"/>
              </a:ext>
            </a:extLst>
          </p:cNvPr>
          <p:cNvSpPr>
            <a:spLocks noGrp="1"/>
          </p:cNvSpPr>
          <p:nvPr>
            <p:ph idx="1"/>
          </p:nvPr>
        </p:nvSpPr>
        <p:spPr/>
        <p:txBody>
          <a:bodyPr/>
          <a:lstStyle/>
          <a:p>
            <a:r>
              <a:rPr lang="en-US" dirty="0">
                <a:solidFill>
                  <a:schemeClr val="tx2"/>
                </a:solidFill>
              </a:rPr>
              <a:t>The distance between vectors V and W is calculated like below:</a:t>
            </a:r>
          </a:p>
        </p:txBody>
      </p:sp>
      <p:pic>
        <p:nvPicPr>
          <p:cNvPr id="5" name="Picture 4">
            <a:extLst>
              <a:ext uri="{FF2B5EF4-FFF2-40B4-BE49-F238E27FC236}">
                <a16:creationId xmlns:a16="http://schemas.microsoft.com/office/drawing/2014/main" id="{B4B1E54D-4882-5749-169C-A815F1DF0C49}"/>
              </a:ext>
            </a:extLst>
          </p:cNvPr>
          <p:cNvPicPr>
            <a:picLocks noChangeAspect="1"/>
          </p:cNvPicPr>
          <p:nvPr/>
        </p:nvPicPr>
        <p:blipFill>
          <a:blip r:embed="rId2"/>
          <a:stretch>
            <a:fillRect/>
          </a:stretch>
        </p:blipFill>
        <p:spPr>
          <a:xfrm>
            <a:off x="2817812" y="2943125"/>
            <a:ext cx="6937253" cy="1933728"/>
          </a:xfrm>
          <a:prstGeom prst="rect">
            <a:avLst/>
          </a:prstGeom>
        </p:spPr>
      </p:pic>
      <p:sp>
        <p:nvSpPr>
          <p:cNvPr id="4" name="Slide Number Placeholder 3">
            <a:extLst>
              <a:ext uri="{FF2B5EF4-FFF2-40B4-BE49-F238E27FC236}">
                <a16:creationId xmlns:a16="http://schemas.microsoft.com/office/drawing/2014/main" id="{16C625C0-3BE5-F4C8-7AE5-4EB16281B833}"/>
              </a:ext>
            </a:extLst>
          </p:cNvPr>
          <p:cNvSpPr>
            <a:spLocks noGrp="1"/>
          </p:cNvSpPr>
          <p:nvPr>
            <p:ph type="sldNum" sz="quarter" idx="12"/>
          </p:nvPr>
        </p:nvSpPr>
        <p:spPr/>
        <p:txBody>
          <a:bodyPr/>
          <a:lstStyle/>
          <a:p>
            <a:fld id="{7DC1BBB0-96F0-4077-A278-0F3FB5C104D3}" type="slidenum">
              <a:rPr lang="en-US" smtClean="0"/>
              <a:t>11</a:t>
            </a:fld>
            <a:endParaRPr lang="en-US"/>
          </a:p>
        </p:txBody>
      </p:sp>
    </p:spTree>
    <p:extLst>
      <p:ext uri="{BB962C8B-B14F-4D97-AF65-F5344CB8AC3E}">
        <p14:creationId xmlns:p14="http://schemas.microsoft.com/office/powerpoint/2010/main" val="78769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A97B-4171-3BE1-FCFB-834DD2699B9E}"/>
              </a:ext>
            </a:extLst>
          </p:cNvPr>
          <p:cNvSpPr>
            <a:spLocks noGrp="1"/>
          </p:cNvSpPr>
          <p:nvPr>
            <p:ph type="title"/>
          </p:nvPr>
        </p:nvSpPr>
        <p:spPr/>
        <p:txBody>
          <a:bodyPr/>
          <a:lstStyle/>
          <a:p>
            <a:r>
              <a:rPr lang="en-US" dirty="0"/>
              <a:t>Magnitude</a:t>
            </a:r>
          </a:p>
        </p:txBody>
      </p:sp>
      <p:sp>
        <p:nvSpPr>
          <p:cNvPr id="3" name="Content Placeholder 2">
            <a:extLst>
              <a:ext uri="{FF2B5EF4-FFF2-40B4-BE49-F238E27FC236}">
                <a16:creationId xmlns:a16="http://schemas.microsoft.com/office/drawing/2014/main" id="{D0A69776-545B-87D0-1954-06A5240DD7E3}"/>
              </a:ext>
            </a:extLst>
          </p:cNvPr>
          <p:cNvSpPr>
            <a:spLocks noGrp="1"/>
          </p:cNvSpPr>
          <p:nvPr>
            <p:ph idx="1"/>
          </p:nvPr>
        </p:nvSpPr>
        <p:spPr/>
        <p:txBody>
          <a:bodyPr/>
          <a:lstStyle/>
          <a:p>
            <a:r>
              <a:rPr lang="en-US" b="0" i="0" dirty="0">
                <a:solidFill>
                  <a:schemeClr val="tx2"/>
                </a:solidFill>
                <a:effectLst/>
                <a:latin typeface="Franklin Gothic Book" panose="020B0503020102020204" pitchFamily="34" charset="0"/>
              </a:rPr>
              <a:t>The magnitude of a vector is its length or size. It's the distance between the vector's initial and end points, and is represented by the symbol |A|</a:t>
            </a:r>
          </a:p>
          <a:p>
            <a:r>
              <a:rPr lang="en-US" b="0" i="0" dirty="0">
                <a:solidFill>
                  <a:schemeClr val="tx2"/>
                </a:solidFill>
                <a:effectLst/>
                <a:latin typeface="Franklin Gothic Book" panose="020B0503020102020204" pitchFamily="34" charset="0"/>
              </a:rPr>
              <a:t>The magnitude of a vector can be calculated using the distance formula, or by taking the square root of the sum of the squares of the vector's components:</a:t>
            </a:r>
          </a:p>
          <a:p>
            <a:endParaRPr lang="en-US" dirty="0">
              <a:solidFill>
                <a:schemeClr val="tx2"/>
              </a:solidFill>
              <a:latin typeface="Franklin Gothic Book" panose="020B0503020102020204" pitchFamily="34" charset="0"/>
            </a:endParaRPr>
          </a:p>
        </p:txBody>
      </p:sp>
      <p:pic>
        <p:nvPicPr>
          <p:cNvPr id="5" name="Picture 4">
            <a:extLst>
              <a:ext uri="{FF2B5EF4-FFF2-40B4-BE49-F238E27FC236}">
                <a16:creationId xmlns:a16="http://schemas.microsoft.com/office/drawing/2014/main" id="{A01935EF-9848-4D9C-6418-476533430295}"/>
              </a:ext>
            </a:extLst>
          </p:cNvPr>
          <p:cNvPicPr>
            <a:picLocks noChangeAspect="1"/>
          </p:cNvPicPr>
          <p:nvPr/>
        </p:nvPicPr>
        <p:blipFill>
          <a:blip r:embed="rId2"/>
          <a:stretch>
            <a:fillRect/>
          </a:stretch>
        </p:blipFill>
        <p:spPr>
          <a:xfrm>
            <a:off x="4494212" y="4113485"/>
            <a:ext cx="4001561" cy="2566715"/>
          </a:xfrm>
          <a:prstGeom prst="rect">
            <a:avLst/>
          </a:prstGeom>
        </p:spPr>
      </p:pic>
      <p:sp>
        <p:nvSpPr>
          <p:cNvPr id="4" name="Slide Number Placeholder 3">
            <a:extLst>
              <a:ext uri="{FF2B5EF4-FFF2-40B4-BE49-F238E27FC236}">
                <a16:creationId xmlns:a16="http://schemas.microsoft.com/office/drawing/2014/main" id="{2BA58BCE-3454-F198-84F2-DA4DC962DF8A}"/>
              </a:ext>
            </a:extLst>
          </p:cNvPr>
          <p:cNvSpPr>
            <a:spLocks noGrp="1"/>
          </p:cNvSpPr>
          <p:nvPr>
            <p:ph type="sldNum" sz="quarter" idx="12"/>
          </p:nvPr>
        </p:nvSpPr>
        <p:spPr/>
        <p:txBody>
          <a:bodyPr/>
          <a:lstStyle/>
          <a:p>
            <a:fld id="{7DC1BBB0-96F0-4077-A278-0F3FB5C104D3}" type="slidenum">
              <a:rPr lang="en-US" smtClean="0"/>
              <a:t>12</a:t>
            </a:fld>
            <a:endParaRPr lang="en-US"/>
          </a:p>
        </p:txBody>
      </p:sp>
    </p:spTree>
    <p:extLst>
      <p:ext uri="{BB962C8B-B14F-4D97-AF65-F5344CB8AC3E}">
        <p14:creationId xmlns:p14="http://schemas.microsoft.com/office/powerpoint/2010/main" val="4271992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F36FF-C02A-44EF-6709-1D88E3489C92}"/>
              </a:ext>
            </a:extLst>
          </p:cNvPr>
          <p:cNvSpPr>
            <a:spLocks noGrp="1"/>
          </p:cNvSpPr>
          <p:nvPr>
            <p:ph type="title"/>
          </p:nvPr>
        </p:nvSpPr>
        <p:spPr/>
        <p:txBody>
          <a:bodyPr/>
          <a:lstStyle/>
          <a:p>
            <a:r>
              <a:rPr lang="en-US" dirty="0"/>
              <a:t>Some python functions for vectors</a:t>
            </a:r>
          </a:p>
        </p:txBody>
      </p:sp>
      <p:sp>
        <p:nvSpPr>
          <p:cNvPr id="3" name="Content Placeholder 2">
            <a:extLst>
              <a:ext uri="{FF2B5EF4-FFF2-40B4-BE49-F238E27FC236}">
                <a16:creationId xmlns:a16="http://schemas.microsoft.com/office/drawing/2014/main" id="{59B6BC60-D28F-C521-1F14-BA9CC5AEC972}"/>
              </a:ext>
            </a:extLst>
          </p:cNvPr>
          <p:cNvSpPr>
            <a:spLocks noGrp="1"/>
          </p:cNvSpPr>
          <p:nvPr>
            <p:ph idx="1"/>
          </p:nvPr>
        </p:nvSpPr>
        <p:spPr/>
        <p:txBody>
          <a:bodyPr/>
          <a:lstStyle/>
          <a:p>
            <a:r>
              <a:rPr lang="en-US" dirty="0"/>
              <a:t>Note that we usually use </a:t>
            </a:r>
            <a:r>
              <a:rPr lang="en-US" dirty="0" err="1"/>
              <a:t>numpy</a:t>
            </a:r>
            <a:r>
              <a:rPr lang="en-US" dirty="0"/>
              <a:t> instead of pure python but coding from scratch helps you to understand better.</a:t>
            </a:r>
          </a:p>
        </p:txBody>
      </p:sp>
      <p:pic>
        <p:nvPicPr>
          <p:cNvPr id="5" name="Picture 4">
            <a:extLst>
              <a:ext uri="{FF2B5EF4-FFF2-40B4-BE49-F238E27FC236}">
                <a16:creationId xmlns:a16="http://schemas.microsoft.com/office/drawing/2014/main" id="{3C9B26AF-DE3C-7AFC-E712-690815ACB955}"/>
              </a:ext>
            </a:extLst>
          </p:cNvPr>
          <p:cNvPicPr>
            <a:picLocks noChangeAspect="1"/>
          </p:cNvPicPr>
          <p:nvPr/>
        </p:nvPicPr>
        <p:blipFill>
          <a:blip r:embed="rId2"/>
          <a:stretch>
            <a:fillRect/>
          </a:stretch>
        </p:blipFill>
        <p:spPr>
          <a:xfrm>
            <a:off x="1924933" y="2499027"/>
            <a:ext cx="4972744" cy="1381318"/>
          </a:xfrm>
          <a:prstGeom prst="rect">
            <a:avLst/>
          </a:prstGeom>
        </p:spPr>
      </p:pic>
      <p:pic>
        <p:nvPicPr>
          <p:cNvPr id="7" name="Picture 6">
            <a:extLst>
              <a:ext uri="{FF2B5EF4-FFF2-40B4-BE49-F238E27FC236}">
                <a16:creationId xmlns:a16="http://schemas.microsoft.com/office/drawing/2014/main" id="{BF9A54A5-B635-C32F-DD26-916D9A8B853C}"/>
              </a:ext>
            </a:extLst>
          </p:cNvPr>
          <p:cNvPicPr>
            <a:picLocks noChangeAspect="1"/>
          </p:cNvPicPr>
          <p:nvPr/>
        </p:nvPicPr>
        <p:blipFill>
          <a:blip r:embed="rId3"/>
          <a:stretch>
            <a:fillRect/>
          </a:stretch>
        </p:blipFill>
        <p:spPr>
          <a:xfrm>
            <a:off x="2060644" y="2887185"/>
            <a:ext cx="5001323" cy="905001"/>
          </a:xfrm>
          <a:prstGeom prst="rect">
            <a:avLst/>
          </a:prstGeom>
        </p:spPr>
      </p:pic>
      <p:pic>
        <p:nvPicPr>
          <p:cNvPr id="9" name="Picture 8">
            <a:extLst>
              <a:ext uri="{FF2B5EF4-FFF2-40B4-BE49-F238E27FC236}">
                <a16:creationId xmlns:a16="http://schemas.microsoft.com/office/drawing/2014/main" id="{2A1CD3DE-D741-1BEE-9AD6-8864419B35F9}"/>
              </a:ext>
            </a:extLst>
          </p:cNvPr>
          <p:cNvPicPr>
            <a:picLocks noChangeAspect="1"/>
          </p:cNvPicPr>
          <p:nvPr/>
        </p:nvPicPr>
        <p:blipFill>
          <a:blip r:embed="rId4"/>
          <a:stretch>
            <a:fillRect/>
          </a:stretch>
        </p:blipFill>
        <p:spPr>
          <a:xfrm>
            <a:off x="1939143" y="3194370"/>
            <a:ext cx="5544324" cy="590632"/>
          </a:xfrm>
          <a:prstGeom prst="rect">
            <a:avLst/>
          </a:prstGeom>
        </p:spPr>
      </p:pic>
      <p:pic>
        <p:nvPicPr>
          <p:cNvPr id="11" name="Picture 10">
            <a:extLst>
              <a:ext uri="{FF2B5EF4-FFF2-40B4-BE49-F238E27FC236}">
                <a16:creationId xmlns:a16="http://schemas.microsoft.com/office/drawing/2014/main" id="{B8223452-28BD-0C91-DA9A-3ABED8444A0A}"/>
              </a:ext>
            </a:extLst>
          </p:cNvPr>
          <p:cNvPicPr>
            <a:picLocks noChangeAspect="1"/>
          </p:cNvPicPr>
          <p:nvPr/>
        </p:nvPicPr>
        <p:blipFill rotWithShape="1">
          <a:blip r:embed="rId5"/>
          <a:srcRect b="12270"/>
          <a:stretch/>
        </p:blipFill>
        <p:spPr>
          <a:xfrm>
            <a:off x="1240323" y="2497591"/>
            <a:ext cx="5458587" cy="2281581"/>
          </a:xfrm>
          <a:prstGeom prst="rect">
            <a:avLst/>
          </a:prstGeom>
        </p:spPr>
      </p:pic>
      <p:pic>
        <p:nvPicPr>
          <p:cNvPr id="19" name="Picture 18">
            <a:extLst>
              <a:ext uri="{FF2B5EF4-FFF2-40B4-BE49-F238E27FC236}">
                <a16:creationId xmlns:a16="http://schemas.microsoft.com/office/drawing/2014/main" id="{2AB18569-E466-9362-9DBB-670484D07570}"/>
              </a:ext>
            </a:extLst>
          </p:cNvPr>
          <p:cNvPicPr>
            <a:picLocks noChangeAspect="1"/>
          </p:cNvPicPr>
          <p:nvPr/>
        </p:nvPicPr>
        <p:blipFill>
          <a:blip r:embed="rId6"/>
          <a:stretch>
            <a:fillRect/>
          </a:stretch>
        </p:blipFill>
        <p:spPr>
          <a:xfrm>
            <a:off x="1240323" y="5474515"/>
            <a:ext cx="4191585" cy="543001"/>
          </a:xfrm>
          <a:prstGeom prst="rect">
            <a:avLst/>
          </a:prstGeom>
        </p:spPr>
      </p:pic>
      <p:pic>
        <p:nvPicPr>
          <p:cNvPr id="23" name="Picture 22">
            <a:extLst>
              <a:ext uri="{FF2B5EF4-FFF2-40B4-BE49-F238E27FC236}">
                <a16:creationId xmlns:a16="http://schemas.microsoft.com/office/drawing/2014/main" id="{C9273BDA-7C14-C8D0-00D6-F95BB3D01F12}"/>
              </a:ext>
            </a:extLst>
          </p:cNvPr>
          <p:cNvPicPr>
            <a:picLocks noChangeAspect="1"/>
          </p:cNvPicPr>
          <p:nvPr/>
        </p:nvPicPr>
        <p:blipFill>
          <a:blip r:embed="rId7"/>
          <a:stretch>
            <a:fillRect/>
          </a:stretch>
        </p:blipFill>
        <p:spPr>
          <a:xfrm>
            <a:off x="6216810" y="4815910"/>
            <a:ext cx="4734586" cy="1400370"/>
          </a:xfrm>
          <a:prstGeom prst="rect">
            <a:avLst/>
          </a:prstGeom>
        </p:spPr>
      </p:pic>
      <p:pic>
        <p:nvPicPr>
          <p:cNvPr id="26" name="Picture 25">
            <a:extLst>
              <a:ext uri="{FF2B5EF4-FFF2-40B4-BE49-F238E27FC236}">
                <a16:creationId xmlns:a16="http://schemas.microsoft.com/office/drawing/2014/main" id="{5E16B797-08CB-661E-4A2A-FD7949B88B19}"/>
              </a:ext>
            </a:extLst>
          </p:cNvPr>
          <p:cNvPicPr>
            <a:picLocks noChangeAspect="1"/>
          </p:cNvPicPr>
          <p:nvPr/>
        </p:nvPicPr>
        <p:blipFill>
          <a:blip r:embed="rId8"/>
          <a:stretch>
            <a:fillRect/>
          </a:stretch>
        </p:blipFill>
        <p:spPr>
          <a:xfrm>
            <a:off x="5534256" y="2584605"/>
            <a:ext cx="5963482" cy="1028844"/>
          </a:xfrm>
          <a:prstGeom prst="rect">
            <a:avLst/>
          </a:prstGeom>
        </p:spPr>
      </p:pic>
      <p:sp>
        <p:nvSpPr>
          <p:cNvPr id="4" name="Slide Number Placeholder 3">
            <a:extLst>
              <a:ext uri="{FF2B5EF4-FFF2-40B4-BE49-F238E27FC236}">
                <a16:creationId xmlns:a16="http://schemas.microsoft.com/office/drawing/2014/main" id="{8175AA0B-BE5A-8D55-54DB-38E3F1A19F14}"/>
              </a:ext>
            </a:extLst>
          </p:cNvPr>
          <p:cNvSpPr>
            <a:spLocks noGrp="1"/>
          </p:cNvSpPr>
          <p:nvPr>
            <p:ph type="sldNum" sz="quarter" idx="12"/>
          </p:nvPr>
        </p:nvSpPr>
        <p:spPr/>
        <p:txBody>
          <a:bodyPr/>
          <a:lstStyle/>
          <a:p>
            <a:fld id="{7DC1BBB0-96F0-4077-A278-0F3FB5C104D3}" type="slidenum">
              <a:rPr lang="en-US" smtClean="0"/>
              <a:t>13</a:t>
            </a:fld>
            <a:endParaRPr lang="en-US"/>
          </a:p>
        </p:txBody>
      </p:sp>
    </p:spTree>
    <p:extLst>
      <p:ext uri="{BB962C8B-B14F-4D97-AF65-F5344CB8AC3E}">
        <p14:creationId xmlns:p14="http://schemas.microsoft.com/office/powerpoint/2010/main" val="493171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273D-6EA2-DE95-FE74-51C19BF3BAE5}"/>
              </a:ext>
            </a:extLst>
          </p:cNvPr>
          <p:cNvSpPr>
            <a:spLocks noGrp="1"/>
          </p:cNvSpPr>
          <p:nvPr>
            <p:ph type="title"/>
          </p:nvPr>
        </p:nvSpPr>
        <p:spPr/>
        <p:txBody>
          <a:bodyPr/>
          <a:lstStyle/>
          <a:p>
            <a:r>
              <a:rPr lang="en-US" dirty="0"/>
              <a:t>Some python functions for vectors</a:t>
            </a:r>
          </a:p>
        </p:txBody>
      </p:sp>
      <p:sp>
        <p:nvSpPr>
          <p:cNvPr id="3" name="Content Placeholder 2">
            <a:extLst>
              <a:ext uri="{FF2B5EF4-FFF2-40B4-BE49-F238E27FC236}">
                <a16:creationId xmlns:a16="http://schemas.microsoft.com/office/drawing/2014/main" id="{F912BA9C-A271-14F1-7C23-88AF523270D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7D4BCD1-061C-9C9F-5976-0AD8B3279AE6}"/>
              </a:ext>
            </a:extLst>
          </p:cNvPr>
          <p:cNvPicPr>
            <a:picLocks noChangeAspect="1"/>
          </p:cNvPicPr>
          <p:nvPr/>
        </p:nvPicPr>
        <p:blipFill>
          <a:blip r:embed="rId2"/>
          <a:stretch>
            <a:fillRect/>
          </a:stretch>
        </p:blipFill>
        <p:spPr>
          <a:xfrm>
            <a:off x="1614260" y="2514600"/>
            <a:ext cx="4163006" cy="1028844"/>
          </a:xfrm>
          <a:prstGeom prst="rect">
            <a:avLst/>
          </a:prstGeom>
        </p:spPr>
      </p:pic>
      <p:pic>
        <p:nvPicPr>
          <p:cNvPr id="6" name="Picture 5">
            <a:extLst>
              <a:ext uri="{FF2B5EF4-FFF2-40B4-BE49-F238E27FC236}">
                <a16:creationId xmlns:a16="http://schemas.microsoft.com/office/drawing/2014/main" id="{3B2D8E0D-5F11-42F1-B9F6-FDB43C0BE4CF}"/>
              </a:ext>
            </a:extLst>
          </p:cNvPr>
          <p:cNvPicPr>
            <a:picLocks noChangeAspect="1"/>
          </p:cNvPicPr>
          <p:nvPr/>
        </p:nvPicPr>
        <p:blipFill>
          <a:blip r:embed="rId3"/>
          <a:stretch>
            <a:fillRect/>
          </a:stretch>
        </p:blipFill>
        <p:spPr>
          <a:xfrm>
            <a:off x="1614260" y="3680060"/>
            <a:ext cx="4744112" cy="895475"/>
          </a:xfrm>
          <a:prstGeom prst="rect">
            <a:avLst/>
          </a:prstGeom>
        </p:spPr>
      </p:pic>
      <p:pic>
        <p:nvPicPr>
          <p:cNvPr id="7" name="Picture 6">
            <a:extLst>
              <a:ext uri="{FF2B5EF4-FFF2-40B4-BE49-F238E27FC236}">
                <a16:creationId xmlns:a16="http://schemas.microsoft.com/office/drawing/2014/main" id="{08594C56-03ED-8263-28FE-601D7CA933BE}"/>
              </a:ext>
            </a:extLst>
          </p:cNvPr>
          <p:cNvPicPr>
            <a:picLocks noChangeAspect="1"/>
          </p:cNvPicPr>
          <p:nvPr/>
        </p:nvPicPr>
        <p:blipFill>
          <a:blip r:embed="rId4"/>
          <a:stretch>
            <a:fillRect/>
          </a:stretch>
        </p:blipFill>
        <p:spPr>
          <a:xfrm>
            <a:off x="6704012" y="2552578"/>
            <a:ext cx="4448796" cy="876422"/>
          </a:xfrm>
          <a:prstGeom prst="rect">
            <a:avLst/>
          </a:prstGeom>
        </p:spPr>
      </p:pic>
      <p:pic>
        <p:nvPicPr>
          <p:cNvPr id="8" name="Picture 7">
            <a:extLst>
              <a:ext uri="{FF2B5EF4-FFF2-40B4-BE49-F238E27FC236}">
                <a16:creationId xmlns:a16="http://schemas.microsoft.com/office/drawing/2014/main" id="{2E38389B-606F-050A-2533-A3FFC59EF21A}"/>
              </a:ext>
            </a:extLst>
          </p:cNvPr>
          <p:cNvPicPr>
            <a:picLocks noChangeAspect="1"/>
          </p:cNvPicPr>
          <p:nvPr/>
        </p:nvPicPr>
        <p:blipFill>
          <a:blip r:embed="rId5"/>
          <a:stretch>
            <a:fillRect/>
          </a:stretch>
        </p:blipFill>
        <p:spPr>
          <a:xfrm>
            <a:off x="1614260" y="5140472"/>
            <a:ext cx="3915321" cy="466790"/>
          </a:xfrm>
          <a:prstGeom prst="rect">
            <a:avLst/>
          </a:prstGeom>
        </p:spPr>
      </p:pic>
      <p:sp>
        <p:nvSpPr>
          <p:cNvPr id="5" name="Slide Number Placeholder 4">
            <a:extLst>
              <a:ext uri="{FF2B5EF4-FFF2-40B4-BE49-F238E27FC236}">
                <a16:creationId xmlns:a16="http://schemas.microsoft.com/office/drawing/2014/main" id="{DDEB93B8-1D9A-802E-7817-DDE2C9B1CE95}"/>
              </a:ext>
            </a:extLst>
          </p:cNvPr>
          <p:cNvSpPr>
            <a:spLocks noGrp="1"/>
          </p:cNvSpPr>
          <p:nvPr>
            <p:ph type="sldNum" sz="quarter" idx="12"/>
          </p:nvPr>
        </p:nvSpPr>
        <p:spPr/>
        <p:txBody>
          <a:bodyPr/>
          <a:lstStyle/>
          <a:p>
            <a:fld id="{7DC1BBB0-96F0-4077-A278-0F3FB5C104D3}" type="slidenum">
              <a:rPr lang="en-US" smtClean="0"/>
              <a:t>14</a:t>
            </a:fld>
            <a:endParaRPr lang="en-US"/>
          </a:p>
        </p:txBody>
      </p:sp>
    </p:spTree>
    <p:extLst>
      <p:ext uri="{BB962C8B-B14F-4D97-AF65-F5344CB8AC3E}">
        <p14:creationId xmlns:p14="http://schemas.microsoft.com/office/powerpoint/2010/main" val="1978898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1C78-0B8D-C934-F8EF-4CC338E182FD}"/>
              </a:ext>
            </a:extLst>
          </p:cNvPr>
          <p:cNvSpPr>
            <a:spLocks noGrp="1"/>
          </p:cNvSpPr>
          <p:nvPr>
            <p:ph type="title"/>
          </p:nvPr>
        </p:nvSpPr>
        <p:spPr/>
        <p:txBody>
          <a:bodyPr/>
          <a:lstStyle/>
          <a:p>
            <a:r>
              <a:rPr lang="en-US" dirty="0"/>
              <a:t>Matrices</a:t>
            </a:r>
          </a:p>
        </p:txBody>
      </p:sp>
      <p:sp>
        <p:nvSpPr>
          <p:cNvPr id="3" name="Content Placeholder 2">
            <a:extLst>
              <a:ext uri="{FF2B5EF4-FFF2-40B4-BE49-F238E27FC236}">
                <a16:creationId xmlns:a16="http://schemas.microsoft.com/office/drawing/2014/main" id="{7D9F8B9B-DE3A-6BDF-E5B7-3A3A365389E3}"/>
              </a:ext>
            </a:extLst>
          </p:cNvPr>
          <p:cNvSpPr>
            <a:spLocks noGrp="1"/>
          </p:cNvSpPr>
          <p:nvPr>
            <p:ph idx="1"/>
          </p:nvPr>
        </p:nvSpPr>
        <p:spPr/>
        <p:txBody>
          <a:bodyPr/>
          <a:lstStyle/>
          <a:p>
            <a:r>
              <a:rPr lang="en-US" dirty="0"/>
              <a:t>A matrix is a two-dimensional collection of numbers. We will represent matrices as lists of lists, with each inner list having the same size and representing a row of the matrix. If A is a matrix, then A[</a:t>
            </a:r>
            <a:r>
              <a:rPr lang="en-US" dirty="0" err="1"/>
              <a:t>i</a:t>
            </a:r>
            <a:r>
              <a:rPr lang="en-US" dirty="0"/>
              <a:t>][j] is the element in the </a:t>
            </a:r>
            <a:r>
              <a:rPr lang="en-US" dirty="0" err="1"/>
              <a:t>ith</a:t>
            </a:r>
            <a:r>
              <a:rPr lang="en-US" dirty="0"/>
              <a:t> row and the </a:t>
            </a:r>
            <a:r>
              <a:rPr lang="en-US" dirty="0" err="1"/>
              <a:t>jth</a:t>
            </a:r>
            <a:r>
              <a:rPr lang="en-US" dirty="0"/>
              <a:t> column. Per mathematical convention,</a:t>
            </a:r>
          </a:p>
          <a:p>
            <a:r>
              <a:rPr lang="en-US" dirty="0"/>
              <a:t>we will frequently use capital letters to represent matrices</a:t>
            </a:r>
          </a:p>
        </p:txBody>
      </p:sp>
      <p:pic>
        <p:nvPicPr>
          <p:cNvPr id="5" name="Picture 4">
            <a:extLst>
              <a:ext uri="{FF2B5EF4-FFF2-40B4-BE49-F238E27FC236}">
                <a16:creationId xmlns:a16="http://schemas.microsoft.com/office/drawing/2014/main" id="{0532E243-E658-5296-0719-C831901362DA}"/>
              </a:ext>
            </a:extLst>
          </p:cNvPr>
          <p:cNvPicPr>
            <a:picLocks noChangeAspect="1"/>
          </p:cNvPicPr>
          <p:nvPr/>
        </p:nvPicPr>
        <p:blipFill>
          <a:blip r:embed="rId2"/>
          <a:stretch>
            <a:fillRect/>
          </a:stretch>
        </p:blipFill>
        <p:spPr>
          <a:xfrm>
            <a:off x="1827212" y="4249818"/>
            <a:ext cx="4648200" cy="2113910"/>
          </a:xfrm>
          <a:prstGeom prst="rect">
            <a:avLst/>
          </a:prstGeom>
        </p:spPr>
      </p:pic>
      <p:sp>
        <p:nvSpPr>
          <p:cNvPr id="4" name="Slide Number Placeholder 3">
            <a:extLst>
              <a:ext uri="{FF2B5EF4-FFF2-40B4-BE49-F238E27FC236}">
                <a16:creationId xmlns:a16="http://schemas.microsoft.com/office/drawing/2014/main" id="{27E4DB3A-DA13-777A-99CB-28A700D2F95A}"/>
              </a:ext>
            </a:extLst>
          </p:cNvPr>
          <p:cNvSpPr>
            <a:spLocks noGrp="1"/>
          </p:cNvSpPr>
          <p:nvPr>
            <p:ph type="sldNum" sz="quarter" idx="12"/>
          </p:nvPr>
        </p:nvSpPr>
        <p:spPr/>
        <p:txBody>
          <a:bodyPr/>
          <a:lstStyle/>
          <a:p>
            <a:fld id="{7DC1BBB0-96F0-4077-A278-0F3FB5C104D3}" type="slidenum">
              <a:rPr lang="en-US" smtClean="0"/>
              <a:t>15</a:t>
            </a:fld>
            <a:endParaRPr lang="en-US"/>
          </a:p>
        </p:txBody>
      </p:sp>
    </p:spTree>
    <p:extLst>
      <p:ext uri="{BB962C8B-B14F-4D97-AF65-F5344CB8AC3E}">
        <p14:creationId xmlns:p14="http://schemas.microsoft.com/office/powerpoint/2010/main" val="80541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018B8-23BC-08F8-65B4-2A7F6CA52CCC}"/>
              </a:ext>
            </a:extLst>
          </p:cNvPr>
          <p:cNvSpPr>
            <a:spLocks noGrp="1"/>
          </p:cNvSpPr>
          <p:nvPr>
            <p:ph type="title"/>
          </p:nvPr>
        </p:nvSpPr>
        <p:spPr/>
        <p:txBody>
          <a:bodyPr/>
          <a:lstStyle/>
          <a:p>
            <a:r>
              <a:rPr lang="en-US" dirty="0"/>
              <a:t>Importance of Matrices</a:t>
            </a:r>
          </a:p>
        </p:txBody>
      </p:sp>
      <p:sp>
        <p:nvSpPr>
          <p:cNvPr id="3" name="Content Placeholder 2">
            <a:extLst>
              <a:ext uri="{FF2B5EF4-FFF2-40B4-BE49-F238E27FC236}">
                <a16:creationId xmlns:a16="http://schemas.microsoft.com/office/drawing/2014/main" id="{A77694DD-C768-3367-3444-C20EAB48605D}"/>
              </a:ext>
            </a:extLst>
          </p:cNvPr>
          <p:cNvSpPr>
            <a:spLocks noGrp="1"/>
          </p:cNvSpPr>
          <p:nvPr>
            <p:ph idx="1"/>
          </p:nvPr>
        </p:nvSpPr>
        <p:spPr/>
        <p:txBody>
          <a:bodyPr/>
          <a:lstStyle/>
          <a:p>
            <a:r>
              <a:rPr lang="en-US" dirty="0">
                <a:solidFill>
                  <a:schemeClr val="tx2"/>
                </a:solidFill>
              </a:rPr>
              <a:t>Matrices will be important to us for several reasons.</a:t>
            </a:r>
          </a:p>
          <a:p>
            <a:r>
              <a:rPr lang="en-US" dirty="0">
                <a:solidFill>
                  <a:schemeClr val="tx2"/>
                </a:solidFill>
              </a:rPr>
              <a:t>First, we can use a matrix to represent a dataset consisting of multiple vectors, simply by considering each vector as a row of the matrix. For example, if you had the heights, weights, and ages of 1,000 people, you could put them in a 1,000 × 3 matrix:</a:t>
            </a:r>
          </a:p>
        </p:txBody>
      </p:sp>
      <p:pic>
        <p:nvPicPr>
          <p:cNvPr id="5" name="Picture 4">
            <a:extLst>
              <a:ext uri="{FF2B5EF4-FFF2-40B4-BE49-F238E27FC236}">
                <a16:creationId xmlns:a16="http://schemas.microsoft.com/office/drawing/2014/main" id="{5D29CDEF-9515-C997-577A-D52C6FB14281}"/>
              </a:ext>
            </a:extLst>
          </p:cNvPr>
          <p:cNvPicPr>
            <a:picLocks noChangeAspect="1"/>
          </p:cNvPicPr>
          <p:nvPr/>
        </p:nvPicPr>
        <p:blipFill>
          <a:blip r:embed="rId2"/>
          <a:stretch>
            <a:fillRect/>
          </a:stretch>
        </p:blipFill>
        <p:spPr>
          <a:xfrm>
            <a:off x="3732212" y="4495800"/>
            <a:ext cx="4310021" cy="1904025"/>
          </a:xfrm>
          <a:prstGeom prst="rect">
            <a:avLst/>
          </a:prstGeom>
        </p:spPr>
      </p:pic>
      <p:sp>
        <p:nvSpPr>
          <p:cNvPr id="4" name="Slide Number Placeholder 3">
            <a:extLst>
              <a:ext uri="{FF2B5EF4-FFF2-40B4-BE49-F238E27FC236}">
                <a16:creationId xmlns:a16="http://schemas.microsoft.com/office/drawing/2014/main" id="{48BD98A4-926C-697C-8F73-2B0E2D582C45}"/>
              </a:ext>
            </a:extLst>
          </p:cNvPr>
          <p:cNvSpPr>
            <a:spLocks noGrp="1"/>
          </p:cNvSpPr>
          <p:nvPr>
            <p:ph type="sldNum" sz="quarter" idx="12"/>
          </p:nvPr>
        </p:nvSpPr>
        <p:spPr/>
        <p:txBody>
          <a:bodyPr/>
          <a:lstStyle/>
          <a:p>
            <a:fld id="{7DC1BBB0-96F0-4077-A278-0F3FB5C104D3}" type="slidenum">
              <a:rPr lang="en-US" smtClean="0"/>
              <a:t>16</a:t>
            </a:fld>
            <a:endParaRPr lang="en-US"/>
          </a:p>
        </p:txBody>
      </p:sp>
    </p:spTree>
    <p:extLst>
      <p:ext uri="{BB962C8B-B14F-4D97-AF65-F5344CB8AC3E}">
        <p14:creationId xmlns:p14="http://schemas.microsoft.com/office/powerpoint/2010/main" val="7174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4632-CD7A-D81F-3742-ECBC177CD963}"/>
              </a:ext>
            </a:extLst>
          </p:cNvPr>
          <p:cNvSpPr>
            <a:spLocks noGrp="1"/>
          </p:cNvSpPr>
          <p:nvPr>
            <p:ph type="title"/>
          </p:nvPr>
        </p:nvSpPr>
        <p:spPr/>
        <p:txBody>
          <a:bodyPr/>
          <a:lstStyle/>
          <a:p>
            <a:r>
              <a:rPr lang="en-US" dirty="0"/>
              <a:t>Importance of Matrices</a:t>
            </a:r>
          </a:p>
        </p:txBody>
      </p:sp>
      <p:sp>
        <p:nvSpPr>
          <p:cNvPr id="3" name="Content Placeholder 2">
            <a:extLst>
              <a:ext uri="{FF2B5EF4-FFF2-40B4-BE49-F238E27FC236}">
                <a16:creationId xmlns:a16="http://schemas.microsoft.com/office/drawing/2014/main" id="{781154A0-9AA5-67D4-48D2-6E170342F99F}"/>
              </a:ext>
            </a:extLst>
          </p:cNvPr>
          <p:cNvSpPr>
            <a:spLocks noGrp="1"/>
          </p:cNvSpPr>
          <p:nvPr>
            <p:ph idx="1"/>
          </p:nvPr>
        </p:nvSpPr>
        <p:spPr/>
        <p:txBody>
          <a:bodyPr/>
          <a:lstStyle/>
          <a:p>
            <a:r>
              <a:rPr lang="en-US" dirty="0">
                <a:solidFill>
                  <a:schemeClr val="tx2"/>
                </a:solidFill>
              </a:rPr>
              <a:t>Second, as we’ll see later, we can use an n × k matrix to represent a linear function that maps k-dimensional vectors to n-dimensional vectors. Several of our techniques and concepts will involve such functions</a:t>
            </a:r>
          </a:p>
        </p:txBody>
      </p:sp>
      <p:sp>
        <p:nvSpPr>
          <p:cNvPr id="4" name="Slide Number Placeholder 3">
            <a:extLst>
              <a:ext uri="{FF2B5EF4-FFF2-40B4-BE49-F238E27FC236}">
                <a16:creationId xmlns:a16="http://schemas.microsoft.com/office/drawing/2014/main" id="{B9773FA7-94E7-2A38-03C6-A48E5E87E9AC}"/>
              </a:ext>
            </a:extLst>
          </p:cNvPr>
          <p:cNvSpPr>
            <a:spLocks noGrp="1"/>
          </p:cNvSpPr>
          <p:nvPr>
            <p:ph type="sldNum" sz="quarter" idx="12"/>
          </p:nvPr>
        </p:nvSpPr>
        <p:spPr/>
        <p:txBody>
          <a:bodyPr/>
          <a:lstStyle/>
          <a:p>
            <a:fld id="{7DC1BBB0-96F0-4077-A278-0F3FB5C104D3}" type="slidenum">
              <a:rPr lang="en-US" smtClean="0"/>
              <a:t>17</a:t>
            </a:fld>
            <a:endParaRPr lang="en-US"/>
          </a:p>
        </p:txBody>
      </p:sp>
    </p:spTree>
    <p:extLst>
      <p:ext uri="{BB962C8B-B14F-4D97-AF65-F5344CB8AC3E}">
        <p14:creationId xmlns:p14="http://schemas.microsoft.com/office/powerpoint/2010/main" val="91780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BB2D-2253-BD89-35CB-E6D3AC44C3FC}"/>
              </a:ext>
            </a:extLst>
          </p:cNvPr>
          <p:cNvSpPr>
            <a:spLocks noGrp="1"/>
          </p:cNvSpPr>
          <p:nvPr>
            <p:ph type="title"/>
          </p:nvPr>
        </p:nvSpPr>
        <p:spPr/>
        <p:txBody>
          <a:bodyPr/>
          <a:lstStyle/>
          <a:p>
            <a:r>
              <a:rPr lang="en-US" dirty="0"/>
              <a:t>Importance of Matrices</a:t>
            </a:r>
          </a:p>
        </p:txBody>
      </p:sp>
      <p:sp>
        <p:nvSpPr>
          <p:cNvPr id="3" name="Content Placeholder 2">
            <a:extLst>
              <a:ext uri="{FF2B5EF4-FFF2-40B4-BE49-F238E27FC236}">
                <a16:creationId xmlns:a16="http://schemas.microsoft.com/office/drawing/2014/main" id="{07A867A3-D1CD-1A0B-7CE2-82AC3686D7BA}"/>
              </a:ext>
            </a:extLst>
          </p:cNvPr>
          <p:cNvSpPr>
            <a:spLocks noGrp="1"/>
          </p:cNvSpPr>
          <p:nvPr>
            <p:ph idx="1"/>
          </p:nvPr>
        </p:nvSpPr>
        <p:spPr/>
        <p:txBody>
          <a:bodyPr>
            <a:normAutofit fontScale="92500"/>
          </a:bodyPr>
          <a:lstStyle/>
          <a:p>
            <a:r>
              <a:rPr lang="en-US" dirty="0">
                <a:solidFill>
                  <a:schemeClr val="tx2"/>
                </a:solidFill>
              </a:rPr>
              <a:t>Third, matrices can be used to represent binary relationships. In Chapter 1, we represented the edges of a network as a collection of pairs (</a:t>
            </a:r>
            <a:r>
              <a:rPr lang="en-US" dirty="0" err="1">
                <a:solidFill>
                  <a:schemeClr val="tx2"/>
                </a:solidFill>
              </a:rPr>
              <a:t>i</a:t>
            </a:r>
            <a:r>
              <a:rPr lang="en-US" dirty="0">
                <a:solidFill>
                  <a:schemeClr val="tx2"/>
                </a:solidFill>
              </a:rPr>
              <a:t>, j). An alternative representation would be to create a matrix A such that A[</a:t>
            </a:r>
            <a:r>
              <a:rPr lang="en-US" dirty="0" err="1">
                <a:solidFill>
                  <a:schemeClr val="tx2"/>
                </a:solidFill>
              </a:rPr>
              <a:t>i</a:t>
            </a:r>
            <a:r>
              <a:rPr lang="en-US" dirty="0">
                <a:solidFill>
                  <a:schemeClr val="tx2"/>
                </a:solidFill>
              </a:rPr>
              <a:t>][j] is 1 if nodes </a:t>
            </a:r>
            <a:r>
              <a:rPr lang="en-US" dirty="0" err="1">
                <a:solidFill>
                  <a:schemeClr val="tx2"/>
                </a:solidFill>
              </a:rPr>
              <a:t>i</a:t>
            </a:r>
            <a:r>
              <a:rPr lang="en-US" dirty="0">
                <a:solidFill>
                  <a:schemeClr val="tx2"/>
                </a:solidFill>
              </a:rPr>
              <a:t> and j are  connected and 0 otherwise.</a:t>
            </a: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solidFill>
                  <a:schemeClr val="tx2"/>
                </a:solidFill>
              </a:rPr>
              <a:t>A</a:t>
            </a:r>
          </a:p>
          <a:p>
            <a:pPr marL="0" indent="0">
              <a:buNone/>
            </a:pPr>
            <a:endParaRPr lang="en-US" dirty="0">
              <a:solidFill>
                <a:schemeClr val="tx2"/>
              </a:solidFill>
            </a:endParaRPr>
          </a:p>
        </p:txBody>
      </p:sp>
      <p:pic>
        <p:nvPicPr>
          <p:cNvPr id="5" name="Picture 4">
            <a:extLst>
              <a:ext uri="{FF2B5EF4-FFF2-40B4-BE49-F238E27FC236}">
                <a16:creationId xmlns:a16="http://schemas.microsoft.com/office/drawing/2014/main" id="{CF5ECFB3-DB08-2528-33AA-DBED6BBCEB66}"/>
              </a:ext>
            </a:extLst>
          </p:cNvPr>
          <p:cNvPicPr>
            <a:picLocks noChangeAspect="1"/>
          </p:cNvPicPr>
          <p:nvPr/>
        </p:nvPicPr>
        <p:blipFill>
          <a:blip r:embed="rId2"/>
          <a:stretch>
            <a:fillRect/>
          </a:stretch>
        </p:blipFill>
        <p:spPr>
          <a:xfrm>
            <a:off x="1485242" y="4104987"/>
            <a:ext cx="5163271" cy="2067213"/>
          </a:xfrm>
          <a:prstGeom prst="rect">
            <a:avLst/>
          </a:prstGeom>
        </p:spPr>
      </p:pic>
      <p:pic>
        <p:nvPicPr>
          <p:cNvPr id="7" name="Picture 6">
            <a:extLst>
              <a:ext uri="{FF2B5EF4-FFF2-40B4-BE49-F238E27FC236}">
                <a16:creationId xmlns:a16="http://schemas.microsoft.com/office/drawing/2014/main" id="{BB7CD6F0-7890-57F6-EEC4-0EB26502DA83}"/>
              </a:ext>
            </a:extLst>
          </p:cNvPr>
          <p:cNvPicPr>
            <a:picLocks noChangeAspect="1"/>
          </p:cNvPicPr>
          <p:nvPr/>
        </p:nvPicPr>
        <p:blipFill>
          <a:blip r:embed="rId3"/>
          <a:stretch>
            <a:fillRect/>
          </a:stretch>
        </p:blipFill>
        <p:spPr>
          <a:xfrm>
            <a:off x="6624513" y="4657641"/>
            <a:ext cx="4829849" cy="600159"/>
          </a:xfrm>
          <a:prstGeom prst="rect">
            <a:avLst/>
          </a:prstGeom>
        </p:spPr>
      </p:pic>
      <p:sp>
        <p:nvSpPr>
          <p:cNvPr id="4" name="Slide Number Placeholder 3">
            <a:extLst>
              <a:ext uri="{FF2B5EF4-FFF2-40B4-BE49-F238E27FC236}">
                <a16:creationId xmlns:a16="http://schemas.microsoft.com/office/drawing/2014/main" id="{82202EB4-A0BF-211D-A6CA-B8C77F3123D2}"/>
              </a:ext>
            </a:extLst>
          </p:cNvPr>
          <p:cNvSpPr>
            <a:spLocks noGrp="1"/>
          </p:cNvSpPr>
          <p:nvPr>
            <p:ph type="sldNum" sz="quarter" idx="12"/>
          </p:nvPr>
        </p:nvSpPr>
        <p:spPr/>
        <p:txBody>
          <a:bodyPr/>
          <a:lstStyle/>
          <a:p>
            <a:fld id="{7DC1BBB0-96F0-4077-A278-0F3FB5C104D3}" type="slidenum">
              <a:rPr lang="en-US" smtClean="0"/>
              <a:t>18</a:t>
            </a:fld>
            <a:endParaRPr lang="en-US"/>
          </a:p>
        </p:txBody>
      </p:sp>
    </p:spTree>
    <p:extLst>
      <p:ext uri="{BB962C8B-B14F-4D97-AF65-F5344CB8AC3E}">
        <p14:creationId xmlns:p14="http://schemas.microsoft.com/office/powerpoint/2010/main" val="2682441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EBAB0-E1FA-357D-FD13-CCC1E92FD815}"/>
              </a:ext>
            </a:extLst>
          </p:cNvPr>
          <p:cNvSpPr>
            <a:spLocks noGrp="1"/>
          </p:cNvSpPr>
          <p:nvPr>
            <p:ph type="title"/>
          </p:nvPr>
        </p:nvSpPr>
        <p:spPr/>
        <p:txBody>
          <a:bodyPr/>
          <a:lstStyle/>
          <a:p>
            <a:r>
              <a:rPr lang="en-US" dirty="0"/>
              <a:t>Identity Matrix</a:t>
            </a:r>
          </a:p>
        </p:txBody>
      </p:sp>
      <p:sp>
        <p:nvSpPr>
          <p:cNvPr id="3" name="Content Placeholder 2">
            <a:extLst>
              <a:ext uri="{FF2B5EF4-FFF2-40B4-BE49-F238E27FC236}">
                <a16:creationId xmlns:a16="http://schemas.microsoft.com/office/drawing/2014/main" id="{DC3CB911-8214-A726-E93E-889E021DADE3}"/>
              </a:ext>
            </a:extLst>
          </p:cNvPr>
          <p:cNvSpPr>
            <a:spLocks noGrp="1"/>
          </p:cNvSpPr>
          <p:nvPr>
            <p:ph idx="1"/>
          </p:nvPr>
        </p:nvSpPr>
        <p:spPr/>
        <p:txBody>
          <a:bodyPr/>
          <a:lstStyle/>
          <a:p>
            <a:r>
              <a:rPr lang="en-US" dirty="0">
                <a:solidFill>
                  <a:schemeClr val="tx2"/>
                </a:solidFill>
              </a:rPr>
              <a:t>An identity matrix is a square matrix in which all the elements of principal diagonals are one, and all other elements are zeros. It is denoted by the notation “In” or simply “I”.</a:t>
            </a:r>
          </a:p>
        </p:txBody>
      </p:sp>
      <p:pic>
        <p:nvPicPr>
          <p:cNvPr id="7" name="Picture 6">
            <a:extLst>
              <a:ext uri="{FF2B5EF4-FFF2-40B4-BE49-F238E27FC236}">
                <a16:creationId xmlns:a16="http://schemas.microsoft.com/office/drawing/2014/main" id="{D3BD90FE-5650-C390-67E9-0F9A966C9233}"/>
              </a:ext>
            </a:extLst>
          </p:cNvPr>
          <p:cNvPicPr>
            <a:picLocks noChangeAspect="1"/>
          </p:cNvPicPr>
          <p:nvPr/>
        </p:nvPicPr>
        <p:blipFill>
          <a:blip r:embed="rId2"/>
          <a:stretch>
            <a:fillRect/>
          </a:stretch>
        </p:blipFill>
        <p:spPr>
          <a:xfrm>
            <a:off x="3579812" y="3200400"/>
            <a:ext cx="5486400" cy="3320097"/>
          </a:xfrm>
          <a:prstGeom prst="rect">
            <a:avLst/>
          </a:prstGeom>
        </p:spPr>
      </p:pic>
      <p:sp>
        <p:nvSpPr>
          <p:cNvPr id="4" name="Slide Number Placeholder 3">
            <a:extLst>
              <a:ext uri="{FF2B5EF4-FFF2-40B4-BE49-F238E27FC236}">
                <a16:creationId xmlns:a16="http://schemas.microsoft.com/office/drawing/2014/main" id="{0791B68C-30BE-E407-EFB7-034F0DBFD1E5}"/>
              </a:ext>
            </a:extLst>
          </p:cNvPr>
          <p:cNvSpPr>
            <a:spLocks noGrp="1"/>
          </p:cNvSpPr>
          <p:nvPr>
            <p:ph type="sldNum" sz="quarter" idx="12"/>
          </p:nvPr>
        </p:nvSpPr>
        <p:spPr/>
        <p:txBody>
          <a:bodyPr/>
          <a:lstStyle/>
          <a:p>
            <a:fld id="{7DC1BBB0-96F0-4077-A278-0F3FB5C104D3}" type="slidenum">
              <a:rPr lang="en-US" smtClean="0"/>
              <a:t>19</a:t>
            </a:fld>
            <a:endParaRPr lang="en-US"/>
          </a:p>
        </p:txBody>
      </p:sp>
    </p:spTree>
    <p:extLst>
      <p:ext uri="{BB962C8B-B14F-4D97-AF65-F5344CB8AC3E}">
        <p14:creationId xmlns:p14="http://schemas.microsoft.com/office/powerpoint/2010/main" val="318272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p:txBody>
          <a:bodyPr/>
          <a:lstStyle/>
          <a:p>
            <a:r>
              <a:rPr lang="en-US" dirty="0"/>
              <a:t>Vector</a:t>
            </a:r>
          </a:p>
          <a:p>
            <a:r>
              <a:rPr lang="en-US" dirty="0"/>
              <a:t>Matrices</a:t>
            </a:r>
          </a:p>
        </p:txBody>
      </p:sp>
      <p:sp>
        <p:nvSpPr>
          <p:cNvPr id="2" name="Slide Number Placeholder 1">
            <a:extLst>
              <a:ext uri="{FF2B5EF4-FFF2-40B4-BE49-F238E27FC236}">
                <a16:creationId xmlns:a16="http://schemas.microsoft.com/office/drawing/2014/main" id="{8F92BF2C-A2F3-CD71-77E9-A05C5864F410}"/>
              </a:ext>
            </a:extLst>
          </p:cNvPr>
          <p:cNvSpPr>
            <a:spLocks noGrp="1"/>
          </p:cNvSpPr>
          <p:nvPr>
            <p:ph type="sldNum" sz="quarter" idx="12"/>
          </p:nvPr>
        </p:nvSpPr>
        <p:spPr/>
        <p:txBody>
          <a:bodyPr/>
          <a:lstStyle/>
          <a:p>
            <a:fld id="{7DC1BBB0-96F0-4077-A278-0F3FB5C104D3}" type="slidenum">
              <a:rPr lang="en-US" smtClean="0"/>
              <a:t>2</a:t>
            </a:fld>
            <a:endParaRPr lang="en-US"/>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C658-877C-EA8D-419F-B7A1D4D8F830}"/>
              </a:ext>
            </a:extLst>
          </p:cNvPr>
          <p:cNvSpPr>
            <a:spLocks noGrp="1"/>
          </p:cNvSpPr>
          <p:nvPr>
            <p:ph type="title"/>
          </p:nvPr>
        </p:nvSpPr>
        <p:spPr/>
        <p:txBody>
          <a:bodyPr/>
          <a:lstStyle/>
          <a:p>
            <a:r>
              <a:rPr lang="en-US" dirty="0"/>
              <a:t>Some python functions for matrices</a:t>
            </a:r>
          </a:p>
        </p:txBody>
      </p:sp>
      <p:pic>
        <p:nvPicPr>
          <p:cNvPr id="5" name="Content Placeholder 4">
            <a:extLst>
              <a:ext uri="{FF2B5EF4-FFF2-40B4-BE49-F238E27FC236}">
                <a16:creationId xmlns:a16="http://schemas.microsoft.com/office/drawing/2014/main" id="{099DEC3F-FC4E-E684-C120-D9C023658CF3}"/>
              </a:ext>
            </a:extLst>
          </p:cNvPr>
          <p:cNvPicPr>
            <a:picLocks noGrp="1" noChangeAspect="1"/>
          </p:cNvPicPr>
          <p:nvPr>
            <p:ph idx="1"/>
          </p:nvPr>
        </p:nvPicPr>
        <p:blipFill>
          <a:blip r:embed="rId2"/>
          <a:stretch>
            <a:fillRect/>
          </a:stretch>
        </p:blipFill>
        <p:spPr>
          <a:xfrm>
            <a:off x="2048303" y="3026690"/>
            <a:ext cx="5077534" cy="600159"/>
          </a:xfrm>
        </p:spPr>
      </p:pic>
      <p:pic>
        <p:nvPicPr>
          <p:cNvPr id="7" name="Picture 6">
            <a:extLst>
              <a:ext uri="{FF2B5EF4-FFF2-40B4-BE49-F238E27FC236}">
                <a16:creationId xmlns:a16="http://schemas.microsoft.com/office/drawing/2014/main" id="{ED1DC11F-1C9A-9E1D-90A5-1E4CEFFFB176}"/>
              </a:ext>
            </a:extLst>
          </p:cNvPr>
          <p:cNvPicPr>
            <a:picLocks noChangeAspect="1"/>
          </p:cNvPicPr>
          <p:nvPr/>
        </p:nvPicPr>
        <p:blipFill>
          <a:blip r:embed="rId3"/>
          <a:stretch>
            <a:fillRect/>
          </a:stretch>
        </p:blipFill>
        <p:spPr>
          <a:xfrm>
            <a:off x="1222093" y="1673232"/>
            <a:ext cx="8695895" cy="3279767"/>
          </a:xfrm>
          <a:prstGeom prst="rect">
            <a:avLst/>
          </a:prstGeom>
        </p:spPr>
      </p:pic>
      <p:sp>
        <p:nvSpPr>
          <p:cNvPr id="3" name="Slide Number Placeholder 2">
            <a:extLst>
              <a:ext uri="{FF2B5EF4-FFF2-40B4-BE49-F238E27FC236}">
                <a16:creationId xmlns:a16="http://schemas.microsoft.com/office/drawing/2014/main" id="{D2F00B30-A1C7-0B7D-F462-D290D906924A}"/>
              </a:ext>
            </a:extLst>
          </p:cNvPr>
          <p:cNvSpPr>
            <a:spLocks noGrp="1"/>
          </p:cNvSpPr>
          <p:nvPr>
            <p:ph type="sldNum" sz="quarter" idx="12"/>
          </p:nvPr>
        </p:nvSpPr>
        <p:spPr/>
        <p:txBody>
          <a:bodyPr/>
          <a:lstStyle/>
          <a:p>
            <a:fld id="{7DC1BBB0-96F0-4077-A278-0F3FB5C104D3}" type="slidenum">
              <a:rPr lang="en-US" smtClean="0"/>
              <a:t>20</a:t>
            </a:fld>
            <a:endParaRPr lang="en-US"/>
          </a:p>
        </p:txBody>
      </p:sp>
    </p:spTree>
    <p:extLst>
      <p:ext uri="{BB962C8B-B14F-4D97-AF65-F5344CB8AC3E}">
        <p14:creationId xmlns:p14="http://schemas.microsoft.com/office/powerpoint/2010/main" val="13719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C658-877C-EA8D-419F-B7A1D4D8F830}"/>
              </a:ext>
            </a:extLst>
          </p:cNvPr>
          <p:cNvSpPr>
            <a:spLocks noGrp="1"/>
          </p:cNvSpPr>
          <p:nvPr>
            <p:ph type="title"/>
          </p:nvPr>
        </p:nvSpPr>
        <p:spPr/>
        <p:txBody>
          <a:bodyPr/>
          <a:lstStyle/>
          <a:p>
            <a:r>
              <a:rPr lang="en-US" dirty="0"/>
              <a:t>Some python functions for matrices</a:t>
            </a:r>
          </a:p>
        </p:txBody>
      </p:sp>
      <p:pic>
        <p:nvPicPr>
          <p:cNvPr id="5" name="Content Placeholder 4">
            <a:extLst>
              <a:ext uri="{FF2B5EF4-FFF2-40B4-BE49-F238E27FC236}">
                <a16:creationId xmlns:a16="http://schemas.microsoft.com/office/drawing/2014/main" id="{099DEC3F-FC4E-E684-C120-D9C023658CF3}"/>
              </a:ext>
            </a:extLst>
          </p:cNvPr>
          <p:cNvPicPr>
            <a:picLocks noGrp="1" noChangeAspect="1"/>
          </p:cNvPicPr>
          <p:nvPr>
            <p:ph idx="1"/>
          </p:nvPr>
        </p:nvPicPr>
        <p:blipFill>
          <a:blip r:embed="rId2"/>
          <a:stretch>
            <a:fillRect/>
          </a:stretch>
        </p:blipFill>
        <p:spPr>
          <a:xfrm>
            <a:off x="1751011" y="1671957"/>
            <a:ext cx="7773701" cy="918843"/>
          </a:xfrm>
        </p:spPr>
      </p:pic>
      <p:pic>
        <p:nvPicPr>
          <p:cNvPr id="9" name="Picture 8">
            <a:extLst>
              <a:ext uri="{FF2B5EF4-FFF2-40B4-BE49-F238E27FC236}">
                <a16:creationId xmlns:a16="http://schemas.microsoft.com/office/drawing/2014/main" id="{A57D669E-4735-5E4C-B402-D62F251E2721}"/>
              </a:ext>
            </a:extLst>
          </p:cNvPr>
          <p:cNvPicPr>
            <a:picLocks noChangeAspect="1"/>
          </p:cNvPicPr>
          <p:nvPr/>
        </p:nvPicPr>
        <p:blipFill>
          <a:blip r:embed="rId3"/>
          <a:stretch>
            <a:fillRect/>
          </a:stretch>
        </p:blipFill>
        <p:spPr>
          <a:xfrm>
            <a:off x="1446212" y="3124200"/>
            <a:ext cx="7139875" cy="1905000"/>
          </a:xfrm>
          <a:prstGeom prst="rect">
            <a:avLst/>
          </a:prstGeom>
        </p:spPr>
      </p:pic>
      <p:sp>
        <p:nvSpPr>
          <p:cNvPr id="3" name="Slide Number Placeholder 2">
            <a:extLst>
              <a:ext uri="{FF2B5EF4-FFF2-40B4-BE49-F238E27FC236}">
                <a16:creationId xmlns:a16="http://schemas.microsoft.com/office/drawing/2014/main" id="{4BA63C60-CE70-F798-B5F1-E068F7F113E2}"/>
              </a:ext>
            </a:extLst>
          </p:cNvPr>
          <p:cNvSpPr>
            <a:spLocks noGrp="1"/>
          </p:cNvSpPr>
          <p:nvPr>
            <p:ph type="sldNum" sz="quarter" idx="12"/>
          </p:nvPr>
        </p:nvSpPr>
        <p:spPr/>
        <p:txBody>
          <a:bodyPr/>
          <a:lstStyle/>
          <a:p>
            <a:fld id="{7DC1BBB0-96F0-4077-A278-0F3FB5C104D3}" type="slidenum">
              <a:rPr lang="en-US" smtClean="0"/>
              <a:t>21</a:t>
            </a:fld>
            <a:endParaRPr lang="en-US"/>
          </a:p>
        </p:txBody>
      </p:sp>
    </p:spTree>
    <p:extLst>
      <p:ext uri="{BB962C8B-B14F-4D97-AF65-F5344CB8AC3E}">
        <p14:creationId xmlns:p14="http://schemas.microsoft.com/office/powerpoint/2010/main" val="2523339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C658-877C-EA8D-419F-B7A1D4D8F830}"/>
              </a:ext>
            </a:extLst>
          </p:cNvPr>
          <p:cNvSpPr>
            <a:spLocks noGrp="1"/>
          </p:cNvSpPr>
          <p:nvPr>
            <p:ph type="title"/>
          </p:nvPr>
        </p:nvSpPr>
        <p:spPr/>
        <p:txBody>
          <a:bodyPr/>
          <a:lstStyle/>
          <a:p>
            <a:r>
              <a:rPr lang="en-US" dirty="0"/>
              <a:t>Some python functions for matrices</a:t>
            </a:r>
          </a:p>
        </p:txBody>
      </p:sp>
      <p:pic>
        <p:nvPicPr>
          <p:cNvPr id="11" name="Picture 10">
            <a:extLst>
              <a:ext uri="{FF2B5EF4-FFF2-40B4-BE49-F238E27FC236}">
                <a16:creationId xmlns:a16="http://schemas.microsoft.com/office/drawing/2014/main" id="{F4C61B80-C0AE-A2BC-B4E9-931EC9E3BDE3}"/>
              </a:ext>
            </a:extLst>
          </p:cNvPr>
          <p:cNvPicPr>
            <a:picLocks noChangeAspect="1"/>
          </p:cNvPicPr>
          <p:nvPr/>
        </p:nvPicPr>
        <p:blipFill>
          <a:blip r:embed="rId2"/>
          <a:stretch>
            <a:fillRect/>
          </a:stretch>
        </p:blipFill>
        <p:spPr>
          <a:xfrm>
            <a:off x="1812975" y="1580483"/>
            <a:ext cx="8360529" cy="1543717"/>
          </a:xfrm>
          <a:prstGeom prst="rect">
            <a:avLst/>
          </a:prstGeom>
        </p:spPr>
      </p:pic>
      <p:pic>
        <p:nvPicPr>
          <p:cNvPr id="13" name="Picture 12">
            <a:extLst>
              <a:ext uri="{FF2B5EF4-FFF2-40B4-BE49-F238E27FC236}">
                <a16:creationId xmlns:a16="http://schemas.microsoft.com/office/drawing/2014/main" id="{89AB8035-79DD-4C25-027E-829F1E60D895}"/>
              </a:ext>
            </a:extLst>
          </p:cNvPr>
          <p:cNvPicPr>
            <a:picLocks noChangeAspect="1"/>
          </p:cNvPicPr>
          <p:nvPr/>
        </p:nvPicPr>
        <p:blipFill>
          <a:blip r:embed="rId3"/>
          <a:stretch>
            <a:fillRect/>
          </a:stretch>
        </p:blipFill>
        <p:spPr>
          <a:xfrm>
            <a:off x="2055812" y="3437965"/>
            <a:ext cx="7584877" cy="1543717"/>
          </a:xfrm>
          <a:prstGeom prst="rect">
            <a:avLst/>
          </a:prstGeom>
        </p:spPr>
      </p:pic>
      <p:sp>
        <p:nvSpPr>
          <p:cNvPr id="6" name="Slide Number Placeholder 5">
            <a:extLst>
              <a:ext uri="{FF2B5EF4-FFF2-40B4-BE49-F238E27FC236}">
                <a16:creationId xmlns:a16="http://schemas.microsoft.com/office/drawing/2014/main" id="{9FCA62F4-8102-15B4-2238-D2A938BD0933}"/>
              </a:ext>
            </a:extLst>
          </p:cNvPr>
          <p:cNvSpPr>
            <a:spLocks noGrp="1"/>
          </p:cNvSpPr>
          <p:nvPr>
            <p:ph type="sldNum" sz="quarter" idx="12"/>
          </p:nvPr>
        </p:nvSpPr>
        <p:spPr/>
        <p:txBody>
          <a:bodyPr/>
          <a:lstStyle/>
          <a:p>
            <a:fld id="{7DC1BBB0-96F0-4077-A278-0F3FB5C104D3}" type="slidenum">
              <a:rPr lang="en-US" smtClean="0"/>
              <a:t>22</a:t>
            </a:fld>
            <a:endParaRPr lang="en-US"/>
          </a:p>
        </p:txBody>
      </p:sp>
    </p:spTree>
    <p:extLst>
      <p:ext uri="{BB962C8B-B14F-4D97-AF65-F5344CB8AC3E}">
        <p14:creationId xmlns:p14="http://schemas.microsoft.com/office/powerpoint/2010/main" val="108415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4A3A2-0F0F-6C10-F2EF-EA1876AF7C85}"/>
              </a:ext>
            </a:extLst>
          </p:cNvPr>
          <p:cNvSpPr>
            <a:spLocks noGrp="1"/>
          </p:cNvSpPr>
          <p:nvPr>
            <p:ph type="title"/>
          </p:nvPr>
        </p:nvSpPr>
        <p:spPr/>
        <p:txBody>
          <a:bodyPr/>
          <a:lstStyle/>
          <a:p>
            <a:r>
              <a:rPr lang="en-US" dirty="0"/>
              <a:t>Vectors</a:t>
            </a:r>
          </a:p>
        </p:txBody>
      </p:sp>
      <p:sp>
        <p:nvSpPr>
          <p:cNvPr id="3" name="Content Placeholder 2">
            <a:extLst>
              <a:ext uri="{FF2B5EF4-FFF2-40B4-BE49-F238E27FC236}">
                <a16:creationId xmlns:a16="http://schemas.microsoft.com/office/drawing/2014/main" id="{D062CD8F-75AA-6A33-1578-8259FC92B518}"/>
              </a:ext>
            </a:extLst>
          </p:cNvPr>
          <p:cNvSpPr>
            <a:spLocks noGrp="1"/>
          </p:cNvSpPr>
          <p:nvPr>
            <p:ph idx="1"/>
          </p:nvPr>
        </p:nvSpPr>
        <p:spPr/>
        <p:txBody>
          <a:bodyPr>
            <a:normAutofit/>
          </a:bodyPr>
          <a:lstStyle/>
          <a:p>
            <a:r>
              <a:rPr lang="en-US" dirty="0">
                <a:solidFill>
                  <a:schemeClr val="tx2"/>
                </a:solidFill>
              </a:rPr>
              <a:t>Abstractly, vectors are objects that can be added together to form new vectors and that can be multiplied by scalars (i.e., numbers), also to form new vectors.</a:t>
            </a:r>
          </a:p>
          <a:p>
            <a:r>
              <a:rPr lang="en-US" dirty="0">
                <a:solidFill>
                  <a:schemeClr val="tx2"/>
                </a:solidFill>
              </a:rPr>
              <a:t>Concretely (for us), vectors are points in some finite-dimensional space.</a:t>
            </a:r>
          </a:p>
          <a:p>
            <a:r>
              <a:rPr lang="en-US" dirty="0">
                <a:solidFill>
                  <a:schemeClr val="tx2"/>
                </a:solidFill>
              </a:rPr>
              <a:t>Although you might not think of your data as vectors, they are often a useful way to represent numeric data.</a:t>
            </a:r>
          </a:p>
        </p:txBody>
      </p:sp>
      <p:sp>
        <p:nvSpPr>
          <p:cNvPr id="4" name="Slide Number Placeholder 3">
            <a:extLst>
              <a:ext uri="{FF2B5EF4-FFF2-40B4-BE49-F238E27FC236}">
                <a16:creationId xmlns:a16="http://schemas.microsoft.com/office/drawing/2014/main" id="{2C0462CD-F88C-F667-3E90-1AE0A7354407}"/>
              </a:ext>
            </a:extLst>
          </p:cNvPr>
          <p:cNvSpPr>
            <a:spLocks noGrp="1"/>
          </p:cNvSpPr>
          <p:nvPr>
            <p:ph type="sldNum" sz="quarter" idx="12"/>
          </p:nvPr>
        </p:nvSpPr>
        <p:spPr/>
        <p:txBody>
          <a:bodyPr/>
          <a:lstStyle/>
          <a:p>
            <a:fld id="{7DC1BBB0-96F0-4077-A278-0F3FB5C104D3}" type="slidenum">
              <a:rPr lang="en-US" smtClean="0"/>
              <a:t>3</a:t>
            </a:fld>
            <a:endParaRPr lang="en-US"/>
          </a:p>
        </p:txBody>
      </p:sp>
    </p:spTree>
    <p:extLst>
      <p:ext uri="{BB962C8B-B14F-4D97-AF65-F5344CB8AC3E}">
        <p14:creationId xmlns:p14="http://schemas.microsoft.com/office/powerpoint/2010/main" val="341542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602B-F227-BC83-630D-FA2DA61FC3E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D527216-3F73-DFCB-2425-48C66D9D732F}"/>
              </a:ext>
            </a:extLst>
          </p:cNvPr>
          <p:cNvSpPr>
            <a:spLocks noGrp="1"/>
          </p:cNvSpPr>
          <p:nvPr>
            <p:ph idx="1"/>
          </p:nvPr>
        </p:nvSpPr>
        <p:spPr/>
        <p:txBody>
          <a:bodyPr/>
          <a:lstStyle/>
          <a:p>
            <a:r>
              <a:rPr lang="en-US" dirty="0">
                <a:solidFill>
                  <a:schemeClr val="tx2"/>
                </a:solidFill>
              </a:rPr>
              <a:t>if you have the heights, weights, and ages of a large number of people, you can treat your data as three-dimensional vectors [height, weight, age].</a:t>
            </a:r>
          </a:p>
          <a:p>
            <a:endParaRPr lang="en-US" dirty="0">
              <a:solidFill>
                <a:schemeClr val="tx2"/>
              </a:solidFill>
            </a:endParaRPr>
          </a:p>
          <a:p>
            <a:r>
              <a:rPr lang="en-US" dirty="0">
                <a:solidFill>
                  <a:schemeClr val="tx2"/>
                </a:solidFill>
              </a:rPr>
              <a:t>If you’re teaching a class with four exams, you can treat student grades as four-dimensional vectors [exam1, exam2, exam3, exam4].</a:t>
            </a:r>
          </a:p>
        </p:txBody>
      </p:sp>
      <p:sp>
        <p:nvSpPr>
          <p:cNvPr id="4" name="Slide Number Placeholder 3">
            <a:extLst>
              <a:ext uri="{FF2B5EF4-FFF2-40B4-BE49-F238E27FC236}">
                <a16:creationId xmlns:a16="http://schemas.microsoft.com/office/drawing/2014/main" id="{BF467228-17BA-A1E9-11C2-3D131B6E6677}"/>
              </a:ext>
            </a:extLst>
          </p:cNvPr>
          <p:cNvSpPr>
            <a:spLocks noGrp="1"/>
          </p:cNvSpPr>
          <p:nvPr>
            <p:ph type="sldNum" sz="quarter" idx="12"/>
          </p:nvPr>
        </p:nvSpPr>
        <p:spPr/>
        <p:txBody>
          <a:bodyPr/>
          <a:lstStyle/>
          <a:p>
            <a:fld id="{7DC1BBB0-96F0-4077-A278-0F3FB5C104D3}" type="slidenum">
              <a:rPr lang="en-US" smtClean="0"/>
              <a:t>4</a:t>
            </a:fld>
            <a:endParaRPr lang="en-US"/>
          </a:p>
        </p:txBody>
      </p:sp>
    </p:spTree>
    <p:extLst>
      <p:ext uri="{BB962C8B-B14F-4D97-AF65-F5344CB8AC3E}">
        <p14:creationId xmlns:p14="http://schemas.microsoft.com/office/powerpoint/2010/main" val="36347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A698C-72B7-5EB4-AC0E-8E92E560C4BC}"/>
              </a:ext>
            </a:extLst>
          </p:cNvPr>
          <p:cNvSpPr>
            <a:spLocks noGrp="1"/>
          </p:cNvSpPr>
          <p:nvPr>
            <p:ph type="title"/>
          </p:nvPr>
        </p:nvSpPr>
        <p:spPr/>
        <p:txBody>
          <a:bodyPr/>
          <a:lstStyle/>
          <a:p>
            <a:r>
              <a:rPr lang="en-US" dirty="0"/>
              <a:t>Types of Vector Representation:</a:t>
            </a:r>
          </a:p>
        </p:txBody>
      </p:sp>
      <p:sp>
        <p:nvSpPr>
          <p:cNvPr id="3" name="Content Placeholder 2">
            <a:extLst>
              <a:ext uri="{FF2B5EF4-FFF2-40B4-BE49-F238E27FC236}">
                <a16:creationId xmlns:a16="http://schemas.microsoft.com/office/drawing/2014/main" id="{FDFC61D3-FCD5-D525-8D1B-97972F5FC9CC}"/>
              </a:ext>
            </a:extLst>
          </p:cNvPr>
          <p:cNvSpPr>
            <a:spLocks noGrp="1"/>
          </p:cNvSpPr>
          <p:nvPr>
            <p:ph idx="1"/>
          </p:nvPr>
        </p:nvSpPr>
        <p:spPr/>
        <p:txBody>
          <a:bodyPr/>
          <a:lstStyle/>
          <a:p>
            <a:pPr marL="0" indent="0">
              <a:buNone/>
            </a:pPr>
            <a:r>
              <a:rPr lang="en-US" dirty="0">
                <a:solidFill>
                  <a:schemeClr val="tx2"/>
                </a:solidFill>
              </a:rPr>
              <a:t>Row Vector:</a:t>
            </a:r>
          </a:p>
          <a:p>
            <a:pPr marL="0" indent="0">
              <a:buNone/>
            </a:pPr>
            <a:r>
              <a:rPr lang="en-US" dirty="0">
                <a:solidFill>
                  <a:schemeClr val="tx2"/>
                </a:solidFill>
              </a:rPr>
              <a:t>A row vector has one row and n columns.</a:t>
            </a:r>
          </a:p>
          <a:p>
            <a:pPr marL="0" indent="0">
              <a:buNone/>
            </a:pPr>
            <a:endParaRPr lang="en-US" dirty="0"/>
          </a:p>
          <a:p>
            <a:pPr marL="0" indent="0">
              <a:buNone/>
            </a:pPr>
            <a:endParaRPr lang="en-US" dirty="0"/>
          </a:p>
          <a:p>
            <a:pPr marL="0" indent="0">
              <a:buNone/>
            </a:pPr>
            <a:r>
              <a:rPr lang="en-US" dirty="0">
                <a:solidFill>
                  <a:schemeClr val="tx2"/>
                </a:solidFill>
              </a:rPr>
              <a:t>Column Vector:</a:t>
            </a:r>
          </a:p>
          <a:p>
            <a:pPr marL="0" indent="0">
              <a:buNone/>
            </a:pPr>
            <a:r>
              <a:rPr lang="en-US" dirty="0">
                <a:solidFill>
                  <a:schemeClr val="tx2"/>
                </a:solidFill>
              </a:rPr>
              <a:t>A column vector has one column and n rows.</a:t>
            </a:r>
          </a:p>
        </p:txBody>
      </p:sp>
      <p:pic>
        <p:nvPicPr>
          <p:cNvPr id="5" name="Picture 4">
            <a:extLst>
              <a:ext uri="{FF2B5EF4-FFF2-40B4-BE49-F238E27FC236}">
                <a16:creationId xmlns:a16="http://schemas.microsoft.com/office/drawing/2014/main" id="{E20C5E83-55C9-EED3-6E4D-D490EC47C64A}"/>
              </a:ext>
            </a:extLst>
          </p:cNvPr>
          <p:cNvPicPr>
            <a:picLocks noChangeAspect="1"/>
          </p:cNvPicPr>
          <p:nvPr/>
        </p:nvPicPr>
        <p:blipFill>
          <a:blip r:embed="rId2"/>
          <a:stretch>
            <a:fillRect/>
          </a:stretch>
        </p:blipFill>
        <p:spPr>
          <a:xfrm>
            <a:off x="3148680" y="2971800"/>
            <a:ext cx="4983072" cy="533400"/>
          </a:xfrm>
          <a:prstGeom prst="rect">
            <a:avLst/>
          </a:prstGeom>
        </p:spPr>
      </p:pic>
      <p:pic>
        <p:nvPicPr>
          <p:cNvPr id="7" name="Picture 6">
            <a:extLst>
              <a:ext uri="{FF2B5EF4-FFF2-40B4-BE49-F238E27FC236}">
                <a16:creationId xmlns:a16="http://schemas.microsoft.com/office/drawing/2014/main" id="{080BAF99-E0A7-FD59-D9ED-1205C37E44E0}"/>
              </a:ext>
            </a:extLst>
          </p:cNvPr>
          <p:cNvPicPr>
            <a:picLocks noChangeAspect="1"/>
          </p:cNvPicPr>
          <p:nvPr/>
        </p:nvPicPr>
        <p:blipFill>
          <a:blip r:embed="rId3"/>
          <a:stretch>
            <a:fillRect/>
          </a:stretch>
        </p:blipFill>
        <p:spPr>
          <a:xfrm>
            <a:off x="5561012" y="4974987"/>
            <a:ext cx="2267266" cy="1705213"/>
          </a:xfrm>
          <a:prstGeom prst="rect">
            <a:avLst/>
          </a:prstGeom>
        </p:spPr>
      </p:pic>
      <p:sp>
        <p:nvSpPr>
          <p:cNvPr id="4" name="Slide Number Placeholder 3">
            <a:extLst>
              <a:ext uri="{FF2B5EF4-FFF2-40B4-BE49-F238E27FC236}">
                <a16:creationId xmlns:a16="http://schemas.microsoft.com/office/drawing/2014/main" id="{48D68A19-4041-81D0-78BF-D4AED67F7D5C}"/>
              </a:ext>
            </a:extLst>
          </p:cNvPr>
          <p:cNvSpPr>
            <a:spLocks noGrp="1"/>
          </p:cNvSpPr>
          <p:nvPr>
            <p:ph type="sldNum" sz="quarter" idx="12"/>
          </p:nvPr>
        </p:nvSpPr>
        <p:spPr/>
        <p:txBody>
          <a:bodyPr/>
          <a:lstStyle/>
          <a:p>
            <a:fld id="{7DC1BBB0-96F0-4077-A278-0F3FB5C104D3}" type="slidenum">
              <a:rPr lang="en-US" smtClean="0"/>
              <a:t>5</a:t>
            </a:fld>
            <a:endParaRPr lang="en-US"/>
          </a:p>
        </p:txBody>
      </p:sp>
    </p:spTree>
    <p:extLst>
      <p:ext uri="{BB962C8B-B14F-4D97-AF65-F5344CB8AC3E}">
        <p14:creationId xmlns:p14="http://schemas.microsoft.com/office/powerpoint/2010/main" val="175355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96C0-88BD-3EDA-733F-AAB09B4151CC}"/>
              </a:ext>
            </a:extLst>
          </p:cNvPr>
          <p:cNvSpPr>
            <a:spLocks noGrp="1"/>
          </p:cNvSpPr>
          <p:nvPr>
            <p:ph type="title"/>
          </p:nvPr>
        </p:nvSpPr>
        <p:spPr/>
        <p:txBody>
          <a:bodyPr/>
          <a:lstStyle/>
          <a:p>
            <a:r>
              <a:rPr lang="en-US" dirty="0"/>
              <a:t>Vector’s arithmetic</a:t>
            </a:r>
          </a:p>
        </p:txBody>
      </p:sp>
      <p:sp>
        <p:nvSpPr>
          <p:cNvPr id="3" name="Content Placeholder 2">
            <a:extLst>
              <a:ext uri="{FF2B5EF4-FFF2-40B4-BE49-F238E27FC236}">
                <a16:creationId xmlns:a16="http://schemas.microsoft.com/office/drawing/2014/main" id="{EEDAB146-1B06-A638-3DDD-AB895AE29D05}"/>
              </a:ext>
            </a:extLst>
          </p:cNvPr>
          <p:cNvSpPr>
            <a:spLocks noGrp="1"/>
          </p:cNvSpPr>
          <p:nvPr>
            <p:ph idx="1"/>
          </p:nvPr>
        </p:nvSpPr>
        <p:spPr/>
        <p:txBody>
          <a:bodyPr/>
          <a:lstStyle/>
          <a:p>
            <a:r>
              <a:rPr lang="en-US" dirty="0"/>
              <a:t>Addition</a:t>
            </a:r>
          </a:p>
          <a:p>
            <a:r>
              <a:rPr lang="en-US" dirty="0"/>
              <a:t>Multiplication</a:t>
            </a:r>
          </a:p>
          <a:p>
            <a:r>
              <a:rPr lang="en-US" dirty="0"/>
              <a:t>Distance</a:t>
            </a:r>
          </a:p>
          <a:p>
            <a:r>
              <a:rPr lang="en-US" dirty="0"/>
              <a:t>Magnitude</a:t>
            </a:r>
          </a:p>
          <a:p>
            <a:endParaRPr lang="en-US" dirty="0"/>
          </a:p>
        </p:txBody>
      </p:sp>
      <p:sp>
        <p:nvSpPr>
          <p:cNvPr id="4" name="Slide Number Placeholder 3">
            <a:extLst>
              <a:ext uri="{FF2B5EF4-FFF2-40B4-BE49-F238E27FC236}">
                <a16:creationId xmlns:a16="http://schemas.microsoft.com/office/drawing/2014/main" id="{83FFFEC2-C6D1-C233-F6FA-604A91C87453}"/>
              </a:ext>
            </a:extLst>
          </p:cNvPr>
          <p:cNvSpPr>
            <a:spLocks noGrp="1"/>
          </p:cNvSpPr>
          <p:nvPr>
            <p:ph type="sldNum" sz="quarter" idx="12"/>
          </p:nvPr>
        </p:nvSpPr>
        <p:spPr/>
        <p:txBody>
          <a:bodyPr/>
          <a:lstStyle/>
          <a:p>
            <a:fld id="{7DC1BBB0-96F0-4077-A278-0F3FB5C104D3}" type="slidenum">
              <a:rPr lang="en-US" smtClean="0"/>
              <a:t>6</a:t>
            </a:fld>
            <a:endParaRPr lang="en-US"/>
          </a:p>
        </p:txBody>
      </p:sp>
    </p:spTree>
    <p:extLst>
      <p:ext uri="{BB962C8B-B14F-4D97-AF65-F5344CB8AC3E}">
        <p14:creationId xmlns:p14="http://schemas.microsoft.com/office/powerpoint/2010/main" val="340191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5CB1-6734-4A03-CC02-4ADA8233E490}"/>
              </a:ext>
            </a:extLst>
          </p:cNvPr>
          <p:cNvSpPr>
            <a:spLocks noGrp="1"/>
          </p:cNvSpPr>
          <p:nvPr>
            <p:ph type="title"/>
          </p:nvPr>
        </p:nvSpPr>
        <p:spPr/>
        <p:txBody>
          <a:bodyPr/>
          <a:lstStyle/>
          <a:p>
            <a:r>
              <a:rPr lang="en-US" dirty="0"/>
              <a:t>Addition</a:t>
            </a:r>
          </a:p>
        </p:txBody>
      </p:sp>
      <p:pic>
        <p:nvPicPr>
          <p:cNvPr id="5" name="Content Placeholder 4">
            <a:extLst>
              <a:ext uri="{FF2B5EF4-FFF2-40B4-BE49-F238E27FC236}">
                <a16:creationId xmlns:a16="http://schemas.microsoft.com/office/drawing/2014/main" id="{6582134F-9562-B73E-FA5C-A0FCB6F7D8F0}"/>
              </a:ext>
            </a:extLst>
          </p:cNvPr>
          <p:cNvPicPr>
            <a:picLocks noGrp="1" noChangeAspect="1"/>
          </p:cNvPicPr>
          <p:nvPr>
            <p:ph idx="1"/>
          </p:nvPr>
        </p:nvPicPr>
        <p:blipFill>
          <a:blip r:embed="rId2"/>
          <a:stretch>
            <a:fillRect/>
          </a:stretch>
        </p:blipFill>
        <p:spPr>
          <a:xfrm>
            <a:off x="2513012" y="2971800"/>
            <a:ext cx="4257675" cy="2895845"/>
          </a:xfrm>
        </p:spPr>
      </p:pic>
      <p:sp>
        <p:nvSpPr>
          <p:cNvPr id="6" name="TextBox 5">
            <a:extLst>
              <a:ext uri="{FF2B5EF4-FFF2-40B4-BE49-F238E27FC236}">
                <a16:creationId xmlns:a16="http://schemas.microsoft.com/office/drawing/2014/main" id="{168A4780-55CA-434D-C252-5A52F6D3C593}"/>
              </a:ext>
            </a:extLst>
          </p:cNvPr>
          <p:cNvSpPr txBox="1"/>
          <p:nvPr/>
        </p:nvSpPr>
        <p:spPr>
          <a:xfrm>
            <a:off x="1674812" y="1905000"/>
            <a:ext cx="7162800" cy="369332"/>
          </a:xfrm>
          <a:prstGeom prst="rect">
            <a:avLst/>
          </a:prstGeom>
          <a:noFill/>
        </p:spPr>
        <p:txBody>
          <a:bodyPr wrap="square" rtlCol="0">
            <a:spAutoFit/>
          </a:bodyPr>
          <a:lstStyle/>
          <a:p>
            <a:r>
              <a:rPr lang="en-US" dirty="0">
                <a:solidFill>
                  <a:schemeClr val="tx2"/>
                </a:solidFill>
              </a:rPr>
              <a:t>Here we can see how we add to vectors:</a:t>
            </a:r>
          </a:p>
        </p:txBody>
      </p:sp>
      <p:sp>
        <p:nvSpPr>
          <p:cNvPr id="3" name="Slide Number Placeholder 2">
            <a:extLst>
              <a:ext uri="{FF2B5EF4-FFF2-40B4-BE49-F238E27FC236}">
                <a16:creationId xmlns:a16="http://schemas.microsoft.com/office/drawing/2014/main" id="{B3F95B7C-B5D3-9827-DA7D-8AE7F19F514D}"/>
              </a:ext>
            </a:extLst>
          </p:cNvPr>
          <p:cNvSpPr>
            <a:spLocks noGrp="1"/>
          </p:cNvSpPr>
          <p:nvPr>
            <p:ph type="sldNum" sz="quarter" idx="12"/>
          </p:nvPr>
        </p:nvSpPr>
        <p:spPr/>
        <p:txBody>
          <a:bodyPr/>
          <a:lstStyle/>
          <a:p>
            <a:fld id="{7DC1BBB0-96F0-4077-A278-0F3FB5C104D3}" type="slidenum">
              <a:rPr lang="en-US" smtClean="0"/>
              <a:t>7</a:t>
            </a:fld>
            <a:endParaRPr lang="en-US"/>
          </a:p>
        </p:txBody>
      </p:sp>
    </p:spTree>
    <p:extLst>
      <p:ext uri="{BB962C8B-B14F-4D97-AF65-F5344CB8AC3E}">
        <p14:creationId xmlns:p14="http://schemas.microsoft.com/office/powerpoint/2010/main" val="82601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6592-6A12-FBF4-9B7A-50CC6942AB03}"/>
              </a:ext>
            </a:extLst>
          </p:cNvPr>
          <p:cNvSpPr>
            <a:spLocks noGrp="1"/>
          </p:cNvSpPr>
          <p:nvPr>
            <p:ph type="title"/>
          </p:nvPr>
        </p:nvSpPr>
        <p:spPr/>
        <p:txBody>
          <a:bodyPr/>
          <a:lstStyle/>
          <a:p>
            <a:r>
              <a:rPr lang="en-US" dirty="0"/>
              <a:t>Multiplication</a:t>
            </a:r>
          </a:p>
        </p:txBody>
      </p:sp>
      <p:sp>
        <p:nvSpPr>
          <p:cNvPr id="3" name="Content Placeholder 2">
            <a:extLst>
              <a:ext uri="{FF2B5EF4-FFF2-40B4-BE49-F238E27FC236}">
                <a16:creationId xmlns:a16="http://schemas.microsoft.com/office/drawing/2014/main" id="{0202C566-872E-23A0-673C-D83169C22DAC}"/>
              </a:ext>
            </a:extLst>
          </p:cNvPr>
          <p:cNvSpPr>
            <a:spLocks noGrp="1"/>
          </p:cNvSpPr>
          <p:nvPr>
            <p:ph idx="1"/>
          </p:nvPr>
        </p:nvSpPr>
        <p:spPr/>
        <p:txBody>
          <a:bodyPr/>
          <a:lstStyle/>
          <a:p>
            <a:r>
              <a:rPr lang="en-US" dirty="0">
                <a:solidFill>
                  <a:schemeClr val="tx2"/>
                </a:solidFill>
              </a:rPr>
              <a:t>There are two type of multiplication we can perform on vectors, Dot Product and Cross Product, For Data Science related study Cross Product is not used frequently so we will focus on Dot Product.</a:t>
            </a:r>
          </a:p>
        </p:txBody>
      </p:sp>
      <p:sp>
        <p:nvSpPr>
          <p:cNvPr id="4" name="Slide Number Placeholder 3">
            <a:extLst>
              <a:ext uri="{FF2B5EF4-FFF2-40B4-BE49-F238E27FC236}">
                <a16:creationId xmlns:a16="http://schemas.microsoft.com/office/drawing/2014/main" id="{A9E11401-F5EA-AAAF-6292-2F0B1114FB6C}"/>
              </a:ext>
            </a:extLst>
          </p:cNvPr>
          <p:cNvSpPr>
            <a:spLocks noGrp="1"/>
          </p:cNvSpPr>
          <p:nvPr>
            <p:ph type="sldNum" sz="quarter" idx="12"/>
          </p:nvPr>
        </p:nvSpPr>
        <p:spPr/>
        <p:txBody>
          <a:bodyPr/>
          <a:lstStyle/>
          <a:p>
            <a:fld id="{7DC1BBB0-96F0-4077-A278-0F3FB5C104D3}" type="slidenum">
              <a:rPr lang="en-US" smtClean="0"/>
              <a:t>8</a:t>
            </a:fld>
            <a:endParaRPr lang="en-US"/>
          </a:p>
        </p:txBody>
      </p:sp>
    </p:spTree>
    <p:extLst>
      <p:ext uri="{BB962C8B-B14F-4D97-AF65-F5344CB8AC3E}">
        <p14:creationId xmlns:p14="http://schemas.microsoft.com/office/powerpoint/2010/main" val="419089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F147-CE01-A854-BA7D-B970EE6A98CB}"/>
              </a:ext>
            </a:extLst>
          </p:cNvPr>
          <p:cNvSpPr>
            <a:spLocks noGrp="1"/>
          </p:cNvSpPr>
          <p:nvPr>
            <p:ph type="title"/>
          </p:nvPr>
        </p:nvSpPr>
        <p:spPr/>
        <p:txBody>
          <a:bodyPr/>
          <a:lstStyle/>
          <a:p>
            <a:r>
              <a:rPr lang="en-US" dirty="0"/>
              <a:t>Multiplication-Transpose</a:t>
            </a:r>
          </a:p>
        </p:txBody>
      </p:sp>
      <p:sp>
        <p:nvSpPr>
          <p:cNvPr id="3" name="Content Placeholder 2">
            <a:extLst>
              <a:ext uri="{FF2B5EF4-FFF2-40B4-BE49-F238E27FC236}">
                <a16:creationId xmlns:a16="http://schemas.microsoft.com/office/drawing/2014/main" id="{B7CDC30A-8B78-EFF0-AB79-C6EFE345F36B}"/>
              </a:ext>
            </a:extLst>
          </p:cNvPr>
          <p:cNvSpPr>
            <a:spLocks noGrp="1"/>
          </p:cNvSpPr>
          <p:nvPr>
            <p:ph idx="1"/>
          </p:nvPr>
        </p:nvSpPr>
        <p:spPr/>
        <p:txBody>
          <a:bodyPr/>
          <a:lstStyle/>
          <a:p>
            <a:r>
              <a:rPr lang="en-US" dirty="0">
                <a:solidFill>
                  <a:schemeClr val="tx2"/>
                </a:solidFill>
              </a:rPr>
              <a:t>Transpose:</a:t>
            </a:r>
          </a:p>
          <a:p>
            <a:pPr marL="0" indent="0">
              <a:buNone/>
            </a:pPr>
            <a:r>
              <a:rPr lang="en-US" dirty="0">
                <a:solidFill>
                  <a:schemeClr val="tx2"/>
                </a:solidFill>
              </a:rPr>
              <a:t>Before performing the dot product on two vectors perform transpose operation on one of the vector if both the vectors are of same representation e.g. both the vectors are row vectors. Transpose of a vector converts the row vector to column vector and column vector to row vector.</a:t>
            </a:r>
          </a:p>
        </p:txBody>
      </p:sp>
      <p:pic>
        <p:nvPicPr>
          <p:cNvPr id="5" name="Picture 4">
            <a:extLst>
              <a:ext uri="{FF2B5EF4-FFF2-40B4-BE49-F238E27FC236}">
                <a16:creationId xmlns:a16="http://schemas.microsoft.com/office/drawing/2014/main" id="{7A52079D-9E84-A460-FFE5-95E02F36A4DD}"/>
              </a:ext>
            </a:extLst>
          </p:cNvPr>
          <p:cNvPicPr>
            <a:picLocks noChangeAspect="1"/>
          </p:cNvPicPr>
          <p:nvPr/>
        </p:nvPicPr>
        <p:blipFill rotWithShape="1">
          <a:blip r:embed="rId2"/>
          <a:srcRect t="35220" b="24529"/>
          <a:stretch/>
        </p:blipFill>
        <p:spPr>
          <a:xfrm>
            <a:off x="3579812" y="4876800"/>
            <a:ext cx="4191000" cy="1066799"/>
          </a:xfrm>
          <a:prstGeom prst="rect">
            <a:avLst/>
          </a:prstGeom>
        </p:spPr>
      </p:pic>
      <p:sp>
        <p:nvSpPr>
          <p:cNvPr id="4" name="Slide Number Placeholder 3">
            <a:extLst>
              <a:ext uri="{FF2B5EF4-FFF2-40B4-BE49-F238E27FC236}">
                <a16:creationId xmlns:a16="http://schemas.microsoft.com/office/drawing/2014/main" id="{0A81CCDB-7A85-2B6D-6274-1F9B0F5EFD0B}"/>
              </a:ext>
            </a:extLst>
          </p:cNvPr>
          <p:cNvSpPr>
            <a:spLocks noGrp="1"/>
          </p:cNvSpPr>
          <p:nvPr>
            <p:ph type="sldNum" sz="quarter" idx="12"/>
          </p:nvPr>
        </p:nvSpPr>
        <p:spPr/>
        <p:txBody>
          <a:bodyPr/>
          <a:lstStyle/>
          <a:p>
            <a:fld id="{7DC1BBB0-96F0-4077-A278-0F3FB5C104D3}" type="slidenum">
              <a:rPr lang="en-US" smtClean="0"/>
              <a:t>9</a:t>
            </a:fld>
            <a:endParaRPr lang="en-US"/>
          </a:p>
        </p:txBody>
      </p:sp>
    </p:spTree>
    <p:extLst>
      <p:ext uri="{BB962C8B-B14F-4D97-AF65-F5344CB8AC3E}">
        <p14:creationId xmlns:p14="http://schemas.microsoft.com/office/powerpoint/2010/main" val="213136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47</TotalTime>
  <Words>813</Words>
  <Application>Microsoft Office PowerPoint</Application>
  <PresentationFormat>Custom</PresentationFormat>
  <Paragraphs>87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Euphemia</vt:lpstr>
      <vt:lpstr>Franklin Gothic Book</vt:lpstr>
      <vt:lpstr>Math 16x9</vt:lpstr>
      <vt:lpstr>Linear Algebra</vt:lpstr>
      <vt:lpstr>Content</vt:lpstr>
      <vt:lpstr>Vectors</vt:lpstr>
      <vt:lpstr>Example</vt:lpstr>
      <vt:lpstr>Types of Vector Representation:</vt:lpstr>
      <vt:lpstr>Vector’s arithmetic</vt:lpstr>
      <vt:lpstr>Addition</vt:lpstr>
      <vt:lpstr>Multiplication</vt:lpstr>
      <vt:lpstr>Multiplication-Transpose</vt:lpstr>
      <vt:lpstr>Multiplication-Dot product</vt:lpstr>
      <vt:lpstr>Distance</vt:lpstr>
      <vt:lpstr>Magnitude</vt:lpstr>
      <vt:lpstr>Some python functions for vectors</vt:lpstr>
      <vt:lpstr>Some python functions for vectors</vt:lpstr>
      <vt:lpstr>Matrices</vt:lpstr>
      <vt:lpstr>Importance of Matrices</vt:lpstr>
      <vt:lpstr>Importance of Matrices</vt:lpstr>
      <vt:lpstr>Importance of Matrices</vt:lpstr>
      <vt:lpstr>Identity Matrix</vt:lpstr>
      <vt:lpstr>Some python functions for matrices</vt:lpstr>
      <vt:lpstr>Some python functions for matrices</vt:lpstr>
      <vt:lpstr>Some python functions for matrices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dc:title>
  <dc:creator>Marziyeh Mousavi</dc:creator>
  <cp:lastModifiedBy>Marziyeh Mousavi</cp:lastModifiedBy>
  <cp:revision>3</cp:revision>
  <dcterms:created xsi:type="dcterms:W3CDTF">2024-07-23T13:08:09Z</dcterms:created>
  <dcterms:modified xsi:type="dcterms:W3CDTF">2024-08-09T13:50:05Z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