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handoutMasterIdLst>
    <p:handoutMasterId r:id="rId39"/>
  </p:handoutMasterIdLst>
  <p:sldIdLst>
    <p:sldId id="256" r:id="rId2"/>
    <p:sldId id="274" r:id="rId3"/>
    <p:sldId id="277" r:id="rId4"/>
    <p:sldId id="279" r:id="rId5"/>
    <p:sldId id="275" r:id="rId6"/>
    <p:sldId id="276" r:id="rId7"/>
    <p:sldId id="278" r:id="rId8"/>
    <p:sldId id="285" r:id="rId9"/>
    <p:sldId id="281" r:id="rId10"/>
    <p:sldId id="282" r:id="rId11"/>
    <p:sldId id="286" r:id="rId12"/>
    <p:sldId id="283" r:id="rId13"/>
    <p:sldId id="284" r:id="rId14"/>
    <p:sldId id="287" r:id="rId15"/>
    <p:sldId id="288" r:id="rId16"/>
    <p:sldId id="289" r:id="rId17"/>
    <p:sldId id="290" r:id="rId18"/>
    <p:sldId id="291" r:id="rId19"/>
    <p:sldId id="292" r:id="rId20"/>
    <p:sldId id="293" r:id="rId21"/>
    <p:sldId id="294" r:id="rId22"/>
    <p:sldId id="295" r:id="rId23"/>
    <p:sldId id="296" r:id="rId24"/>
    <p:sldId id="297" r:id="rId25"/>
    <p:sldId id="298" r:id="rId26"/>
    <p:sldId id="299" r:id="rId27"/>
    <p:sldId id="300" r:id="rId28"/>
    <p:sldId id="301" r:id="rId29"/>
    <p:sldId id="302" r:id="rId30"/>
    <p:sldId id="303" r:id="rId31"/>
    <p:sldId id="310" r:id="rId32"/>
    <p:sldId id="304" r:id="rId33"/>
    <p:sldId id="307" r:id="rId34"/>
    <p:sldId id="305" r:id="rId35"/>
    <p:sldId id="308" r:id="rId36"/>
    <p:sldId id="309" r:id="rId3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howGuides="1">
      <p:cViewPr varScale="1">
        <p:scale>
          <a:sx n="85" d="100"/>
          <a:sy n="85" d="100"/>
        </p:scale>
        <p:origin x="590" y="48"/>
      </p:cViewPr>
      <p:guideLst>
        <p:guide orient="horz" pos="2160"/>
        <p:guide pos="3839"/>
        <p:guide pos="1007"/>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8/9/2024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8/9/2024</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1" name="Rectangle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2" name="Rectangle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3" name="Straight Connector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5" name="Straight Connector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anchor="t" anchorCtr="0" compatLnSpc="1">
            <a:prstTxWarp prst="textNoShape">
              <a:avLst/>
            </a:prstTxWarp>
          </a:bodyPr>
          <a:lstStyle/>
          <a:p>
            <a:endParaRPr/>
          </a:p>
        </p:txBody>
      </p:sp>
      <p:sp>
        <p:nvSpPr>
          <p:cNvPr id="2" name="Title 1"/>
          <p:cNvSpPr>
            <a:spLocks noGrp="1"/>
          </p:cNvSpPr>
          <p:nvPr>
            <p:ph type="ctrTitle"/>
          </p:nvPr>
        </p:nvSpPr>
        <p:spPr>
          <a:xfrm>
            <a:off x="2428669" y="1600200"/>
            <a:ext cx="8329031" cy="2680127"/>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baseline="0">
                <a:solidFill>
                  <a:schemeClr val="tx2"/>
                </a:solidFill>
              </a:defRPr>
            </a:lvl1pPr>
          </a:lstStyle>
          <a:p>
            <a:fld id="{AFAB690E-BF0E-4AC2-9A19-18A65A3C2F1F}" type="datetime1">
              <a:rPr lang="en-US" smtClean="0"/>
              <a:t>8/9/2024</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412"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1DD8276-69B6-406B-BA0D-DEC7AD04299B}" type="datetime1">
              <a:rPr lang="en-US" smtClean="0"/>
              <a:t>8/9/2024</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a:p>
        </p:txBody>
      </p:sp>
      <p:cxnSp>
        <p:nvCxnSpPr>
          <p:cNvPr id="14" name="Straight Connector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599612" y="685800"/>
            <a:ext cx="1787526"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B7E77057-CB23-44BB-96C3-BE97D53A86F2}" type="datetime1">
              <a:rPr lang="en-US" smtClean="0"/>
              <a:t>8/9/2024</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565022C0-F768-4885-AB92-C5012CABC984}" type="datetime1">
              <a:rPr lang="en-US" smtClean="0"/>
              <a:t>8/9/2024</a:t>
            </a:fld>
            <a:endParaRPr dirty="0"/>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0" name="Rectangle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4" name="Rectangle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1" name="Rectangle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2" name="Straight Connector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anchor="t" anchorCtr="0" compatLnSpc="1">
            <a:prstTxWarp prst="textNoShape">
              <a:avLst/>
            </a:prstTxWarp>
          </a:bodyPr>
          <a:lstStyle/>
          <a:p>
            <a:endParaRPr/>
          </a:p>
        </p:txBody>
      </p:sp>
      <p:cxnSp>
        <p:nvCxnSpPr>
          <p:cNvPr id="23" name="Straight Connector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7" name="Rectangle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8" name="Rectangle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9" name="Rectangle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0" name="Rectangle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1" name="Straight Connector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3" name="Straight Connector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98613" y="1600201"/>
            <a:ext cx="8283272" cy="2654064"/>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baseline="0">
                <a:solidFill>
                  <a:schemeClr val="tx2"/>
                </a:solidFill>
              </a:defRPr>
            </a:lvl1pPr>
          </a:lstStyle>
          <a:p>
            <a:fld id="{EB732642-188B-467A-BA99-BE69341BA3DB}" type="datetime1">
              <a:rPr lang="en-US" smtClean="0"/>
              <a:t>8/9/2024</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571"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31C1C6D2-C7EC-4325-9E6E-5006B30B78A5}" type="datetime1">
              <a:rPr lang="en-US" smtClean="0"/>
              <a:t>8/9/2024</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7349"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7349"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2BEFB8B6-FAA0-492C-906F-5CF7435D6CFA}" type="datetime1">
              <a:rPr lang="en-US" smtClean="0"/>
              <a:t>8/9/2024</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B9928E46-1E34-45FC-82E6-BA19EA7439A7}" type="datetime1">
              <a:rPr lang="en-US" smtClean="0"/>
              <a:t>8/9/2024</a:t>
            </a:fld>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5" name="Slide Number Placeholder 4"/>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6" name="Rectangle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7" name="Straight Connector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Date Placeholder 1"/>
          <p:cNvSpPr>
            <a:spLocks noGrp="1"/>
          </p:cNvSpPr>
          <p:nvPr>
            <p:ph type="dt" sz="half" idx="10"/>
          </p:nvPr>
        </p:nvSpPr>
        <p:spPr/>
        <p:txBody>
          <a:bodyPr/>
          <a:lstStyle/>
          <a:p>
            <a:fld id="{3DED7969-645A-40CC-B0D7-CA61831A3A56}" type="datetime1">
              <a:rPr lang="en-US" smtClean="0"/>
              <a:t>8/9/2024</a:t>
            </a:fld>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10" name="Straight Connector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bwMode="white">
          <a:xfrm>
            <a:off x="1074240" y="381000"/>
            <a:ext cx="3293422" cy="1371600"/>
          </a:xfrm>
        </p:spPr>
        <p:txBody>
          <a:bodyPr anchor="b">
            <a:normAutofit/>
          </a:bodyPr>
          <a:lstStyle>
            <a:lvl1pPr algn="l">
              <a:defRPr sz="2800" b="0" cap="all" baseline="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5180251" y="482600"/>
            <a:ext cx="6195986"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bwMode="white">
          <a:xfrm>
            <a:off x="1074240" y="1828800"/>
            <a:ext cx="3293422" cy="4343400"/>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FDDE61-3A21-45CE-8708-DD08D7B7FBEF}" type="datetime1">
              <a:rPr lang="en-US" smtClean="0"/>
              <a:t>8/9/2024</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a:xfrm>
            <a:off x="1074240" y="381000"/>
            <a:ext cx="3293422" cy="1371600"/>
          </a:xfrm>
        </p:spPr>
        <p:txBody>
          <a:bodyPr anchor="b">
            <a:normAutofit/>
          </a:bodyPr>
          <a:lstStyle>
            <a:lvl1pPr algn="l">
              <a:defRPr sz="2800" b="0" cap="all" baseline="0">
                <a:solidFill>
                  <a:schemeClr val="tx1">
                    <a:lumMod val="75000"/>
                  </a:schemeClr>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baseline="0">
                <a:solidFill>
                  <a:schemeClr val="tx2"/>
                </a:solidFill>
              </a:defRPr>
            </a:lvl1pPr>
          </a:lstStyle>
          <a:p>
            <a:fld id="{4DDBEBC8-2B6C-4542-B80C-88DC9CA31417}" type="datetime1">
              <a:rPr lang="en-US" smtClean="0"/>
              <a:t>8/9/2024</a:t>
            </a:fld>
            <a:endParaRPr lang="en-US" dirty="0"/>
          </a:p>
        </p:txBody>
      </p:sp>
      <p:sp>
        <p:nvSpPr>
          <p:cNvPr id="6" name="Footer Placeholder 5"/>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baseline="0">
                <a:solidFill>
                  <a:schemeClr val="tx2"/>
                </a:solidFill>
              </a:defRPr>
            </a:lvl1pPr>
          </a:lstStyle>
          <a:p>
            <a:fld id="{7DC1BBB0-96F0-4077-A278-0F3FB5C104D3}" type="slidenum">
              <a:rPr lang="en-US" smtClean="0"/>
              <a:pPr/>
              <a:t>‹#›</a:t>
            </a:fld>
            <a:endParaRPr lang="en-US"/>
          </a:p>
        </p:txBody>
      </p:sp>
      <p:cxnSp>
        <p:nvCxnSpPr>
          <p:cNvPr id="10" name="Straight Connector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3" name="Rectangle 12"/>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a:p>
        </p:txBody>
      </p:sp>
      <p:cxnSp>
        <p:nvCxnSpPr>
          <p:cNvPr id="16" name="Straight Connector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fld id="{862327DE-DCC1-42AD-8A8B-D62448DAADCE}" type="datetime1">
              <a:rPr lang="en-US" smtClean="0"/>
              <a:t>8/9/2024</a:t>
            </a:fld>
            <a:endParaRPr lang="en-US" dirty="0"/>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Decision trees</a:t>
            </a:r>
          </a:p>
        </p:txBody>
      </p:sp>
      <p:sp>
        <p:nvSpPr>
          <p:cNvPr id="3" name="Subtitle 2"/>
          <p:cNvSpPr>
            <a:spLocks noGrp="1"/>
          </p:cNvSpPr>
          <p:nvPr>
            <p:ph type="subTitle" idx="1"/>
          </p:nvPr>
        </p:nvSpPr>
        <p:spPr/>
        <p:txBody>
          <a:bodyPr>
            <a:normAutofit fontScale="92500" lnSpcReduction="20000"/>
          </a:bodyPr>
          <a:lstStyle/>
          <a:p>
            <a:r>
              <a:rPr lang="en-US" dirty="0"/>
              <a:t>Marziyeh Mousavi</a:t>
            </a:r>
          </a:p>
          <a:p>
            <a:r>
              <a:rPr lang="en-US" dirty="0"/>
              <a:t>Introduction to </a:t>
            </a:r>
            <a:r>
              <a:rPr lang="en-US" dirty="0" err="1"/>
              <a:t>datascience</a:t>
            </a:r>
            <a:endParaRPr lang="en-US" dirty="0"/>
          </a:p>
          <a:p>
            <a:r>
              <a:rPr lang="en-US" dirty="0"/>
              <a:t>Fall 2024</a:t>
            </a:r>
          </a:p>
        </p:txBody>
      </p:sp>
      <p:sp>
        <p:nvSpPr>
          <p:cNvPr id="4" name="Slide Number Placeholder 3">
            <a:extLst>
              <a:ext uri="{FF2B5EF4-FFF2-40B4-BE49-F238E27FC236}">
                <a16:creationId xmlns:a16="http://schemas.microsoft.com/office/drawing/2014/main" id="{9AF8E11E-74C6-E76F-25F1-94106757981B}"/>
              </a:ext>
            </a:extLst>
          </p:cNvPr>
          <p:cNvSpPr>
            <a:spLocks noGrp="1"/>
          </p:cNvSpPr>
          <p:nvPr>
            <p:ph type="sldNum" sz="quarter" idx="12"/>
          </p:nvPr>
        </p:nvSpPr>
        <p:spPr/>
        <p:txBody>
          <a:bodyPr/>
          <a:lstStyle/>
          <a:p>
            <a:fld id="{7DC1BBB0-96F0-4077-A278-0F3FB5C104D3}" type="slidenum">
              <a:rPr lang="en-US" smtClean="0"/>
              <a:pPr/>
              <a:t>1</a:t>
            </a:fld>
            <a:endParaRPr lang="en-US"/>
          </a:p>
        </p:txBody>
      </p:sp>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DCCA-B8FA-2205-E773-069F732A9054}"/>
              </a:ext>
            </a:extLst>
          </p:cNvPr>
          <p:cNvSpPr>
            <a:spLocks noGrp="1"/>
          </p:cNvSpPr>
          <p:nvPr>
            <p:ph type="title"/>
          </p:nvPr>
        </p:nvSpPr>
        <p:spPr/>
        <p:txBody>
          <a:bodyPr/>
          <a:lstStyle/>
          <a:p>
            <a:r>
              <a:rPr lang="en-US" dirty="0">
                <a:solidFill>
                  <a:schemeClr val="tx2"/>
                </a:solidFill>
              </a:rPr>
              <a:t>Entropy Formulation</a:t>
            </a:r>
          </a:p>
        </p:txBody>
      </p:sp>
      <p:sp>
        <p:nvSpPr>
          <p:cNvPr id="3" name="Content Placeholder 2">
            <a:extLst>
              <a:ext uri="{FF2B5EF4-FFF2-40B4-BE49-F238E27FC236}">
                <a16:creationId xmlns:a16="http://schemas.microsoft.com/office/drawing/2014/main" id="{90100D4F-DE60-E9C0-DAF6-E1E3A2A4DC8D}"/>
              </a:ext>
            </a:extLst>
          </p:cNvPr>
          <p:cNvSpPr>
            <a:spLocks noGrp="1"/>
          </p:cNvSpPr>
          <p:nvPr>
            <p:ph idx="1"/>
          </p:nvPr>
        </p:nvSpPr>
        <p:spPr/>
        <p:txBody>
          <a:bodyPr/>
          <a:lstStyle/>
          <a:p>
            <a:r>
              <a:rPr lang="en-US" dirty="0">
                <a:solidFill>
                  <a:schemeClr val="tx2"/>
                </a:solidFill>
              </a:rPr>
              <a:t>In math terms, if pi is the proportion of data labeled as class ci, we define the entropy as:</a:t>
            </a:r>
          </a:p>
          <a:p>
            <a:endParaRPr lang="en-US" dirty="0">
              <a:solidFill>
                <a:schemeClr val="tx2"/>
              </a:solidFill>
            </a:endParaRPr>
          </a:p>
          <a:p>
            <a:endParaRPr lang="en-US" dirty="0">
              <a:solidFill>
                <a:schemeClr val="tx2"/>
              </a:solidFill>
            </a:endParaRPr>
          </a:p>
          <a:p>
            <a:r>
              <a:rPr lang="en-US" dirty="0">
                <a:solidFill>
                  <a:schemeClr val="tx2"/>
                </a:solidFill>
              </a:rPr>
              <a:t>with the (standard) convention that 0 log 0 = 0.</a:t>
            </a:r>
          </a:p>
        </p:txBody>
      </p:sp>
      <p:pic>
        <p:nvPicPr>
          <p:cNvPr id="5" name="Picture 4">
            <a:extLst>
              <a:ext uri="{FF2B5EF4-FFF2-40B4-BE49-F238E27FC236}">
                <a16:creationId xmlns:a16="http://schemas.microsoft.com/office/drawing/2014/main" id="{5647AFA9-E5D1-29AF-CD22-AD3823D61BAF}"/>
              </a:ext>
            </a:extLst>
          </p:cNvPr>
          <p:cNvPicPr>
            <a:picLocks noChangeAspect="1"/>
          </p:cNvPicPr>
          <p:nvPr/>
        </p:nvPicPr>
        <p:blipFill>
          <a:blip r:embed="rId2"/>
          <a:stretch>
            <a:fillRect/>
          </a:stretch>
        </p:blipFill>
        <p:spPr>
          <a:xfrm>
            <a:off x="3122612" y="2667000"/>
            <a:ext cx="5181600" cy="900132"/>
          </a:xfrm>
          <a:prstGeom prst="rect">
            <a:avLst/>
          </a:prstGeom>
        </p:spPr>
      </p:pic>
      <p:sp>
        <p:nvSpPr>
          <p:cNvPr id="4" name="Slide Number Placeholder 3">
            <a:extLst>
              <a:ext uri="{FF2B5EF4-FFF2-40B4-BE49-F238E27FC236}">
                <a16:creationId xmlns:a16="http://schemas.microsoft.com/office/drawing/2014/main" id="{497FC267-6C63-E49A-D8A5-15865358662C}"/>
              </a:ext>
            </a:extLst>
          </p:cNvPr>
          <p:cNvSpPr>
            <a:spLocks noGrp="1"/>
          </p:cNvSpPr>
          <p:nvPr>
            <p:ph type="sldNum" sz="quarter" idx="12"/>
          </p:nvPr>
        </p:nvSpPr>
        <p:spPr/>
        <p:txBody>
          <a:bodyPr/>
          <a:lstStyle/>
          <a:p>
            <a:fld id="{7DC1BBB0-96F0-4077-A278-0F3FB5C104D3}" type="slidenum">
              <a:rPr lang="en-US" smtClean="0"/>
              <a:t>10</a:t>
            </a:fld>
            <a:endParaRPr lang="en-US"/>
          </a:p>
        </p:txBody>
      </p:sp>
    </p:spTree>
    <p:extLst>
      <p:ext uri="{BB962C8B-B14F-4D97-AF65-F5344CB8AC3E}">
        <p14:creationId xmlns:p14="http://schemas.microsoft.com/office/powerpoint/2010/main" val="616284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5D08A-EC13-AA7A-1AD8-54058D6D0474}"/>
              </a:ext>
            </a:extLst>
          </p:cNvPr>
          <p:cNvSpPr>
            <a:spLocks noGrp="1"/>
          </p:cNvSpPr>
          <p:nvPr>
            <p:ph type="title"/>
          </p:nvPr>
        </p:nvSpPr>
        <p:spPr/>
        <p:txBody>
          <a:bodyPr/>
          <a:lstStyle/>
          <a:p>
            <a:r>
              <a:rPr lang="en-US" dirty="0"/>
              <a:t>The Entropy of a Partition</a:t>
            </a:r>
          </a:p>
        </p:txBody>
      </p:sp>
      <p:sp>
        <p:nvSpPr>
          <p:cNvPr id="3" name="Content Placeholder 2">
            <a:extLst>
              <a:ext uri="{FF2B5EF4-FFF2-40B4-BE49-F238E27FC236}">
                <a16:creationId xmlns:a16="http://schemas.microsoft.com/office/drawing/2014/main" id="{86EAFA7D-70BF-DCD9-AEF7-D649ABF8DD63}"/>
              </a:ext>
            </a:extLst>
          </p:cNvPr>
          <p:cNvSpPr>
            <a:spLocks noGrp="1"/>
          </p:cNvSpPr>
          <p:nvPr>
            <p:ph idx="1"/>
          </p:nvPr>
        </p:nvSpPr>
        <p:spPr/>
        <p:txBody>
          <a:bodyPr>
            <a:normAutofit/>
          </a:bodyPr>
          <a:lstStyle/>
          <a:p>
            <a:r>
              <a:rPr lang="en-US" dirty="0">
                <a:solidFill>
                  <a:schemeClr val="tx2"/>
                </a:solidFill>
              </a:rPr>
              <a:t>Mathematically, if we partition our data S into subsets S1, ..., </a:t>
            </a:r>
            <a:r>
              <a:rPr lang="en-US" dirty="0" err="1">
                <a:solidFill>
                  <a:schemeClr val="tx2"/>
                </a:solidFill>
              </a:rPr>
              <a:t>Sm</a:t>
            </a:r>
            <a:r>
              <a:rPr lang="en-US" dirty="0">
                <a:solidFill>
                  <a:schemeClr val="tx2"/>
                </a:solidFill>
              </a:rPr>
              <a:t> containing proportions q1, ..., </a:t>
            </a:r>
            <a:r>
              <a:rPr lang="en-US" dirty="0" err="1">
                <a:solidFill>
                  <a:schemeClr val="tx2"/>
                </a:solidFill>
              </a:rPr>
              <a:t>qm</a:t>
            </a:r>
            <a:r>
              <a:rPr lang="en-US" dirty="0">
                <a:solidFill>
                  <a:schemeClr val="tx2"/>
                </a:solidFill>
              </a:rPr>
              <a:t> of the data, then we compute the entropy of the partition as a weighted sum:</a:t>
            </a:r>
          </a:p>
        </p:txBody>
      </p:sp>
      <p:pic>
        <p:nvPicPr>
          <p:cNvPr id="5" name="Picture 4">
            <a:extLst>
              <a:ext uri="{FF2B5EF4-FFF2-40B4-BE49-F238E27FC236}">
                <a16:creationId xmlns:a16="http://schemas.microsoft.com/office/drawing/2014/main" id="{23B27598-AAE4-86BA-8875-A57BB296B718}"/>
              </a:ext>
            </a:extLst>
          </p:cNvPr>
          <p:cNvPicPr>
            <a:picLocks noChangeAspect="1"/>
          </p:cNvPicPr>
          <p:nvPr/>
        </p:nvPicPr>
        <p:blipFill rotWithShape="1">
          <a:blip r:embed="rId2"/>
          <a:srcRect t="19161"/>
          <a:stretch/>
        </p:blipFill>
        <p:spPr>
          <a:xfrm>
            <a:off x="3656012" y="3886200"/>
            <a:ext cx="5220547" cy="642974"/>
          </a:xfrm>
          <a:prstGeom prst="rect">
            <a:avLst/>
          </a:prstGeom>
        </p:spPr>
      </p:pic>
      <p:sp>
        <p:nvSpPr>
          <p:cNvPr id="4" name="Slide Number Placeholder 3">
            <a:extLst>
              <a:ext uri="{FF2B5EF4-FFF2-40B4-BE49-F238E27FC236}">
                <a16:creationId xmlns:a16="http://schemas.microsoft.com/office/drawing/2014/main" id="{97E45F57-2CBE-69BE-77E4-DF48962A2E15}"/>
              </a:ext>
            </a:extLst>
          </p:cNvPr>
          <p:cNvSpPr>
            <a:spLocks noGrp="1"/>
          </p:cNvSpPr>
          <p:nvPr>
            <p:ph type="sldNum" sz="quarter" idx="12"/>
          </p:nvPr>
        </p:nvSpPr>
        <p:spPr/>
        <p:txBody>
          <a:bodyPr/>
          <a:lstStyle/>
          <a:p>
            <a:fld id="{7DC1BBB0-96F0-4077-A278-0F3FB5C104D3}" type="slidenum">
              <a:rPr lang="en-US" smtClean="0"/>
              <a:t>11</a:t>
            </a:fld>
            <a:endParaRPr lang="en-US"/>
          </a:p>
        </p:txBody>
      </p:sp>
    </p:spTree>
    <p:extLst>
      <p:ext uri="{BB962C8B-B14F-4D97-AF65-F5344CB8AC3E}">
        <p14:creationId xmlns:p14="http://schemas.microsoft.com/office/powerpoint/2010/main" val="1916491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4E885-F10E-B409-1B9A-D4DC240DBA3E}"/>
              </a:ext>
            </a:extLst>
          </p:cNvPr>
          <p:cNvSpPr>
            <a:spLocks noGrp="1"/>
          </p:cNvSpPr>
          <p:nvPr>
            <p:ph type="title"/>
          </p:nvPr>
        </p:nvSpPr>
        <p:spPr/>
        <p:txBody>
          <a:bodyPr/>
          <a:lstStyle/>
          <a:p>
            <a:r>
              <a:rPr lang="en-US" dirty="0"/>
              <a:t>Building a tree using Entropy</a:t>
            </a:r>
          </a:p>
        </p:txBody>
      </p:sp>
      <p:pic>
        <p:nvPicPr>
          <p:cNvPr id="5" name="Content Placeholder 4">
            <a:extLst>
              <a:ext uri="{FF2B5EF4-FFF2-40B4-BE49-F238E27FC236}">
                <a16:creationId xmlns:a16="http://schemas.microsoft.com/office/drawing/2014/main" id="{1004FB07-3546-4B30-776A-1D94481508D6}"/>
              </a:ext>
            </a:extLst>
          </p:cNvPr>
          <p:cNvPicPr>
            <a:picLocks noGrp="1" noChangeAspect="1"/>
          </p:cNvPicPr>
          <p:nvPr>
            <p:ph idx="1"/>
          </p:nvPr>
        </p:nvPicPr>
        <p:blipFill>
          <a:blip r:embed="rId2"/>
          <a:stretch>
            <a:fillRect/>
          </a:stretch>
        </p:blipFill>
        <p:spPr>
          <a:xfrm>
            <a:off x="1903412" y="2819400"/>
            <a:ext cx="8745170" cy="3677163"/>
          </a:xfrm>
        </p:spPr>
      </p:pic>
      <p:sp>
        <p:nvSpPr>
          <p:cNvPr id="6" name="TextBox 5">
            <a:extLst>
              <a:ext uri="{FF2B5EF4-FFF2-40B4-BE49-F238E27FC236}">
                <a16:creationId xmlns:a16="http://schemas.microsoft.com/office/drawing/2014/main" id="{7C2E8C15-7232-C740-23CE-A445D21E34DA}"/>
              </a:ext>
            </a:extLst>
          </p:cNvPr>
          <p:cNvSpPr txBox="1"/>
          <p:nvPr/>
        </p:nvSpPr>
        <p:spPr>
          <a:xfrm>
            <a:off x="2513012" y="1981200"/>
            <a:ext cx="7772400" cy="646331"/>
          </a:xfrm>
          <a:prstGeom prst="rect">
            <a:avLst/>
          </a:prstGeom>
          <a:noFill/>
        </p:spPr>
        <p:txBody>
          <a:bodyPr wrap="square" rtlCol="0">
            <a:spAutoFit/>
          </a:bodyPr>
          <a:lstStyle/>
          <a:p>
            <a:r>
              <a:rPr lang="en-US" dirty="0">
                <a:solidFill>
                  <a:schemeClr val="tx2"/>
                </a:solidFill>
              </a:rPr>
              <a:t>This is the playing tennis dataset .Here based on the condition we decide if we want to play tennis on a particular day or not.</a:t>
            </a:r>
          </a:p>
        </p:txBody>
      </p:sp>
      <p:sp>
        <p:nvSpPr>
          <p:cNvPr id="3" name="Slide Number Placeholder 2">
            <a:extLst>
              <a:ext uri="{FF2B5EF4-FFF2-40B4-BE49-F238E27FC236}">
                <a16:creationId xmlns:a16="http://schemas.microsoft.com/office/drawing/2014/main" id="{2B6BB732-47EC-F48D-358C-4547A4101D49}"/>
              </a:ext>
            </a:extLst>
          </p:cNvPr>
          <p:cNvSpPr>
            <a:spLocks noGrp="1"/>
          </p:cNvSpPr>
          <p:nvPr>
            <p:ph type="sldNum" sz="quarter" idx="12"/>
          </p:nvPr>
        </p:nvSpPr>
        <p:spPr/>
        <p:txBody>
          <a:bodyPr/>
          <a:lstStyle/>
          <a:p>
            <a:fld id="{7DC1BBB0-96F0-4077-A278-0F3FB5C104D3}" type="slidenum">
              <a:rPr lang="en-US" smtClean="0"/>
              <a:t>12</a:t>
            </a:fld>
            <a:endParaRPr lang="en-US"/>
          </a:p>
        </p:txBody>
      </p:sp>
    </p:spTree>
    <p:extLst>
      <p:ext uri="{BB962C8B-B14F-4D97-AF65-F5344CB8AC3E}">
        <p14:creationId xmlns:p14="http://schemas.microsoft.com/office/powerpoint/2010/main" val="4144938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4ADA7-4A02-4C2F-7877-E4083AC82915}"/>
              </a:ext>
            </a:extLst>
          </p:cNvPr>
          <p:cNvSpPr>
            <a:spLocks noGrp="1"/>
          </p:cNvSpPr>
          <p:nvPr>
            <p:ph type="title"/>
          </p:nvPr>
        </p:nvSpPr>
        <p:spPr/>
        <p:txBody>
          <a:bodyPr/>
          <a:lstStyle/>
          <a:p>
            <a:r>
              <a:rPr lang="en-US" dirty="0"/>
              <a:t>Building a tree using Entropy</a:t>
            </a:r>
          </a:p>
        </p:txBody>
      </p:sp>
      <p:pic>
        <p:nvPicPr>
          <p:cNvPr id="5" name="Content Placeholder 4">
            <a:extLst>
              <a:ext uri="{FF2B5EF4-FFF2-40B4-BE49-F238E27FC236}">
                <a16:creationId xmlns:a16="http://schemas.microsoft.com/office/drawing/2014/main" id="{ACB49317-1DFD-0165-4056-FB75DA5995EF}"/>
              </a:ext>
            </a:extLst>
          </p:cNvPr>
          <p:cNvPicPr>
            <a:picLocks noGrp="1" noChangeAspect="1"/>
          </p:cNvPicPr>
          <p:nvPr>
            <p:ph idx="1"/>
          </p:nvPr>
        </p:nvPicPr>
        <p:blipFill>
          <a:blip r:embed="rId2"/>
          <a:stretch>
            <a:fillRect/>
          </a:stretch>
        </p:blipFill>
        <p:spPr>
          <a:xfrm>
            <a:off x="1593436" y="2590800"/>
            <a:ext cx="8268854" cy="1219370"/>
          </a:xfrm>
        </p:spPr>
      </p:pic>
      <p:sp>
        <p:nvSpPr>
          <p:cNvPr id="6" name="TextBox 5">
            <a:extLst>
              <a:ext uri="{FF2B5EF4-FFF2-40B4-BE49-F238E27FC236}">
                <a16:creationId xmlns:a16="http://schemas.microsoft.com/office/drawing/2014/main" id="{57A6D466-EF23-3570-5865-21D47B49D203}"/>
              </a:ext>
            </a:extLst>
          </p:cNvPr>
          <p:cNvSpPr txBox="1"/>
          <p:nvPr/>
        </p:nvSpPr>
        <p:spPr>
          <a:xfrm>
            <a:off x="1593436" y="1905000"/>
            <a:ext cx="7244176" cy="369332"/>
          </a:xfrm>
          <a:prstGeom prst="rect">
            <a:avLst/>
          </a:prstGeom>
          <a:noFill/>
        </p:spPr>
        <p:txBody>
          <a:bodyPr wrap="square" rtlCol="0">
            <a:spAutoFit/>
          </a:bodyPr>
          <a:lstStyle/>
          <a:p>
            <a:r>
              <a:rPr lang="en-US" dirty="0">
                <a:solidFill>
                  <a:schemeClr val="tx2"/>
                </a:solidFill>
              </a:rPr>
              <a:t>This is how we calculate entropy in this dataset for each attribute</a:t>
            </a:r>
          </a:p>
        </p:txBody>
      </p:sp>
      <p:sp>
        <p:nvSpPr>
          <p:cNvPr id="3" name="Slide Number Placeholder 2">
            <a:extLst>
              <a:ext uri="{FF2B5EF4-FFF2-40B4-BE49-F238E27FC236}">
                <a16:creationId xmlns:a16="http://schemas.microsoft.com/office/drawing/2014/main" id="{36B57D09-4A10-E3AA-FB82-6B2C1961FC87}"/>
              </a:ext>
            </a:extLst>
          </p:cNvPr>
          <p:cNvSpPr>
            <a:spLocks noGrp="1"/>
          </p:cNvSpPr>
          <p:nvPr>
            <p:ph type="sldNum" sz="quarter" idx="12"/>
          </p:nvPr>
        </p:nvSpPr>
        <p:spPr/>
        <p:txBody>
          <a:bodyPr/>
          <a:lstStyle/>
          <a:p>
            <a:fld id="{7DC1BBB0-96F0-4077-A278-0F3FB5C104D3}" type="slidenum">
              <a:rPr lang="en-US" smtClean="0"/>
              <a:t>13</a:t>
            </a:fld>
            <a:endParaRPr lang="en-US"/>
          </a:p>
        </p:txBody>
      </p:sp>
    </p:spTree>
    <p:extLst>
      <p:ext uri="{BB962C8B-B14F-4D97-AF65-F5344CB8AC3E}">
        <p14:creationId xmlns:p14="http://schemas.microsoft.com/office/powerpoint/2010/main" val="1762550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4ADA7-4A02-4C2F-7877-E4083AC82915}"/>
              </a:ext>
            </a:extLst>
          </p:cNvPr>
          <p:cNvSpPr>
            <a:spLocks noGrp="1"/>
          </p:cNvSpPr>
          <p:nvPr>
            <p:ph type="title"/>
          </p:nvPr>
        </p:nvSpPr>
        <p:spPr/>
        <p:txBody>
          <a:bodyPr/>
          <a:lstStyle/>
          <a:p>
            <a:r>
              <a:rPr lang="en-US" dirty="0"/>
              <a:t>Building a tree using Entropy</a:t>
            </a:r>
          </a:p>
        </p:txBody>
      </p:sp>
      <p:pic>
        <p:nvPicPr>
          <p:cNvPr id="5" name="Content Placeholder 4">
            <a:extLst>
              <a:ext uri="{FF2B5EF4-FFF2-40B4-BE49-F238E27FC236}">
                <a16:creationId xmlns:a16="http://schemas.microsoft.com/office/drawing/2014/main" id="{7FA7B2DA-47D9-F15D-1FF7-C04481046DB7}"/>
              </a:ext>
            </a:extLst>
          </p:cNvPr>
          <p:cNvPicPr>
            <a:picLocks noGrp="1" noChangeAspect="1"/>
          </p:cNvPicPr>
          <p:nvPr>
            <p:ph idx="1"/>
          </p:nvPr>
        </p:nvPicPr>
        <p:blipFill>
          <a:blip r:embed="rId2"/>
          <a:stretch>
            <a:fillRect/>
          </a:stretch>
        </p:blipFill>
        <p:spPr>
          <a:xfrm>
            <a:off x="1979612" y="2514600"/>
            <a:ext cx="7735380" cy="3400900"/>
          </a:xfrm>
        </p:spPr>
      </p:pic>
      <p:sp>
        <p:nvSpPr>
          <p:cNvPr id="6" name="TextBox 5">
            <a:extLst>
              <a:ext uri="{FF2B5EF4-FFF2-40B4-BE49-F238E27FC236}">
                <a16:creationId xmlns:a16="http://schemas.microsoft.com/office/drawing/2014/main" id="{988F41B5-99CC-8745-14AD-3725E7345E91}"/>
              </a:ext>
            </a:extLst>
          </p:cNvPr>
          <p:cNvSpPr txBox="1"/>
          <p:nvPr/>
        </p:nvSpPr>
        <p:spPr>
          <a:xfrm>
            <a:off x="1751013" y="1600200"/>
            <a:ext cx="8421180" cy="369332"/>
          </a:xfrm>
          <a:prstGeom prst="rect">
            <a:avLst/>
          </a:prstGeom>
          <a:noFill/>
        </p:spPr>
        <p:txBody>
          <a:bodyPr wrap="square" rtlCol="0">
            <a:spAutoFit/>
          </a:bodyPr>
          <a:lstStyle/>
          <a:p>
            <a:r>
              <a:rPr lang="en-US" dirty="0">
                <a:solidFill>
                  <a:schemeClr val="tx2"/>
                </a:solidFill>
              </a:rPr>
              <a:t>First we calculate the entropy of our dataset.</a:t>
            </a:r>
          </a:p>
        </p:txBody>
      </p:sp>
      <p:sp>
        <p:nvSpPr>
          <p:cNvPr id="3" name="Slide Number Placeholder 2">
            <a:extLst>
              <a:ext uri="{FF2B5EF4-FFF2-40B4-BE49-F238E27FC236}">
                <a16:creationId xmlns:a16="http://schemas.microsoft.com/office/drawing/2014/main" id="{44A2EE04-97FC-F489-0201-16122087A223}"/>
              </a:ext>
            </a:extLst>
          </p:cNvPr>
          <p:cNvSpPr>
            <a:spLocks noGrp="1"/>
          </p:cNvSpPr>
          <p:nvPr>
            <p:ph type="sldNum" sz="quarter" idx="12"/>
          </p:nvPr>
        </p:nvSpPr>
        <p:spPr/>
        <p:txBody>
          <a:bodyPr/>
          <a:lstStyle/>
          <a:p>
            <a:fld id="{7DC1BBB0-96F0-4077-A278-0F3FB5C104D3}" type="slidenum">
              <a:rPr lang="en-US" smtClean="0"/>
              <a:t>14</a:t>
            </a:fld>
            <a:endParaRPr lang="en-US"/>
          </a:p>
        </p:txBody>
      </p:sp>
    </p:spTree>
    <p:extLst>
      <p:ext uri="{BB962C8B-B14F-4D97-AF65-F5344CB8AC3E}">
        <p14:creationId xmlns:p14="http://schemas.microsoft.com/office/powerpoint/2010/main" val="1333709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4ADA7-4A02-4C2F-7877-E4083AC82915}"/>
              </a:ext>
            </a:extLst>
          </p:cNvPr>
          <p:cNvSpPr>
            <a:spLocks noGrp="1"/>
          </p:cNvSpPr>
          <p:nvPr>
            <p:ph type="title"/>
          </p:nvPr>
        </p:nvSpPr>
        <p:spPr/>
        <p:txBody>
          <a:bodyPr/>
          <a:lstStyle/>
          <a:p>
            <a:r>
              <a:rPr lang="en-US" dirty="0"/>
              <a:t>Building a tree using Entropy</a:t>
            </a:r>
          </a:p>
        </p:txBody>
      </p:sp>
      <p:pic>
        <p:nvPicPr>
          <p:cNvPr id="5" name="Content Placeholder 4">
            <a:extLst>
              <a:ext uri="{FF2B5EF4-FFF2-40B4-BE49-F238E27FC236}">
                <a16:creationId xmlns:a16="http://schemas.microsoft.com/office/drawing/2014/main" id="{8818084E-081E-FC05-BF00-85FFE01DD302}"/>
              </a:ext>
            </a:extLst>
          </p:cNvPr>
          <p:cNvPicPr>
            <a:picLocks noGrp="1" noChangeAspect="1"/>
          </p:cNvPicPr>
          <p:nvPr>
            <p:ph idx="1"/>
          </p:nvPr>
        </p:nvPicPr>
        <p:blipFill>
          <a:blip r:embed="rId2"/>
          <a:stretch>
            <a:fillRect/>
          </a:stretch>
        </p:blipFill>
        <p:spPr>
          <a:xfrm>
            <a:off x="1979612" y="3352800"/>
            <a:ext cx="7725853" cy="1533739"/>
          </a:xfrm>
        </p:spPr>
      </p:pic>
      <p:sp>
        <p:nvSpPr>
          <p:cNvPr id="6" name="TextBox 5">
            <a:extLst>
              <a:ext uri="{FF2B5EF4-FFF2-40B4-BE49-F238E27FC236}">
                <a16:creationId xmlns:a16="http://schemas.microsoft.com/office/drawing/2014/main" id="{47D8F059-6CDE-F43A-4999-315E93A1E33A}"/>
              </a:ext>
            </a:extLst>
          </p:cNvPr>
          <p:cNvSpPr txBox="1"/>
          <p:nvPr/>
        </p:nvSpPr>
        <p:spPr>
          <a:xfrm>
            <a:off x="1522412" y="1828800"/>
            <a:ext cx="8945053" cy="461665"/>
          </a:xfrm>
          <a:prstGeom prst="rect">
            <a:avLst/>
          </a:prstGeom>
          <a:noFill/>
        </p:spPr>
        <p:txBody>
          <a:bodyPr wrap="square" rtlCol="0">
            <a:spAutoFit/>
          </a:bodyPr>
          <a:lstStyle/>
          <a:p>
            <a:r>
              <a:rPr lang="en-US" sz="2400" dirty="0">
                <a:solidFill>
                  <a:schemeClr val="tx2"/>
                </a:solidFill>
              </a:rPr>
              <a:t>This is the gain formula which we use later to build the tree.</a:t>
            </a:r>
          </a:p>
        </p:txBody>
      </p:sp>
      <p:sp>
        <p:nvSpPr>
          <p:cNvPr id="3" name="Slide Number Placeholder 2">
            <a:extLst>
              <a:ext uri="{FF2B5EF4-FFF2-40B4-BE49-F238E27FC236}">
                <a16:creationId xmlns:a16="http://schemas.microsoft.com/office/drawing/2014/main" id="{ADFCFD28-6BD4-A966-2F3C-4B2245A755A9}"/>
              </a:ext>
            </a:extLst>
          </p:cNvPr>
          <p:cNvSpPr>
            <a:spLocks noGrp="1"/>
          </p:cNvSpPr>
          <p:nvPr>
            <p:ph type="sldNum" sz="quarter" idx="12"/>
          </p:nvPr>
        </p:nvSpPr>
        <p:spPr/>
        <p:txBody>
          <a:bodyPr/>
          <a:lstStyle/>
          <a:p>
            <a:fld id="{7DC1BBB0-96F0-4077-A278-0F3FB5C104D3}" type="slidenum">
              <a:rPr lang="en-US" smtClean="0"/>
              <a:t>15</a:t>
            </a:fld>
            <a:endParaRPr lang="en-US"/>
          </a:p>
        </p:txBody>
      </p:sp>
    </p:spTree>
    <p:extLst>
      <p:ext uri="{BB962C8B-B14F-4D97-AF65-F5344CB8AC3E}">
        <p14:creationId xmlns:p14="http://schemas.microsoft.com/office/powerpoint/2010/main" val="393918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4ADA7-4A02-4C2F-7877-E4083AC82915}"/>
              </a:ext>
            </a:extLst>
          </p:cNvPr>
          <p:cNvSpPr>
            <a:spLocks noGrp="1"/>
          </p:cNvSpPr>
          <p:nvPr>
            <p:ph type="title"/>
          </p:nvPr>
        </p:nvSpPr>
        <p:spPr/>
        <p:txBody>
          <a:bodyPr/>
          <a:lstStyle/>
          <a:p>
            <a:r>
              <a:rPr lang="en-US" dirty="0"/>
              <a:t>Building a tree using Entropy</a:t>
            </a:r>
          </a:p>
        </p:txBody>
      </p:sp>
      <p:pic>
        <p:nvPicPr>
          <p:cNvPr id="6" name="Content Placeholder 5">
            <a:extLst>
              <a:ext uri="{FF2B5EF4-FFF2-40B4-BE49-F238E27FC236}">
                <a16:creationId xmlns:a16="http://schemas.microsoft.com/office/drawing/2014/main" id="{53D2DC78-899C-8CF3-CF8D-84B23741FFD0}"/>
              </a:ext>
            </a:extLst>
          </p:cNvPr>
          <p:cNvPicPr>
            <a:picLocks noGrp="1" noChangeAspect="1"/>
          </p:cNvPicPr>
          <p:nvPr>
            <p:ph idx="1"/>
          </p:nvPr>
        </p:nvPicPr>
        <p:blipFill>
          <a:blip r:embed="rId2"/>
          <a:stretch>
            <a:fillRect/>
          </a:stretch>
        </p:blipFill>
        <p:spPr>
          <a:xfrm>
            <a:off x="3138888" y="1958771"/>
            <a:ext cx="5911047" cy="4572000"/>
          </a:xfrm>
        </p:spPr>
      </p:pic>
      <p:sp>
        <p:nvSpPr>
          <p:cNvPr id="4" name="TextBox 3">
            <a:extLst>
              <a:ext uri="{FF2B5EF4-FFF2-40B4-BE49-F238E27FC236}">
                <a16:creationId xmlns:a16="http://schemas.microsoft.com/office/drawing/2014/main" id="{D41500C4-4544-C78F-E564-764B3193FA3C}"/>
              </a:ext>
            </a:extLst>
          </p:cNvPr>
          <p:cNvSpPr txBox="1"/>
          <p:nvPr/>
        </p:nvSpPr>
        <p:spPr>
          <a:xfrm>
            <a:off x="1522412" y="1524000"/>
            <a:ext cx="9525000" cy="461665"/>
          </a:xfrm>
          <a:prstGeom prst="rect">
            <a:avLst/>
          </a:prstGeom>
          <a:noFill/>
        </p:spPr>
        <p:txBody>
          <a:bodyPr wrap="square" rtlCol="0">
            <a:spAutoFit/>
          </a:bodyPr>
          <a:lstStyle/>
          <a:p>
            <a:r>
              <a:rPr lang="en-US" sz="2400" dirty="0">
                <a:solidFill>
                  <a:schemeClr val="tx2"/>
                </a:solidFill>
              </a:rPr>
              <a:t>Let’s calculate the entropy and information gain for wind attribute.</a:t>
            </a:r>
          </a:p>
        </p:txBody>
      </p:sp>
      <p:sp>
        <p:nvSpPr>
          <p:cNvPr id="3" name="Slide Number Placeholder 2">
            <a:extLst>
              <a:ext uri="{FF2B5EF4-FFF2-40B4-BE49-F238E27FC236}">
                <a16:creationId xmlns:a16="http://schemas.microsoft.com/office/drawing/2014/main" id="{121A644F-FDCA-99E3-71D7-61B6A4838066}"/>
              </a:ext>
            </a:extLst>
          </p:cNvPr>
          <p:cNvSpPr>
            <a:spLocks noGrp="1"/>
          </p:cNvSpPr>
          <p:nvPr>
            <p:ph type="sldNum" sz="quarter" idx="12"/>
          </p:nvPr>
        </p:nvSpPr>
        <p:spPr/>
        <p:txBody>
          <a:bodyPr/>
          <a:lstStyle/>
          <a:p>
            <a:fld id="{7DC1BBB0-96F0-4077-A278-0F3FB5C104D3}" type="slidenum">
              <a:rPr lang="en-US" smtClean="0"/>
              <a:t>16</a:t>
            </a:fld>
            <a:endParaRPr lang="en-US"/>
          </a:p>
        </p:txBody>
      </p:sp>
    </p:spTree>
    <p:extLst>
      <p:ext uri="{BB962C8B-B14F-4D97-AF65-F5344CB8AC3E}">
        <p14:creationId xmlns:p14="http://schemas.microsoft.com/office/powerpoint/2010/main" val="235458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4ADA7-4A02-4C2F-7877-E4083AC82915}"/>
              </a:ext>
            </a:extLst>
          </p:cNvPr>
          <p:cNvSpPr>
            <a:spLocks noGrp="1"/>
          </p:cNvSpPr>
          <p:nvPr>
            <p:ph type="title"/>
          </p:nvPr>
        </p:nvSpPr>
        <p:spPr/>
        <p:txBody>
          <a:bodyPr/>
          <a:lstStyle/>
          <a:p>
            <a:r>
              <a:rPr lang="en-US" dirty="0"/>
              <a:t>Building a tree using Entropy</a:t>
            </a:r>
          </a:p>
        </p:txBody>
      </p:sp>
      <p:pic>
        <p:nvPicPr>
          <p:cNvPr id="5" name="Content Placeholder 4">
            <a:extLst>
              <a:ext uri="{FF2B5EF4-FFF2-40B4-BE49-F238E27FC236}">
                <a16:creationId xmlns:a16="http://schemas.microsoft.com/office/drawing/2014/main" id="{43B9DE7F-B5CF-81A8-6B6C-3332D0D8987B}"/>
              </a:ext>
            </a:extLst>
          </p:cNvPr>
          <p:cNvPicPr>
            <a:picLocks noGrp="1" noChangeAspect="1"/>
          </p:cNvPicPr>
          <p:nvPr>
            <p:ph idx="1"/>
          </p:nvPr>
        </p:nvPicPr>
        <p:blipFill>
          <a:blip r:embed="rId2"/>
          <a:stretch>
            <a:fillRect/>
          </a:stretch>
        </p:blipFill>
        <p:spPr>
          <a:xfrm>
            <a:off x="2360612" y="2596776"/>
            <a:ext cx="7467600" cy="4114800"/>
          </a:xfrm>
        </p:spPr>
      </p:pic>
      <p:sp>
        <p:nvSpPr>
          <p:cNvPr id="6" name="TextBox 5">
            <a:extLst>
              <a:ext uri="{FF2B5EF4-FFF2-40B4-BE49-F238E27FC236}">
                <a16:creationId xmlns:a16="http://schemas.microsoft.com/office/drawing/2014/main" id="{0B4678A5-C609-829D-74D2-FDD3159344F1}"/>
              </a:ext>
            </a:extLst>
          </p:cNvPr>
          <p:cNvSpPr txBox="1"/>
          <p:nvPr/>
        </p:nvSpPr>
        <p:spPr>
          <a:xfrm>
            <a:off x="1522412" y="1676400"/>
            <a:ext cx="10210800" cy="461665"/>
          </a:xfrm>
          <a:prstGeom prst="rect">
            <a:avLst/>
          </a:prstGeom>
          <a:noFill/>
        </p:spPr>
        <p:txBody>
          <a:bodyPr wrap="square" rtlCol="0">
            <a:spAutoFit/>
          </a:bodyPr>
          <a:lstStyle/>
          <a:p>
            <a:r>
              <a:rPr lang="en-US" sz="2400" dirty="0">
                <a:solidFill>
                  <a:schemeClr val="tx2"/>
                </a:solidFill>
              </a:rPr>
              <a:t>Let’s calculate the entropy and information gain for outlook attribute.</a:t>
            </a:r>
          </a:p>
        </p:txBody>
      </p:sp>
      <p:sp>
        <p:nvSpPr>
          <p:cNvPr id="3" name="Slide Number Placeholder 2">
            <a:extLst>
              <a:ext uri="{FF2B5EF4-FFF2-40B4-BE49-F238E27FC236}">
                <a16:creationId xmlns:a16="http://schemas.microsoft.com/office/drawing/2014/main" id="{F5D38EB5-2D88-F6F1-EF85-250388DD585D}"/>
              </a:ext>
            </a:extLst>
          </p:cNvPr>
          <p:cNvSpPr>
            <a:spLocks noGrp="1"/>
          </p:cNvSpPr>
          <p:nvPr>
            <p:ph type="sldNum" sz="quarter" idx="12"/>
          </p:nvPr>
        </p:nvSpPr>
        <p:spPr/>
        <p:txBody>
          <a:bodyPr/>
          <a:lstStyle/>
          <a:p>
            <a:fld id="{7DC1BBB0-96F0-4077-A278-0F3FB5C104D3}" type="slidenum">
              <a:rPr lang="en-US" smtClean="0"/>
              <a:t>17</a:t>
            </a:fld>
            <a:endParaRPr lang="en-US"/>
          </a:p>
        </p:txBody>
      </p:sp>
    </p:spTree>
    <p:extLst>
      <p:ext uri="{BB962C8B-B14F-4D97-AF65-F5344CB8AC3E}">
        <p14:creationId xmlns:p14="http://schemas.microsoft.com/office/powerpoint/2010/main" val="611006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4ADA7-4A02-4C2F-7877-E4083AC82915}"/>
              </a:ext>
            </a:extLst>
          </p:cNvPr>
          <p:cNvSpPr>
            <a:spLocks noGrp="1"/>
          </p:cNvSpPr>
          <p:nvPr>
            <p:ph type="title"/>
          </p:nvPr>
        </p:nvSpPr>
        <p:spPr/>
        <p:txBody>
          <a:bodyPr/>
          <a:lstStyle/>
          <a:p>
            <a:r>
              <a:rPr lang="en-US" dirty="0"/>
              <a:t>Building a tree using Entropy</a:t>
            </a:r>
          </a:p>
        </p:txBody>
      </p:sp>
      <p:sp>
        <p:nvSpPr>
          <p:cNvPr id="3" name="Content Placeholder 2">
            <a:extLst>
              <a:ext uri="{FF2B5EF4-FFF2-40B4-BE49-F238E27FC236}">
                <a16:creationId xmlns:a16="http://schemas.microsoft.com/office/drawing/2014/main" id="{9089A590-0F65-01F3-42CE-06E72F3CB9C7}"/>
              </a:ext>
            </a:extLst>
          </p:cNvPr>
          <p:cNvSpPr>
            <a:spLocks noGrp="1"/>
          </p:cNvSpPr>
          <p:nvPr>
            <p:ph idx="1"/>
          </p:nvPr>
        </p:nvSpPr>
        <p:spPr/>
        <p:txBody>
          <a:bodyPr/>
          <a:lstStyle/>
          <a:p>
            <a:r>
              <a:rPr lang="en-US" dirty="0">
                <a:solidFill>
                  <a:schemeClr val="tx2"/>
                </a:solidFill>
              </a:rPr>
              <a:t>We continue the Process and we gain these numbers for information gain</a:t>
            </a:r>
          </a:p>
        </p:txBody>
      </p:sp>
      <p:pic>
        <p:nvPicPr>
          <p:cNvPr id="5" name="Picture 4">
            <a:extLst>
              <a:ext uri="{FF2B5EF4-FFF2-40B4-BE49-F238E27FC236}">
                <a16:creationId xmlns:a16="http://schemas.microsoft.com/office/drawing/2014/main" id="{78C7FA79-C94C-8B0D-1BAB-1CEAE2C5D441}"/>
              </a:ext>
            </a:extLst>
          </p:cNvPr>
          <p:cNvPicPr>
            <a:picLocks noChangeAspect="1"/>
          </p:cNvPicPr>
          <p:nvPr/>
        </p:nvPicPr>
        <p:blipFill>
          <a:blip r:embed="rId2"/>
          <a:stretch>
            <a:fillRect/>
          </a:stretch>
        </p:blipFill>
        <p:spPr>
          <a:xfrm>
            <a:off x="4105147" y="3124200"/>
            <a:ext cx="3978529" cy="1624112"/>
          </a:xfrm>
          <a:prstGeom prst="rect">
            <a:avLst/>
          </a:prstGeom>
        </p:spPr>
      </p:pic>
      <p:sp>
        <p:nvSpPr>
          <p:cNvPr id="4" name="Slide Number Placeholder 3">
            <a:extLst>
              <a:ext uri="{FF2B5EF4-FFF2-40B4-BE49-F238E27FC236}">
                <a16:creationId xmlns:a16="http://schemas.microsoft.com/office/drawing/2014/main" id="{AF92601C-940E-3DE4-9457-224D990560ED}"/>
              </a:ext>
            </a:extLst>
          </p:cNvPr>
          <p:cNvSpPr>
            <a:spLocks noGrp="1"/>
          </p:cNvSpPr>
          <p:nvPr>
            <p:ph type="sldNum" sz="quarter" idx="12"/>
          </p:nvPr>
        </p:nvSpPr>
        <p:spPr/>
        <p:txBody>
          <a:bodyPr/>
          <a:lstStyle/>
          <a:p>
            <a:fld id="{7DC1BBB0-96F0-4077-A278-0F3FB5C104D3}" type="slidenum">
              <a:rPr lang="en-US" smtClean="0"/>
              <a:t>18</a:t>
            </a:fld>
            <a:endParaRPr lang="en-US"/>
          </a:p>
        </p:txBody>
      </p:sp>
    </p:spTree>
    <p:extLst>
      <p:ext uri="{BB962C8B-B14F-4D97-AF65-F5344CB8AC3E}">
        <p14:creationId xmlns:p14="http://schemas.microsoft.com/office/powerpoint/2010/main" val="1055356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4ADA7-4A02-4C2F-7877-E4083AC82915}"/>
              </a:ext>
            </a:extLst>
          </p:cNvPr>
          <p:cNvSpPr>
            <a:spLocks noGrp="1"/>
          </p:cNvSpPr>
          <p:nvPr>
            <p:ph type="title"/>
          </p:nvPr>
        </p:nvSpPr>
        <p:spPr/>
        <p:txBody>
          <a:bodyPr/>
          <a:lstStyle/>
          <a:p>
            <a:r>
              <a:rPr lang="en-US" dirty="0"/>
              <a:t>Building a tree using Entropy</a:t>
            </a:r>
          </a:p>
        </p:txBody>
      </p:sp>
      <p:sp>
        <p:nvSpPr>
          <p:cNvPr id="3" name="Content Placeholder 2">
            <a:extLst>
              <a:ext uri="{FF2B5EF4-FFF2-40B4-BE49-F238E27FC236}">
                <a16:creationId xmlns:a16="http://schemas.microsoft.com/office/drawing/2014/main" id="{9089A590-0F65-01F3-42CE-06E72F3CB9C7}"/>
              </a:ext>
            </a:extLst>
          </p:cNvPr>
          <p:cNvSpPr>
            <a:spLocks noGrp="1"/>
          </p:cNvSpPr>
          <p:nvPr>
            <p:ph idx="1"/>
          </p:nvPr>
        </p:nvSpPr>
        <p:spPr/>
        <p:txBody>
          <a:bodyPr>
            <a:normAutofit/>
          </a:bodyPr>
          <a:lstStyle/>
          <a:p>
            <a:r>
              <a:rPr lang="en-US" sz="2000" dirty="0">
                <a:solidFill>
                  <a:schemeClr val="tx2"/>
                </a:solidFill>
              </a:rPr>
              <a:t>Remember, the main goal of measuring information gain is to find the attribute which is most useful to classify training set. Our ID3 algorithm will use the attribute as it’s root to build the decision tree. Then it will again calculate information gain to find the next node. As far as we calculated, the most useful attribute is “Outlook” as it is giving us more information than others. So, “Outlook” will be the root of our tree</a:t>
            </a:r>
          </a:p>
        </p:txBody>
      </p:sp>
      <p:pic>
        <p:nvPicPr>
          <p:cNvPr id="5" name="Picture 4">
            <a:extLst>
              <a:ext uri="{FF2B5EF4-FFF2-40B4-BE49-F238E27FC236}">
                <a16:creationId xmlns:a16="http://schemas.microsoft.com/office/drawing/2014/main" id="{85CF31F3-0960-80DC-773D-2CD0A07074B6}"/>
              </a:ext>
            </a:extLst>
          </p:cNvPr>
          <p:cNvPicPr>
            <a:picLocks noChangeAspect="1"/>
          </p:cNvPicPr>
          <p:nvPr/>
        </p:nvPicPr>
        <p:blipFill>
          <a:blip r:embed="rId2"/>
          <a:stretch>
            <a:fillRect/>
          </a:stretch>
        </p:blipFill>
        <p:spPr>
          <a:xfrm>
            <a:off x="2868896" y="3505200"/>
            <a:ext cx="5523144" cy="3175000"/>
          </a:xfrm>
          <a:prstGeom prst="rect">
            <a:avLst/>
          </a:prstGeom>
        </p:spPr>
      </p:pic>
      <p:sp>
        <p:nvSpPr>
          <p:cNvPr id="4" name="Slide Number Placeholder 3">
            <a:extLst>
              <a:ext uri="{FF2B5EF4-FFF2-40B4-BE49-F238E27FC236}">
                <a16:creationId xmlns:a16="http://schemas.microsoft.com/office/drawing/2014/main" id="{78E8CBD1-8A6F-CB55-B8E3-23043381CEC5}"/>
              </a:ext>
            </a:extLst>
          </p:cNvPr>
          <p:cNvSpPr>
            <a:spLocks noGrp="1"/>
          </p:cNvSpPr>
          <p:nvPr>
            <p:ph type="sldNum" sz="quarter" idx="12"/>
          </p:nvPr>
        </p:nvSpPr>
        <p:spPr/>
        <p:txBody>
          <a:bodyPr/>
          <a:lstStyle/>
          <a:p>
            <a:fld id="{7DC1BBB0-96F0-4077-A278-0F3FB5C104D3}" type="slidenum">
              <a:rPr lang="en-US" smtClean="0"/>
              <a:t>19</a:t>
            </a:fld>
            <a:endParaRPr lang="en-US"/>
          </a:p>
        </p:txBody>
      </p:sp>
    </p:spTree>
    <p:extLst>
      <p:ext uri="{BB962C8B-B14F-4D97-AF65-F5344CB8AC3E}">
        <p14:creationId xmlns:p14="http://schemas.microsoft.com/office/powerpoint/2010/main" val="3686908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010AE-3D0C-BC72-4B69-3EAD3736CC90}"/>
              </a:ext>
            </a:extLst>
          </p:cNvPr>
          <p:cNvSpPr>
            <a:spLocks noGrp="1"/>
          </p:cNvSpPr>
          <p:nvPr>
            <p:ph type="title"/>
          </p:nvPr>
        </p:nvSpPr>
        <p:spPr/>
        <p:txBody>
          <a:bodyPr/>
          <a:lstStyle/>
          <a:p>
            <a:r>
              <a:rPr lang="en-US" dirty="0"/>
              <a:t>Decision tree</a:t>
            </a:r>
          </a:p>
        </p:txBody>
      </p:sp>
      <p:sp>
        <p:nvSpPr>
          <p:cNvPr id="3" name="Content Placeholder 2">
            <a:extLst>
              <a:ext uri="{FF2B5EF4-FFF2-40B4-BE49-F238E27FC236}">
                <a16:creationId xmlns:a16="http://schemas.microsoft.com/office/drawing/2014/main" id="{EAD46005-0B70-9528-DD52-A8944D39FF7A}"/>
              </a:ext>
            </a:extLst>
          </p:cNvPr>
          <p:cNvSpPr>
            <a:spLocks noGrp="1"/>
          </p:cNvSpPr>
          <p:nvPr>
            <p:ph idx="1"/>
          </p:nvPr>
        </p:nvSpPr>
        <p:spPr/>
        <p:txBody>
          <a:bodyPr>
            <a:normAutofit/>
          </a:bodyPr>
          <a:lstStyle/>
          <a:p>
            <a:r>
              <a:rPr lang="en-US" dirty="0">
                <a:solidFill>
                  <a:schemeClr val="tx2"/>
                </a:solidFill>
              </a:rPr>
              <a:t>A decision tree uses a tree structure to represent a number of possible decision paths and an outcome for each path.</a:t>
            </a:r>
          </a:p>
          <a:p>
            <a:r>
              <a:rPr lang="en-US" dirty="0">
                <a:solidFill>
                  <a:schemeClr val="tx2"/>
                </a:solidFill>
              </a:rPr>
              <a:t>Decision trees have a lot to recommend them. They’re very easy to understand and interpret, and the process by which they reach a prediction is completely transparent. Unlike the other models we’ve looked at so far, decision trees can easily handle a mix of numeric (e.g., number of legs) and categorical (e.g., delicious/not delicious) attributes and can even classify data for which attributes are missing.</a:t>
            </a:r>
          </a:p>
        </p:txBody>
      </p:sp>
      <p:sp>
        <p:nvSpPr>
          <p:cNvPr id="4" name="Slide Number Placeholder 3">
            <a:extLst>
              <a:ext uri="{FF2B5EF4-FFF2-40B4-BE49-F238E27FC236}">
                <a16:creationId xmlns:a16="http://schemas.microsoft.com/office/drawing/2014/main" id="{7DAB79B1-0BDF-882F-0D82-A4F808C4B002}"/>
              </a:ext>
            </a:extLst>
          </p:cNvPr>
          <p:cNvSpPr>
            <a:spLocks noGrp="1"/>
          </p:cNvSpPr>
          <p:nvPr>
            <p:ph type="sldNum" sz="quarter" idx="12"/>
          </p:nvPr>
        </p:nvSpPr>
        <p:spPr/>
        <p:txBody>
          <a:bodyPr/>
          <a:lstStyle/>
          <a:p>
            <a:fld id="{7DC1BBB0-96F0-4077-A278-0F3FB5C104D3}" type="slidenum">
              <a:rPr lang="en-US" smtClean="0"/>
              <a:t>2</a:t>
            </a:fld>
            <a:endParaRPr lang="en-US"/>
          </a:p>
        </p:txBody>
      </p:sp>
    </p:spTree>
    <p:extLst>
      <p:ext uri="{BB962C8B-B14F-4D97-AF65-F5344CB8AC3E}">
        <p14:creationId xmlns:p14="http://schemas.microsoft.com/office/powerpoint/2010/main" val="3254673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4ADA7-4A02-4C2F-7877-E4083AC82915}"/>
              </a:ext>
            </a:extLst>
          </p:cNvPr>
          <p:cNvSpPr>
            <a:spLocks noGrp="1"/>
          </p:cNvSpPr>
          <p:nvPr>
            <p:ph type="title"/>
          </p:nvPr>
        </p:nvSpPr>
        <p:spPr/>
        <p:txBody>
          <a:bodyPr/>
          <a:lstStyle/>
          <a:p>
            <a:r>
              <a:rPr lang="en-US" dirty="0"/>
              <a:t>Building a tree using Entropy</a:t>
            </a:r>
          </a:p>
        </p:txBody>
      </p:sp>
      <p:sp>
        <p:nvSpPr>
          <p:cNvPr id="3" name="Content Placeholder 2">
            <a:extLst>
              <a:ext uri="{FF2B5EF4-FFF2-40B4-BE49-F238E27FC236}">
                <a16:creationId xmlns:a16="http://schemas.microsoft.com/office/drawing/2014/main" id="{9089A590-0F65-01F3-42CE-06E72F3CB9C7}"/>
              </a:ext>
            </a:extLst>
          </p:cNvPr>
          <p:cNvSpPr>
            <a:spLocks noGrp="1"/>
          </p:cNvSpPr>
          <p:nvPr>
            <p:ph idx="1"/>
          </p:nvPr>
        </p:nvSpPr>
        <p:spPr/>
        <p:txBody>
          <a:bodyPr>
            <a:normAutofit/>
          </a:bodyPr>
          <a:lstStyle/>
          <a:p>
            <a:r>
              <a:rPr lang="en-US" sz="1800" dirty="0">
                <a:solidFill>
                  <a:schemeClr val="tx2"/>
                </a:solidFill>
              </a:rPr>
              <a:t>training examples are sorted to the corresponding descendant nodes. The Overcast descendant has only positive instances and therefore becomes a leaf node with classification Yes. For other two nodes, the question again arises which attribute should be tested? These two nodes will be further expanded by selecting the attributes with the highest information gain relative to the new subset of examples. Let’s find the attribute that should be tested at the Sunny descendant</a:t>
            </a:r>
            <a:r>
              <a:rPr lang="en-US" sz="2400" dirty="0"/>
              <a:t>.</a:t>
            </a:r>
          </a:p>
        </p:txBody>
      </p:sp>
      <p:pic>
        <p:nvPicPr>
          <p:cNvPr id="5" name="Picture 4">
            <a:extLst>
              <a:ext uri="{FF2B5EF4-FFF2-40B4-BE49-F238E27FC236}">
                <a16:creationId xmlns:a16="http://schemas.microsoft.com/office/drawing/2014/main" id="{0ED4EFDF-21D3-CF63-410D-6781A77B8381}"/>
              </a:ext>
            </a:extLst>
          </p:cNvPr>
          <p:cNvPicPr>
            <a:picLocks noChangeAspect="1"/>
          </p:cNvPicPr>
          <p:nvPr/>
        </p:nvPicPr>
        <p:blipFill>
          <a:blip r:embed="rId2"/>
          <a:stretch>
            <a:fillRect/>
          </a:stretch>
        </p:blipFill>
        <p:spPr>
          <a:xfrm>
            <a:off x="2589212" y="3246437"/>
            <a:ext cx="6310864" cy="3433763"/>
          </a:xfrm>
          <a:prstGeom prst="rect">
            <a:avLst/>
          </a:prstGeom>
        </p:spPr>
      </p:pic>
      <p:sp>
        <p:nvSpPr>
          <p:cNvPr id="4" name="Slide Number Placeholder 3">
            <a:extLst>
              <a:ext uri="{FF2B5EF4-FFF2-40B4-BE49-F238E27FC236}">
                <a16:creationId xmlns:a16="http://schemas.microsoft.com/office/drawing/2014/main" id="{9D047A4E-22D2-D387-73B2-B9B441EDAA26}"/>
              </a:ext>
            </a:extLst>
          </p:cNvPr>
          <p:cNvSpPr>
            <a:spLocks noGrp="1"/>
          </p:cNvSpPr>
          <p:nvPr>
            <p:ph type="sldNum" sz="quarter" idx="12"/>
          </p:nvPr>
        </p:nvSpPr>
        <p:spPr/>
        <p:txBody>
          <a:bodyPr/>
          <a:lstStyle/>
          <a:p>
            <a:fld id="{7DC1BBB0-96F0-4077-A278-0F3FB5C104D3}" type="slidenum">
              <a:rPr lang="en-US" smtClean="0"/>
              <a:t>20</a:t>
            </a:fld>
            <a:endParaRPr lang="en-US"/>
          </a:p>
        </p:txBody>
      </p:sp>
    </p:spTree>
    <p:extLst>
      <p:ext uri="{BB962C8B-B14F-4D97-AF65-F5344CB8AC3E}">
        <p14:creationId xmlns:p14="http://schemas.microsoft.com/office/powerpoint/2010/main" val="3954572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4ADA7-4A02-4C2F-7877-E4083AC82915}"/>
              </a:ext>
            </a:extLst>
          </p:cNvPr>
          <p:cNvSpPr>
            <a:spLocks noGrp="1"/>
          </p:cNvSpPr>
          <p:nvPr>
            <p:ph type="title"/>
          </p:nvPr>
        </p:nvSpPr>
        <p:spPr/>
        <p:txBody>
          <a:bodyPr/>
          <a:lstStyle/>
          <a:p>
            <a:r>
              <a:rPr lang="en-US" dirty="0"/>
              <a:t>Building a tree using Entropy</a:t>
            </a:r>
          </a:p>
        </p:txBody>
      </p:sp>
      <p:sp>
        <p:nvSpPr>
          <p:cNvPr id="3" name="Content Placeholder 2">
            <a:extLst>
              <a:ext uri="{FF2B5EF4-FFF2-40B4-BE49-F238E27FC236}">
                <a16:creationId xmlns:a16="http://schemas.microsoft.com/office/drawing/2014/main" id="{9089A590-0F65-01F3-42CE-06E72F3CB9C7}"/>
              </a:ext>
            </a:extLst>
          </p:cNvPr>
          <p:cNvSpPr>
            <a:spLocks noGrp="1"/>
          </p:cNvSpPr>
          <p:nvPr>
            <p:ph idx="1"/>
          </p:nvPr>
        </p:nvSpPr>
        <p:spPr/>
        <p:txBody>
          <a:bodyPr>
            <a:normAutofit/>
          </a:bodyPr>
          <a:lstStyle/>
          <a:p>
            <a:r>
              <a:rPr lang="en-US" sz="2400" dirty="0">
                <a:solidFill>
                  <a:schemeClr val="tx2"/>
                </a:solidFill>
              </a:rPr>
              <a:t>We can now measure the information gain of Temperature and Wind by following the same way we measured Gain(S, Humidity). Finally, we will get:</a:t>
            </a:r>
          </a:p>
        </p:txBody>
      </p:sp>
      <p:pic>
        <p:nvPicPr>
          <p:cNvPr id="5" name="Picture 4">
            <a:extLst>
              <a:ext uri="{FF2B5EF4-FFF2-40B4-BE49-F238E27FC236}">
                <a16:creationId xmlns:a16="http://schemas.microsoft.com/office/drawing/2014/main" id="{90E5BE61-455C-8963-2EAB-2939B9820278}"/>
              </a:ext>
            </a:extLst>
          </p:cNvPr>
          <p:cNvPicPr>
            <a:picLocks noChangeAspect="1"/>
          </p:cNvPicPr>
          <p:nvPr/>
        </p:nvPicPr>
        <p:blipFill>
          <a:blip r:embed="rId2"/>
          <a:stretch>
            <a:fillRect/>
          </a:stretch>
        </p:blipFill>
        <p:spPr>
          <a:xfrm>
            <a:off x="3446305" y="3048000"/>
            <a:ext cx="5296213" cy="2290848"/>
          </a:xfrm>
          <a:prstGeom prst="rect">
            <a:avLst/>
          </a:prstGeom>
        </p:spPr>
      </p:pic>
      <p:sp>
        <p:nvSpPr>
          <p:cNvPr id="4" name="Slide Number Placeholder 3">
            <a:extLst>
              <a:ext uri="{FF2B5EF4-FFF2-40B4-BE49-F238E27FC236}">
                <a16:creationId xmlns:a16="http://schemas.microsoft.com/office/drawing/2014/main" id="{48FADD7B-2B80-D624-0B60-9F2DFC98935A}"/>
              </a:ext>
            </a:extLst>
          </p:cNvPr>
          <p:cNvSpPr>
            <a:spLocks noGrp="1"/>
          </p:cNvSpPr>
          <p:nvPr>
            <p:ph type="sldNum" sz="quarter" idx="12"/>
          </p:nvPr>
        </p:nvSpPr>
        <p:spPr/>
        <p:txBody>
          <a:bodyPr/>
          <a:lstStyle/>
          <a:p>
            <a:fld id="{7DC1BBB0-96F0-4077-A278-0F3FB5C104D3}" type="slidenum">
              <a:rPr lang="en-US" smtClean="0"/>
              <a:t>21</a:t>
            </a:fld>
            <a:endParaRPr lang="en-US"/>
          </a:p>
        </p:txBody>
      </p:sp>
    </p:spTree>
    <p:extLst>
      <p:ext uri="{BB962C8B-B14F-4D97-AF65-F5344CB8AC3E}">
        <p14:creationId xmlns:p14="http://schemas.microsoft.com/office/powerpoint/2010/main" val="2594551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4ADA7-4A02-4C2F-7877-E4083AC82915}"/>
              </a:ext>
            </a:extLst>
          </p:cNvPr>
          <p:cNvSpPr>
            <a:spLocks noGrp="1"/>
          </p:cNvSpPr>
          <p:nvPr>
            <p:ph type="title"/>
          </p:nvPr>
        </p:nvSpPr>
        <p:spPr/>
        <p:txBody>
          <a:bodyPr/>
          <a:lstStyle/>
          <a:p>
            <a:r>
              <a:rPr lang="en-US" dirty="0"/>
              <a:t>Building a tree using Entropy</a:t>
            </a:r>
          </a:p>
        </p:txBody>
      </p:sp>
      <p:sp>
        <p:nvSpPr>
          <p:cNvPr id="3" name="Content Placeholder 2">
            <a:extLst>
              <a:ext uri="{FF2B5EF4-FFF2-40B4-BE49-F238E27FC236}">
                <a16:creationId xmlns:a16="http://schemas.microsoft.com/office/drawing/2014/main" id="{9089A590-0F65-01F3-42CE-06E72F3CB9C7}"/>
              </a:ext>
            </a:extLst>
          </p:cNvPr>
          <p:cNvSpPr>
            <a:spLocks noGrp="1"/>
          </p:cNvSpPr>
          <p:nvPr>
            <p:ph idx="1"/>
          </p:nvPr>
        </p:nvSpPr>
        <p:spPr/>
        <p:txBody>
          <a:bodyPr>
            <a:normAutofit/>
          </a:bodyPr>
          <a:lstStyle/>
          <a:p>
            <a:r>
              <a:rPr lang="en-US" sz="2000" dirty="0">
                <a:solidFill>
                  <a:schemeClr val="tx2"/>
                </a:solidFill>
              </a:rPr>
              <a:t>So Humidity gives us the most information at this stage. The node after “Outlook” at Sunny descendant will be Humidity. The High descendant has only negative examples and the Normal descendant has only positive examples. So both of them become the leaf node and can not be furthered expanded. If we expand the Rain descendant by the same procedure we will see that the Wind attribute is providing most information. I am leaving this portion for the readers to do the calculation on their own. Therefore our final decision tree looks like This:</a:t>
            </a:r>
          </a:p>
        </p:txBody>
      </p:sp>
      <p:pic>
        <p:nvPicPr>
          <p:cNvPr id="5" name="Picture 4">
            <a:extLst>
              <a:ext uri="{FF2B5EF4-FFF2-40B4-BE49-F238E27FC236}">
                <a16:creationId xmlns:a16="http://schemas.microsoft.com/office/drawing/2014/main" id="{EA334693-4CDF-2077-B1F8-1DE7E7E609BD}"/>
              </a:ext>
            </a:extLst>
          </p:cNvPr>
          <p:cNvPicPr>
            <a:picLocks noChangeAspect="1"/>
          </p:cNvPicPr>
          <p:nvPr/>
        </p:nvPicPr>
        <p:blipFill>
          <a:blip r:embed="rId2"/>
          <a:stretch>
            <a:fillRect/>
          </a:stretch>
        </p:blipFill>
        <p:spPr>
          <a:xfrm>
            <a:off x="4265612" y="3914237"/>
            <a:ext cx="5066181" cy="2943763"/>
          </a:xfrm>
          <a:prstGeom prst="rect">
            <a:avLst/>
          </a:prstGeom>
        </p:spPr>
      </p:pic>
      <p:sp>
        <p:nvSpPr>
          <p:cNvPr id="4" name="Slide Number Placeholder 3">
            <a:extLst>
              <a:ext uri="{FF2B5EF4-FFF2-40B4-BE49-F238E27FC236}">
                <a16:creationId xmlns:a16="http://schemas.microsoft.com/office/drawing/2014/main" id="{245198ED-12E9-D964-00E8-406196691307}"/>
              </a:ext>
            </a:extLst>
          </p:cNvPr>
          <p:cNvSpPr>
            <a:spLocks noGrp="1"/>
          </p:cNvSpPr>
          <p:nvPr>
            <p:ph type="sldNum" sz="quarter" idx="12"/>
          </p:nvPr>
        </p:nvSpPr>
        <p:spPr/>
        <p:txBody>
          <a:bodyPr/>
          <a:lstStyle/>
          <a:p>
            <a:fld id="{7DC1BBB0-96F0-4077-A278-0F3FB5C104D3}" type="slidenum">
              <a:rPr lang="en-US" smtClean="0"/>
              <a:t>22</a:t>
            </a:fld>
            <a:endParaRPr lang="en-US"/>
          </a:p>
        </p:txBody>
      </p:sp>
    </p:spTree>
    <p:extLst>
      <p:ext uri="{BB962C8B-B14F-4D97-AF65-F5344CB8AC3E}">
        <p14:creationId xmlns:p14="http://schemas.microsoft.com/office/powerpoint/2010/main" val="3207245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4ADA7-4A02-4C2F-7877-E4083AC82915}"/>
              </a:ext>
            </a:extLst>
          </p:cNvPr>
          <p:cNvSpPr>
            <a:spLocks noGrp="1"/>
          </p:cNvSpPr>
          <p:nvPr>
            <p:ph type="title"/>
          </p:nvPr>
        </p:nvSpPr>
        <p:spPr/>
        <p:txBody>
          <a:bodyPr/>
          <a:lstStyle/>
          <a:p>
            <a:r>
              <a:rPr lang="en-US" dirty="0"/>
              <a:t>Implementation in python</a:t>
            </a:r>
          </a:p>
        </p:txBody>
      </p:sp>
      <p:sp>
        <p:nvSpPr>
          <p:cNvPr id="3" name="Content Placeholder 2">
            <a:extLst>
              <a:ext uri="{FF2B5EF4-FFF2-40B4-BE49-F238E27FC236}">
                <a16:creationId xmlns:a16="http://schemas.microsoft.com/office/drawing/2014/main" id="{9089A590-0F65-01F3-42CE-06E72F3CB9C7}"/>
              </a:ext>
            </a:extLst>
          </p:cNvPr>
          <p:cNvSpPr>
            <a:spLocks noGrp="1"/>
          </p:cNvSpPr>
          <p:nvPr>
            <p:ph idx="1"/>
          </p:nvPr>
        </p:nvSpPr>
        <p:spPr/>
        <p:txBody>
          <a:bodyPr/>
          <a:lstStyle/>
          <a:p>
            <a:r>
              <a:rPr lang="en-US" dirty="0"/>
              <a:t>Using the Iris dataset, we can construct a tree as follow:</a:t>
            </a:r>
          </a:p>
          <a:p>
            <a:pPr marL="0" indent="0">
              <a:buNone/>
            </a:pPr>
            <a:r>
              <a:rPr lang="en-US" dirty="0">
                <a:solidFill>
                  <a:srgbClr val="00B0F0"/>
                </a:solidFill>
              </a:rPr>
              <a:t>from </a:t>
            </a:r>
            <a:r>
              <a:rPr lang="en-US" dirty="0" err="1">
                <a:solidFill>
                  <a:srgbClr val="FF0000"/>
                </a:solidFill>
              </a:rPr>
              <a:t>sklearn.datasets</a:t>
            </a:r>
            <a:r>
              <a:rPr lang="en-US" dirty="0">
                <a:solidFill>
                  <a:srgbClr val="FF0000"/>
                </a:solidFill>
              </a:rPr>
              <a:t> </a:t>
            </a:r>
            <a:r>
              <a:rPr lang="en-US" dirty="0">
                <a:solidFill>
                  <a:srgbClr val="00B0F0"/>
                </a:solidFill>
              </a:rPr>
              <a:t>import </a:t>
            </a:r>
            <a:r>
              <a:rPr lang="en-US" dirty="0" err="1">
                <a:solidFill>
                  <a:srgbClr val="FF0000"/>
                </a:solidFill>
              </a:rPr>
              <a:t>load_iris</a:t>
            </a:r>
            <a:endParaRPr lang="en-US" dirty="0">
              <a:solidFill>
                <a:srgbClr val="FF0000"/>
              </a:solidFill>
            </a:endParaRPr>
          </a:p>
          <a:p>
            <a:pPr marL="0" indent="0">
              <a:buNone/>
            </a:pPr>
            <a:r>
              <a:rPr lang="en-US" dirty="0">
                <a:solidFill>
                  <a:srgbClr val="00B0F0"/>
                </a:solidFill>
              </a:rPr>
              <a:t>from </a:t>
            </a:r>
            <a:r>
              <a:rPr lang="en-US" dirty="0" err="1">
                <a:solidFill>
                  <a:srgbClr val="FF0000"/>
                </a:solidFill>
              </a:rPr>
              <a:t>sklearn</a:t>
            </a:r>
            <a:r>
              <a:rPr lang="en-US" dirty="0">
                <a:solidFill>
                  <a:srgbClr val="00B0F0"/>
                </a:solidFill>
              </a:rPr>
              <a:t> import </a:t>
            </a:r>
            <a:r>
              <a:rPr lang="en-US" dirty="0">
                <a:solidFill>
                  <a:srgbClr val="FF0000"/>
                </a:solidFill>
              </a:rPr>
              <a:t>tree</a:t>
            </a:r>
          </a:p>
          <a:p>
            <a:pPr marL="0" indent="0">
              <a:buNone/>
            </a:pPr>
            <a:r>
              <a:rPr lang="en-US" dirty="0">
                <a:solidFill>
                  <a:srgbClr val="00B0F0"/>
                </a:solidFill>
              </a:rPr>
              <a:t>iris = </a:t>
            </a:r>
            <a:r>
              <a:rPr lang="en-US" dirty="0" err="1">
                <a:solidFill>
                  <a:srgbClr val="FF0000"/>
                </a:solidFill>
              </a:rPr>
              <a:t>load_iris</a:t>
            </a:r>
            <a:r>
              <a:rPr lang="en-US" dirty="0">
                <a:solidFill>
                  <a:srgbClr val="FF0000"/>
                </a:solidFill>
              </a:rPr>
              <a:t>()</a:t>
            </a:r>
          </a:p>
          <a:p>
            <a:pPr marL="0" indent="0">
              <a:buNone/>
            </a:pPr>
            <a:r>
              <a:rPr lang="en-US" dirty="0">
                <a:solidFill>
                  <a:srgbClr val="00B0F0"/>
                </a:solidFill>
              </a:rPr>
              <a:t>X, y = </a:t>
            </a:r>
            <a:r>
              <a:rPr lang="en-US" dirty="0" err="1">
                <a:solidFill>
                  <a:srgbClr val="00B0F0"/>
                </a:solidFill>
              </a:rPr>
              <a:t>iris</a:t>
            </a:r>
            <a:r>
              <a:rPr lang="en-US" dirty="0" err="1">
                <a:solidFill>
                  <a:srgbClr val="FF0000"/>
                </a:solidFill>
              </a:rPr>
              <a:t>.data</a:t>
            </a:r>
            <a:r>
              <a:rPr lang="en-US" dirty="0">
                <a:solidFill>
                  <a:srgbClr val="00B0F0"/>
                </a:solidFill>
              </a:rPr>
              <a:t>, </a:t>
            </a:r>
            <a:r>
              <a:rPr lang="en-US" dirty="0" err="1">
                <a:solidFill>
                  <a:srgbClr val="00B0F0"/>
                </a:solidFill>
              </a:rPr>
              <a:t>iris.</a:t>
            </a:r>
            <a:r>
              <a:rPr lang="en-US" dirty="0" err="1">
                <a:solidFill>
                  <a:srgbClr val="FF0000"/>
                </a:solidFill>
              </a:rPr>
              <a:t>target</a:t>
            </a:r>
            <a:endParaRPr lang="en-US" dirty="0">
              <a:solidFill>
                <a:srgbClr val="FF0000"/>
              </a:solidFill>
            </a:endParaRPr>
          </a:p>
          <a:p>
            <a:pPr marL="0" indent="0">
              <a:buNone/>
            </a:pPr>
            <a:r>
              <a:rPr lang="en-US" dirty="0" err="1">
                <a:solidFill>
                  <a:srgbClr val="00B0F0"/>
                </a:solidFill>
              </a:rPr>
              <a:t>clf</a:t>
            </a:r>
            <a:r>
              <a:rPr lang="en-US" dirty="0">
                <a:solidFill>
                  <a:srgbClr val="00B0F0"/>
                </a:solidFill>
              </a:rPr>
              <a:t> = </a:t>
            </a:r>
            <a:r>
              <a:rPr lang="en-US" dirty="0" err="1">
                <a:solidFill>
                  <a:srgbClr val="00B0F0"/>
                </a:solidFill>
              </a:rPr>
              <a:t>tree.</a:t>
            </a:r>
            <a:r>
              <a:rPr lang="en-US" dirty="0" err="1">
                <a:solidFill>
                  <a:srgbClr val="FF0000"/>
                </a:solidFill>
              </a:rPr>
              <a:t>DecisionTreeClassifier</a:t>
            </a:r>
            <a:r>
              <a:rPr lang="en-US" dirty="0">
                <a:solidFill>
                  <a:srgbClr val="FF0000"/>
                </a:solidFill>
              </a:rPr>
              <a:t>()</a:t>
            </a:r>
          </a:p>
          <a:p>
            <a:pPr marL="0" indent="0">
              <a:buNone/>
            </a:pPr>
            <a:r>
              <a:rPr lang="en-US" dirty="0" err="1">
                <a:solidFill>
                  <a:srgbClr val="00B0F0"/>
                </a:solidFill>
              </a:rPr>
              <a:t>clf</a:t>
            </a:r>
            <a:r>
              <a:rPr lang="en-US" dirty="0">
                <a:solidFill>
                  <a:srgbClr val="00B0F0"/>
                </a:solidFill>
              </a:rPr>
              <a:t> = </a:t>
            </a:r>
            <a:r>
              <a:rPr lang="en-US" dirty="0" err="1">
                <a:solidFill>
                  <a:srgbClr val="00B0F0"/>
                </a:solidFill>
              </a:rPr>
              <a:t>clf.</a:t>
            </a:r>
            <a:r>
              <a:rPr lang="en-US" dirty="0" err="1">
                <a:solidFill>
                  <a:srgbClr val="FF0000"/>
                </a:solidFill>
              </a:rPr>
              <a:t>fit</a:t>
            </a:r>
            <a:r>
              <a:rPr lang="en-US" dirty="0">
                <a:solidFill>
                  <a:srgbClr val="FF0000"/>
                </a:solidFill>
              </a:rPr>
              <a:t>(X, y)</a:t>
            </a:r>
          </a:p>
        </p:txBody>
      </p:sp>
      <p:sp>
        <p:nvSpPr>
          <p:cNvPr id="4" name="Slide Number Placeholder 3">
            <a:extLst>
              <a:ext uri="{FF2B5EF4-FFF2-40B4-BE49-F238E27FC236}">
                <a16:creationId xmlns:a16="http://schemas.microsoft.com/office/drawing/2014/main" id="{E4DC7B82-3822-5942-3393-3420AE8E1D8E}"/>
              </a:ext>
            </a:extLst>
          </p:cNvPr>
          <p:cNvSpPr>
            <a:spLocks noGrp="1"/>
          </p:cNvSpPr>
          <p:nvPr>
            <p:ph type="sldNum" sz="quarter" idx="12"/>
          </p:nvPr>
        </p:nvSpPr>
        <p:spPr/>
        <p:txBody>
          <a:bodyPr/>
          <a:lstStyle/>
          <a:p>
            <a:fld id="{7DC1BBB0-96F0-4077-A278-0F3FB5C104D3}" type="slidenum">
              <a:rPr lang="en-US" smtClean="0"/>
              <a:t>23</a:t>
            </a:fld>
            <a:endParaRPr lang="en-US"/>
          </a:p>
        </p:txBody>
      </p:sp>
    </p:spTree>
    <p:extLst>
      <p:ext uri="{BB962C8B-B14F-4D97-AF65-F5344CB8AC3E}">
        <p14:creationId xmlns:p14="http://schemas.microsoft.com/office/powerpoint/2010/main" val="3132068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FDC84-5310-D369-44A8-53F53892AD8B}"/>
              </a:ext>
            </a:extLst>
          </p:cNvPr>
          <p:cNvSpPr>
            <a:spLocks noGrp="1"/>
          </p:cNvSpPr>
          <p:nvPr>
            <p:ph type="title"/>
          </p:nvPr>
        </p:nvSpPr>
        <p:spPr/>
        <p:txBody>
          <a:bodyPr/>
          <a:lstStyle/>
          <a:p>
            <a:r>
              <a:rPr lang="en-US" dirty="0"/>
              <a:t>Implementation in python</a:t>
            </a:r>
          </a:p>
        </p:txBody>
      </p:sp>
      <p:sp>
        <p:nvSpPr>
          <p:cNvPr id="3" name="Content Placeholder 2">
            <a:extLst>
              <a:ext uri="{FF2B5EF4-FFF2-40B4-BE49-F238E27FC236}">
                <a16:creationId xmlns:a16="http://schemas.microsoft.com/office/drawing/2014/main" id="{73390C53-C96B-6A82-AF16-E992150D4A62}"/>
              </a:ext>
            </a:extLst>
          </p:cNvPr>
          <p:cNvSpPr>
            <a:spLocks noGrp="1"/>
          </p:cNvSpPr>
          <p:nvPr>
            <p:ph idx="1"/>
          </p:nvPr>
        </p:nvSpPr>
        <p:spPr/>
        <p:txBody>
          <a:bodyPr/>
          <a:lstStyle/>
          <a:p>
            <a:r>
              <a:rPr lang="en-US" dirty="0">
                <a:solidFill>
                  <a:schemeClr val="tx2"/>
                </a:solidFill>
              </a:rPr>
              <a:t>Once trained, you can plot the tree with the </a:t>
            </a:r>
            <a:r>
              <a:rPr lang="en-US" dirty="0" err="1">
                <a:solidFill>
                  <a:schemeClr val="tx2"/>
                </a:solidFill>
              </a:rPr>
              <a:t>plot_tree</a:t>
            </a:r>
            <a:r>
              <a:rPr lang="en-US" dirty="0">
                <a:solidFill>
                  <a:schemeClr val="tx2"/>
                </a:solidFill>
              </a:rPr>
              <a:t> function:</a:t>
            </a:r>
          </a:p>
        </p:txBody>
      </p:sp>
      <p:pic>
        <p:nvPicPr>
          <p:cNvPr id="5" name="Picture 4">
            <a:extLst>
              <a:ext uri="{FF2B5EF4-FFF2-40B4-BE49-F238E27FC236}">
                <a16:creationId xmlns:a16="http://schemas.microsoft.com/office/drawing/2014/main" id="{43B87271-846B-9165-8FAD-5A2A83A14DB0}"/>
              </a:ext>
            </a:extLst>
          </p:cNvPr>
          <p:cNvPicPr>
            <a:picLocks noChangeAspect="1"/>
          </p:cNvPicPr>
          <p:nvPr/>
        </p:nvPicPr>
        <p:blipFill>
          <a:blip r:embed="rId2"/>
          <a:stretch>
            <a:fillRect/>
          </a:stretch>
        </p:blipFill>
        <p:spPr>
          <a:xfrm>
            <a:off x="3732212" y="2421169"/>
            <a:ext cx="5678709" cy="4259031"/>
          </a:xfrm>
          <a:prstGeom prst="rect">
            <a:avLst/>
          </a:prstGeom>
        </p:spPr>
      </p:pic>
      <p:sp>
        <p:nvSpPr>
          <p:cNvPr id="4" name="Slide Number Placeholder 3">
            <a:extLst>
              <a:ext uri="{FF2B5EF4-FFF2-40B4-BE49-F238E27FC236}">
                <a16:creationId xmlns:a16="http://schemas.microsoft.com/office/drawing/2014/main" id="{67F132BE-B9C1-8EA8-17DA-CEE8BAB27C9A}"/>
              </a:ext>
            </a:extLst>
          </p:cNvPr>
          <p:cNvSpPr>
            <a:spLocks noGrp="1"/>
          </p:cNvSpPr>
          <p:nvPr>
            <p:ph type="sldNum" sz="quarter" idx="12"/>
          </p:nvPr>
        </p:nvSpPr>
        <p:spPr/>
        <p:txBody>
          <a:bodyPr/>
          <a:lstStyle/>
          <a:p>
            <a:fld id="{7DC1BBB0-96F0-4077-A278-0F3FB5C104D3}" type="slidenum">
              <a:rPr lang="en-US" smtClean="0"/>
              <a:t>24</a:t>
            </a:fld>
            <a:endParaRPr lang="en-US"/>
          </a:p>
        </p:txBody>
      </p:sp>
    </p:spTree>
    <p:extLst>
      <p:ext uri="{BB962C8B-B14F-4D97-AF65-F5344CB8AC3E}">
        <p14:creationId xmlns:p14="http://schemas.microsoft.com/office/powerpoint/2010/main" val="1398356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EE654-8AAE-B093-6D13-217B8DEB8E1A}"/>
              </a:ext>
            </a:extLst>
          </p:cNvPr>
          <p:cNvSpPr>
            <a:spLocks noGrp="1"/>
          </p:cNvSpPr>
          <p:nvPr>
            <p:ph type="title"/>
          </p:nvPr>
        </p:nvSpPr>
        <p:spPr/>
        <p:txBody>
          <a:bodyPr/>
          <a:lstStyle/>
          <a:p>
            <a:r>
              <a:rPr lang="en-US"/>
              <a:t>Random Forest</a:t>
            </a:r>
            <a:endParaRPr lang="en-US" dirty="0"/>
          </a:p>
        </p:txBody>
      </p:sp>
      <p:sp>
        <p:nvSpPr>
          <p:cNvPr id="3" name="Content Placeholder 2">
            <a:extLst>
              <a:ext uri="{FF2B5EF4-FFF2-40B4-BE49-F238E27FC236}">
                <a16:creationId xmlns:a16="http://schemas.microsoft.com/office/drawing/2014/main" id="{C3F440AA-37BC-2CB5-3661-73AD47B14600}"/>
              </a:ext>
            </a:extLst>
          </p:cNvPr>
          <p:cNvSpPr>
            <a:spLocks noGrp="1"/>
          </p:cNvSpPr>
          <p:nvPr>
            <p:ph idx="1"/>
          </p:nvPr>
        </p:nvSpPr>
        <p:spPr/>
        <p:txBody>
          <a:bodyPr>
            <a:normAutofit/>
          </a:bodyPr>
          <a:lstStyle/>
          <a:p>
            <a:r>
              <a:rPr lang="en-US" dirty="0">
                <a:solidFill>
                  <a:schemeClr val="tx2"/>
                </a:solidFill>
              </a:rPr>
              <a:t>Given how closely decision trees can fit themselves to their training data, it’s not surprising that they have a tendency to overfit. One way of avoiding this is a technique called random forests, in which we build multiple decision trees and combine their outputs. If they’re classification trees, we might let them vote; if they’re regression trees, we might average their predictions.</a:t>
            </a:r>
          </a:p>
        </p:txBody>
      </p:sp>
      <p:sp>
        <p:nvSpPr>
          <p:cNvPr id="4" name="Slide Number Placeholder 3">
            <a:extLst>
              <a:ext uri="{FF2B5EF4-FFF2-40B4-BE49-F238E27FC236}">
                <a16:creationId xmlns:a16="http://schemas.microsoft.com/office/drawing/2014/main" id="{31986ACE-8F94-84AF-1BF2-FAC0F932B2BA}"/>
              </a:ext>
            </a:extLst>
          </p:cNvPr>
          <p:cNvSpPr>
            <a:spLocks noGrp="1"/>
          </p:cNvSpPr>
          <p:nvPr>
            <p:ph type="sldNum" sz="quarter" idx="12"/>
          </p:nvPr>
        </p:nvSpPr>
        <p:spPr/>
        <p:txBody>
          <a:bodyPr/>
          <a:lstStyle/>
          <a:p>
            <a:fld id="{7DC1BBB0-96F0-4077-A278-0F3FB5C104D3}" type="slidenum">
              <a:rPr lang="en-US" smtClean="0"/>
              <a:t>25</a:t>
            </a:fld>
            <a:endParaRPr lang="en-US"/>
          </a:p>
        </p:txBody>
      </p:sp>
    </p:spTree>
    <p:extLst>
      <p:ext uri="{BB962C8B-B14F-4D97-AF65-F5344CB8AC3E}">
        <p14:creationId xmlns:p14="http://schemas.microsoft.com/office/powerpoint/2010/main" val="4244017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590DE-54BC-D26D-2898-C8FF326A1179}"/>
              </a:ext>
            </a:extLst>
          </p:cNvPr>
          <p:cNvSpPr>
            <a:spLocks noGrp="1"/>
          </p:cNvSpPr>
          <p:nvPr>
            <p:ph type="title"/>
          </p:nvPr>
        </p:nvSpPr>
        <p:spPr/>
        <p:txBody>
          <a:bodyPr/>
          <a:lstStyle/>
          <a:p>
            <a:r>
              <a:rPr lang="en-US" dirty="0"/>
              <a:t>Random Forest-ensemble learning</a:t>
            </a:r>
          </a:p>
        </p:txBody>
      </p:sp>
      <p:sp>
        <p:nvSpPr>
          <p:cNvPr id="3" name="Content Placeholder 2">
            <a:extLst>
              <a:ext uri="{FF2B5EF4-FFF2-40B4-BE49-F238E27FC236}">
                <a16:creationId xmlns:a16="http://schemas.microsoft.com/office/drawing/2014/main" id="{384914B3-191D-0654-900E-207AC90C228B}"/>
              </a:ext>
            </a:extLst>
          </p:cNvPr>
          <p:cNvSpPr>
            <a:spLocks noGrp="1"/>
          </p:cNvSpPr>
          <p:nvPr>
            <p:ph idx="1"/>
          </p:nvPr>
        </p:nvSpPr>
        <p:spPr/>
        <p:txBody>
          <a:bodyPr/>
          <a:lstStyle/>
          <a:p>
            <a:r>
              <a:rPr lang="en-US" dirty="0">
                <a:solidFill>
                  <a:schemeClr val="tx2"/>
                </a:solidFill>
              </a:rPr>
              <a:t>Ensemble learning models work just like a group of diverse experts teaming up to make decisions – think of them as a bunch of friends with different strengths tackling a problem together. Picture it as a group of friends with different skills working on a project. Each friend excels in a particular area, and by combining their strengths, they create a more robust solution than any individual could achieve alone.</a:t>
            </a:r>
          </a:p>
        </p:txBody>
      </p:sp>
      <p:sp>
        <p:nvSpPr>
          <p:cNvPr id="4" name="Slide Number Placeholder 3">
            <a:extLst>
              <a:ext uri="{FF2B5EF4-FFF2-40B4-BE49-F238E27FC236}">
                <a16:creationId xmlns:a16="http://schemas.microsoft.com/office/drawing/2014/main" id="{5838D622-E6C3-B632-2603-D70419434A7A}"/>
              </a:ext>
            </a:extLst>
          </p:cNvPr>
          <p:cNvSpPr>
            <a:spLocks noGrp="1"/>
          </p:cNvSpPr>
          <p:nvPr>
            <p:ph type="sldNum" sz="quarter" idx="12"/>
          </p:nvPr>
        </p:nvSpPr>
        <p:spPr/>
        <p:txBody>
          <a:bodyPr/>
          <a:lstStyle/>
          <a:p>
            <a:fld id="{7DC1BBB0-96F0-4077-A278-0F3FB5C104D3}" type="slidenum">
              <a:rPr lang="en-US" smtClean="0"/>
              <a:t>26</a:t>
            </a:fld>
            <a:endParaRPr lang="en-US"/>
          </a:p>
        </p:txBody>
      </p:sp>
    </p:spTree>
    <p:extLst>
      <p:ext uri="{BB962C8B-B14F-4D97-AF65-F5344CB8AC3E}">
        <p14:creationId xmlns:p14="http://schemas.microsoft.com/office/powerpoint/2010/main" val="3121205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88D2-3C86-3675-204B-CBD0E1B478FD}"/>
              </a:ext>
            </a:extLst>
          </p:cNvPr>
          <p:cNvSpPr>
            <a:spLocks noGrp="1"/>
          </p:cNvSpPr>
          <p:nvPr>
            <p:ph type="title"/>
          </p:nvPr>
        </p:nvSpPr>
        <p:spPr/>
        <p:txBody>
          <a:bodyPr/>
          <a:lstStyle/>
          <a:p>
            <a:r>
              <a:rPr lang="en-US" dirty="0"/>
              <a:t>Random Forest-ensemble learning</a:t>
            </a:r>
          </a:p>
        </p:txBody>
      </p:sp>
      <p:sp>
        <p:nvSpPr>
          <p:cNvPr id="3" name="Content Placeholder 2">
            <a:extLst>
              <a:ext uri="{FF2B5EF4-FFF2-40B4-BE49-F238E27FC236}">
                <a16:creationId xmlns:a16="http://schemas.microsoft.com/office/drawing/2014/main" id="{F65BF3ED-E837-E285-C02E-817FED4CBCB1}"/>
              </a:ext>
            </a:extLst>
          </p:cNvPr>
          <p:cNvSpPr>
            <a:spLocks noGrp="1"/>
          </p:cNvSpPr>
          <p:nvPr>
            <p:ph idx="1"/>
          </p:nvPr>
        </p:nvSpPr>
        <p:spPr/>
        <p:txBody>
          <a:bodyPr/>
          <a:lstStyle/>
          <a:p>
            <a:r>
              <a:rPr lang="en-US" dirty="0">
                <a:solidFill>
                  <a:schemeClr val="tx2"/>
                </a:solidFill>
              </a:rPr>
              <a:t>Similarly, in ensemble learning, different models, often of the same type or different types, team up to enhance predictive performance. It’s all about leveraging the collective wisdom of the group to overcome individual limitations and make more informed decisions in various machine learning tasks. Some popular ensemble models include- </a:t>
            </a:r>
            <a:r>
              <a:rPr lang="en-US" dirty="0" err="1">
                <a:solidFill>
                  <a:schemeClr val="tx2"/>
                </a:solidFill>
              </a:rPr>
              <a:t>XGBoost</a:t>
            </a:r>
            <a:r>
              <a:rPr lang="en-US" dirty="0">
                <a:solidFill>
                  <a:schemeClr val="tx2"/>
                </a:solidFill>
              </a:rPr>
              <a:t>, AdaBoost, </a:t>
            </a:r>
            <a:r>
              <a:rPr lang="en-US" dirty="0" err="1">
                <a:solidFill>
                  <a:schemeClr val="tx2"/>
                </a:solidFill>
              </a:rPr>
              <a:t>LightGBM</a:t>
            </a:r>
            <a:r>
              <a:rPr lang="en-US" dirty="0">
                <a:solidFill>
                  <a:schemeClr val="tx2"/>
                </a:solidFill>
              </a:rPr>
              <a:t>, Random Forest, Bagging, Voting etc.</a:t>
            </a:r>
          </a:p>
        </p:txBody>
      </p:sp>
      <p:sp>
        <p:nvSpPr>
          <p:cNvPr id="4" name="Slide Number Placeholder 3">
            <a:extLst>
              <a:ext uri="{FF2B5EF4-FFF2-40B4-BE49-F238E27FC236}">
                <a16:creationId xmlns:a16="http://schemas.microsoft.com/office/drawing/2014/main" id="{87B08990-6C74-C2B7-A645-B306B13DEAB4}"/>
              </a:ext>
            </a:extLst>
          </p:cNvPr>
          <p:cNvSpPr>
            <a:spLocks noGrp="1"/>
          </p:cNvSpPr>
          <p:nvPr>
            <p:ph type="sldNum" sz="quarter" idx="12"/>
          </p:nvPr>
        </p:nvSpPr>
        <p:spPr/>
        <p:txBody>
          <a:bodyPr/>
          <a:lstStyle/>
          <a:p>
            <a:fld id="{7DC1BBB0-96F0-4077-A278-0F3FB5C104D3}" type="slidenum">
              <a:rPr lang="en-US" smtClean="0"/>
              <a:t>27</a:t>
            </a:fld>
            <a:endParaRPr lang="en-US"/>
          </a:p>
        </p:txBody>
      </p:sp>
    </p:spTree>
    <p:extLst>
      <p:ext uri="{BB962C8B-B14F-4D97-AF65-F5344CB8AC3E}">
        <p14:creationId xmlns:p14="http://schemas.microsoft.com/office/powerpoint/2010/main" val="1688567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90DD0-BD7B-B302-1EB0-35D265875DA4}"/>
              </a:ext>
            </a:extLst>
          </p:cNvPr>
          <p:cNvSpPr>
            <a:spLocks noGrp="1"/>
          </p:cNvSpPr>
          <p:nvPr>
            <p:ph type="title"/>
          </p:nvPr>
        </p:nvSpPr>
        <p:spPr/>
        <p:txBody>
          <a:bodyPr/>
          <a:lstStyle/>
          <a:p>
            <a:r>
              <a:rPr lang="en-US" dirty="0"/>
              <a:t>Random Forest-bagging and boosting</a:t>
            </a:r>
          </a:p>
        </p:txBody>
      </p:sp>
      <p:sp>
        <p:nvSpPr>
          <p:cNvPr id="3" name="Content Placeholder 2">
            <a:extLst>
              <a:ext uri="{FF2B5EF4-FFF2-40B4-BE49-F238E27FC236}">
                <a16:creationId xmlns:a16="http://schemas.microsoft.com/office/drawing/2014/main" id="{4486FBBF-C13F-260A-0099-FCF463248D42}"/>
              </a:ext>
            </a:extLst>
          </p:cNvPr>
          <p:cNvSpPr>
            <a:spLocks noGrp="1"/>
          </p:cNvSpPr>
          <p:nvPr>
            <p:ph idx="1"/>
          </p:nvPr>
        </p:nvSpPr>
        <p:spPr/>
        <p:txBody>
          <a:bodyPr/>
          <a:lstStyle/>
          <a:p>
            <a:r>
              <a:rPr lang="en-US" dirty="0">
                <a:solidFill>
                  <a:schemeClr val="tx2"/>
                </a:solidFill>
              </a:rPr>
              <a:t>Bagging is an ensemble learning model, where multiple week models are trained on different subsets of the training data. Each subset is sampled with replacement and prediction is made by averaging the prediction of the week models for regression problem and considering majority vote for classification problem.</a:t>
            </a:r>
          </a:p>
        </p:txBody>
      </p:sp>
      <p:sp>
        <p:nvSpPr>
          <p:cNvPr id="4" name="Slide Number Placeholder 3">
            <a:extLst>
              <a:ext uri="{FF2B5EF4-FFF2-40B4-BE49-F238E27FC236}">
                <a16:creationId xmlns:a16="http://schemas.microsoft.com/office/drawing/2014/main" id="{3ACC40A3-DF2C-26B1-6F2E-6017F9173AF5}"/>
              </a:ext>
            </a:extLst>
          </p:cNvPr>
          <p:cNvSpPr>
            <a:spLocks noGrp="1"/>
          </p:cNvSpPr>
          <p:nvPr>
            <p:ph type="sldNum" sz="quarter" idx="12"/>
          </p:nvPr>
        </p:nvSpPr>
        <p:spPr/>
        <p:txBody>
          <a:bodyPr/>
          <a:lstStyle/>
          <a:p>
            <a:fld id="{7DC1BBB0-96F0-4077-A278-0F3FB5C104D3}" type="slidenum">
              <a:rPr lang="en-US" smtClean="0"/>
              <a:t>28</a:t>
            </a:fld>
            <a:endParaRPr lang="en-US"/>
          </a:p>
        </p:txBody>
      </p:sp>
    </p:spTree>
    <p:extLst>
      <p:ext uri="{BB962C8B-B14F-4D97-AF65-F5344CB8AC3E}">
        <p14:creationId xmlns:p14="http://schemas.microsoft.com/office/powerpoint/2010/main" val="423206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2D7F7-4A6E-E59E-FEAE-926275964E2C}"/>
              </a:ext>
            </a:extLst>
          </p:cNvPr>
          <p:cNvSpPr>
            <a:spLocks noGrp="1"/>
          </p:cNvSpPr>
          <p:nvPr>
            <p:ph type="title"/>
          </p:nvPr>
        </p:nvSpPr>
        <p:spPr/>
        <p:txBody>
          <a:bodyPr/>
          <a:lstStyle/>
          <a:p>
            <a:r>
              <a:rPr lang="en-US" dirty="0"/>
              <a:t>Random Forest-bagging and boosting</a:t>
            </a:r>
          </a:p>
        </p:txBody>
      </p:sp>
      <p:sp>
        <p:nvSpPr>
          <p:cNvPr id="3" name="Content Placeholder 2">
            <a:extLst>
              <a:ext uri="{FF2B5EF4-FFF2-40B4-BE49-F238E27FC236}">
                <a16:creationId xmlns:a16="http://schemas.microsoft.com/office/drawing/2014/main" id="{F36FB922-AC65-9813-939F-E7D82E05170A}"/>
              </a:ext>
            </a:extLst>
          </p:cNvPr>
          <p:cNvSpPr>
            <a:spLocks noGrp="1"/>
          </p:cNvSpPr>
          <p:nvPr>
            <p:ph idx="1"/>
          </p:nvPr>
        </p:nvSpPr>
        <p:spPr/>
        <p:txBody>
          <a:bodyPr/>
          <a:lstStyle/>
          <a:p>
            <a:r>
              <a:rPr lang="en-US" dirty="0">
                <a:solidFill>
                  <a:schemeClr val="tx2"/>
                </a:solidFill>
              </a:rPr>
              <a:t>Boosting trains multiple based models sequentially. In this method, each model tries to correct the errors made by the previous models. Each model is trained on a modified version of the dataset, the instances that were misclassified by the previous models are given more weight. The final prediction is made by weighted voting.</a:t>
            </a:r>
          </a:p>
        </p:txBody>
      </p:sp>
      <p:sp>
        <p:nvSpPr>
          <p:cNvPr id="4" name="Slide Number Placeholder 3">
            <a:extLst>
              <a:ext uri="{FF2B5EF4-FFF2-40B4-BE49-F238E27FC236}">
                <a16:creationId xmlns:a16="http://schemas.microsoft.com/office/drawing/2014/main" id="{D0AA3E53-B664-358A-5B12-86C6E34FEEB7}"/>
              </a:ext>
            </a:extLst>
          </p:cNvPr>
          <p:cNvSpPr>
            <a:spLocks noGrp="1"/>
          </p:cNvSpPr>
          <p:nvPr>
            <p:ph type="sldNum" sz="quarter" idx="12"/>
          </p:nvPr>
        </p:nvSpPr>
        <p:spPr/>
        <p:txBody>
          <a:bodyPr/>
          <a:lstStyle/>
          <a:p>
            <a:fld id="{7DC1BBB0-96F0-4077-A278-0F3FB5C104D3}" type="slidenum">
              <a:rPr lang="en-US" smtClean="0"/>
              <a:t>29</a:t>
            </a:fld>
            <a:endParaRPr lang="en-US"/>
          </a:p>
        </p:txBody>
      </p:sp>
    </p:spTree>
    <p:extLst>
      <p:ext uri="{BB962C8B-B14F-4D97-AF65-F5344CB8AC3E}">
        <p14:creationId xmlns:p14="http://schemas.microsoft.com/office/powerpoint/2010/main" val="2629229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F8B72-EB4F-CC38-716C-BBBBE4251901}"/>
              </a:ext>
            </a:extLst>
          </p:cNvPr>
          <p:cNvSpPr>
            <a:spLocks noGrp="1"/>
          </p:cNvSpPr>
          <p:nvPr>
            <p:ph type="title"/>
          </p:nvPr>
        </p:nvSpPr>
        <p:spPr/>
        <p:txBody>
          <a:bodyPr/>
          <a:lstStyle/>
          <a:p>
            <a:r>
              <a:rPr lang="en-US" dirty="0"/>
              <a:t>Decision Trees</a:t>
            </a:r>
          </a:p>
        </p:txBody>
      </p:sp>
      <p:sp>
        <p:nvSpPr>
          <p:cNvPr id="3" name="Content Placeholder 2">
            <a:extLst>
              <a:ext uri="{FF2B5EF4-FFF2-40B4-BE49-F238E27FC236}">
                <a16:creationId xmlns:a16="http://schemas.microsoft.com/office/drawing/2014/main" id="{F234BA4D-7082-B3CA-F843-B76E779CECBC}"/>
              </a:ext>
            </a:extLst>
          </p:cNvPr>
          <p:cNvSpPr>
            <a:spLocks noGrp="1"/>
          </p:cNvSpPr>
          <p:nvPr>
            <p:ph idx="1"/>
          </p:nvPr>
        </p:nvSpPr>
        <p:spPr/>
        <p:txBody>
          <a:bodyPr>
            <a:normAutofit/>
          </a:bodyPr>
          <a:lstStyle/>
          <a:p>
            <a:r>
              <a:rPr lang="en-US" dirty="0">
                <a:solidFill>
                  <a:schemeClr val="tx2"/>
                </a:solidFill>
              </a:rPr>
              <a:t>At the same time, finding an “optimal” decision tree for a set of training data is computationally a very hard problem. (We will get around this </a:t>
            </a:r>
            <a:r>
              <a:rPr lang="en-US" dirty="0" err="1">
                <a:solidFill>
                  <a:schemeClr val="tx2"/>
                </a:solidFill>
              </a:rPr>
              <a:t>bytrying</a:t>
            </a:r>
            <a:r>
              <a:rPr lang="en-US" dirty="0">
                <a:solidFill>
                  <a:schemeClr val="tx2"/>
                </a:solidFill>
              </a:rPr>
              <a:t> to build a good-enough tree rather than an optimal one, although for large datasets this can still be a lot of work.) More important, it is very easy (and very bad) to build decision trees that are overfitted to the training data, and that don’t generalize well to unseen data. We’ll look at ways to address this.</a:t>
            </a:r>
          </a:p>
        </p:txBody>
      </p:sp>
      <p:sp>
        <p:nvSpPr>
          <p:cNvPr id="4" name="Slide Number Placeholder 3">
            <a:extLst>
              <a:ext uri="{FF2B5EF4-FFF2-40B4-BE49-F238E27FC236}">
                <a16:creationId xmlns:a16="http://schemas.microsoft.com/office/drawing/2014/main" id="{570D46D3-7F61-13FF-EE13-12BC144F75EE}"/>
              </a:ext>
            </a:extLst>
          </p:cNvPr>
          <p:cNvSpPr>
            <a:spLocks noGrp="1"/>
          </p:cNvSpPr>
          <p:nvPr>
            <p:ph type="sldNum" sz="quarter" idx="12"/>
          </p:nvPr>
        </p:nvSpPr>
        <p:spPr/>
        <p:txBody>
          <a:bodyPr/>
          <a:lstStyle/>
          <a:p>
            <a:fld id="{7DC1BBB0-96F0-4077-A278-0F3FB5C104D3}" type="slidenum">
              <a:rPr lang="en-US" smtClean="0"/>
              <a:t>3</a:t>
            </a:fld>
            <a:endParaRPr lang="en-US"/>
          </a:p>
        </p:txBody>
      </p:sp>
    </p:spTree>
    <p:extLst>
      <p:ext uri="{BB962C8B-B14F-4D97-AF65-F5344CB8AC3E}">
        <p14:creationId xmlns:p14="http://schemas.microsoft.com/office/powerpoint/2010/main" val="59573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9DA10-1B2F-9692-82D3-89E1A2960E87}"/>
              </a:ext>
            </a:extLst>
          </p:cNvPr>
          <p:cNvSpPr>
            <a:spLocks noGrp="1"/>
          </p:cNvSpPr>
          <p:nvPr>
            <p:ph type="title"/>
          </p:nvPr>
        </p:nvSpPr>
        <p:spPr/>
        <p:txBody>
          <a:bodyPr/>
          <a:lstStyle/>
          <a:p>
            <a:r>
              <a:rPr lang="en-US" dirty="0"/>
              <a:t>Algorithm for Random Forest</a:t>
            </a:r>
          </a:p>
        </p:txBody>
      </p:sp>
      <p:sp>
        <p:nvSpPr>
          <p:cNvPr id="3" name="Content Placeholder 2">
            <a:extLst>
              <a:ext uri="{FF2B5EF4-FFF2-40B4-BE49-F238E27FC236}">
                <a16:creationId xmlns:a16="http://schemas.microsoft.com/office/drawing/2014/main" id="{58D49FF6-138A-A0D7-D494-F0C4B625DEAB}"/>
              </a:ext>
            </a:extLst>
          </p:cNvPr>
          <p:cNvSpPr>
            <a:spLocks noGrp="1"/>
          </p:cNvSpPr>
          <p:nvPr>
            <p:ph idx="1"/>
          </p:nvPr>
        </p:nvSpPr>
        <p:spPr/>
        <p:txBody>
          <a:bodyPr/>
          <a:lstStyle/>
          <a:p>
            <a:r>
              <a:rPr lang="en-US" dirty="0">
                <a:solidFill>
                  <a:schemeClr val="tx2"/>
                </a:solidFill>
              </a:rPr>
              <a:t>Step 1: Select random K data points from the training set.</a:t>
            </a:r>
          </a:p>
          <a:p>
            <a:r>
              <a:rPr lang="en-US" dirty="0">
                <a:solidFill>
                  <a:schemeClr val="tx2"/>
                </a:solidFill>
              </a:rPr>
              <a:t>Step 2:Build the decision trees associated with the selected data points(Subsets).</a:t>
            </a:r>
          </a:p>
          <a:p>
            <a:r>
              <a:rPr lang="en-US" dirty="0">
                <a:solidFill>
                  <a:schemeClr val="tx2"/>
                </a:solidFill>
              </a:rPr>
              <a:t>Step 3:Choose the number N for decision trees that you want to build.</a:t>
            </a:r>
          </a:p>
          <a:p>
            <a:r>
              <a:rPr lang="en-US" dirty="0">
                <a:solidFill>
                  <a:schemeClr val="tx2"/>
                </a:solidFill>
              </a:rPr>
              <a:t>Step 4:Repeat Step 1 and 2.</a:t>
            </a:r>
          </a:p>
          <a:p>
            <a:r>
              <a:rPr lang="en-US" dirty="0">
                <a:solidFill>
                  <a:schemeClr val="tx2"/>
                </a:solidFill>
              </a:rPr>
              <a:t>Step 5: For new data points, find the predictions of each decision tree, and assign the new data points to the category that wins the majority votes.</a:t>
            </a:r>
          </a:p>
        </p:txBody>
      </p:sp>
      <p:sp>
        <p:nvSpPr>
          <p:cNvPr id="4" name="Slide Number Placeholder 3">
            <a:extLst>
              <a:ext uri="{FF2B5EF4-FFF2-40B4-BE49-F238E27FC236}">
                <a16:creationId xmlns:a16="http://schemas.microsoft.com/office/drawing/2014/main" id="{60A6241D-8237-DE6D-0375-FF8D8EF0DA2F}"/>
              </a:ext>
            </a:extLst>
          </p:cNvPr>
          <p:cNvSpPr>
            <a:spLocks noGrp="1"/>
          </p:cNvSpPr>
          <p:nvPr>
            <p:ph type="sldNum" sz="quarter" idx="12"/>
          </p:nvPr>
        </p:nvSpPr>
        <p:spPr/>
        <p:txBody>
          <a:bodyPr/>
          <a:lstStyle/>
          <a:p>
            <a:fld id="{7DC1BBB0-96F0-4077-A278-0F3FB5C104D3}" type="slidenum">
              <a:rPr lang="en-US" smtClean="0"/>
              <a:t>30</a:t>
            </a:fld>
            <a:endParaRPr lang="en-US"/>
          </a:p>
        </p:txBody>
      </p:sp>
    </p:spTree>
    <p:extLst>
      <p:ext uri="{BB962C8B-B14F-4D97-AF65-F5344CB8AC3E}">
        <p14:creationId xmlns:p14="http://schemas.microsoft.com/office/powerpoint/2010/main" val="2369964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55B74-9CDE-4D87-15F2-54F958DE3551}"/>
              </a:ext>
            </a:extLst>
          </p:cNvPr>
          <p:cNvSpPr>
            <a:spLocks noGrp="1"/>
          </p:cNvSpPr>
          <p:nvPr>
            <p:ph type="title"/>
          </p:nvPr>
        </p:nvSpPr>
        <p:spPr/>
        <p:txBody>
          <a:bodyPr/>
          <a:lstStyle/>
          <a:p>
            <a:r>
              <a:rPr lang="en-US" dirty="0"/>
              <a:t>Example</a:t>
            </a:r>
          </a:p>
        </p:txBody>
      </p:sp>
      <p:pic>
        <p:nvPicPr>
          <p:cNvPr id="5" name="Content Placeholder 4">
            <a:extLst>
              <a:ext uri="{FF2B5EF4-FFF2-40B4-BE49-F238E27FC236}">
                <a16:creationId xmlns:a16="http://schemas.microsoft.com/office/drawing/2014/main" id="{1B2581A0-2C42-D270-3A38-6575E8CA2901}"/>
              </a:ext>
            </a:extLst>
          </p:cNvPr>
          <p:cNvPicPr>
            <a:picLocks noGrp="1" noChangeAspect="1"/>
          </p:cNvPicPr>
          <p:nvPr>
            <p:ph idx="1"/>
          </p:nvPr>
        </p:nvPicPr>
        <p:blipFill>
          <a:blip r:embed="rId2"/>
          <a:stretch>
            <a:fillRect/>
          </a:stretch>
        </p:blipFill>
        <p:spPr>
          <a:xfrm>
            <a:off x="3181033" y="1600200"/>
            <a:ext cx="6607808" cy="4572000"/>
          </a:xfrm>
        </p:spPr>
      </p:pic>
      <p:sp>
        <p:nvSpPr>
          <p:cNvPr id="3" name="Slide Number Placeholder 2">
            <a:extLst>
              <a:ext uri="{FF2B5EF4-FFF2-40B4-BE49-F238E27FC236}">
                <a16:creationId xmlns:a16="http://schemas.microsoft.com/office/drawing/2014/main" id="{52FAC16F-2FDB-48AE-FDB5-76254EACCFC0}"/>
              </a:ext>
            </a:extLst>
          </p:cNvPr>
          <p:cNvSpPr>
            <a:spLocks noGrp="1"/>
          </p:cNvSpPr>
          <p:nvPr>
            <p:ph type="sldNum" sz="quarter" idx="12"/>
          </p:nvPr>
        </p:nvSpPr>
        <p:spPr/>
        <p:txBody>
          <a:bodyPr/>
          <a:lstStyle/>
          <a:p>
            <a:fld id="{7DC1BBB0-96F0-4077-A278-0F3FB5C104D3}" type="slidenum">
              <a:rPr lang="en-US" smtClean="0"/>
              <a:t>31</a:t>
            </a:fld>
            <a:endParaRPr lang="en-US"/>
          </a:p>
        </p:txBody>
      </p:sp>
    </p:spTree>
    <p:extLst>
      <p:ext uri="{BB962C8B-B14F-4D97-AF65-F5344CB8AC3E}">
        <p14:creationId xmlns:p14="http://schemas.microsoft.com/office/powerpoint/2010/main" val="3840732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A55BA-4FD7-8358-4F55-BCD46693DE14}"/>
              </a:ext>
            </a:extLst>
          </p:cNvPr>
          <p:cNvSpPr>
            <a:spLocks noGrp="1"/>
          </p:cNvSpPr>
          <p:nvPr>
            <p:ph type="title"/>
          </p:nvPr>
        </p:nvSpPr>
        <p:spPr/>
        <p:txBody>
          <a:bodyPr/>
          <a:lstStyle/>
          <a:p>
            <a:r>
              <a:rPr lang="en-US" dirty="0"/>
              <a:t>Implementation in python</a:t>
            </a:r>
          </a:p>
        </p:txBody>
      </p:sp>
      <p:sp>
        <p:nvSpPr>
          <p:cNvPr id="3" name="Content Placeholder 2">
            <a:extLst>
              <a:ext uri="{FF2B5EF4-FFF2-40B4-BE49-F238E27FC236}">
                <a16:creationId xmlns:a16="http://schemas.microsoft.com/office/drawing/2014/main" id="{38C04367-8314-935B-CFBA-518EA748822C}"/>
              </a:ext>
            </a:extLst>
          </p:cNvPr>
          <p:cNvSpPr>
            <a:spLocks noGrp="1"/>
          </p:cNvSpPr>
          <p:nvPr>
            <p:ph idx="1"/>
          </p:nvPr>
        </p:nvSpPr>
        <p:spPr/>
        <p:txBody>
          <a:bodyPr>
            <a:normAutofit fontScale="70000" lnSpcReduction="20000"/>
          </a:bodyPr>
          <a:lstStyle/>
          <a:p>
            <a:pPr marL="0" indent="0">
              <a:buNone/>
            </a:pPr>
            <a:r>
              <a:rPr lang="en-US" dirty="0">
                <a:solidFill>
                  <a:srgbClr val="00B0F0"/>
                </a:solidFill>
              </a:rPr>
              <a:t>import </a:t>
            </a:r>
            <a:r>
              <a:rPr lang="en-US" dirty="0">
                <a:solidFill>
                  <a:srgbClr val="FF0000"/>
                </a:solidFill>
              </a:rPr>
              <a:t>pandas</a:t>
            </a:r>
            <a:r>
              <a:rPr lang="en-US" dirty="0">
                <a:solidFill>
                  <a:srgbClr val="00B0F0"/>
                </a:solidFill>
              </a:rPr>
              <a:t> as </a:t>
            </a:r>
            <a:r>
              <a:rPr lang="en-US" dirty="0">
                <a:solidFill>
                  <a:srgbClr val="FF0000"/>
                </a:solidFill>
              </a:rPr>
              <a:t>pd</a:t>
            </a:r>
          </a:p>
          <a:p>
            <a:pPr marL="0" indent="0">
              <a:buNone/>
            </a:pPr>
            <a:r>
              <a:rPr lang="en-US" dirty="0">
                <a:solidFill>
                  <a:srgbClr val="00B0F0"/>
                </a:solidFill>
              </a:rPr>
              <a:t>import </a:t>
            </a:r>
            <a:r>
              <a:rPr lang="en-US" dirty="0" err="1">
                <a:solidFill>
                  <a:srgbClr val="FF0000"/>
                </a:solidFill>
              </a:rPr>
              <a:t>numpy</a:t>
            </a:r>
            <a:r>
              <a:rPr lang="en-US" dirty="0">
                <a:solidFill>
                  <a:srgbClr val="00B0F0"/>
                </a:solidFill>
              </a:rPr>
              <a:t> as </a:t>
            </a:r>
            <a:r>
              <a:rPr lang="en-US" dirty="0">
                <a:solidFill>
                  <a:srgbClr val="FF0000"/>
                </a:solidFill>
              </a:rPr>
              <a:t>np</a:t>
            </a:r>
          </a:p>
          <a:p>
            <a:pPr marL="0" indent="0">
              <a:buNone/>
            </a:pPr>
            <a:r>
              <a:rPr lang="en-US" dirty="0">
                <a:solidFill>
                  <a:srgbClr val="00B050"/>
                </a:solidFill>
              </a:rPr>
              <a:t># Modelling</a:t>
            </a:r>
          </a:p>
          <a:p>
            <a:pPr marL="0" indent="0">
              <a:buNone/>
            </a:pPr>
            <a:r>
              <a:rPr lang="en-US" dirty="0">
                <a:solidFill>
                  <a:srgbClr val="00B0F0"/>
                </a:solidFill>
              </a:rPr>
              <a:t>from </a:t>
            </a:r>
            <a:r>
              <a:rPr lang="en-US" dirty="0" err="1">
                <a:solidFill>
                  <a:srgbClr val="FF0000"/>
                </a:solidFill>
              </a:rPr>
              <a:t>sklearn.ensemble</a:t>
            </a:r>
            <a:r>
              <a:rPr lang="en-US" dirty="0">
                <a:solidFill>
                  <a:srgbClr val="FF0000"/>
                </a:solidFill>
              </a:rPr>
              <a:t> </a:t>
            </a:r>
            <a:r>
              <a:rPr lang="en-US" dirty="0">
                <a:solidFill>
                  <a:srgbClr val="00B0F0"/>
                </a:solidFill>
              </a:rPr>
              <a:t>import </a:t>
            </a:r>
            <a:r>
              <a:rPr lang="en-US" dirty="0" err="1">
                <a:solidFill>
                  <a:srgbClr val="FF0000"/>
                </a:solidFill>
              </a:rPr>
              <a:t>RandomForestClassifier</a:t>
            </a:r>
            <a:endParaRPr lang="en-US" dirty="0">
              <a:solidFill>
                <a:srgbClr val="FF0000"/>
              </a:solidFill>
            </a:endParaRPr>
          </a:p>
          <a:p>
            <a:pPr marL="0" indent="0">
              <a:buNone/>
            </a:pPr>
            <a:r>
              <a:rPr lang="en-US" dirty="0">
                <a:solidFill>
                  <a:srgbClr val="00B0F0"/>
                </a:solidFill>
              </a:rPr>
              <a:t>from </a:t>
            </a:r>
            <a:r>
              <a:rPr lang="en-US" dirty="0" err="1">
                <a:solidFill>
                  <a:srgbClr val="FF0000"/>
                </a:solidFill>
              </a:rPr>
              <a:t>sklearn.metrics</a:t>
            </a:r>
            <a:r>
              <a:rPr lang="en-US" dirty="0">
                <a:solidFill>
                  <a:srgbClr val="FF0000"/>
                </a:solidFill>
              </a:rPr>
              <a:t> </a:t>
            </a:r>
            <a:r>
              <a:rPr lang="en-US" dirty="0">
                <a:solidFill>
                  <a:srgbClr val="00B0F0"/>
                </a:solidFill>
              </a:rPr>
              <a:t>import </a:t>
            </a:r>
            <a:r>
              <a:rPr lang="en-US" dirty="0" err="1">
                <a:solidFill>
                  <a:srgbClr val="FF0000"/>
                </a:solidFill>
              </a:rPr>
              <a:t>accuracy_score</a:t>
            </a:r>
            <a:r>
              <a:rPr lang="en-US" dirty="0">
                <a:solidFill>
                  <a:srgbClr val="00B0F0"/>
                </a:solidFill>
              </a:rPr>
              <a:t>, </a:t>
            </a:r>
            <a:r>
              <a:rPr lang="en-US" dirty="0" err="1">
                <a:solidFill>
                  <a:srgbClr val="FF0000"/>
                </a:solidFill>
              </a:rPr>
              <a:t>confusion_matrix</a:t>
            </a:r>
            <a:r>
              <a:rPr lang="en-US" dirty="0">
                <a:solidFill>
                  <a:srgbClr val="00B0F0"/>
                </a:solidFill>
              </a:rPr>
              <a:t>, </a:t>
            </a:r>
            <a:r>
              <a:rPr lang="en-US" dirty="0" err="1">
                <a:solidFill>
                  <a:srgbClr val="FF0000"/>
                </a:solidFill>
              </a:rPr>
              <a:t>precision_score</a:t>
            </a:r>
            <a:r>
              <a:rPr lang="en-US" dirty="0">
                <a:solidFill>
                  <a:srgbClr val="00B0F0"/>
                </a:solidFill>
              </a:rPr>
              <a:t>, </a:t>
            </a:r>
            <a:r>
              <a:rPr lang="en-US" dirty="0" err="1">
                <a:solidFill>
                  <a:srgbClr val="FF0000"/>
                </a:solidFill>
              </a:rPr>
              <a:t>recall_score</a:t>
            </a:r>
            <a:r>
              <a:rPr lang="en-US" dirty="0">
                <a:solidFill>
                  <a:srgbClr val="00B0F0"/>
                </a:solidFill>
              </a:rPr>
              <a:t>, </a:t>
            </a:r>
            <a:r>
              <a:rPr lang="en-US" dirty="0" err="1">
                <a:solidFill>
                  <a:srgbClr val="FF0000"/>
                </a:solidFill>
              </a:rPr>
              <a:t>ConfusionMatrixDisplay</a:t>
            </a:r>
            <a:endParaRPr lang="en-US" dirty="0">
              <a:solidFill>
                <a:srgbClr val="FF0000"/>
              </a:solidFill>
            </a:endParaRPr>
          </a:p>
          <a:p>
            <a:pPr marL="0" indent="0">
              <a:buNone/>
            </a:pPr>
            <a:r>
              <a:rPr lang="en-US" dirty="0">
                <a:solidFill>
                  <a:srgbClr val="00B0F0"/>
                </a:solidFill>
              </a:rPr>
              <a:t>from </a:t>
            </a:r>
            <a:r>
              <a:rPr lang="en-US" dirty="0" err="1">
                <a:solidFill>
                  <a:srgbClr val="FF0000"/>
                </a:solidFill>
              </a:rPr>
              <a:t>sklearn.model_selection</a:t>
            </a:r>
            <a:r>
              <a:rPr lang="en-US" dirty="0">
                <a:solidFill>
                  <a:srgbClr val="00B0F0"/>
                </a:solidFill>
              </a:rPr>
              <a:t> import </a:t>
            </a:r>
            <a:r>
              <a:rPr lang="en-US" dirty="0" err="1">
                <a:solidFill>
                  <a:srgbClr val="FF0000"/>
                </a:solidFill>
              </a:rPr>
              <a:t>RandomizedSearchCV</a:t>
            </a:r>
            <a:r>
              <a:rPr lang="en-US" dirty="0">
                <a:solidFill>
                  <a:srgbClr val="00B0F0"/>
                </a:solidFill>
              </a:rPr>
              <a:t>, </a:t>
            </a:r>
            <a:r>
              <a:rPr lang="en-US" dirty="0" err="1">
                <a:solidFill>
                  <a:srgbClr val="FF0000"/>
                </a:solidFill>
              </a:rPr>
              <a:t>train_test_split</a:t>
            </a:r>
            <a:endParaRPr lang="en-US" dirty="0">
              <a:solidFill>
                <a:srgbClr val="FF0000"/>
              </a:solidFill>
            </a:endParaRPr>
          </a:p>
          <a:p>
            <a:pPr marL="0" indent="0">
              <a:buNone/>
            </a:pPr>
            <a:r>
              <a:rPr lang="en-US" dirty="0">
                <a:solidFill>
                  <a:srgbClr val="00B0F0"/>
                </a:solidFill>
              </a:rPr>
              <a:t>from </a:t>
            </a:r>
            <a:r>
              <a:rPr lang="en-US" dirty="0" err="1">
                <a:solidFill>
                  <a:srgbClr val="FF0000"/>
                </a:solidFill>
              </a:rPr>
              <a:t>scipy.stats</a:t>
            </a:r>
            <a:r>
              <a:rPr lang="en-US" dirty="0">
                <a:solidFill>
                  <a:srgbClr val="FF0000"/>
                </a:solidFill>
              </a:rPr>
              <a:t> </a:t>
            </a:r>
            <a:r>
              <a:rPr lang="en-US" dirty="0">
                <a:solidFill>
                  <a:srgbClr val="00B0F0"/>
                </a:solidFill>
              </a:rPr>
              <a:t>import </a:t>
            </a:r>
            <a:r>
              <a:rPr lang="en-US" dirty="0" err="1">
                <a:solidFill>
                  <a:srgbClr val="FF0000"/>
                </a:solidFill>
              </a:rPr>
              <a:t>randint</a:t>
            </a:r>
            <a:endParaRPr lang="en-US" dirty="0">
              <a:solidFill>
                <a:srgbClr val="FF0000"/>
              </a:solidFill>
            </a:endParaRPr>
          </a:p>
          <a:p>
            <a:pPr marL="0" indent="0">
              <a:buNone/>
            </a:pPr>
            <a:r>
              <a:rPr lang="en-US" dirty="0">
                <a:solidFill>
                  <a:srgbClr val="00B050"/>
                </a:solidFill>
              </a:rPr>
              <a:t># Tree </a:t>
            </a:r>
            <a:r>
              <a:rPr lang="en-US" dirty="0" err="1">
                <a:solidFill>
                  <a:srgbClr val="00B050"/>
                </a:solidFill>
              </a:rPr>
              <a:t>Visualisation</a:t>
            </a:r>
            <a:endParaRPr lang="en-US" dirty="0">
              <a:solidFill>
                <a:srgbClr val="00B050"/>
              </a:solidFill>
            </a:endParaRPr>
          </a:p>
          <a:p>
            <a:pPr marL="0" indent="0">
              <a:buNone/>
            </a:pPr>
            <a:r>
              <a:rPr lang="en-US" dirty="0">
                <a:solidFill>
                  <a:srgbClr val="00B0F0"/>
                </a:solidFill>
              </a:rPr>
              <a:t>from </a:t>
            </a:r>
            <a:r>
              <a:rPr lang="en-US" dirty="0" err="1">
                <a:solidFill>
                  <a:srgbClr val="FF0000"/>
                </a:solidFill>
              </a:rPr>
              <a:t>sklearn.tree</a:t>
            </a:r>
            <a:r>
              <a:rPr lang="en-US" dirty="0">
                <a:solidFill>
                  <a:srgbClr val="FF0000"/>
                </a:solidFill>
              </a:rPr>
              <a:t> </a:t>
            </a:r>
            <a:r>
              <a:rPr lang="en-US" dirty="0">
                <a:solidFill>
                  <a:srgbClr val="00B0F0"/>
                </a:solidFill>
              </a:rPr>
              <a:t>import </a:t>
            </a:r>
            <a:r>
              <a:rPr lang="en-US" dirty="0" err="1">
                <a:solidFill>
                  <a:srgbClr val="FF0000"/>
                </a:solidFill>
              </a:rPr>
              <a:t>export_graphviz</a:t>
            </a:r>
            <a:endParaRPr lang="en-US" dirty="0">
              <a:solidFill>
                <a:srgbClr val="FF0000"/>
              </a:solidFill>
            </a:endParaRPr>
          </a:p>
          <a:p>
            <a:pPr marL="0" indent="0">
              <a:buNone/>
            </a:pPr>
            <a:r>
              <a:rPr lang="en-US" dirty="0">
                <a:solidFill>
                  <a:srgbClr val="00B0F0"/>
                </a:solidFill>
              </a:rPr>
              <a:t>from </a:t>
            </a:r>
            <a:r>
              <a:rPr lang="en-US" dirty="0" err="1">
                <a:solidFill>
                  <a:srgbClr val="FF0000"/>
                </a:solidFill>
              </a:rPr>
              <a:t>IPython.display</a:t>
            </a:r>
            <a:r>
              <a:rPr lang="en-US" dirty="0">
                <a:solidFill>
                  <a:srgbClr val="FF0000"/>
                </a:solidFill>
              </a:rPr>
              <a:t> </a:t>
            </a:r>
            <a:r>
              <a:rPr lang="en-US" dirty="0">
                <a:solidFill>
                  <a:srgbClr val="00B0F0"/>
                </a:solidFill>
              </a:rPr>
              <a:t>import </a:t>
            </a:r>
            <a:r>
              <a:rPr lang="en-US" dirty="0">
                <a:solidFill>
                  <a:srgbClr val="FF0000"/>
                </a:solidFill>
              </a:rPr>
              <a:t>Image</a:t>
            </a:r>
          </a:p>
          <a:p>
            <a:pPr marL="0" indent="0">
              <a:buNone/>
            </a:pPr>
            <a:r>
              <a:rPr lang="en-US" dirty="0">
                <a:solidFill>
                  <a:srgbClr val="00B0F0"/>
                </a:solidFill>
              </a:rPr>
              <a:t>import </a:t>
            </a:r>
            <a:r>
              <a:rPr lang="en-US" dirty="0" err="1">
                <a:solidFill>
                  <a:srgbClr val="FF0000"/>
                </a:solidFill>
              </a:rPr>
              <a:t>graphviz</a:t>
            </a:r>
            <a:endParaRPr lang="en-US" dirty="0">
              <a:solidFill>
                <a:srgbClr val="FF0000"/>
              </a:solidFill>
            </a:endParaRPr>
          </a:p>
          <a:p>
            <a:endParaRPr lang="en-US" dirty="0"/>
          </a:p>
        </p:txBody>
      </p:sp>
      <p:sp>
        <p:nvSpPr>
          <p:cNvPr id="4" name="Slide Number Placeholder 3">
            <a:extLst>
              <a:ext uri="{FF2B5EF4-FFF2-40B4-BE49-F238E27FC236}">
                <a16:creationId xmlns:a16="http://schemas.microsoft.com/office/drawing/2014/main" id="{5DF44E69-EAF2-82DB-4E90-020893B7BEDA}"/>
              </a:ext>
            </a:extLst>
          </p:cNvPr>
          <p:cNvSpPr>
            <a:spLocks noGrp="1"/>
          </p:cNvSpPr>
          <p:nvPr>
            <p:ph type="sldNum" sz="quarter" idx="12"/>
          </p:nvPr>
        </p:nvSpPr>
        <p:spPr/>
        <p:txBody>
          <a:bodyPr/>
          <a:lstStyle/>
          <a:p>
            <a:fld id="{7DC1BBB0-96F0-4077-A278-0F3FB5C104D3}" type="slidenum">
              <a:rPr lang="en-US" smtClean="0"/>
              <a:t>32</a:t>
            </a:fld>
            <a:endParaRPr lang="en-US"/>
          </a:p>
        </p:txBody>
      </p:sp>
    </p:spTree>
    <p:extLst>
      <p:ext uri="{BB962C8B-B14F-4D97-AF65-F5344CB8AC3E}">
        <p14:creationId xmlns:p14="http://schemas.microsoft.com/office/powerpoint/2010/main" val="2958572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EAE69-1F2B-029B-2552-CF9D13BBDF1F}"/>
              </a:ext>
            </a:extLst>
          </p:cNvPr>
          <p:cNvSpPr>
            <a:spLocks noGrp="1"/>
          </p:cNvSpPr>
          <p:nvPr>
            <p:ph type="title"/>
          </p:nvPr>
        </p:nvSpPr>
        <p:spPr/>
        <p:txBody>
          <a:bodyPr/>
          <a:lstStyle/>
          <a:p>
            <a:r>
              <a:rPr lang="en-US" dirty="0"/>
              <a:t>Implementation in python</a:t>
            </a:r>
          </a:p>
        </p:txBody>
      </p:sp>
      <p:sp>
        <p:nvSpPr>
          <p:cNvPr id="3" name="Content Placeholder 2">
            <a:extLst>
              <a:ext uri="{FF2B5EF4-FFF2-40B4-BE49-F238E27FC236}">
                <a16:creationId xmlns:a16="http://schemas.microsoft.com/office/drawing/2014/main" id="{4F6E4E19-424F-65CD-F017-BBEC03FF5359}"/>
              </a:ext>
            </a:extLst>
          </p:cNvPr>
          <p:cNvSpPr>
            <a:spLocks noGrp="1"/>
          </p:cNvSpPr>
          <p:nvPr>
            <p:ph idx="1"/>
          </p:nvPr>
        </p:nvSpPr>
        <p:spPr/>
        <p:txBody>
          <a:bodyPr/>
          <a:lstStyle/>
          <a:p>
            <a:pPr marL="0" indent="0">
              <a:buNone/>
            </a:pPr>
            <a:r>
              <a:rPr lang="en-US" dirty="0">
                <a:solidFill>
                  <a:srgbClr val="00B050"/>
                </a:solidFill>
              </a:rPr>
              <a:t># Split the data into features (X) and target (y)</a:t>
            </a:r>
          </a:p>
          <a:p>
            <a:pPr marL="0" indent="0">
              <a:buNone/>
            </a:pPr>
            <a:r>
              <a:rPr lang="en-US" dirty="0">
                <a:solidFill>
                  <a:srgbClr val="00B0F0"/>
                </a:solidFill>
              </a:rPr>
              <a:t>X = </a:t>
            </a:r>
            <a:r>
              <a:rPr lang="en-US" dirty="0" err="1">
                <a:solidFill>
                  <a:srgbClr val="00B0F0"/>
                </a:solidFill>
              </a:rPr>
              <a:t>bank_data.</a:t>
            </a:r>
            <a:r>
              <a:rPr lang="en-US" dirty="0" err="1">
                <a:solidFill>
                  <a:srgbClr val="FF0000"/>
                </a:solidFill>
              </a:rPr>
              <a:t>drop</a:t>
            </a:r>
            <a:r>
              <a:rPr lang="en-US" dirty="0">
                <a:solidFill>
                  <a:srgbClr val="00B0F0"/>
                </a:solidFill>
              </a:rPr>
              <a:t>('y', </a:t>
            </a:r>
            <a:r>
              <a:rPr lang="en-US" dirty="0">
                <a:solidFill>
                  <a:srgbClr val="FF0000"/>
                </a:solidFill>
              </a:rPr>
              <a:t>axis</a:t>
            </a:r>
            <a:r>
              <a:rPr lang="en-US" dirty="0">
                <a:solidFill>
                  <a:srgbClr val="00B0F0"/>
                </a:solidFill>
              </a:rPr>
              <a:t>=1)</a:t>
            </a:r>
          </a:p>
          <a:p>
            <a:pPr marL="0" indent="0">
              <a:buNone/>
            </a:pPr>
            <a:r>
              <a:rPr lang="en-US" dirty="0">
                <a:solidFill>
                  <a:srgbClr val="00B0F0"/>
                </a:solidFill>
              </a:rPr>
              <a:t>y = </a:t>
            </a:r>
            <a:r>
              <a:rPr lang="en-US" dirty="0" err="1">
                <a:solidFill>
                  <a:srgbClr val="00B0F0"/>
                </a:solidFill>
              </a:rPr>
              <a:t>bank_data</a:t>
            </a:r>
            <a:r>
              <a:rPr lang="en-US" dirty="0">
                <a:solidFill>
                  <a:srgbClr val="00B0F0"/>
                </a:solidFill>
              </a:rPr>
              <a:t>['y']</a:t>
            </a:r>
          </a:p>
          <a:p>
            <a:pPr marL="0" indent="0">
              <a:buNone/>
            </a:pPr>
            <a:r>
              <a:rPr lang="en-US" dirty="0">
                <a:solidFill>
                  <a:srgbClr val="00B050"/>
                </a:solidFill>
              </a:rPr>
              <a:t># Split the data into training and test sets</a:t>
            </a:r>
          </a:p>
          <a:p>
            <a:pPr marL="0" indent="0">
              <a:buNone/>
            </a:pPr>
            <a:r>
              <a:rPr lang="en-US" dirty="0" err="1">
                <a:solidFill>
                  <a:srgbClr val="00B0F0"/>
                </a:solidFill>
              </a:rPr>
              <a:t>X_train</a:t>
            </a:r>
            <a:r>
              <a:rPr lang="en-US" dirty="0">
                <a:solidFill>
                  <a:srgbClr val="00B0F0"/>
                </a:solidFill>
              </a:rPr>
              <a:t>, </a:t>
            </a:r>
            <a:r>
              <a:rPr lang="en-US" dirty="0" err="1">
                <a:solidFill>
                  <a:srgbClr val="00B0F0"/>
                </a:solidFill>
              </a:rPr>
              <a:t>X_test</a:t>
            </a:r>
            <a:r>
              <a:rPr lang="en-US" dirty="0">
                <a:solidFill>
                  <a:srgbClr val="00B0F0"/>
                </a:solidFill>
              </a:rPr>
              <a:t>, </a:t>
            </a:r>
            <a:r>
              <a:rPr lang="en-US" dirty="0" err="1">
                <a:solidFill>
                  <a:srgbClr val="00B0F0"/>
                </a:solidFill>
              </a:rPr>
              <a:t>y_train</a:t>
            </a:r>
            <a:r>
              <a:rPr lang="en-US" dirty="0">
                <a:solidFill>
                  <a:srgbClr val="00B0F0"/>
                </a:solidFill>
              </a:rPr>
              <a:t>, </a:t>
            </a:r>
            <a:r>
              <a:rPr lang="en-US" dirty="0" err="1">
                <a:solidFill>
                  <a:srgbClr val="00B0F0"/>
                </a:solidFill>
              </a:rPr>
              <a:t>y_test</a:t>
            </a:r>
            <a:r>
              <a:rPr lang="en-US" dirty="0">
                <a:solidFill>
                  <a:srgbClr val="00B0F0"/>
                </a:solidFill>
              </a:rPr>
              <a:t> = </a:t>
            </a:r>
            <a:r>
              <a:rPr lang="en-US" dirty="0" err="1">
                <a:solidFill>
                  <a:srgbClr val="FF0000"/>
                </a:solidFill>
              </a:rPr>
              <a:t>train_test_split</a:t>
            </a:r>
            <a:r>
              <a:rPr lang="en-US" dirty="0">
                <a:solidFill>
                  <a:srgbClr val="00B0F0"/>
                </a:solidFill>
              </a:rPr>
              <a:t>(X, y, </a:t>
            </a:r>
            <a:r>
              <a:rPr lang="en-US" dirty="0" err="1">
                <a:solidFill>
                  <a:srgbClr val="FF0000"/>
                </a:solidFill>
              </a:rPr>
              <a:t>test_size</a:t>
            </a:r>
            <a:r>
              <a:rPr lang="en-US" dirty="0">
                <a:solidFill>
                  <a:srgbClr val="00B0F0"/>
                </a:solidFill>
              </a:rPr>
              <a:t>=0.2)</a:t>
            </a:r>
          </a:p>
        </p:txBody>
      </p:sp>
      <p:sp>
        <p:nvSpPr>
          <p:cNvPr id="4" name="Slide Number Placeholder 3">
            <a:extLst>
              <a:ext uri="{FF2B5EF4-FFF2-40B4-BE49-F238E27FC236}">
                <a16:creationId xmlns:a16="http://schemas.microsoft.com/office/drawing/2014/main" id="{AA66B673-20BE-674E-91E1-4498797A1712}"/>
              </a:ext>
            </a:extLst>
          </p:cNvPr>
          <p:cNvSpPr>
            <a:spLocks noGrp="1"/>
          </p:cNvSpPr>
          <p:nvPr>
            <p:ph type="sldNum" sz="quarter" idx="12"/>
          </p:nvPr>
        </p:nvSpPr>
        <p:spPr/>
        <p:txBody>
          <a:bodyPr/>
          <a:lstStyle/>
          <a:p>
            <a:fld id="{7DC1BBB0-96F0-4077-A278-0F3FB5C104D3}" type="slidenum">
              <a:rPr lang="en-US" smtClean="0"/>
              <a:t>33</a:t>
            </a:fld>
            <a:endParaRPr lang="en-US"/>
          </a:p>
        </p:txBody>
      </p:sp>
    </p:spTree>
    <p:extLst>
      <p:ext uri="{BB962C8B-B14F-4D97-AF65-F5344CB8AC3E}">
        <p14:creationId xmlns:p14="http://schemas.microsoft.com/office/powerpoint/2010/main" val="640173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8EB1F-33B8-2DCD-2556-3EA887793667}"/>
              </a:ext>
            </a:extLst>
          </p:cNvPr>
          <p:cNvSpPr>
            <a:spLocks noGrp="1"/>
          </p:cNvSpPr>
          <p:nvPr>
            <p:ph type="title"/>
          </p:nvPr>
        </p:nvSpPr>
        <p:spPr/>
        <p:txBody>
          <a:bodyPr/>
          <a:lstStyle/>
          <a:p>
            <a:r>
              <a:rPr lang="en-US" dirty="0"/>
              <a:t>Implementation in python</a:t>
            </a:r>
          </a:p>
        </p:txBody>
      </p:sp>
      <p:sp>
        <p:nvSpPr>
          <p:cNvPr id="3" name="Content Placeholder 2">
            <a:extLst>
              <a:ext uri="{FF2B5EF4-FFF2-40B4-BE49-F238E27FC236}">
                <a16:creationId xmlns:a16="http://schemas.microsoft.com/office/drawing/2014/main" id="{9EEB534D-9B7B-F2BD-C84C-272788264918}"/>
              </a:ext>
            </a:extLst>
          </p:cNvPr>
          <p:cNvSpPr>
            <a:spLocks noGrp="1"/>
          </p:cNvSpPr>
          <p:nvPr>
            <p:ph idx="1"/>
          </p:nvPr>
        </p:nvSpPr>
        <p:spPr/>
        <p:txBody>
          <a:bodyPr/>
          <a:lstStyle/>
          <a:p>
            <a:pPr marL="0" indent="0">
              <a:buNone/>
            </a:pPr>
            <a:r>
              <a:rPr lang="fr-FR" dirty="0" err="1">
                <a:solidFill>
                  <a:srgbClr val="00B0F0"/>
                </a:solidFill>
              </a:rPr>
              <a:t>rf</a:t>
            </a:r>
            <a:r>
              <a:rPr lang="fr-FR" dirty="0">
                <a:solidFill>
                  <a:srgbClr val="00B0F0"/>
                </a:solidFill>
              </a:rPr>
              <a:t> = </a:t>
            </a:r>
            <a:r>
              <a:rPr lang="fr-FR" dirty="0" err="1">
                <a:solidFill>
                  <a:srgbClr val="FF0000"/>
                </a:solidFill>
              </a:rPr>
              <a:t>RandomForestClassifier</a:t>
            </a:r>
            <a:r>
              <a:rPr lang="fr-FR" dirty="0">
                <a:solidFill>
                  <a:srgbClr val="FF0000"/>
                </a:solidFill>
              </a:rPr>
              <a:t>()</a:t>
            </a:r>
          </a:p>
          <a:p>
            <a:pPr marL="0" indent="0">
              <a:buNone/>
            </a:pPr>
            <a:r>
              <a:rPr lang="fr-FR" dirty="0" err="1">
                <a:solidFill>
                  <a:srgbClr val="00B0F0"/>
                </a:solidFill>
              </a:rPr>
              <a:t>rf.</a:t>
            </a:r>
            <a:r>
              <a:rPr lang="fr-FR" dirty="0" err="1">
                <a:solidFill>
                  <a:srgbClr val="FF0000"/>
                </a:solidFill>
              </a:rPr>
              <a:t>fit</a:t>
            </a:r>
            <a:r>
              <a:rPr lang="fr-FR" dirty="0">
                <a:solidFill>
                  <a:srgbClr val="00B0F0"/>
                </a:solidFill>
              </a:rPr>
              <a:t>(</a:t>
            </a:r>
            <a:r>
              <a:rPr lang="fr-FR" dirty="0" err="1">
                <a:solidFill>
                  <a:srgbClr val="00B0F0"/>
                </a:solidFill>
              </a:rPr>
              <a:t>X_train</a:t>
            </a:r>
            <a:r>
              <a:rPr lang="fr-FR" dirty="0">
                <a:solidFill>
                  <a:srgbClr val="00B0F0"/>
                </a:solidFill>
              </a:rPr>
              <a:t>, </a:t>
            </a:r>
            <a:r>
              <a:rPr lang="fr-FR" dirty="0" err="1">
                <a:solidFill>
                  <a:srgbClr val="00B0F0"/>
                </a:solidFill>
              </a:rPr>
              <a:t>y_train</a:t>
            </a:r>
            <a:r>
              <a:rPr lang="fr-FR" dirty="0">
                <a:solidFill>
                  <a:srgbClr val="00B0F0"/>
                </a:solidFill>
              </a:rPr>
              <a:t>)</a:t>
            </a:r>
          </a:p>
          <a:p>
            <a:pPr marL="0" indent="0">
              <a:buNone/>
            </a:pPr>
            <a:r>
              <a:rPr lang="en-US" dirty="0" err="1">
                <a:solidFill>
                  <a:srgbClr val="00B0F0"/>
                </a:solidFill>
              </a:rPr>
              <a:t>y_pred</a:t>
            </a:r>
            <a:r>
              <a:rPr lang="en-US" dirty="0">
                <a:solidFill>
                  <a:srgbClr val="00B0F0"/>
                </a:solidFill>
              </a:rPr>
              <a:t> = </a:t>
            </a:r>
            <a:r>
              <a:rPr lang="en-US" dirty="0" err="1">
                <a:solidFill>
                  <a:srgbClr val="00B0F0"/>
                </a:solidFill>
              </a:rPr>
              <a:t>rf.</a:t>
            </a:r>
            <a:r>
              <a:rPr lang="en-US" dirty="0" err="1">
                <a:solidFill>
                  <a:srgbClr val="FF0000"/>
                </a:solidFill>
              </a:rPr>
              <a:t>predict</a:t>
            </a:r>
            <a:r>
              <a:rPr lang="en-US" dirty="0">
                <a:solidFill>
                  <a:srgbClr val="00B0F0"/>
                </a:solidFill>
              </a:rPr>
              <a:t>(</a:t>
            </a:r>
            <a:r>
              <a:rPr lang="en-US" dirty="0" err="1">
                <a:solidFill>
                  <a:srgbClr val="00B0F0"/>
                </a:solidFill>
              </a:rPr>
              <a:t>X_test</a:t>
            </a:r>
            <a:r>
              <a:rPr lang="en-US" dirty="0">
                <a:solidFill>
                  <a:srgbClr val="00B0F0"/>
                </a:solidFill>
              </a:rPr>
              <a:t>)</a:t>
            </a:r>
          </a:p>
          <a:p>
            <a:pPr marL="0" indent="0">
              <a:buNone/>
            </a:pPr>
            <a:r>
              <a:rPr lang="en-US" dirty="0">
                <a:solidFill>
                  <a:srgbClr val="00B0F0"/>
                </a:solidFill>
              </a:rPr>
              <a:t>accuracy = </a:t>
            </a:r>
            <a:r>
              <a:rPr lang="en-US" dirty="0" err="1">
                <a:solidFill>
                  <a:srgbClr val="FF0000"/>
                </a:solidFill>
              </a:rPr>
              <a:t>accuracy_score</a:t>
            </a:r>
            <a:r>
              <a:rPr lang="en-US" dirty="0">
                <a:solidFill>
                  <a:srgbClr val="00B0F0"/>
                </a:solidFill>
              </a:rPr>
              <a:t>(</a:t>
            </a:r>
            <a:r>
              <a:rPr lang="en-US" dirty="0" err="1">
                <a:solidFill>
                  <a:srgbClr val="00B0F0"/>
                </a:solidFill>
              </a:rPr>
              <a:t>y_test</a:t>
            </a:r>
            <a:r>
              <a:rPr lang="en-US" dirty="0">
                <a:solidFill>
                  <a:srgbClr val="00B0F0"/>
                </a:solidFill>
              </a:rPr>
              <a:t>, </a:t>
            </a:r>
            <a:r>
              <a:rPr lang="en-US" dirty="0" err="1">
                <a:solidFill>
                  <a:srgbClr val="00B0F0"/>
                </a:solidFill>
              </a:rPr>
              <a:t>y_pred</a:t>
            </a:r>
            <a:r>
              <a:rPr lang="en-US" dirty="0">
                <a:solidFill>
                  <a:srgbClr val="00B0F0"/>
                </a:solidFill>
              </a:rPr>
              <a:t>)</a:t>
            </a:r>
          </a:p>
          <a:p>
            <a:pPr marL="0" indent="0">
              <a:buNone/>
            </a:pPr>
            <a:r>
              <a:rPr lang="en-US" dirty="0">
                <a:solidFill>
                  <a:srgbClr val="00B0F0"/>
                </a:solidFill>
              </a:rPr>
              <a:t>print("Accuracy:", accuracy)</a:t>
            </a:r>
          </a:p>
        </p:txBody>
      </p:sp>
      <p:sp>
        <p:nvSpPr>
          <p:cNvPr id="4" name="TextBox 3">
            <a:extLst>
              <a:ext uri="{FF2B5EF4-FFF2-40B4-BE49-F238E27FC236}">
                <a16:creationId xmlns:a16="http://schemas.microsoft.com/office/drawing/2014/main" id="{F19395D0-CEC1-9A4B-AE47-D7DD0645B5AC}"/>
              </a:ext>
            </a:extLst>
          </p:cNvPr>
          <p:cNvSpPr txBox="1"/>
          <p:nvPr/>
        </p:nvSpPr>
        <p:spPr>
          <a:xfrm>
            <a:off x="2132012" y="5029200"/>
            <a:ext cx="4953000" cy="984885"/>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wrap="square" rtlCol="0">
            <a:spAutoFit/>
          </a:bodyPr>
          <a:lstStyle/>
          <a:p>
            <a:r>
              <a:rPr lang="en-US" sz="2000" dirty="0"/>
              <a:t>One possible output:</a:t>
            </a:r>
          </a:p>
          <a:p>
            <a:r>
              <a:rPr lang="en-US" sz="2000" dirty="0"/>
              <a:t>Accuracy:0.888</a:t>
            </a:r>
          </a:p>
          <a:p>
            <a:endParaRPr lang="en-US" dirty="0"/>
          </a:p>
        </p:txBody>
      </p:sp>
      <p:sp>
        <p:nvSpPr>
          <p:cNvPr id="5" name="Slide Number Placeholder 4">
            <a:extLst>
              <a:ext uri="{FF2B5EF4-FFF2-40B4-BE49-F238E27FC236}">
                <a16:creationId xmlns:a16="http://schemas.microsoft.com/office/drawing/2014/main" id="{00E3D4A7-864F-2BE6-CA65-F812FEE9D0C8}"/>
              </a:ext>
            </a:extLst>
          </p:cNvPr>
          <p:cNvSpPr>
            <a:spLocks noGrp="1"/>
          </p:cNvSpPr>
          <p:nvPr>
            <p:ph type="sldNum" sz="quarter" idx="12"/>
          </p:nvPr>
        </p:nvSpPr>
        <p:spPr/>
        <p:txBody>
          <a:bodyPr/>
          <a:lstStyle/>
          <a:p>
            <a:fld id="{7DC1BBB0-96F0-4077-A278-0F3FB5C104D3}" type="slidenum">
              <a:rPr lang="en-US" smtClean="0"/>
              <a:t>34</a:t>
            </a:fld>
            <a:endParaRPr lang="en-US"/>
          </a:p>
        </p:txBody>
      </p:sp>
    </p:spTree>
    <p:extLst>
      <p:ext uri="{BB962C8B-B14F-4D97-AF65-F5344CB8AC3E}">
        <p14:creationId xmlns:p14="http://schemas.microsoft.com/office/powerpoint/2010/main" val="3139291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D1928-8820-E1DF-0C2B-28613DDA914F}"/>
              </a:ext>
            </a:extLst>
          </p:cNvPr>
          <p:cNvSpPr>
            <a:spLocks noGrp="1"/>
          </p:cNvSpPr>
          <p:nvPr>
            <p:ph type="title"/>
          </p:nvPr>
        </p:nvSpPr>
        <p:spPr/>
        <p:txBody>
          <a:bodyPr/>
          <a:lstStyle/>
          <a:p>
            <a:r>
              <a:rPr lang="en-US" dirty="0"/>
              <a:t>Implementation in python</a:t>
            </a:r>
          </a:p>
        </p:txBody>
      </p:sp>
      <p:sp>
        <p:nvSpPr>
          <p:cNvPr id="3" name="Content Placeholder 2">
            <a:extLst>
              <a:ext uri="{FF2B5EF4-FFF2-40B4-BE49-F238E27FC236}">
                <a16:creationId xmlns:a16="http://schemas.microsoft.com/office/drawing/2014/main" id="{C19BB41D-E374-CF32-9CB0-A2977C9B154D}"/>
              </a:ext>
            </a:extLst>
          </p:cNvPr>
          <p:cNvSpPr>
            <a:spLocks noGrp="1"/>
          </p:cNvSpPr>
          <p:nvPr>
            <p:ph idx="1"/>
          </p:nvPr>
        </p:nvSpPr>
        <p:spPr>
          <a:xfrm>
            <a:off x="1217612" y="1524000"/>
            <a:ext cx="10613236" cy="4572000"/>
          </a:xfrm>
        </p:spPr>
        <p:txBody>
          <a:bodyPr>
            <a:normAutofit/>
          </a:bodyPr>
          <a:lstStyle/>
          <a:p>
            <a:pPr marL="0" indent="0">
              <a:buNone/>
            </a:pPr>
            <a:r>
              <a:rPr lang="en-US" sz="2000" dirty="0">
                <a:solidFill>
                  <a:srgbClr val="00B0F0"/>
                </a:solidFill>
              </a:rPr>
              <a:t>for </a:t>
            </a:r>
            <a:r>
              <a:rPr lang="en-US" sz="2000" dirty="0" err="1">
                <a:solidFill>
                  <a:srgbClr val="00B0F0"/>
                </a:solidFill>
              </a:rPr>
              <a:t>i</a:t>
            </a:r>
            <a:r>
              <a:rPr lang="en-US" sz="2000" dirty="0">
                <a:solidFill>
                  <a:srgbClr val="00B0F0"/>
                </a:solidFill>
              </a:rPr>
              <a:t> in range(3):</a:t>
            </a:r>
          </a:p>
          <a:p>
            <a:pPr marL="0" indent="0">
              <a:buNone/>
            </a:pPr>
            <a:r>
              <a:rPr lang="en-US" sz="2000" dirty="0">
                <a:solidFill>
                  <a:srgbClr val="00B0F0"/>
                </a:solidFill>
              </a:rPr>
              <a:t>    tree = </a:t>
            </a:r>
            <a:r>
              <a:rPr lang="en-US" sz="2000" dirty="0" err="1">
                <a:solidFill>
                  <a:srgbClr val="00B0F0"/>
                </a:solidFill>
              </a:rPr>
              <a:t>rf.</a:t>
            </a:r>
            <a:r>
              <a:rPr lang="en-US" sz="2000" dirty="0" err="1">
                <a:solidFill>
                  <a:srgbClr val="FF0000"/>
                </a:solidFill>
              </a:rPr>
              <a:t>estimators</a:t>
            </a:r>
            <a:r>
              <a:rPr lang="en-US" sz="2000" dirty="0">
                <a:solidFill>
                  <a:srgbClr val="FF0000"/>
                </a:solidFill>
              </a:rPr>
              <a:t>_</a:t>
            </a:r>
            <a:r>
              <a:rPr lang="en-US" sz="2000" dirty="0">
                <a:solidFill>
                  <a:srgbClr val="00B0F0"/>
                </a:solidFill>
              </a:rPr>
              <a:t>[</a:t>
            </a:r>
            <a:r>
              <a:rPr lang="en-US" sz="2000" dirty="0" err="1">
                <a:solidFill>
                  <a:srgbClr val="00B0F0"/>
                </a:solidFill>
              </a:rPr>
              <a:t>i</a:t>
            </a:r>
            <a:r>
              <a:rPr lang="en-US" sz="2000" dirty="0">
                <a:solidFill>
                  <a:srgbClr val="00B0F0"/>
                </a:solidFill>
              </a:rPr>
              <a:t>]</a:t>
            </a:r>
          </a:p>
          <a:p>
            <a:pPr marL="0" indent="0">
              <a:buNone/>
            </a:pPr>
            <a:r>
              <a:rPr lang="en-US" sz="2000" dirty="0">
                <a:solidFill>
                  <a:srgbClr val="00B0F0"/>
                </a:solidFill>
              </a:rPr>
              <a:t>    </a:t>
            </a:r>
            <a:r>
              <a:rPr lang="en-US" sz="2000" dirty="0" err="1">
                <a:solidFill>
                  <a:srgbClr val="00B0F0"/>
                </a:solidFill>
              </a:rPr>
              <a:t>dot_data</a:t>
            </a:r>
            <a:r>
              <a:rPr lang="en-US" sz="2000" dirty="0">
                <a:solidFill>
                  <a:srgbClr val="00B0F0"/>
                </a:solidFill>
              </a:rPr>
              <a:t> = </a:t>
            </a:r>
            <a:r>
              <a:rPr lang="en-US" sz="2000" dirty="0" err="1">
                <a:solidFill>
                  <a:srgbClr val="FF0000"/>
                </a:solidFill>
              </a:rPr>
              <a:t>export_graphviz</a:t>
            </a:r>
            <a:r>
              <a:rPr lang="en-US" sz="2000" dirty="0">
                <a:solidFill>
                  <a:srgbClr val="00B0F0"/>
                </a:solidFill>
              </a:rPr>
              <a:t>(tree,                       </a:t>
            </a:r>
            <a:r>
              <a:rPr lang="en-US" sz="2000" dirty="0" err="1">
                <a:solidFill>
                  <a:srgbClr val="FF0000"/>
                </a:solidFill>
              </a:rPr>
              <a:t>feature_names</a:t>
            </a:r>
            <a:r>
              <a:rPr lang="en-US" sz="2000" dirty="0">
                <a:solidFill>
                  <a:srgbClr val="00B0F0"/>
                </a:solidFill>
              </a:rPr>
              <a:t>=</a:t>
            </a:r>
            <a:r>
              <a:rPr lang="en-US" sz="2000" dirty="0" err="1">
                <a:solidFill>
                  <a:srgbClr val="00B0F0"/>
                </a:solidFill>
              </a:rPr>
              <a:t>X_train.columns,</a:t>
            </a:r>
            <a:r>
              <a:rPr lang="en-US" sz="2000" dirty="0" err="1">
                <a:solidFill>
                  <a:srgbClr val="FF0000"/>
                </a:solidFill>
              </a:rPr>
              <a:t>filled</a:t>
            </a:r>
            <a:r>
              <a:rPr lang="en-US" sz="2000" dirty="0">
                <a:solidFill>
                  <a:srgbClr val="00B0F0"/>
                </a:solidFill>
              </a:rPr>
              <a:t>=</a:t>
            </a:r>
            <a:r>
              <a:rPr lang="en-US" sz="2000" dirty="0" err="1">
                <a:solidFill>
                  <a:srgbClr val="00B0F0"/>
                </a:solidFill>
              </a:rPr>
              <a:t>True,</a:t>
            </a:r>
            <a:r>
              <a:rPr lang="en-US" sz="2000" dirty="0" err="1">
                <a:solidFill>
                  <a:srgbClr val="FF0000"/>
                </a:solidFill>
              </a:rPr>
              <a:t>max_depth</a:t>
            </a:r>
            <a:r>
              <a:rPr lang="en-US" sz="2000" dirty="0">
                <a:solidFill>
                  <a:srgbClr val="00B0F0"/>
                </a:solidFill>
              </a:rPr>
              <a:t>=2,</a:t>
            </a:r>
            <a:r>
              <a:rPr lang="en-US" sz="2000" dirty="0">
                <a:solidFill>
                  <a:srgbClr val="FF0000"/>
                </a:solidFill>
              </a:rPr>
              <a:t>impurity</a:t>
            </a:r>
            <a:r>
              <a:rPr lang="en-US" sz="2000" dirty="0">
                <a:solidFill>
                  <a:srgbClr val="00B0F0"/>
                </a:solidFill>
              </a:rPr>
              <a:t>=</a:t>
            </a:r>
            <a:r>
              <a:rPr lang="en-US" sz="2000" dirty="0" err="1">
                <a:solidFill>
                  <a:srgbClr val="00B0F0"/>
                </a:solidFill>
              </a:rPr>
              <a:t>False,</a:t>
            </a:r>
            <a:r>
              <a:rPr lang="en-US" sz="2000" dirty="0" err="1">
                <a:solidFill>
                  <a:srgbClr val="FF0000"/>
                </a:solidFill>
              </a:rPr>
              <a:t>proportion</a:t>
            </a:r>
            <a:r>
              <a:rPr lang="en-US" sz="2000" dirty="0">
                <a:solidFill>
                  <a:srgbClr val="00B0F0"/>
                </a:solidFill>
              </a:rPr>
              <a:t>=True)</a:t>
            </a:r>
          </a:p>
          <a:p>
            <a:pPr marL="0" indent="0">
              <a:buNone/>
            </a:pPr>
            <a:r>
              <a:rPr lang="en-US" sz="2000" dirty="0">
                <a:solidFill>
                  <a:srgbClr val="00B0F0"/>
                </a:solidFill>
              </a:rPr>
              <a:t>graph = </a:t>
            </a:r>
            <a:r>
              <a:rPr lang="en-US" sz="2000" dirty="0" err="1">
                <a:solidFill>
                  <a:srgbClr val="00B0F0"/>
                </a:solidFill>
              </a:rPr>
              <a:t>graphviz.</a:t>
            </a:r>
            <a:r>
              <a:rPr lang="en-US" sz="2000" dirty="0" err="1">
                <a:solidFill>
                  <a:srgbClr val="FF0000"/>
                </a:solidFill>
              </a:rPr>
              <a:t>Source</a:t>
            </a:r>
            <a:r>
              <a:rPr lang="en-US" sz="2000" dirty="0">
                <a:solidFill>
                  <a:srgbClr val="00B0F0"/>
                </a:solidFill>
              </a:rPr>
              <a:t>(</a:t>
            </a:r>
            <a:r>
              <a:rPr lang="en-US" sz="2000" dirty="0" err="1">
                <a:solidFill>
                  <a:srgbClr val="00B0F0"/>
                </a:solidFill>
              </a:rPr>
              <a:t>dot_data</a:t>
            </a:r>
            <a:r>
              <a:rPr lang="en-US" sz="2000" dirty="0">
                <a:solidFill>
                  <a:srgbClr val="00B0F0"/>
                </a:solidFill>
              </a:rPr>
              <a:t>)</a:t>
            </a:r>
          </a:p>
          <a:p>
            <a:pPr marL="0" indent="0">
              <a:buNone/>
            </a:pPr>
            <a:r>
              <a:rPr lang="en-US" sz="2000" dirty="0">
                <a:solidFill>
                  <a:srgbClr val="FF0000"/>
                </a:solidFill>
              </a:rPr>
              <a:t>display</a:t>
            </a:r>
            <a:r>
              <a:rPr lang="en-US" sz="2000" dirty="0">
                <a:solidFill>
                  <a:srgbClr val="00B0F0"/>
                </a:solidFill>
              </a:rPr>
              <a:t>(graph)</a:t>
            </a:r>
          </a:p>
        </p:txBody>
      </p:sp>
      <p:sp>
        <p:nvSpPr>
          <p:cNvPr id="4" name="Slide Number Placeholder 3">
            <a:extLst>
              <a:ext uri="{FF2B5EF4-FFF2-40B4-BE49-F238E27FC236}">
                <a16:creationId xmlns:a16="http://schemas.microsoft.com/office/drawing/2014/main" id="{6DC647BA-BF87-AD3E-2BB4-FCB4D96A64F9}"/>
              </a:ext>
            </a:extLst>
          </p:cNvPr>
          <p:cNvSpPr>
            <a:spLocks noGrp="1"/>
          </p:cNvSpPr>
          <p:nvPr>
            <p:ph type="sldNum" sz="quarter" idx="12"/>
          </p:nvPr>
        </p:nvSpPr>
        <p:spPr/>
        <p:txBody>
          <a:bodyPr/>
          <a:lstStyle/>
          <a:p>
            <a:fld id="{7DC1BBB0-96F0-4077-A278-0F3FB5C104D3}" type="slidenum">
              <a:rPr lang="en-US" smtClean="0"/>
              <a:t>35</a:t>
            </a:fld>
            <a:endParaRPr lang="en-US"/>
          </a:p>
        </p:txBody>
      </p:sp>
    </p:spTree>
    <p:extLst>
      <p:ext uri="{BB962C8B-B14F-4D97-AF65-F5344CB8AC3E}">
        <p14:creationId xmlns:p14="http://schemas.microsoft.com/office/powerpoint/2010/main" val="3726064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A19B2-DCA2-91A1-CB17-9F7496F419EB}"/>
              </a:ext>
            </a:extLst>
          </p:cNvPr>
          <p:cNvSpPr>
            <a:spLocks noGrp="1"/>
          </p:cNvSpPr>
          <p:nvPr>
            <p:ph type="title"/>
          </p:nvPr>
        </p:nvSpPr>
        <p:spPr/>
        <p:txBody>
          <a:bodyPr/>
          <a:lstStyle/>
          <a:p>
            <a:r>
              <a:rPr lang="en-US" dirty="0"/>
              <a:t>Implementation in python</a:t>
            </a:r>
          </a:p>
        </p:txBody>
      </p:sp>
      <p:sp>
        <p:nvSpPr>
          <p:cNvPr id="3" name="Content Placeholder 2">
            <a:extLst>
              <a:ext uri="{FF2B5EF4-FFF2-40B4-BE49-F238E27FC236}">
                <a16:creationId xmlns:a16="http://schemas.microsoft.com/office/drawing/2014/main" id="{2C331579-296F-DDF8-AB22-04EE5BFB44C6}"/>
              </a:ext>
            </a:extLst>
          </p:cNvPr>
          <p:cNvSpPr>
            <a:spLocks noGrp="1"/>
          </p:cNvSpPr>
          <p:nvPr>
            <p:ph idx="1"/>
          </p:nvPr>
        </p:nvSpPr>
        <p:spPr/>
        <p:txBody>
          <a:bodyPr/>
          <a:lstStyle/>
          <a:p>
            <a:r>
              <a:rPr lang="en-US" dirty="0">
                <a:solidFill>
                  <a:schemeClr val="tx2"/>
                </a:solidFill>
              </a:rPr>
              <a:t>Possible output</a:t>
            </a:r>
          </a:p>
        </p:txBody>
      </p:sp>
      <p:pic>
        <p:nvPicPr>
          <p:cNvPr id="5" name="Picture 4">
            <a:extLst>
              <a:ext uri="{FF2B5EF4-FFF2-40B4-BE49-F238E27FC236}">
                <a16:creationId xmlns:a16="http://schemas.microsoft.com/office/drawing/2014/main" id="{3675217F-CCAA-0686-B19E-03377A1E1662}"/>
              </a:ext>
            </a:extLst>
          </p:cNvPr>
          <p:cNvPicPr>
            <a:picLocks noChangeAspect="1"/>
          </p:cNvPicPr>
          <p:nvPr/>
        </p:nvPicPr>
        <p:blipFill>
          <a:blip r:embed="rId2"/>
          <a:stretch>
            <a:fillRect/>
          </a:stretch>
        </p:blipFill>
        <p:spPr>
          <a:xfrm>
            <a:off x="1593436" y="2133600"/>
            <a:ext cx="4700841" cy="2146148"/>
          </a:xfrm>
          <a:prstGeom prst="rect">
            <a:avLst/>
          </a:prstGeom>
        </p:spPr>
      </p:pic>
      <p:pic>
        <p:nvPicPr>
          <p:cNvPr id="7" name="Picture 6">
            <a:extLst>
              <a:ext uri="{FF2B5EF4-FFF2-40B4-BE49-F238E27FC236}">
                <a16:creationId xmlns:a16="http://schemas.microsoft.com/office/drawing/2014/main" id="{B7B5BBD1-4DCD-8DAB-6925-38E091126C2D}"/>
              </a:ext>
            </a:extLst>
          </p:cNvPr>
          <p:cNvPicPr>
            <a:picLocks noChangeAspect="1"/>
          </p:cNvPicPr>
          <p:nvPr/>
        </p:nvPicPr>
        <p:blipFill>
          <a:blip r:embed="rId3"/>
          <a:stretch>
            <a:fillRect/>
          </a:stretch>
        </p:blipFill>
        <p:spPr>
          <a:xfrm>
            <a:off x="6472157" y="3352800"/>
            <a:ext cx="4716355" cy="2146148"/>
          </a:xfrm>
          <a:prstGeom prst="rect">
            <a:avLst/>
          </a:prstGeom>
        </p:spPr>
      </p:pic>
      <p:pic>
        <p:nvPicPr>
          <p:cNvPr id="9" name="Picture 8">
            <a:extLst>
              <a:ext uri="{FF2B5EF4-FFF2-40B4-BE49-F238E27FC236}">
                <a16:creationId xmlns:a16="http://schemas.microsoft.com/office/drawing/2014/main" id="{57DCC38C-B6E2-2221-EA1E-41227D4079F6}"/>
              </a:ext>
            </a:extLst>
          </p:cNvPr>
          <p:cNvPicPr>
            <a:picLocks noChangeAspect="1"/>
          </p:cNvPicPr>
          <p:nvPr/>
        </p:nvPicPr>
        <p:blipFill>
          <a:blip r:embed="rId4"/>
          <a:stretch>
            <a:fillRect/>
          </a:stretch>
        </p:blipFill>
        <p:spPr>
          <a:xfrm>
            <a:off x="1668780" y="4564532"/>
            <a:ext cx="4659469" cy="2146148"/>
          </a:xfrm>
          <a:prstGeom prst="rect">
            <a:avLst/>
          </a:prstGeom>
        </p:spPr>
      </p:pic>
      <p:sp>
        <p:nvSpPr>
          <p:cNvPr id="4" name="Slide Number Placeholder 3">
            <a:extLst>
              <a:ext uri="{FF2B5EF4-FFF2-40B4-BE49-F238E27FC236}">
                <a16:creationId xmlns:a16="http://schemas.microsoft.com/office/drawing/2014/main" id="{26815C44-013B-962A-2328-EC5D1338F8A0}"/>
              </a:ext>
            </a:extLst>
          </p:cNvPr>
          <p:cNvSpPr>
            <a:spLocks noGrp="1"/>
          </p:cNvSpPr>
          <p:nvPr>
            <p:ph type="sldNum" sz="quarter" idx="12"/>
          </p:nvPr>
        </p:nvSpPr>
        <p:spPr/>
        <p:txBody>
          <a:bodyPr/>
          <a:lstStyle/>
          <a:p>
            <a:fld id="{7DC1BBB0-96F0-4077-A278-0F3FB5C104D3}" type="slidenum">
              <a:rPr lang="en-US" smtClean="0"/>
              <a:t>36</a:t>
            </a:fld>
            <a:endParaRPr lang="en-US"/>
          </a:p>
        </p:txBody>
      </p:sp>
    </p:spTree>
    <p:extLst>
      <p:ext uri="{BB962C8B-B14F-4D97-AF65-F5344CB8AC3E}">
        <p14:creationId xmlns:p14="http://schemas.microsoft.com/office/powerpoint/2010/main" val="108486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06684-FF61-CDFD-0D9A-908E6D83BA06}"/>
              </a:ext>
            </a:extLst>
          </p:cNvPr>
          <p:cNvSpPr>
            <a:spLocks noGrp="1"/>
          </p:cNvSpPr>
          <p:nvPr>
            <p:ph type="title"/>
          </p:nvPr>
        </p:nvSpPr>
        <p:spPr/>
        <p:txBody>
          <a:bodyPr/>
          <a:lstStyle/>
          <a:p>
            <a:r>
              <a:rPr lang="en-US" dirty="0"/>
              <a:t>Decision tree</a:t>
            </a:r>
          </a:p>
        </p:txBody>
      </p:sp>
      <p:sp>
        <p:nvSpPr>
          <p:cNvPr id="3" name="Content Placeholder 2">
            <a:extLst>
              <a:ext uri="{FF2B5EF4-FFF2-40B4-BE49-F238E27FC236}">
                <a16:creationId xmlns:a16="http://schemas.microsoft.com/office/drawing/2014/main" id="{4FC54F81-B147-46F9-EBED-E0A7A79EED55}"/>
              </a:ext>
            </a:extLst>
          </p:cNvPr>
          <p:cNvSpPr>
            <a:spLocks noGrp="1"/>
          </p:cNvSpPr>
          <p:nvPr>
            <p:ph idx="1"/>
          </p:nvPr>
        </p:nvSpPr>
        <p:spPr/>
        <p:txBody>
          <a:bodyPr>
            <a:normAutofit lnSpcReduction="10000"/>
          </a:bodyPr>
          <a:lstStyle/>
          <a:p>
            <a:r>
              <a:rPr lang="en-US" dirty="0">
                <a:solidFill>
                  <a:schemeClr val="tx2"/>
                </a:solidFill>
              </a:rPr>
              <a:t>Most people divide decision trees into classification trees (which produce categorical outputs) and regression trees (which produce numeric outputs). In this chapter, we’ll focus on classification trees, and we’ll work through the ID3 algorithm for learning a decision tree from a set of labeled data, which should help us understand how decision trees actually work. To make things simple, we’ll restrict ourselves to problems with binary outputs like “Should I hire this candidate?” or “Should I show </a:t>
            </a:r>
            <a:r>
              <a:rPr lang="en-US" dirty="0" err="1">
                <a:solidFill>
                  <a:schemeClr val="tx2"/>
                </a:solidFill>
              </a:rPr>
              <a:t>thiswebsite</a:t>
            </a:r>
            <a:r>
              <a:rPr lang="en-US" dirty="0">
                <a:solidFill>
                  <a:schemeClr val="tx2"/>
                </a:solidFill>
              </a:rPr>
              <a:t> visitor advertisement A or advertisement B?” or “Will eating </a:t>
            </a:r>
            <a:r>
              <a:rPr lang="en-US" dirty="0" err="1">
                <a:solidFill>
                  <a:schemeClr val="tx2"/>
                </a:solidFill>
              </a:rPr>
              <a:t>thisfood</a:t>
            </a:r>
            <a:r>
              <a:rPr lang="en-US" dirty="0">
                <a:solidFill>
                  <a:schemeClr val="tx2"/>
                </a:solidFill>
              </a:rPr>
              <a:t> I found in the office fridge make me sick?”</a:t>
            </a:r>
          </a:p>
        </p:txBody>
      </p:sp>
      <p:sp>
        <p:nvSpPr>
          <p:cNvPr id="4" name="Slide Number Placeholder 3">
            <a:extLst>
              <a:ext uri="{FF2B5EF4-FFF2-40B4-BE49-F238E27FC236}">
                <a16:creationId xmlns:a16="http://schemas.microsoft.com/office/drawing/2014/main" id="{249133CD-E651-A716-0B6C-1EC4F6868A89}"/>
              </a:ext>
            </a:extLst>
          </p:cNvPr>
          <p:cNvSpPr>
            <a:spLocks noGrp="1"/>
          </p:cNvSpPr>
          <p:nvPr>
            <p:ph type="sldNum" sz="quarter" idx="12"/>
          </p:nvPr>
        </p:nvSpPr>
        <p:spPr/>
        <p:txBody>
          <a:bodyPr/>
          <a:lstStyle/>
          <a:p>
            <a:fld id="{7DC1BBB0-96F0-4077-A278-0F3FB5C104D3}" type="slidenum">
              <a:rPr lang="en-US" smtClean="0"/>
              <a:t>4</a:t>
            </a:fld>
            <a:endParaRPr lang="en-US"/>
          </a:p>
        </p:txBody>
      </p:sp>
    </p:spTree>
    <p:extLst>
      <p:ext uri="{BB962C8B-B14F-4D97-AF65-F5344CB8AC3E}">
        <p14:creationId xmlns:p14="http://schemas.microsoft.com/office/powerpoint/2010/main" val="1759079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279AC-E042-6A21-9E0E-B5DFBAE31ACC}"/>
              </a:ext>
            </a:extLst>
          </p:cNvPr>
          <p:cNvSpPr>
            <a:spLocks noGrp="1"/>
          </p:cNvSpPr>
          <p:nvPr>
            <p:ph type="title"/>
          </p:nvPr>
        </p:nvSpPr>
        <p:spPr/>
        <p:txBody>
          <a:bodyPr/>
          <a:lstStyle/>
          <a:p>
            <a:r>
              <a:rPr lang="en-US" dirty="0"/>
              <a:t>Example of a decision tree</a:t>
            </a:r>
          </a:p>
        </p:txBody>
      </p:sp>
      <p:sp>
        <p:nvSpPr>
          <p:cNvPr id="3" name="Content Placeholder 2">
            <a:extLst>
              <a:ext uri="{FF2B5EF4-FFF2-40B4-BE49-F238E27FC236}">
                <a16:creationId xmlns:a16="http://schemas.microsoft.com/office/drawing/2014/main" id="{091AC378-2D60-AF7A-8F6A-9F2EFE1E1984}"/>
              </a:ext>
            </a:extLst>
          </p:cNvPr>
          <p:cNvSpPr>
            <a:spLocks noGrp="1"/>
          </p:cNvSpPr>
          <p:nvPr>
            <p:ph idx="1"/>
          </p:nvPr>
        </p:nvSpPr>
        <p:spPr/>
        <p:txBody>
          <a:bodyPr>
            <a:normAutofit fontScale="92500" lnSpcReduction="20000"/>
          </a:bodyPr>
          <a:lstStyle/>
          <a:p>
            <a:r>
              <a:rPr lang="en-US" dirty="0">
                <a:solidFill>
                  <a:schemeClr val="tx2"/>
                </a:solidFill>
              </a:rPr>
              <a:t>Suppose that you play a game of twenty Questions:</a:t>
            </a:r>
          </a:p>
          <a:p>
            <a:r>
              <a:rPr lang="en-US" dirty="0">
                <a:solidFill>
                  <a:schemeClr val="tx2"/>
                </a:solidFill>
              </a:rPr>
              <a:t>I am thinking of an animal.”</a:t>
            </a:r>
          </a:p>
          <a:p>
            <a:r>
              <a:rPr lang="en-US" dirty="0">
                <a:solidFill>
                  <a:schemeClr val="tx2"/>
                </a:solidFill>
              </a:rPr>
              <a:t>“Does it have more than five legs?”</a:t>
            </a:r>
          </a:p>
          <a:p>
            <a:r>
              <a:rPr lang="en-US" dirty="0">
                <a:solidFill>
                  <a:schemeClr val="tx2"/>
                </a:solidFill>
              </a:rPr>
              <a:t>“No.”</a:t>
            </a:r>
          </a:p>
          <a:p>
            <a:r>
              <a:rPr lang="en-US" dirty="0">
                <a:solidFill>
                  <a:schemeClr val="tx2"/>
                </a:solidFill>
              </a:rPr>
              <a:t>“Is it delicious?”</a:t>
            </a:r>
          </a:p>
          <a:p>
            <a:r>
              <a:rPr lang="en-US" dirty="0">
                <a:solidFill>
                  <a:schemeClr val="tx2"/>
                </a:solidFill>
              </a:rPr>
              <a:t>“No.”</a:t>
            </a:r>
          </a:p>
          <a:p>
            <a:r>
              <a:rPr lang="en-US" dirty="0">
                <a:solidFill>
                  <a:schemeClr val="tx2"/>
                </a:solidFill>
              </a:rPr>
              <a:t>“Does it appear on the back of the Australian five-cent coin?”</a:t>
            </a:r>
          </a:p>
          <a:p>
            <a:r>
              <a:rPr lang="en-US" dirty="0">
                <a:solidFill>
                  <a:schemeClr val="tx2"/>
                </a:solidFill>
              </a:rPr>
              <a:t>“Yes.”</a:t>
            </a:r>
          </a:p>
          <a:p>
            <a:r>
              <a:rPr lang="en-US" dirty="0">
                <a:solidFill>
                  <a:schemeClr val="tx2"/>
                </a:solidFill>
              </a:rPr>
              <a:t>“Is it an echidna?”</a:t>
            </a:r>
          </a:p>
          <a:p>
            <a:r>
              <a:rPr lang="en-US" dirty="0">
                <a:solidFill>
                  <a:schemeClr val="tx2"/>
                </a:solidFill>
              </a:rPr>
              <a:t>“Yes, it is!”</a:t>
            </a:r>
          </a:p>
        </p:txBody>
      </p:sp>
      <p:sp>
        <p:nvSpPr>
          <p:cNvPr id="4" name="Slide Number Placeholder 3">
            <a:extLst>
              <a:ext uri="{FF2B5EF4-FFF2-40B4-BE49-F238E27FC236}">
                <a16:creationId xmlns:a16="http://schemas.microsoft.com/office/drawing/2014/main" id="{95E3C685-A350-7B0F-35DC-E164F3B04CE7}"/>
              </a:ext>
            </a:extLst>
          </p:cNvPr>
          <p:cNvSpPr>
            <a:spLocks noGrp="1"/>
          </p:cNvSpPr>
          <p:nvPr>
            <p:ph type="sldNum" sz="quarter" idx="12"/>
          </p:nvPr>
        </p:nvSpPr>
        <p:spPr/>
        <p:txBody>
          <a:bodyPr/>
          <a:lstStyle/>
          <a:p>
            <a:fld id="{7DC1BBB0-96F0-4077-A278-0F3FB5C104D3}" type="slidenum">
              <a:rPr lang="en-US" smtClean="0"/>
              <a:t>5</a:t>
            </a:fld>
            <a:endParaRPr lang="en-US"/>
          </a:p>
        </p:txBody>
      </p:sp>
    </p:spTree>
    <p:extLst>
      <p:ext uri="{BB962C8B-B14F-4D97-AF65-F5344CB8AC3E}">
        <p14:creationId xmlns:p14="http://schemas.microsoft.com/office/powerpoint/2010/main" val="2021314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B213C-3482-39E0-38D7-BA27934BAA86}"/>
              </a:ext>
            </a:extLst>
          </p:cNvPr>
          <p:cNvSpPr>
            <a:spLocks noGrp="1"/>
          </p:cNvSpPr>
          <p:nvPr>
            <p:ph type="title"/>
          </p:nvPr>
        </p:nvSpPr>
        <p:spPr/>
        <p:txBody>
          <a:bodyPr/>
          <a:lstStyle/>
          <a:p>
            <a:r>
              <a:rPr lang="en-US" dirty="0"/>
              <a:t>Example of a decision tree</a:t>
            </a:r>
          </a:p>
        </p:txBody>
      </p:sp>
      <p:pic>
        <p:nvPicPr>
          <p:cNvPr id="5" name="Content Placeholder 4">
            <a:extLst>
              <a:ext uri="{FF2B5EF4-FFF2-40B4-BE49-F238E27FC236}">
                <a16:creationId xmlns:a16="http://schemas.microsoft.com/office/drawing/2014/main" id="{37B803FE-251B-0178-44AF-5B22441976BD}"/>
              </a:ext>
            </a:extLst>
          </p:cNvPr>
          <p:cNvPicPr>
            <a:picLocks noGrp="1" noChangeAspect="1"/>
          </p:cNvPicPr>
          <p:nvPr>
            <p:ph idx="1"/>
          </p:nvPr>
        </p:nvPicPr>
        <p:blipFill rotWithShape="1">
          <a:blip r:embed="rId2"/>
          <a:srcRect l="2" t="4336" r="-2"/>
          <a:stretch/>
        </p:blipFill>
        <p:spPr>
          <a:xfrm>
            <a:off x="3122197" y="3200400"/>
            <a:ext cx="5944430" cy="3362571"/>
          </a:xfrm>
        </p:spPr>
      </p:pic>
      <p:sp>
        <p:nvSpPr>
          <p:cNvPr id="6" name="TextBox 5">
            <a:extLst>
              <a:ext uri="{FF2B5EF4-FFF2-40B4-BE49-F238E27FC236}">
                <a16:creationId xmlns:a16="http://schemas.microsoft.com/office/drawing/2014/main" id="{5EB8D19B-2D71-B96E-AE0D-D9E803652DB8}"/>
              </a:ext>
            </a:extLst>
          </p:cNvPr>
          <p:cNvSpPr txBox="1"/>
          <p:nvPr/>
        </p:nvSpPr>
        <p:spPr>
          <a:xfrm>
            <a:off x="2132011" y="1981200"/>
            <a:ext cx="8686801" cy="923330"/>
          </a:xfrm>
          <a:prstGeom prst="rect">
            <a:avLst/>
          </a:prstGeom>
          <a:noFill/>
        </p:spPr>
        <p:txBody>
          <a:bodyPr wrap="square" rtlCol="0">
            <a:spAutoFit/>
          </a:bodyPr>
          <a:lstStyle/>
          <a:p>
            <a:r>
              <a:rPr lang="en-US" dirty="0"/>
              <a:t>“</a:t>
            </a:r>
            <a:r>
              <a:rPr lang="en-US" dirty="0">
                <a:solidFill>
                  <a:schemeClr val="tx2"/>
                </a:solidFill>
              </a:rPr>
              <a:t>Not more than 5 legs” → “Not delicious” → “On the 5-cent coin” →“Echidna!”</a:t>
            </a:r>
          </a:p>
          <a:p>
            <a:endParaRPr lang="en-US" dirty="0">
              <a:solidFill>
                <a:schemeClr val="tx2"/>
              </a:solidFill>
            </a:endParaRPr>
          </a:p>
          <a:p>
            <a:r>
              <a:rPr lang="en-US" dirty="0">
                <a:solidFill>
                  <a:schemeClr val="tx2"/>
                </a:solidFill>
              </a:rPr>
              <a:t>This is the path in the tree which leads to the answer.</a:t>
            </a:r>
          </a:p>
        </p:txBody>
      </p:sp>
      <p:sp>
        <p:nvSpPr>
          <p:cNvPr id="3" name="Slide Number Placeholder 2">
            <a:extLst>
              <a:ext uri="{FF2B5EF4-FFF2-40B4-BE49-F238E27FC236}">
                <a16:creationId xmlns:a16="http://schemas.microsoft.com/office/drawing/2014/main" id="{0AACE036-E905-8113-AFB0-9D248825F184}"/>
              </a:ext>
            </a:extLst>
          </p:cNvPr>
          <p:cNvSpPr>
            <a:spLocks noGrp="1"/>
          </p:cNvSpPr>
          <p:nvPr>
            <p:ph type="sldNum" sz="quarter" idx="12"/>
          </p:nvPr>
        </p:nvSpPr>
        <p:spPr/>
        <p:txBody>
          <a:bodyPr/>
          <a:lstStyle/>
          <a:p>
            <a:fld id="{7DC1BBB0-96F0-4077-A278-0F3FB5C104D3}" type="slidenum">
              <a:rPr lang="en-US" smtClean="0"/>
              <a:t>6</a:t>
            </a:fld>
            <a:endParaRPr lang="en-US"/>
          </a:p>
        </p:txBody>
      </p:sp>
    </p:spTree>
    <p:extLst>
      <p:ext uri="{BB962C8B-B14F-4D97-AF65-F5344CB8AC3E}">
        <p14:creationId xmlns:p14="http://schemas.microsoft.com/office/powerpoint/2010/main" val="2615544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99FDD-B290-E4E2-5BF2-987C0F0F3AA4}"/>
              </a:ext>
            </a:extLst>
          </p:cNvPr>
          <p:cNvSpPr>
            <a:spLocks noGrp="1"/>
          </p:cNvSpPr>
          <p:nvPr>
            <p:ph type="title"/>
          </p:nvPr>
        </p:nvSpPr>
        <p:spPr/>
        <p:txBody>
          <a:bodyPr/>
          <a:lstStyle/>
          <a:p>
            <a:r>
              <a:rPr lang="en-US" dirty="0"/>
              <a:t>Entropy</a:t>
            </a:r>
          </a:p>
        </p:txBody>
      </p:sp>
      <p:sp>
        <p:nvSpPr>
          <p:cNvPr id="3" name="Content Placeholder 2">
            <a:extLst>
              <a:ext uri="{FF2B5EF4-FFF2-40B4-BE49-F238E27FC236}">
                <a16:creationId xmlns:a16="http://schemas.microsoft.com/office/drawing/2014/main" id="{8B397DB7-5146-AC90-2FE3-F384C89772B4}"/>
              </a:ext>
            </a:extLst>
          </p:cNvPr>
          <p:cNvSpPr>
            <a:spLocks noGrp="1"/>
          </p:cNvSpPr>
          <p:nvPr>
            <p:ph idx="1"/>
          </p:nvPr>
        </p:nvSpPr>
        <p:spPr/>
        <p:txBody>
          <a:bodyPr>
            <a:normAutofit/>
          </a:bodyPr>
          <a:lstStyle/>
          <a:p>
            <a:r>
              <a:rPr lang="en-US" dirty="0">
                <a:solidFill>
                  <a:schemeClr val="tx2"/>
                </a:solidFill>
              </a:rPr>
              <a:t>In order to build a decision tree, we will need to decide what questions to ask and in what order. At each stage of the tree there are some possibilities we’ve eliminated and some that we haven’t. After learning that an animal doesn’t have more than five legs, we’ve eliminated the possibility that it’s a grasshopper. We haven’t eliminated the possibility that it’s a duck. Each possible question partitions the remaining possibilities according to its answer.</a:t>
            </a:r>
          </a:p>
        </p:txBody>
      </p:sp>
      <p:sp>
        <p:nvSpPr>
          <p:cNvPr id="4" name="Slide Number Placeholder 3">
            <a:extLst>
              <a:ext uri="{FF2B5EF4-FFF2-40B4-BE49-F238E27FC236}">
                <a16:creationId xmlns:a16="http://schemas.microsoft.com/office/drawing/2014/main" id="{78F14DC6-C9F9-6DAA-448A-B58A8EC80128}"/>
              </a:ext>
            </a:extLst>
          </p:cNvPr>
          <p:cNvSpPr>
            <a:spLocks noGrp="1"/>
          </p:cNvSpPr>
          <p:nvPr>
            <p:ph type="sldNum" sz="quarter" idx="12"/>
          </p:nvPr>
        </p:nvSpPr>
        <p:spPr/>
        <p:txBody>
          <a:bodyPr/>
          <a:lstStyle/>
          <a:p>
            <a:fld id="{7DC1BBB0-96F0-4077-A278-0F3FB5C104D3}" type="slidenum">
              <a:rPr lang="en-US" smtClean="0"/>
              <a:t>7</a:t>
            </a:fld>
            <a:endParaRPr lang="en-US"/>
          </a:p>
        </p:txBody>
      </p:sp>
    </p:spTree>
    <p:extLst>
      <p:ext uri="{BB962C8B-B14F-4D97-AF65-F5344CB8AC3E}">
        <p14:creationId xmlns:p14="http://schemas.microsoft.com/office/powerpoint/2010/main" val="967873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43934-8814-7329-F1D3-8666A1A23A41}"/>
              </a:ext>
            </a:extLst>
          </p:cNvPr>
          <p:cNvSpPr>
            <a:spLocks noGrp="1"/>
          </p:cNvSpPr>
          <p:nvPr>
            <p:ph type="title"/>
          </p:nvPr>
        </p:nvSpPr>
        <p:spPr/>
        <p:txBody>
          <a:bodyPr/>
          <a:lstStyle/>
          <a:p>
            <a:r>
              <a:rPr lang="en-US" dirty="0"/>
              <a:t>Entropy</a:t>
            </a:r>
          </a:p>
        </p:txBody>
      </p:sp>
      <p:sp>
        <p:nvSpPr>
          <p:cNvPr id="3" name="Content Placeholder 2">
            <a:extLst>
              <a:ext uri="{FF2B5EF4-FFF2-40B4-BE49-F238E27FC236}">
                <a16:creationId xmlns:a16="http://schemas.microsoft.com/office/drawing/2014/main" id="{29B166F6-4F3C-0F69-EBB8-7CD05A8DCE5B}"/>
              </a:ext>
            </a:extLst>
          </p:cNvPr>
          <p:cNvSpPr>
            <a:spLocks noGrp="1"/>
          </p:cNvSpPr>
          <p:nvPr>
            <p:ph idx="1"/>
          </p:nvPr>
        </p:nvSpPr>
        <p:spPr/>
        <p:txBody>
          <a:bodyPr>
            <a:normAutofit/>
          </a:bodyPr>
          <a:lstStyle/>
          <a:p>
            <a:r>
              <a:rPr lang="en-US" dirty="0">
                <a:solidFill>
                  <a:schemeClr val="tx2"/>
                </a:solidFill>
              </a:rPr>
              <a:t>Ideally, we’d like to choose questions whose answers give a lot of information about what our tree should predict. If there’s a single yes/no question for which “yes” answers always correspond to True outputs and “no” answers to False outputs (or vice versa), this would be an awesome question to pick. Conversely, a yes/no question for which neither answer gives you much new information about what the prediction should be is probably not a good choice.</a:t>
            </a:r>
          </a:p>
        </p:txBody>
      </p:sp>
      <p:sp>
        <p:nvSpPr>
          <p:cNvPr id="4" name="Slide Number Placeholder 3">
            <a:extLst>
              <a:ext uri="{FF2B5EF4-FFF2-40B4-BE49-F238E27FC236}">
                <a16:creationId xmlns:a16="http://schemas.microsoft.com/office/drawing/2014/main" id="{EC66094B-8C9E-040A-1277-C13B5AA03D86}"/>
              </a:ext>
            </a:extLst>
          </p:cNvPr>
          <p:cNvSpPr>
            <a:spLocks noGrp="1"/>
          </p:cNvSpPr>
          <p:nvPr>
            <p:ph type="sldNum" sz="quarter" idx="12"/>
          </p:nvPr>
        </p:nvSpPr>
        <p:spPr/>
        <p:txBody>
          <a:bodyPr/>
          <a:lstStyle/>
          <a:p>
            <a:fld id="{7DC1BBB0-96F0-4077-A278-0F3FB5C104D3}" type="slidenum">
              <a:rPr lang="en-US" smtClean="0"/>
              <a:t>8</a:t>
            </a:fld>
            <a:endParaRPr lang="en-US"/>
          </a:p>
        </p:txBody>
      </p:sp>
    </p:spTree>
    <p:extLst>
      <p:ext uri="{BB962C8B-B14F-4D97-AF65-F5344CB8AC3E}">
        <p14:creationId xmlns:p14="http://schemas.microsoft.com/office/powerpoint/2010/main" val="2764085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04808-E7A0-B54B-C168-EB84F70E4BEF}"/>
              </a:ext>
            </a:extLst>
          </p:cNvPr>
          <p:cNvSpPr>
            <a:spLocks noGrp="1"/>
          </p:cNvSpPr>
          <p:nvPr>
            <p:ph type="title"/>
          </p:nvPr>
        </p:nvSpPr>
        <p:spPr/>
        <p:txBody>
          <a:bodyPr/>
          <a:lstStyle/>
          <a:p>
            <a:r>
              <a:rPr lang="en-US" dirty="0"/>
              <a:t>Entropy</a:t>
            </a:r>
          </a:p>
        </p:txBody>
      </p:sp>
      <p:sp>
        <p:nvSpPr>
          <p:cNvPr id="3" name="Content Placeholder 2">
            <a:extLst>
              <a:ext uri="{FF2B5EF4-FFF2-40B4-BE49-F238E27FC236}">
                <a16:creationId xmlns:a16="http://schemas.microsoft.com/office/drawing/2014/main" id="{7264CAC3-9ECA-286F-CDB7-0D85BF40D7F8}"/>
              </a:ext>
            </a:extLst>
          </p:cNvPr>
          <p:cNvSpPr>
            <a:spLocks noGrp="1"/>
          </p:cNvSpPr>
          <p:nvPr>
            <p:ph idx="1"/>
          </p:nvPr>
        </p:nvSpPr>
        <p:spPr/>
        <p:txBody>
          <a:bodyPr>
            <a:normAutofit/>
          </a:bodyPr>
          <a:lstStyle/>
          <a:p>
            <a:r>
              <a:rPr lang="en-US" dirty="0"/>
              <a:t>We capture this notion of “how much information” with entropy. You have probably heard this term used to mean disorder. We use it to represent the uncertainty associated with data. Imagine that we have a set S of data, each member of which is labeled as belonging to one of a finite number of classes C1, ..., Cn. If all the data points belong to a single class, then there is no real uncertainty, which means we’d like there to be low entropy. If the data points are </a:t>
            </a:r>
            <a:r>
              <a:rPr lang="en-US" dirty="0" err="1"/>
              <a:t>evenlyspread</a:t>
            </a:r>
            <a:r>
              <a:rPr lang="en-US" dirty="0"/>
              <a:t> across the classes, there is a lot of uncertainty and we’d like there to be high entropy</a:t>
            </a:r>
          </a:p>
        </p:txBody>
      </p:sp>
      <p:sp>
        <p:nvSpPr>
          <p:cNvPr id="4" name="Slide Number Placeholder 3">
            <a:extLst>
              <a:ext uri="{FF2B5EF4-FFF2-40B4-BE49-F238E27FC236}">
                <a16:creationId xmlns:a16="http://schemas.microsoft.com/office/drawing/2014/main" id="{5101C6BD-711A-6BE3-3858-3EBA515E4DF4}"/>
              </a:ext>
            </a:extLst>
          </p:cNvPr>
          <p:cNvSpPr>
            <a:spLocks noGrp="1"/>
          </p:cNvSpPr>
          <p:nvPr>
            <p:ph type="sldNum" sz="quarter" idx="12"/>
          </p:nvPr>
        </p:nvSpPr>
        <p:spPr/>
        <p:txBody>
          <a:bodyPr/>
          <a:lstStyle/>
          <a:p>
            <a:fld id="{7DC1BBB0-96F0-4077-A278-0F3FB5C104D3}" type="slidenum">
              <a:rPr lang="en-US" smtClean="0"/>
              <a:t>9</a:t>
            </a:fld>
            <a:endParaRPr lang="en-US"/>
          </a:p>
        </p:txBody>
      </p:sp>
    </p:spTree>
    <p:extLst>
      <p:ext uri="{BB962C8B-B14F-4D97-AF65-F5344CB8AC3E}">
        <p14:creationId xmlns:p14="http://schemas.microsoft.com/office/powerpoint/2010/main" val="2051663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th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h education presentation with Pi  (widescreen).potx" id="{DF132673-7A8C-4FB7-A35E-0123B6C0D98B}" vid="{CCAAB50D-2EF2-4925-80C2-C83131AE58AC}"/>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Math education presentation with Pi  (widescreen)</Template>
  <TotalTime>129</TotalTime>
  <Words>2102</Words>
  <Application>Microsoft Office PowerPoint</Application>
  <PresentationFormat>Custom</PresentationFormat>
  <Paragraphs>158</Paragraphs>
  <Slides>36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36</vt:i4>
      </vt:variant>
    </vt:vector>
  </HeadingPairs>
  <TitlesOfParts>
    <vt:vector size="39" baseType="lpstr">
      <vt:lpstr>Arial</vt:lpstr>
      <vt:lpstr>Euphemia</vt:lpstr>
      <vt:lpstr>Math 16x9</vt:lpstr>
      <vt:lpstr>Decision trees</vt:lpstr>
      <vt:lpstr>Decision tree</vt:lpstr>
      <vt:lpstr>Decision Trees</vt:lpstr>
      <vt:lpstr>Decision tree</vt:lpstr>
      <vt:lpstr>Example of a decision tree</vt:lpstr>
      <vt:lpstr>Example of a decision tree</vt:lpstr>
      <vt:lpstr>Entropy</vt:lpstr>
      <vt:lpstr>Entropy</vt:lpstr>
      <vt:lpstr>Entropy</vt:lpstr>
      <vt:lpstr>Entropy Formulation</vt:lpstr>
      <vt:lpstr>The Entropy of a Partition</vt:lpstr>
      <vt:lpstr>Building a tree using Entropy</vt:lpstr>
      <vt:lpstr>Building a tree using Entropy</vt:lpstr>
      <vt:lpstr>Building a tree using Entropy</vt:lpstr>
      <vt:lpstr>Building a tree using Entropy</vt:lpstr>
      <vt:lpstr>Building a tree using Entropy</vt:lpstr>
      <vt:lpstr>Building a tree using Entropy</vt:lpstr>
      <vt:lpstr>Building a tree using Entropy</vt:lpstr>
      <vt:lpstr>Building a tree using Entropy</vt:lpstr>
      <vt:lpstr>Building a tree using Entropy</vt:lpstr>
      <vt:lpstr>Building a tree using Entropy</vt:lpstr>
      <vt:lpstr>Building a tree using Entropy</vt:lpstr>
      <vt:lpstr>Implementation in python</vt:lpstr>
      <vt:lpstr>Implementation in python</vt:lpstr>
      <vt:lpstr>Random Forest</vt:lpstr>
      <vt:lpstr>Random Forest-ensemble learning</vt:lpstr>
      <vt:lpstr>Random Forest-ensemble learning</vt:lpstr>
      <vt:lpstr>Random Forest-bagging and boosting</vt:lpstr>
      <vt:lpstr>Random Forest-bagging and boosting</vt:lpstr>
      <vt:lpstr>Algorithm for Random Forest</vt:lpstr>
      <vt:lpstr>Example</vt:lpstr>
      <vt:lpstr>Implementation in python</vt:lpstr>
      <vt:lpstr>Implementation in python</vt:lpstr>
      <vt:lpstr>Implementation in python</vt:lpstr>
      <vt:lpstr>Implementation in python</vt:lpstr>
      <vt:lpstr>Implementation in python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trees</dc:title>
  <dc:creator>Marziyeh Mousavi</dc:creator>
  <cp:lastModifiedBy>Marziyeh Mousavi</cp:lastModifiedBy>
  <cp:revision>6</cp:revision>
  <dcterms:created xsi:type="dcterms:W3CDTF">2024-07-24T07:28:11Z</dcterms:created>
  <dcterms:modified xsi:type="dcterms:W3CDTF">2024-08-09T13:52:13Z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