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56" r:id="rId2"/>
    <p:sldId id="285" r:id="rId3"/>
    <p:sldId id="286" r:id="rId4"/>
    <p:sldId id="287" r:id="rId5"/>
    <p:sldId id="288" r:id="rId6"/>
    <p:sldId id="289" r:id="rId7"/>
    <p:sldId id="284" r:id="rId8"/>
    <p:sldId id="290" r:id="rId9"/>
    <p:sldId id="291" r:id="rId10"/>
    <p:sldId id="292" r:id="rId11"/>
    <p:sldId id="293" r:id="rId12"/>
    <p:sldId id="294" r:id="rId13"/>
    <p:sldId id="295" r:id="rId14"/>
    <p:sldId id="297" r:id="rId15"/>
    <p:sldId id="298" r:id="rId16"/>
    <p:sldId id="299" r:id="rId17"/>
    <p:sldId id="300" r:id="rId18"/>
    <p:sldId id="296" r:id="rId19"/>
    <p:sldId id="301" r:id="rId20"/>
    <p:sldId id="302" r:id="rId21"/>
    <p:sldId id="303" r:id="rId22"/>
    <p:sldId id="304" r:id="rId23"/>
    <p:sldId id="305" r:id="rId24"/>
    <p:sldId id="306" r:id="rId25"/>
    <p:sldId id="307" r:id="rId26"/>
    <p:sldId id="308" r:id="rId27"/>
    <p:sldId id="309" r:id="rId28"/>
    <p:sldId id="310" r:id="rId29"/>
    <p:sldId id="311" r:id="rId30"/>
    <p:sldId id="313" r:id="rId31"/>
    <p:sldId id="312" r:id="rId32"/>
    <p:sldId id="314" r:id="rId33"/>
    <p:sldId id="315" r:id="rId34"/>
    <p:sldId id="317" r:id="rId35"/>
    <p:sldId id="318" r:id="rId36"/>
    <p:sldId id="320" r:id="rId37"/>
    <p:sldId id="321" r:id="rId38"/>
    <p:sldId id="316" r:id="rId39"/>
    <p:sldId id="274" r:id="rId40"/>
    <p:sldId id="322" r:id="rId41"/>
    <p:sldId id="323" r:id="rId42"/>
    <p:sldId id="324" r:id="rId43"/>
    <p:sldId id="325" r:id="rId44"/>
    <p:sldId id="319" r:id="rId45"/>
    <p:sldId id="275" r:id="rId46"/>
    <p:sldId id="276" r:id="rId47"/>
    <p:sldId id="277" r:id="rId48"/>
    <p:sldId id="326" r:id="rId49"/>
    <p:sldId id="327" r:id="rId50"/>
    <p:sldId id="328" r:id="rId5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howGuides="1">
      <p:cViewPr varScale="1">
        <p:scale>
          <a:sx n="85" d="100"/>
          <a:sy n="85" d="100"/>
        </p:scale>
        <p:origin x="614"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114B270F-C1E2-438C-93E6-254B3350B235}"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114895A-1D2B-4BDC-A261-F5E12EE977EB}"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39E3AD3-5D31-4B6D-A8FA-25344E076474}"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60263A9-4246-4CDD-821F-5B9898E91FCD}" type="datetime1">
              <a:rPr lang="en-US" smtClean="0"/>
              <a:t>8/9/2024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6A79E6C-E6D4-426B-BE00-03C225D65B43}"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A42F68F-EC06-4812-9A59-08AEF60F4EC1}"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8318011-89C6-4674-AD16-E60B1E616AB3}" type="datetime1">
              <a:rPr lang="en-US" smtClean="0"/>
              <a:t>8/9/2024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7C2049A-9705-473D-8FC3-186CC68C756A}" type="datetime1">
              <a:rPr lang="en-US" smtClean="0"/>
              <a:t>8/9/2024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824EC484-D75E-4BF2-82DA-56FC62E232D3}" type="datetime1">
              <a:rPr lang="en-US" smtClean="0"/>
              <a:t>8/9/2024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63323-FE1E-48D6-958B-3A24C934583B}"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16AD6654-CFB4-46FE-91BA-C1F8E4F35349}" type="datetime1">
              <a:rPr lang="en-US" smtClean="0"/>
              <a:t>8/9/2024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A85F4893-63B4-47CA-B3E1-A8EA97332FB1}" type="datetime1">
              <a:rPr lang="en-US" smtClean="0"/>
              <a:t>8/9/2024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Neural Networks</a:t>
            </a:r>
            <a:endParaRPr lang="en-US" dirty="0"/>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6B96357B-DF2D-F613-7EBF-25E0862E9ACF}"/>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3F12-E259-9022-B9D7-75B20DD69A28}"/>
              </a:ext>
            </a:extLst>
          </p:cNvPr>
          <p:cNvSpPr>
            <a:spLocks noGrp="1"/>
          </p:cNvSpPr>
          <p:nvPr>
            <p:ph type="title"/>
          </p:nvPr>
        </p:nvSpPr>
        <p:spPr/>
        <p:txBody>
          <a:bodyPr/>
          <a:lstStyle/>
          <a:p>
            <a:r>
              <a:rPr lang="en-US" dirty="0"/>
              <a:t>Types of perceptron</a:t>
            </a:r>
          </a:p>
        </p:txBody>
      </p:sp>
      <p:sp>
        <p:nvSpPr>
          <p:cNvPr id="3" name="Content Placeholder 2">
            <a:extLst>
              <a:ext uri="{FF2B5EF4-FFF2-40B4-BE49-F238E27FC236}">
                <a16:creationId xmlns:a16="http://schemas.microsoft.com/office/drawing/2014/main" id="{1C8415B1-945C-F69A-3480-DDB49150E406}"/>
              </a:ext>
            </a:extLst>
          </p:cNvPr>
          <p:cNvSpPr>
            <a:spLocks noGrp="1"/>
          </p:cNvSpPr>
          <p:nvPr>
            <p:ph idx="1"/>
          </p:nvPr>
        </p:nvSpPr>
        <p:spPr/>
        <p:txBody>
          <a:bodyPr/>
          <a:lstStyle/>
          <a:p>
            <a:r>
              <a:rPr lang="en-US" dirty="0">
                <a:solidFill>
                  <a:schemeClr val="tx2"/>
                </a:solidFill>
              </a:rPr>
              <a:t>Single layer: Single layer perceptron can learn only linearly separable patterns.</a:t>
            </a:r>
          </a:p>
          <a:p>
            <a:r>
              <a:rPr lang="en-US" dirty="0">
                <a:solidFill>
                  <a:schemeClr val="tx2"/>
                </a:solidFill>
              </a:rPr>
              <a:t>Multilayer: Multilayer </a:t>
            </a:r>
            <a:r>
              <a:rPr lang="en-US" dirty="0" err="1">
                <a:solidFill>
                  <a:schemeClr val="tx2"/>
                </a:solidFill>
              </a:rPr>
              <a:t>perceptrons</a:t>
            </a:r>
            <a:r>
              <a:rPr lang="en-US" dirty="0">
                <a:solidFill>
                  <a:schemeClr val="tx2"/>
                </a:solidFill>
              </a:rPr>
              <a:t> can learn about two or more layers having a greater processing power.</a:t>
            </a:r>
          </a:p>
          <a:p>
            <a:r>
              <a:rPr lang="en-US" dirty="0">
                <a:solidFill>
                  <a:schemeClr val="tx2"/>
                </a:solidFill>
              </a:rPr>
              <a:t>The Perceptron algorithm learns the weights for the input signals in order to draw a linear decision boundary.</a:t>
            </a:r>
          </a:p>
        </p:txBody>
      </p:sp>
      <p:sp>
        <p:nvSpPr>
          <p:cNvPr id="4" name="Slide Number Placeholder 3">
            <a:extLst>
              <a:ext uri="{FF2B5EF4-FFF2-40B4-BE49-F238E27FC236}">
                <a16:creationId xmlns:a16="http://schemas.microsoft.com/office/drawing/2014/main" id="{8738FFF2-7A5A-613E-8EB5-8A41B06949FF}"/>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34014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E919-4B42-88C6-100C-B3572C8C807D}"/>
              </a:ext>
            </a:extLst>
          </p:cNvPr>
          <p:cNvSpPr>
            <a:spLocks noGrp="1"/>
          </p:cNvSpPr>
          <p:nvPr>
            <p:ph type="title"/>
          </p:nvPr>
        </p:nvSpPr>
        <p:spPr/>
        <p:txBody>
          <a:bodyPr/>
          <a:lstStyle/>
          <a:p>
            <a:r>
              <a:rPr lang="en-US" dirty="0"/>
              <a:t>Types of perceptron</a:t>
            </a:r>
          </a:p>
        </p:txBody>
      </p:sp>
      <p:sp>
        <p:nvSpPr>
          <p:cNvPr id="3" name="Content Placeholder 2">
            <a:extLst>
              <a:ext uri="{FF2B5EF4-FFF2-40B4-BE49-F238E27FC236}">
                <a16:creationId xmlns:a16="http://schemas.microsoft.com/office/drawing/2014/main" id="{2EC760FF-084B-B6F2-AA72-3AA4772AC21B}"/>
              </a:ext>
            </a:extLst>
          </p:cNvPr>
          <p:cNvSpPr>
            <a:spLocks noGrp="1"/>
          </p:cNvSpPr>
          <p:nvPr>
            <p:ph idx="1"/>
          </p:nvPr>
        </p:nvSpPr>
        <p:spPr/>
        <p:txBody>
          <a:bodyPr/>
          <a:lstStyle/>
          <a:p>
            <a:r>
              <a:rPr lang="en-US" dirty="0">
                <a:solidFill>
                  <a:schemeClr val="tx2"/>
                </a:solidFill>
              </a:rPr>
              <a:t>there are some problems that simply can’t be solved by a single perceptron. For example, no matter how hard you try, you cannot use a perceptron to build an XOR gate that outputs 1 if exactly one of its inputs is 1 and 0 otherwise. This is where we start needing more complicated neural networks</a:t>
            </a:r>
          </a:p>
        </p:txBody>
      </p:sp>
      <p:sp>
        <p:nvSpPr>
          <p:cNvPr id="4" name="Slide Number Placeholder 3">
            <a:extLst>
              <a:ext uri="{FF2B5EF4-FFF2-40B4-BE49-F238E27FC236}">
                <a16:creationId xmlns:a16="http://schemas.microsoft.com/office/drawing/2014/main" id="{4E407A84-1E0A-F921-5F7C-4B0B65D4BF9A}"/>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388532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F3B8-4A47-8320-6A72-5A9288A096B7}"/>
              </a:ext>
            </a:extLst>
          </p:cNvPr>
          <p:cNvSpPr>
            <a:spLocks noGrp="1"/>
          </p:cNvSpPr>
          <p:nvPr>
            <p:ph type="title"/>
          </p:nvPr>
        </p:nvSpPr>
        <p:spPr/>
        <p:txBody>
          <a:bodyPr/>
          <a:lstStyle/>
          <a:p>
            <a:r>
              <a:rPr lang="en-US" dirty="0"/>
              <a:t>Perceptron-example</a:t>
            </a:r>
          </a:p>
        </p:txBody>
      </p:sp>
      <p:pic>
        <p:nvPicPr>
          <p:cNvPr id="5" name="Content Placeholder 4">
            <a:extLst>
              <a:ext uri="{FF2B5EF4-FFF2-40B4-BE49-F238E27FC236}">
                <a16:creationId xmlns:a16="http://schemas.microsoft.com/office/drawing/2014/main" id="{0FB88444-22F7-B020-E081-C4347791327C}"/>
              </a:ext>
            </a:extLst>
          </p:cNvPr>
          <p:cNvPicPr>
            <a:picLocks noGrp="1" noChangeAspect="1"/>
          </p:cNvPicPr>
          <p:nvPr>
            <p:ph idx="1"/>
          </p:nvPr>
        </p:nvPicPr>
        <p:blipFill>
          <a:blip r:embed="rId2"/>
          <a:stretch>
            <a:fillRect/>
          </a:stretch>
        </p:blipFill>
        <p:spPr>
          <a:xfrm>
            <a:off x="1446212" y="3124200"/>
            <a:ext cx="9782175" cy="2342988"/>
          </a:xfrm>
        </p:spPr>
      </p:pic>
      <p:sp>
        <p:nvSpPr>
          <p:cNvPr id="6" name="TextBox 5">
            <a:extLst>
              <a:ext uri="{FF2B5EF4-FFF2-40B4-BE49-F238E27FC236}">
                <a16:creationId xmlns:a16="http://schemas.microsoft.com/office/drawing/2014/main" id="{80467A24-7A0A-F6F9-A5E3-72A0B101AB6F}"/>
              </a:ext>
            </a:extLst>
          </p:cNvPr>
          <p:cNvSpPr txBox="1"/>
          <p:nvPr/>
        </p:nvSpPr>
        <p:spPr>
          <a:xfrm>
            <a:off x="1593436" y="1669284"/>
            <a:ext cx="6553200" cy="1477328"/>
          </a:xfrm>
          <a:prstGeom prst="rect">
            <a:avLst/>
          </a:prstGeom>
          <a:noFill/>
        </p:spPr>
        <p:txBody>
          <a:bodyPr wrap="square" rtlCol="0">
            <a:spAutoFit/>
          </a:bodyPr>
          <a:lstStyle/>
          <a:p>
            <a:pPr algn="l"/>
            <a:r>
              <a:rPr lang="en-US" b="0" i="0">
                <a:solidFill>
                  <a:srgbClr val="000000"/>
                </a:solidFill>
                <a:effectLst/>
                <a:latin typeface="Verdana" panose="020B0604030504040204" pitchFamily="34" charset="0"/>
              </a:rPr>
              <a:t>Imagine a perceptron (in your brain).</a:t>
            </a:r>
          </a:p>
          <a:p>
            <a:pPr algn="l"/>
            <a:r>
              <a:rPr lang="en-US" b="0" i="0">
                <a:solidFill>
                  <a:srgbClr val="000000"/>
                </a:solidFill>
                <a:effectLst/>
                <a:latin typeface="Verdana" panose="020B0604030504040204" pitchFamily="34" charset="0"/>
              </a:rPr>
              <a:t>The perceptron tries to decide if you should go to a concert.</a:t>
            </a:r>
          </a:p>
          <a:p>
            <a:pPr algn="l"/>
            <a:r>
              <a:rPr lang="en-US" b="0" i="0">
                <a:solidFill>
                  <a:srgbClr val="000000"/>
                </a:solidFill>
                <a:effectLst/>
                <a:latin typeface="Verdana" panose="020B0604030504040204" pitchFamily="34" charset="0"/>
              </a:rPr>
              <a:t>Is the artist good? Is the weather good?</a:t>
            </a:r>
          </a:p>
          <a:p>
            <a:pPr algn="l"/>
            <a:r>
              <a:rPr lang="en-US" b="0" i="0">
                <a:solidFill>
                  <a:srgbClr val="000000"/>
                </a:solidFill>
                <a:effectLst/>
                <a:latin typeface="Verdana" panose="020B0604030504040204" pitchFamily="34" charset="0"/>
              </a:rPr>
              <a:t>What weights should these facts have?</a:t>
            </a:r>
          </a:p>
        </p:txBody>
      </p:sp>
      <p:sp>
        <p:nvSpPr>
          <p:cNvPr id="7" name="TextBox 6">
            <a:extLst>
              <a:ext uri="{FF2B5EF4-FFF2-40B4-BE49-F238E27FC236}">
                <a16:creationId xmlns:a16="http://schemas.microsoft.com/office/drawing/2014/main" id="{286121A4-09DA-4B08-1B49-77E5A3EAECBC}"/>
              </a:ext>
            </a:extLst>
          </p:cNvPr>
          <p:cNvSpPr txBox="1"/>
          <p:nvPr/>
        </p:nvSpPr>
        <p:spPr>
          <a:xfrm>
            <a:off x="3410596" y="5638800"/>
            <a:ext cx="3074240" cy="369332"/>
          </a:xfrm>
          <a:prstGeom prst="rect">
            <a:avLst/>
          </a:prstGeom>
          <a:noFill/>
        </p:spPr>
        <p:txBody>
          <a:bodyPr wrap="none" rtlCol="0">
            <a:spAutoFit/>
          </a:bodyPr>
          <a:lstStyle/>
          <a:p>
            <a:r>
              <a:rPr lang="en-US" dirty="0"/>
              <a:t>Image taken from w3school</a:t>
            </a:r>
          </a:p>
        </p:txBody>
      </p:sp>
      <p:sp>
        <p:nvSpPr>
          <p:cNvPr id="3" name="Slide Number Placeholder 2">
            <a:extLst>
              <a:ext uri="{FF2B5EF4-FFF2-40B4-BE49-F238E27FC236}">
                <a16:creationId xmlns:a16="http://schemas.microsoft.com/office/drawing/2014/main" id="{AE533CF8-EB3F-6220-D44F-9426C4E9B18D}"/>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25846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B8C3-8CB2-7F7D-9CDE-2F40584BE9A8}"/>
              </a:ext>
            </a:extLst>
          </p:cNvPr>
          <p:cNvSpPr>
            <a:spLocks noGrp="1"/>
          </p:cNvSpPr>
          <p:nvPr>
            <p:ph type="title"/>
          </p:nvPr>
        </p:nvSpPr>
        <p:spPr/>
        <p:txBody>
          <a:bodyPr/>
          <a:lstStyle/>
          <a:p>
            <a:r>
              <a:rPr lang="en-US" dirty="0"/>
              <a:t>Perceptron-example</a:t>
            </a:r>
          </a:p>
        </p:txBody>
      </p:sp>
      <p:sp>
        <p:nvSpPr>
          <p:cNvPr id="3" name="Content Placeholder 2">
            <a:extLst>
              <a:ext uri="{FF2B5EF4-FFF2-40B4-BE49-F238E27FC236}">
                <a16:creationId xmlns:a16="http://schemas.microsoft.com/office/drawing/2014/main" id="{28BDBB42-8FAB-9E15-F97C-8E5B98DB3F44}"/>
              </a:ext>
            </a:extLst>
          </p:cNvPr>
          <p:cNvSpPr>
            <a:spLocks noGrp="1"/>
          </p:cNvSpPr>
          <p:nvPr>
            <p:ph idx="1"/>
          </p:nvPr>
        </p:nvSpPr>
        <p:spPr/>
        <p:txBody>
          <a:bodyPr/>
          <a:lstStyle/>
          <a:p>
            <a:r>
              <a:rPr lang="en-US" dirty="0">
                <a:solidFill>
                  <a:schemeClr val="tx2"/>
                </a:solidFill>
              </a:rPr>
              <a:t>The Perceptron Algorithm:</a:t>
            </a:r>
          </a:p>
          <a:p>
            <a:pPr marL="0" indent="0">
              <a:buNone/>
            </a:pPr>
            <a:r>
              <a:rPr lang="en-US" dirty="0">
                <a:solidFill>
                  <a:schemeClr val="tx2"/>
                </a:solidFill>
              </a:rPr>
              <a:t>1.Set a threshold value</a:t>
            </a:r>
          </a:p>
          <a:p>
            <a:pPr marL="0" indent="0">
              <a:buNone/>
            </a:pPr>
            <a:r>
              <a:rPr lang="en-US" dirty="0">
                <a:solidFill>
                  <a:schemeClr val="tx2"/>
                </a:solidFill>
              </a:rPr>
              <a:t>2.Multiply all inputs with its weights</a:t>
            </a:r>
          </a:p>
          <a:p>
            <a:pPr marL="0" indent="0">
              <a:buNone/>
            </a:pPr>
            <a:r>
              <a:rPr lang="en-US" dirty="0">
                <a:solidFill>
                  <a:schemeClr val="tx2"/>
                </a:solidFill>
              </a:rPr>
              <a:t>3.Sum all the results</a:t>
            </a:r>
          </a:p>
          <a:p>
            <a:pPr marL="0" indent="0">
              <a:buNone/>
            </a:pPr>
            <a:r>
              <a:rPr lang="en-US" dirty="0">
                <a:solidFill>
                  <a:schemeClr val="tx2"/>
                </a:solidFill>
              </a:rPr>
              <a:t>4.Activate the output</a:t>
            </a:r>
          </a:p>
        </p:txBody>
      </p:sp>
      <p:sp>
        <p:nvSpPr>
          <p:cNvPr id="4" name="Slide Number Placeholder 3">
            <a:extLst>
              <a:ext uri="{FF2B5EF4-FFF2-40B4-BE49-F238E27FC236}">
                <a16:creationId xmlns:a16="http://schemas.microsoft.com/office/drawing/2014/main" id="{2813B353-B6C0-2A30-ADCF-9E5317D456F3}"/>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341267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B8C3-8CB2-7F7D-9CDE-2F40584BE9A8}"/>
              </a:ext>
            </a:extLst>
          </p:cNvPr>
          <p:cNvSpPr>
            <a:spLocks noGrp="1"/>
          </p:cNvSpPr>
          <p:nvPr>
            <p:ph type="title"/>
          </p:nvPr>
        </p:nvSpPr>
        <p:spPr/>
        <p:txBody>
          <a:bodyPr/>
          <a:lstStyle/>
          <a:p>
            <a:r>
              <a:rPr lang="en-US" dirty="0"/>
              <a:t>Perceptron-example</a:t>
            </a:r>
          </a:p>
        </p:txBody>
      </p:sp>
      <p:sp>
        <p:nvSpPr>
          <p:cNvPr id="3" name="Content Placeholder 2">
            <a:extLst>
              <a:ext uri="{FF2B5EF4-FFF2-40B4-BE49-F238E27FC236}">
                <a16:creationId xmlns:a16="http://schemas.microsoft.com/office/drawing/2014/main" id="{28BDBB42-8FAB-9E15-F97C-8E5B98DB3F44}"/>
              </a:ext>
            </a:extLst>
          </p:cNvPr>
          <p:cNvSpPr>
            <a:spLocks noGrp="1"/>
          </p:cNvSpPr>
          <p:nvPr>
            <p:ph idx="1"/>
          </p:nvPr>
        </p:nvSpPr>
        <p:spPr/>
        <p:txBody>
          <a:bodyPr/>
          <a:lstStyle/>
          <a:p>
            <a:pPr marL="0" indent="0">
              <a:buNone/>
            </a:pPr>
            <a:r>
              <a:rPr lang="en-US" dirty="0">
                <a:solidFill>
                  <a:schemeClr val="tx2"/>
                </a:solidFill>
              </a:rPr>
              <a:t>1-Set a threshold value:</a:t>
            </a:r>
          </a:p>
          <a:p>
            <a:r>
              <a:rPr lang="en-US" dirty="0">
                <a:solidFill>
                  <a:schemeClr val="tx2"/>
                </a:solidFill>
              </a:rPr>
              <a:t>Threshold = 1.5</a:t>
            </a:r>
          </a:p>
        </p:txBody>
      </p:sp>
      <p:sp>
        <p:nvSpPr>
          <p:cNvPr id="4" name="Slide Number Placeholder 3">
            <a:extLst>
              <a:ext uri="{FF2B5EF4-FFF2-40B4-BE49-F238E27FC236}">
                <a16:creationId xmlns:a16="http://schemas.microsoft.com/office/drawing/2014/main" id="{4E7CA5A5-A932-9149-D6FB-D9FD778B5D54}"/>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262104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B8C3-8CB2-7F7D-9CDE-2F40584BE9A8}"/>
              </a:ext>
            </a:extLst>
          </p:cNvPr>
          <p:cNvSpPr>
            <a:spLocks noGrp="1"/>
          </p:cNvSpPr>
          <p:nvPr>
            <p:ph type="title"/>
          </p:nvPr>
        </p:nvSpPr>
        <p:spPr/>
        <p:txBody>
          <a:bodyPr/>
          <a:lstStyle/>
          <a:p>
            <a:r>
              <a:rPr lang="en-US" dirty="0"/>
              <a:t>Perceptron-example</a:t>
            </a:r>
          </a:p>
        </p:txBody>
      </p:sp>
      <p:sp>
        <p:nvSpPr>
          <p:cNvPr id="3" name="Content Placeholder 2">
            <a:extLst>
              <a:ext uri="{FF2B5EF4-FFF2-40B4-BE49-F238E27FC236}">
                <a16:creationId xmlns:a16="http://schemas.microsoft.com/office/drawing/2014/main" id="{28BDBB42-8FAB-9E15-F97C-8E5B98DB3F44}"/>
              </a:ext>
            </a:extLst>
          </p:cNvPr>
          <p:cNvSpPr>
            <a:spLocks noGrp="1"/>
          </p:cNvSpPr>
          <p:nvPr>
            <p:ph idx="1"/>
          </p:nvPr>
        </p:nvSpPr>
        <p:spPr/>
        <p:txBody>
          <a:bodyPr/>
          <a:lstStyle/>
          <a:p>
            <a:r>
              <a:rPr lang="en-US" dirty="0">
                <a:solidFill>
                  <a:schemeClr val="tx2"/>
                </a:solidFill>
              </a:rPr>
              <a:t>The Perceptron Algorithm:</a:t>
            </a:r>
          </a:p>
          <a:p>
            <a:pPr marL="0" indent="0">
              <a:buNone/>
            </a:pPr>
            <a:r>
              <a:rPr lang="en-US" dirty="0">
                <a:solidFill>
                  <a:schemeClr val="tx2"/>
                </a:solidFill>
              </a:rPr>
              <a:t>2.Multiply all inputs with its weights:</a:t>
            </a:r>
          </a:p>
          <a:p>
            <a:pPr marL="0" indent="0">
              <a:buNone/>
            </a:pPr>
            <a:r>
              <a:rPr lang="en-US" dirty="0">
                <a:solidFill>
                  <a:schemeClr val="tx2"/>
                </a:solidFill>
              </a:rPr>
              <a:t>x1 * w1 = 1 * 0.7 = 0.7</a:t>
            </a:r>
          </a:p>
          <a:p>
            <a:pPr marL="0" indent="0">
              <a:buNone/>
            </a:pPr>
            <a:r>
              <a:rPr lang="en-US" dirty="0">
                <a:solidFill>
                  <a:schemeClr val="tx2"/>
                </a:solidFill>
              </a:rPr>
              <a:t>x2 * w2 = 0 * 0.6 = 0</a:t>
            </a:r>
          </a:p>
          <a:p>
            <a:pPr marL="0" indent="0">
              <a:buNone/>
            </a:pPr>
            <a:r>
              <a:rPr lang="en-US" dirty="0">
                <a:solidFill>
                  <a:schemeClr val="tx2"/>
                </a:solidFill>
              </a:rPr>
              <a:t>x3 * w3 = 1 * 0.5 = 0.5</a:t>
            </a:r>
          </a:p>
          <a:p>
            <a:pPr marL="0" indent="0">
              <a:buNone/>
            </a:pPr>
            <a:r>
              <a:rPr lang="en-US" dirty="0">
                <a:solidFill>
                  <a:schemeClr val="tx2"/>
                </a:solidFill>
              </a:rPr>
              <a:t>x4 * w4 = 0 * 0.3 = 0</a:t>
            </a:r>
          </a:p>
          <a:p>
            <a:pPr marL="0" indent="0">
              <a:buNone/>
            </a:pPr>
            <a:r>
              <a:rPr lang="en-US" dirty="0">
                <a:solidFill>
                  <a:schemeClr val="tx2"/>
                </a:solidFill>
              </a:rPr>
              <a:t>x5 * w5 = 1 * 0.4 = 0.4</a:t>
            </a:r>
          </a:p>
        </p:txBody>
      </p:sp>
      <p:sp>
        <p:nvSpPr>
          <p:cNvPr id="4" name="Slide Number Placeholder 3">
            <a:extLst>
              <a:ext uri="{FF2B5EF4-FFF2-40B4-BE49-F238E27FC236}">
                <a16:creationId xmlns:a16="http://schemas.microsoft.com/office/drawing/2014/main" id="{68E10E65-5E82-8BC9-5724-14F505C6DF1B}"/>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35905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B8C3-8CB2-7F7D-9CDE-2F40584BE9A8}"/>
              </a:ext>
            </a:extLst>
          </p:cNvPr>
          <p:cNvSpPr>
            <a:spLocks noGrp="1"/>
          </p:cNvSpPr>
          <p:nvPr>
            <p:ph type="title"/>
          </p:nvPr>
        </p:nvSpPr>
        <p:spPr/>
        <p:txBody>
          <a:bodyPr/>
          <a:lstStyle/>
          <a:p>
            <a:r>
              <a:rPr lang="en-US" dirty="0"/>
              <a:t>Perceptron-example</a:t>
            </a:r>
          </a:p>
        </p:txBody>
      </p:sp>
      <p:sp>
        <p:nvSpPr>
          <p:cNvPr id="3" name="Content Placeholder 2">
            <a:extLst>
              <a:ext uri="{FF2B5EF4-FFF2-40B4-BE49-F238E27FC236}">
                <a16:creationId xmlns:a16="http://schemas.microsoft.com/office/drawing/2014/main" id="{28BDBB42-8FAB-9E15-F97C-8E5B98DB3F44}"/>
              </a:ext>
            </a:extLst>
          </p:cNvPr>
          <p:cNvSpPr>
            <a:spLocks noGrp="1"/>
          </p:cNvSpPr>
          <p:nvPr>
            <p:ph idx="1"/>
          </p:nvPr>
        </p:nvSpPr>
        <p:spPr/>
        <p:txBody>
          <a:bodyPr/>
          <a:lstStyle/>
          <a:p>
            <a:pPr marL="0" indent="0">
              <a:buNone/>
            </a:pPr>
            <a:r>
              <a:rPr lang="en-US" dirty="0">
                <a:solidFill>
                  <a:schemeClr val="tx2"/>
                </a:solidFill>
              </a:rPr>
              <a:t>3. Sum all the results:</a:t>
            </a:r>
          </a:p>
          <a:p>
            <a:r>
              <a:rPr lang="en-US" dirty="0">
                <a:solidFill>
                  <a:schemeClr val="tx2"/>
                </a:solidFill>
              </a:rPr>
              <a:t>0.7 + 0 + 0.5 + 0 + 0.4 = 1.6 (The Weighted Sum)</a:t>
            </a:r>
          </a:p>
        </p:txBody>
      </p:sp>
      <p:sp>
        <p:nvSpPr>
          <p:cNvPr id="4" name="Slide Number Placeholder 3">
            <a:extLst>
              <a:ext uri="{FF2B5EF4-FFF2-40B4-BE49-F238E27FC236}">
                <a16:creationId xmlns:a16="http://schemas.microsoft.com/office/drawing/2014/main" id="{8DC80E2D-8585-3A67-07EF-6A1505F5045F}"/>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378421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F052-EF73-B721-2FF9-1588AC54CCC9}"/>
              </a:ext>
            </a:extLst>
          </p:cNvPr>
          <p:cNvSpPr>
            <a:spLocks noGrp="1"/>
          </p:cNvSpPr>
          <p:nvPr>
            <p:ph type="title"/>
          </p:nvPr>
        </p:nvSpPr>
        <p:spPr/>
        <p:txBody>
          <a:bodyPr/>
          <a:lstStyle/>
          <a:p>
            <a:r>
              <a:rPr lang="en-US" dirty="0"/>
              <a:t>Perceptron-example</a:t>
            </a:r>
          </a:p>
        </p:txBody>
      </p:sp>
      <p:sp>
        <p:nvSpPr>
          <p:cNvPr id="3" name="Content Placeholder 2">
            <a:extLst>
              <a:ext uri="{FF2B5EF4-FFF2-40B4-BE49-F238E27FC236}">
                <a16:creationId xmlns:a16="http://schemas.microsoft.com/office/drawing/2014/main" id="{2658B137-E175-0AE2-77FD-D13E7533A3CC}"/>
              </a:ext>
            </a:extLst>
          </p:cNvPr>
          <p:cNvSpPr>
            <a:spLocks noGrp="1"/>
          </p:cNvSpPr>
          <p:nvPr>
            <p:ph idx="1"/>
          </p:nvPr>
        </p:nvSpPr>
        <p:spPr/>
        <p:txBody>
          <a:bodyPr/>
          <a:lstStyle/>
          <a:p>
            <a:pPr marL="0" indent="0">
              <a:buNone/>
            </a:pPr>
            <a:r>
              <a:rPr lang="en-US" dirty="0">
                <a:solidFill>
                  <a:schemeClr val="tx2"/>
                </a:solidFill>
              </a:rPr>
              <a:t>4. Activate the Output:</a:t>
            </a:r>
          </a:p>
          <a:p>
            <a:r>
              <a:rPr lang="en-US" dirty="0">
                <a:solidFill>
                  <a:schemeClr val="tx2"/>
                </a:solidFill>
              </a:rPr>
              <a:t>Return true if the sum &gt; 1.5 ("Yes I will go to the Concert“)</a:t>
            </a:r>
          </a:p>
        </p:txBody>
      </p:sp>
      <p:sp>
        <p:nvSpPr>
          <p:cNvPr id="4" name="Slide Number Placeholder 3">
            <a:extLst>
              <a:ext uri="{FF2B5EF4-FFF2-40B4-BE49-F238E27FC236}">
                <a16:creationId xmlns:a16="http://schemas.microsoft.com/office/drawing/2014/main" id="{79C0E6AA-C1DE-C32E-80DE-60379F01413C}"/>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257640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4506-26D0-A182-DC8C-40F594FDE5CB}"/>
              </a:ext>
            </a:extLst>
          </p:cNvPr>
          <p:cNvSpPr>
            <a:spLocks noGrp="1"/>
          </p:cNvSpPr>
          <p:nvPr>
            <p:ph type="title"/>
          </p:nvPr>
        </p:nvSpPr>
        <p:spPr/>
        <p:txBody>
          <a:bodyPr/>
          <a:lstStyle/>
          <a:p>
            <a:r>
              <a:rPr lang="en-US" dirty="0"/>
              <a:t>Feed-Forward Neural Networks</a:t>
            </a:r>
            <a:br>
              <a:rPr lang="en-US" dirty="0"/>
            </a:br>
            <a:endParaRPr lang="en-US" dirty="0"/>
          </a:p>
        </p:txBody>
      </p:sp>
      <p:sp>
        <p:nvSpPr>
          <p:cNvPr id="3" name="Content Placeholder 2">
            <a:extLst>
              <a:ext uri="{FF2B5EF4-FFF2-40B4-BE49-F238E27FC236}">
                <a16:creationId xmlns:a16="http://schemas.microsoft.com/office/drawing/2014/main" id="{7718D732-96B0-DCE8-B5A6-19D810FE4178}"/>
              </a:ext>
            </a:extLst>
          </p:cNvPr>
          <p:cNvSpPr>
            <a:spLocks noGrp="1"/>
          </p:cNvSpPr>
          <p:nvPr>
            <p:ph idx="1"/>
          </p:nvPr>
        </p:nvSpPr>
        <p:spPr/>
        <p:txBody>
          <a:bodyPr/>
          <a:lstStyle/>
          <a:p>
            <a:r>
              <a:rPr lang="en-US" dirty="0">
                <a:solidFill>
                  <a:schemeClr val="tx2"/>
                </a:solidFill>
              </a:rPr>
              <a:t>A Feedforward Neural Network (FNN) is a type of artificial neural network where information moves only in one direction, from the input layer through any hidden layers and finally to the output layer. This is the simplest kind of artificial neural network. There are no cycles or loops in the network. The term “feedforward” refers to the fact that the connections between the units do not form a cycle, unlike in more complex types of networks (like RNN).</a:t>
            </a:r>
          </a:p>
        </p:txBody>
      </p:sp>
      <p:sp>
        <p:nvSpPr>
          <p:cNvPr id="4" name="Slide Number Placeholder 3">
            <a:extLst>
              <a:ext uri="{FF2B5EF4-FFF2-40B4-BE49-F238E27FC236}">
                <a16:creationId xmlns:a16="http://schemas.microsoft.com/office/drawing/2014/main" id="{2B2422D7-1257-A2FA-8C90-E15988B6B924}"/>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341715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4506-26D0-A182-DC8C-40F594FDE5CB}"/>
              </a:ext>
            </a:extLst>
          </p:cNvPr>
          <p:cNvSpPr>
            <a:spLocks noGrp="1"/>
          </p:cNvSpPr>
          <p:nvPr>
            <p:ph type="title"/>
          </p:nvPr>
        </p:nvSpPr>
        <p:spPr/>
        <p:txBody>
          <a:bodyPr/>
          <a:lstStyle/>
          <a:p>
            <a:r>
              <a:rPr lang="en-US" dirty="0"/>
              <a:t>Feed-Forward Neural Networks</a:t>
            </a:r>
            <a:br>
              <a:rPr lang="en-US" dirty="0"/>
            </a:br>
            <a:endParaRPr lang="en-US" dirty="0"/>
          </a:p>
        </p:txBody>
      </p:sp>
      <p:sp>
        <p:nvSpPr>
          <p:cNvPr id="3" name="Content Placeholder 2">
            <a:extLst>
              <a:ext uri="{FF2B5EF4-FFF2-40B4-BE49-F238E27FC236}">
                <a16:creationId xmlns:a16="http://schemas.microsoft.com/office/drawing/2014/main" id="{7718D732-96B0-DCE8-B5A6-19D810FE4178}"/>
              </a:ext>
            </a:extLst>
          </p:cNvPr>
          <p:cNvSpPr>
            <a:spLocks noGrp="1"/>
          </p:cNvSpPr>
          <p:nvPr>
            <p:ph idx="1"/>
          </p:nvPr>
        </p:nvSpPr>
        <p:spPr/>
        <p:txBody>
          <a:bodyPr/>
          <a:lstStyle/>
          <a:p>
            <a:r>
              <a:rPr lang="en-US" dirty="0">
                <a:solidFill>
                  <a:schemeClr val="tx2"/>
                </a:solidFill>
              </a:rPr>
              <a:t>In the late 1980s, FNN revival was fueled by two key developments:</a:t>
            </a:r>
          </a:p>
          <a:p>
            <a:r>
              <a:rPr lang="en-US" dirty="0">
                <a:solidFill>
                  <a:schemeClr val="tx2"/>
                </a:solidFill>
              </a:rPr>
              <a:t>1-Multi-Layer </a:t>
            </a:r>
            <a:r>
              <a:rPr lang="en-US" dirty="0" err="1">
                <a:solidFill>
                  <a:schemeClr val="tx2"/>
                </a:solidFill>
              </a:rPr>
              <a:t>Perceptrons</a:t>
            </a:r>
            <a:r>
              <a:rPr lang="en-US" dirty="0">
                <a:solidFill>
                  <a:schemeClr val="tx2"/>
                </a:solidFill>
              </a:rPr>
              <a:t> (MLPs)</a:t>
            </a:r>
          </a:p>
          <a:p>
            <a:r>
              <a:rPr lang="en-US" dirty="0">
                <a:solidFill>
                  <a:schemeClr val="tx2"/>
                </a:solidFill>
              </a:rPr>
              <a:t>2-Backpropagation algorithm</a:t>
            </a:r>
          </a:p>
        </p:txBody>
      </p:sp>
      <p:sp>
        <p:nvSpPr>
          <p:cNvPr id="4" name="Slide Number Placeholder 3">
            <a:extLst>
              <a:ext uri="{FF2B5EF4-FFF2-40B4-BE49-F238E27FC236}">
                <a16:creationId xmlns:a16="http://schemas.microsoft.com/office/drawing/2014/main" id="{49DFF7A9-6529-3DAE-1720-C11CCCEC7FDF}"/>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20771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950A-21C6-E75C-A670-593CB7B9F19F}"/>
              </a:ext>
            </a:extLst>
          </p:cNvPr>
          <p:cNvSpPr>
            <a:spLocks noGrp="1"/>
          </p:cNvSpPr>
          <p:nvPr>
            <p:ph type="title"/>
          </p:nvPr>
        </p:nvSpPr>
        <p:spPr/>
        <p:txBody>
          <a:bodyPr/>
          <a:lstStyle/>
          <a:p>
            <a:r>
              <a:rPr lang="en-US" dirty="0"/>
              <a:t>What is a Binary Classifier in Machine Learning?</a:t>
            </a:r>
          </a:p>
        </p:txBody>
      </p:sp>
      <p:sp>
        <p:nvSpPr>
          <p:cNvPr id="3" name="Content Placeholder 2">
            <a:extLst>
              <a:ext uri="{FF2B5EF4-FFF2-40B4-BE49-F238E27FC236}">
                <a16:creationId xmlns:a16="http://schemas.microsoft.com/office/drawing/2014/main" id="{0013ECA7-4D91-DDD3-940B-A4CCB81E98A0}"/>
              </a:ext>
            </a:extLst>
          </p:cNvPr>
          <p:cNvSpPr>
            <a:spLocks noGrp="1"/>
          </p:cNvSpPr>
          <p:nvPr>
            <p:ph idx="1"/>
          </p:nvPr>
        </p:nvSpPr>
        <p:spPr/>
        <p:txBody>
          <a:bodyPr/>
          <a:lstStyle/>
          <a:p>
            <a:r>
              <a:rPr lang="en-US" dirty="0">
                <a:solidFill>
                  <a:schemeClr val="tx2"/>
                </a:solidFill>
              </a:rPr>
              <a:t>A binary classifier in machine learning is a type of model that is trained to classify data into one of two possible categories, typically represented as binary labels such as 0 or 1, true or false, or positive or negative. For example, a binary classifier may be trained to distinguish between spam and non-spam emails, or to predict whether a credit card transaction is fraudulent or legitimate.</a:t>
            </a:r>
          </a:p>
          <a:p>
            <a:endParaRPr lang="en-US" dirty="0"/>
          </a:p>
          <a:p>
            <a:endParaRPr lang="en-US" dirty="0"/>
          </a:p>
        </p:txBody>
      </p:sp>
      <p:sp>
        <p:nvSpPr>
          <p:cNvPr id="4" name="Slide Number Placeholder 3">
            <a:extLst>
              <a:ext uri="{FF2B5EF4-FFF2-40B4-BE49-F238E27FC236}">
                <a16:creationId xmlns:a16="http://schemas.microsoft.com/office/drawing/2014/main" id="{B0C1B1AD-60C4-293A-362D-A6FC4367BF2E}"/>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7608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4506-26D0-A182-DC8C-40F594FDE5CB}"/>
              </a:ext>
            </a:extLst>
          </p:cNvPr>
          <p:cNvSpPr>
            <a:spLocks noGrp="1"/>
          </p:cNvSpPr>
          <p:nvPr>
            <p:ph type="title"/>
          </p:nvPr>
        </p:nvSpPr>
        <p:spPr/>
        <p:txBody>
          <a:bodyPr/>
          <a:lstStyle/>
          <a:p>
            <a:r>
              <a:rPr lang="en-US" dirty="0"/>
              <a:t>Multi-layer Perceptron (MLP)</a:t>
            </a:r>
            <a:br>
              <a:rPr lang="en-US" dirty="0"/>
            </a:br>
            <a:endParaRPr lang="en-US" dirty="0"/>
          </a:p>
        </p:txBody>
      </p:sp>
      <p:sp>
        <p:nvSpPr>
          <p:cNvPr id="3" name="Content Placeholder 2">
            <a:extLst>
              <a:ext uri="{FF2B5EF4-FFF2-40B4-BE49-F238E27FC236}">
                <a16:creationId xmlns:a16="http://schemas.microsoft.com/office/drawing/2014/main" id="{7718D732-96B0-DCE8-B5A6-19D810FE4178}"/>
              </a:ext>
            </a:extLst>
          </p:cNvPr>
          <p:cNvSpPr>
            <a:spLocks noGrp="1"/>
          </p:cNvSpPr>
          <p:nvPr>
            <p:ph idx="1"/>
          </p:nvPr>
        </p:nvSpPr>
        <p:spPr/>
        <p:txBody>
          <a:bodyPr>
            <a:normAutofit/>
          </a:bodyPr>
          <a:lstStyle/>
          <a:p>
            <a:r>
              <a:rPr lang="en-US" sz="2400" dirty="0">
                <a:solidFill>
                  <a:schemeClr val="tx2"/>
                </a:solidFill>
              </a:rPr>
              <a:t>An MLP typically consists of the following layers:</a:t>
            </a:r>
          </a:p>
          <a:p>
            <a:r>
              <a:rPr lang="en-US" sz="2400" dirty="0">
                <a:solidFill>
                  <a:schemeClr val="tx2"/>
                </a:solidFill>
              </a:rPr>
              <a:t>· Input layer: receives the input data</a:t>
            </a:r>
          </a:p>
          <a:p>
            <a:r>
              <a:rPr lang="en-US" sz="2400" dirty="0">
                <a:solidFill>
                  <a:schemeClr val="tx2"/>
                </a:solidFill>
              </a:rPr>
              <a:t>· Hidden layers: process the information and learn complex representations.</a:t>
            </a:r>
          </a:p>
          <a:p>
            <a:r>
              <a:rPr lang="en-US" sz="2400" dirty="0">
                <a:solidFill>
                  <a:schemeClr val="tx2"/>
                </a:solidFill>
              </a:rPr>
              <a:t>· Output layer: produces the final output based on the processed information.</a:t>
            </a:r>
          </a:p>
        </p:txBody>
      </p:sp>
      <p:pic>
        <p:nvPicPr>
          <p:cNvPr id="4" name="Picture 3">
            <a:extLst>
              <a:ext uri="{FF2B5EF4-FFF2-40B4-BE49-F238E27FC236}">
                <a16:creationId xmlns:a16="http://schemas.microsoft.com/office/drawing/2014/main" id="{FACBDEC0-ED32-E41F-7CDB-2BF43BD81EB4}"/>
              </a:ext>
            </a:extLst>
          </p:cNvPr>
          <p:cNvPicPr>
            <a:picLocks noChangeAspect="1"/>
          </p:cNvPicPr>
          <p:nvPr/>
        </p:nvPicPr>
        <p:blipFill>
          <a:blip r:embed="rId2"/>
          <a:stretch>
            <a:fillRect/>
          </a:stretch>
        </p:blipFill>
        <p:spPr>
          <a:xfrm>
            <a:off x="4341812" y="3801884"/>
            <a:ext cx="4343400" cy="3024143"/>
          </a:xfrm>
          <a:prstGeom prst="rect">
            <a:avLst/>
          </a:prstGeom>
        </p:spPr>
      </p:pic>
      <p:sp>
        <p:nvSpPr>
          <p:cNvPr id="5" name="Slide Number Placeholder 4">
            <a:extLst>
              <a:ext uri="{FF2B5EF4-FFF2-40B4-BE49-F238E27FC236}">
                <a16:creationId xmlns:a16="http://schemas.microsoft.com/office/drawing/2014/main" id="{09DE932F-52E0-6903-5AD2-6E3962C2C2BB}"/>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87123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4506-26D0-A182-DC8C-40F594FDE5CB}"/>
              </a:ext>
            </a:extLst>
          </p:cNvPr>
          <p:cNvSpPr>
            <a:spLocks noGrp="1"/>
          </p:cNvSpPr>
          <p:nvPr>
            <p:ph type="title"/>
          </p:nvPr>
        </p:nvSpPr>
        <p:spPr/>
        <p:txBody>
          <a:bodyPr/>
          <a:lstStyle/>
          <a:p>
            <a:r>
              <a:rPr lang="en-US" dirty="0"/>
              <a:t>Multi-layer Perceptron (MLP)</a:t>
            </a:r>
            <a:br>
              <a:rPr lang="en-US" dirty="0"/>
            </a:br>
            <a:endParaRPr lang="en-US" dirty="0"/>
          </a:p>
        </p:txBody>
      </p:sp>
      <p:sp>
        <p:nvSpPr>
          <p:cNvPr id="3" name="Content Placeholder 2">
            <a:extLst>
              <a:ext uri="{FF2B5EF4-FFF2-40B4-BE49-F238E27FC236}">
                <a16:creationId xmlns:a16="http://schemas.microsoft.com/office/drawing/2014/main" id="{7718D732-96B0-DCE8-B5A6-19D810FE4178}"/>
              </a:ext>
            </a:extLst>
          </p:cNvPr>
          <p:cNvSpPr>
            <a:spLocks noGrp="1"/>
          </p:cNvSpPr>
          <p:nvPr>
            <p:ph idx="1"/>
          </p:nvPr>
        </p:nvSpPr>
        <p:spPr/>
        <p:txBody>
          <a:bodyPr>
            <a:normAutofit/>
          </a:bodyPr>
          <a:lstStyle/>
          <a:p>
            <a:r>
              <a:rPr lang="en-US" sz="2400" dirty="0">
                <a:solidFill>
                  <a:schemeClr val="tx2"/>
                </a:solidFill>
              </a:rPr>
              <a:t>A Multilayer Perceptron (MLP) consists of an input layer, one or more hidden layers, and an output layer. The MLP is fully connected, in the sense that each neuron in one layer connects (with a specific weight) to every neuron in the following layer. The number of hidden layers and the number of neurons in each layer are hyperparameters that influence the model’s capacity and complexity.</a:t>
            </a:r>
          </a:p>
        </p:txBody>
      </p:sp>
      <p:pic>
        <p:nvPicPr>
          <p:cNvPr id="5" name="Picture 4">
            <a:extLst>
              <a:ext uri="{FF2B5EF4-FFF2-40B4-BE49-F238E27FC236}">
                <a16:creationId xmlns:a16="http://schemas.microsoft.com/office/drawing/2014/main" id="{AC6091A2-171F-FEFA-A388-8B698847351F}"/>
              </a:ext>
            </a:extLst>
          </p:cNvPr>
          <p:cNvPicPr>
            <a:picLocks noChangeAspect="1"/>
          </p:cNvPicPr>
          <p:nvPr/>
        </p:nvPicPr>
        <p:blipFill>
          <a:blip r:embed="rId2"/>
          <a:stretch>
            <a:fillRect/>
          </a:stretch>
        </p:blipFill>
        <p:spPr>
          <a:xfrm>
            <a:off x="4341812" y="3801884"/>
            <a:ext cx="4343400" cy="3024143"/>
          </a:xfrm>
          <a:prstGeom prst="rect">
            <a:avLst/>
          </a:prstGeom>
        </p:spPr>
      </p:pic>
      <p:sp>
        <p:nvSpPr>
          <p:cNvPr id="6" name="TextBox 5">
            <a:extLst>
              <a:ext uri="{FF2B5EF4-FFF2-40B4-BE49-F238E27FC236}">
                <a16:creationId xmlns:a16="http://schemas.microsoft.com/office/drawing/2014/main" id="{F0F669A8-1457-8315-EC27-6C33AF757BD2}"/>
              </a:ext>
            </a:extLst>
          </p:cNvPr>
          <p:cNvSpPr txBox="1"/>
          <p:nvPr/>
        </p:nvSpPr>
        <p:spPr>
          <a:xfrm>
            <a:off x="8685212" y="6291364"/>
            <a:ext cx="2372753" cy="415498"/>
          </a:xfrm>
          <a:prstGeom prst="rect">
            <a:avLst/>
          </a:prstGeom>
          <a:noFill/>
        </p:spPr>
        <p:txBody>
          <a:bodyPr wrap="square" rtlCol="0">
            <a:spAutoFit/>
          </a:bodyPr>
          <a:lstStyle/>
          <a:p>
            <a:r>
              <a:rPr lang="en-US" sz="700" dirty="0" err="1"/>
              <a:t>Source:https</a:t>
            </a:r>
            <a:r>
              <a:rPr lang="en-US" sz="700" dirty="0"/>
              <a:t>://www.researchgate.net/figure/Schematic-of-a-multilayer-perceptron-network-MLP_fig6_336308377</a:t>
            </a:r>
          </a:p>
        </p:txBody>
      </p:sp>
      <p:sp>
        <p:nvSpPr>
          <p:cNvPr id="4" name="Slide Number Placeholder 3">
            <a:extLst>
              <a:ext uri="{FF2B5EF4-FFF2-40B4-BE49-F238E27FC236}">
                <a16:creationId xmlns:a16="http://schemas.microsoft.com/office/drawing/2014/main" id="{AD19A0EC-722D-BC08-26FF-FB333E8F8424}"/>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26557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4506-26D0-A182-DC8C-40F594FDE5CB}"/>
              </a:ext>
            </a:extLst>
          </p:cNvPr>
          <p:cNvSpPr>
            <a:spLocks noGrp="1"/>
          </p:cNvSpPr>
          <p:nvPr>
            <p:ph type="title"/>
          </p:nvPr>
        </p:nvSpPr>
        <p:spPr/>
        <p:txBody>
          <a:bodyPr/>
          <a:lstStyle/>
          <a:p>
            <a:r>
              <a:rPr lang="en-US" dirty="0"/>
              <a:t>Multi-layer Perceptron (MLP)</a:t>
            </a:r>
            <a:br>
              <a:rPr lang="en-US" dirty="0"/>
            </a:br>
            <a:endParaRPr lang="en-US" dirty="0"/>
          </a:p>
        </p:txBody>
      </p:sp>
      <p:sp>
        <p:nvSpPr>
          <p:cNvPr id="3" name="Content Placeholder 2">
            <a:extLst>
              <a:ext uri="{FF2B5EF4-FFF2-40B4-BE49-F238E27FC236}">
                <a16:creationId xmlns:a16="http://schemas.microsoft.com/office/drawing/2014/main" id="{7718D732-96B0-DCE8-B5A6-19D810FE4178}"/>
              </a:ext>
            </a:extLst>
          </p:cNvPr>
          <p:cNvSpPr>
            <a:spLocks noGrp="1"/>
          </p:cNvSpPr>
          <p:nvPr>
            <p:ph idx="1"/>
          </p:nvPr>
        </p:nvSpPr>
        <p:spPr/>
        <p:txBody>
          <a:bodyPr>
            <a:normAutofit/>
          </a:bodyPr>
          <a:lstStyle/>
          <a:p>
            <a:r>
              <a:rPr lang="en-US" sz="2400" dirty="0">
                <a:solidFill>
                  <a:schemeClr val="tx2"/>
                </a:solidFill>
              </a:rPr>
              <a:t>Each neuron in an MLP performs a non-linear activation function, often a sigmoid or </a:t>
            </a:r>
            <a:r>
              <a:rPr lang="en-US" sz="2400" dirty="0" err="1">
                <a:solidFill>
                  <a:schemeClr val="tx2"/>
                </a:solidFill>
              </a:rPr>
              <a:t>ReLU</a:t>
            </a:r>
            <a:r>
              <a:rPr lang="en-US" sz="2400" dirty="0">
                <a:solidFill>
                  <a:schemeClr val="tx2"/>
                </a:solidFill>
              </a:rPr>
              <a:t> function, to introduce non-linearity into the network. This allows MLPs to learn complex relationships — data that is not linearly separable — between input and output variables.</a:t>
            </a:r>
          </a:p>
        </p:txBody>
      </p:sp>
      <p:pic>
        <p:nvPicPr>
          <p:cNvPr id="5" name="Picture 4">
            <a:extLst>
              <a:ext uri="{FF2B5EF4-FFF2-40B4-BE49-F238E27FC236}">
                <a16:creationId xmlns:a16="http://schemas.microsoft.com/office/drawing/2014/main" id="{AC6091A2-171F-FEFA-A388-8B698847351F}"/>
              </a:ext>
            </a:extLst>
          </p:cNvPr>
          <p:cNvPicPr>
            <a:picLocks noChangeAspect="1"/>
          </p:cNvPicPr>
          <p:nvPr/>
        </p:nvPicPr>
        <p:blipFill>
          <a:blip r:embed="rId2"/>
          <a:stretch>
            <a:fillRect/>
          </a:stretch>
        </p:blipFill>
        <p:spPr>
          <a:xfrm>
            <a:off x="4341812" y="3801884"/>
            <a:ext cx="4343400" cy="3024143"/>
          </a:xfrm>
          <a:prstGeom prst="rect">
            <a:avLst/>
          </a:prstGeom>
        </p:spPr>
      </p:pic>
      <p:sp>
        <p:nvSpPr>
          <p:cNvPr id="4" name="TextBox 3">
            <a:extLst>
              <a:ext uri="{FF2B5EF4-FFF2-40B4-BE49-F238E27FC236}">
                <a16:creationId xmlns:a16="http://schemas.microsoft.com/office/drawing/2014/main" id="{4184A67A-753D-59EA-C1E0-0FC3F82F3BB7}"/>
              </a:ext>
            </a:extLst>
          </p:cNvPr>
          <p:cNvSpPr txBox="1"/>
          <p:nvPr/>
        </p:nvSpPr>
        <p:spPr>
          <a:xfrm>
            <a:off x="8685212" y="6291364"/>
            <a:ext cx="2372753" cy="415498"/>
          </a:xfrm>
          <a:prstGeom prst="rect">
            <a:avLst/>
          </a:prstGeom>
          <a:noFill/>
        </p:spPr>
        <p:txBody>
          <a:bodyPr wrap="square" rtlCol="0">
            <a:spAutoFit/>
          </a:bodyPr>
          <a:lstStyle/>
          <a:p>
            <a:r>
              <a:rPr lang="en-US" sz="700" dirty="0" err="1"/>
              <a:t>Source:https</a:t>
            </a:r>
            <a:r>
              <a:rPr lang="en-US" sz="700" dirty="0"/>
              <a:t>://www.researchgate.net/figure/Schematic-of-a-multilayer-perceptron-network-MLP_fig6_336308377</a:t>
            </a:r>
          </a:p>
        </p:txBody>
      </p:sp>
      <p:sp>
        <p:nvSpPr>
          <p:cNvPr id="6" name="Slide Number Placeholder 5">
            <a:extLst>
              <a:ext uri="{FF2B5EF4-FFF2-40B4-BE49-F238E27FC236}">
                <a16:creationId xmlns:a16="http://schemas.microsoft.com/office/drawing/2014/main" id="{CE7DA6A2-C49E-AF07-A48A-F6E64A7124BA}"/>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173811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dirty="0">
                <a:solidFill>
                  <a:schemeClr val="tx2"/>
                </a:solidFill>
              </a:rPr>
              <a:t>Backpropagation, short for “backward propagation of errors,” is a critical component in training and refining neural network models. Its role is to adjust the network’s internal connections, known as weights, in order to minimize the “error” it makes during the learning process.</a:t>
            </a:r>
          </a:p>
        </p:txBody>
      </p:sp>
      <p:sp>
        <p:nvSpPr>
          <p:cNvPr id="4" name="Slide Number Placeholder 3">
            <a:extLst>
              <a:ext uri="{FF2B5EF4-FFF2-40B4-BE49-F238E27FC236}">
                <a16:creationId xmlns:a16="http://schemas.microsoft.com/office/drawing/2014/main" id="{F7A504B2-2FF5-A21B-7D52-8E988C53B32D}"/>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19493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dirty="0">
                <a:solidFill>
                  <a:schemeClr val="tx2"/>
                </a:solidFill>
              </a:rPr>
              <a:t>The term “back-propagating error correction” was introduced in 1962 by Frank Rosenblatt. But the current method, which includes the use of gradient descent or variants such as stochastic gradient descent, was popularized by David E. </a:t>
            </a:r>
            <a:r>
              <a:rPr lang="en-US" dirty="0" err="1">
                <a:solidFill>
                  <a:schemeClr val="tx2"/>
                </a:solidFill>
              </a:rPr>
              <a:t>Rumelhart</a:t>
            </a:r>
            <a:r>
              <a:rPr lang="en-US" dirty="0">
                <a:solidFill>
                  <a:schemeClr val="tx2"/>
                </a:solidFill>
              </a:rPr>
              <a:t> and others.</a:t>
            </a:r>
          </a:p>
        </p:txBody>
      </p:sp>
      <p:sp>
        <p:nvSpPr>
          <p:cNvPr id="4" name="Slide Number Placeholder 3">
            <a:extLst>
              <a:ext uri="{FF2B5EF4-FFF2-40B4-BE49-F238E27FC236}">
                <a16:creationId xmlns:a16="http://schemas.microsoft.com/office/drawing/2014/main" id="{EF08B297-1F40-7682-BF46-6BD9CBFC177C}"/>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78056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dirty="0">
                <a:solidFill>
                  <a:schemeClr val="tx2"/>
                </a:solidFill>
              </a:rPr>
              <a:t>Backpropagation, short for “backward propagation of errors,” is a critical component in training and refining neural network models. Its role is to adjust the network’s internal connections, known as weights, in order to minimize the “error” it makes during the learning process.</a:t>
            </a:r>
          </a:p>
        </p:txBody>
      </p:sp>
      <p:sp>
        <p:nvSpPr>
          <p:cNvPr id="4" name="Slide Number Placeholder 3">
            <a:extLst>
              <a:ext uri="{FF2B5EF4-FFF2-40B4-BE49-F238E27FC236}">
                <a16:creationId xmlns:a16="http://schemas.microsoft.com/office/drawing/2014/main" id="{E597CE5C-1548-328D-22BC-58CF40E50529}"/>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36282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normAutofit/>
          </a:bodyPr>
          <a:lstStyle/>
          <a:p>
            <a:r>
              <a:rPr lang="en-US" dirty="0">
                <a:solidFill>
                  <a:schemeClr val="tx2"/>
                </a:solidFill>
              </a:rPr>
              <a:t>Backpropagation process relies on two key concepts:</a:t>
            </a:r>
          </a:p>
          <a:p>
            <a:r>
              <a:rPr lang="en-US" dirty="0">
                <a:solidFill>
                  <a:schemeClr val="tx2"/>
                </a:solidFill>
              </a:rPr>
              <a:t>1. Loss function: This function measures the discrepancy between the network’s output and the desired outcome. It essentially quantifies how “wrong” the network is in its predictions.</a:t>
            </a:r>
          </a:p>
          <a:p>
            <a:r>
              <a:rPr lang="en-US" dirty="0">
                <a:solidFill>
                  <a:schemeClr val="tx2"/>
                </a:solidFill>
              </a:rPr>
              <a:t>2. Gradient of the loss function: This represents the direction and magnitude of change required to minimize the error. It tells us how much and in what direction we need to adjust the weights to improve the network’s performance.</a:t>
            </a:r>
          </a:p>
        </p:txBody>
      </p:sp>
      <p:sp>
        <p:nvSpPr>
          <p:cNvPr id="4" name="Slide Number Placeholder 3">
            <a:extLst>
              <a:ext uri="{FF2B5EF4-FFF2-40B4-BE49-F238E27FC236}">
                <a16:creationId xmlns:a16="http://schemas.microsoft.com/office/drawing/2014/main" id="{084C6723-C668-BB2A-A051-C36B82EAED37}"/>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94623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dirty="0">
                <a:solidFill>
                  <a:schemeClr val="tx2"/>
                </a:solidFill>
              </a:rPr>
              <a:t>The gradient of the loss function, denoted as ∇L, is a vector containing the partial derivatives of the loss function (L) with respect to each of the parameters (weights and biases) in the neural network. It acts as a guide for optimizing neural networks.</a:t>
            </a:r>
          </a:p>
        </p:txBody>
      </p:sp>
      <p:pic>
        <p:nvPicPr>
          <p:cNvPr id="5" name="Picture 4">
            <a:extLst>
              <a:ext uri="{FF2B5EF4-FFF2-40B4-BE49-F238E27FC236}">
                <a16:creationId xmlns:a16="http://schemas.microsoft.com/office/drawing/2014/main" id="{46A59470-8914-1484-A1D1-66CFC8BF6B06}"/>
              </a:ext>
            </a:extLst>
          </p:cNvPr>
          <p:cNvPicPr>
            <a:picLocks noChangeAspect="1"/>
          </p:cNvPicPr>
          <p:nvPr/>
        </p:nvPicPr>
        <p:blipFill>
          <a:blip r:embed="rId2"/>
          <a:stretch>
            <a:fillRect/>
          </a:stretch>
        </p:blipFill>
        <p:spPr>
          <a:xfrm>
            <a:off x="2155275" y="4038600"/>
            <a:ext cx="7878274" cy="2686425"/>
          </a:xfrm>
          <a:prstGeom prst="rect">
            <a:avLst/>
          </a:prstGeom>
        </p:spPr>
      </p:pic>
      <p:sp>
        <p:nvSpPr>
          <p:cNvPr id="4" name="Slide Number Placeholder 3">
            <a:extLst>
              <a:ext uri="{FF2B5EF4-FFF2-40B4-BE49-F238E27FC236}">
                <a16:creationId xmlns:a16="http://schemas.microsoft.com/office/drawing/2014/main" id="{6BA605A7-0F7C-4B63-9FC4-F1C19E8CE636}"/>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187020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dirty="0">
                <a:solidFill>
                  <a:schemeClr val="tx2"/>
                </a:solidFill>
              </a:rPr>
              <a:t>It points in the direction in which the loss function increases the most (or the steepest increase). By adjusting the network parameters in the opposite direction (negative gradient), the loss function can be decreased, leading to improved model performance.</a:t>
            </a:r>
          </a:p>
        </p:txBody>
      </p:sp>
      <p:pic>
        <p:nvPicPr>
          <p:cNvPr id="5" name="Picture 4">
            <a:extLst>
              <a:ext uri="{FF2B5EF4-FFF2-40B4-BE49-F238E27FC236}">
                <a16:creationId xmlns:a16="http://schemas.microsoft.com/office/drawing/2014/main" id="{46A59470-8914-1484-A1D1-66CFC8BF6B06}"/>
              </a:ext>
            </a:extLst>
          </p:cNvPr>
          <p:cNvPicPr>
            <a:picLocks noChangeAspect="1"/>
          </p:cNvPicPr>
          <p:nvPr/>
        </p:nvPicPr>
        <p:blipFill>
          <a:blip r:embed="rId2"/>
          <a:stretch>
            <a:fillRect/>
          </a:stretch>
        </p:blipFill>
        <p:spPr>
          <a:xfrm>
            <a:off x="2155275" y="4038600"/>
            <a:ext cx="7878274" cy="2686425"/>
          </a:xfrm>
          <a:prstGeom prst="rect">
            <a:avLst/>
          </a:prstGeom>
        </p:spPr>
      </p:pic>
      <p:sp>
        <p:nvSpPr>
          <p:cNvPr id="4" name="Slide Number Placeholder 3">
            <a:extLst>
              <a:ext uri="{FF2B5EF4-FFF2-40B4-BE49-F238E27FC236}">
                <a16:creationId xmlns:a16="http://schemas.microsoft.com/office/drawing/2014/main" id="{BD9D14E0-B229-5C73-14C5-06C71A3E824C}"/>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12499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sz="2000" dirty="0">
                <a:solidFill>
                  <a:schemeClr val="tx2"/>
                </a:solidFill>
              </a:rPr>
              <a:t>Each element of the gradient represents the rate of change of the loss function with respect to the corresponding parameter. In simpler terms, it tells us how much the loss will increase or decrease if we slightly change the value of that specific parameter. For higher values of error (loss), we will have larger values of the gradient (and larger change to the associated parameter).</a:t>
            </a:r>
          </a:p>
          <a:p>
            <a:endParaRPr lang="en-US" dirty="0">
              <a:solidFill>
                <a:schemeClr val="tx2"/>
              </a:solidFill>
            </a:endParaRPr>
          </a:p>
        </p:txBody>
      </p:sp>
      <p:pic>
        <p:nvPicPr>
          <p:cNvPr id="6" name="Picture 5">
            <a:extLst>
              <a:ext uri="{FF2B5EF4-FFF2-40B4-BE49-F238E27FC236}">
                <a16:creationId xmlns:a16="http://schemas.microsoft.com/office/drawing/2014/main" id="{5D33A858-8662-DE77-6E3F-FA322476E907}"/>
              </a:ext>
            </a:extLst>
          </p:cNvPr>
          <p:cNvPicPr>
            <a:picLocks noChangeAspect="1"/>
          </p:cNvPicPr>
          <p:nvPr/>
        </p:nvPicPr>
        <p:blipFill>
          <a:blip r:embed="rId2"/>
          <a:stretch>
            <a:fillRect/>
          </a:stretch>
        </p:blipFill>
        <p:spPr>
          <a:xfrm>
            <a:off x="2970212" y="3244312"/>
            <a:ext cx="6034685" cy="3591276"/>
          </a:xfrm>
          <a:prstGeom prst="rect">
            <a:avLst/>
          </a:prstGeom>
        </p:spPr>
      </p:pic>
      <p:sp>
        <p:nvSpPr>
          <p:cNvPr id="4" name="Slide Number Placeholder 3">
            <a:extLst>
              <a:ext uri="{FF2B5EF4-FFF2-40B4-BE49-F238E27FC236}">
                <a16:creationId xmlns:a16="http://schemas.microsoft.com/office/drawing/2014/main" id="{C4FFAC3D-9826-802A-49BF-8F0611A7D228}"/>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6797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8DD8-F6DE-C462-1A4B-30E40B177E1C}"/>
              </a:ext>
            </a:extLst>
          </p:cNvPr>
          <p:cNvSpPr>
            <a:spLocks noGrp="1"/>
          </p:cNvSpPr>
          <p:nvPr>
            <p:ph type="title"/>
          </p:nvPr>
        </p:nvSpPr>
        <p:spPr/>
        <p:txBody>
          <a:bodyPr/>
          <a:lstStyle/>
          <a:p>
            <a:r>
              <a:rPr lang="en-US" dirty="0"/>
              <a:t>What is a Binary Classifier in Machine Learning?</a:t>
            </a:r>
          </a:p>
        </p:txBody>
      </p:sp>
      <p:sp>
        <p:nvSpPr>
          <p:cNvPr id="3" name="Content Placeholder 2">
            <a:extLst>
              <a:ext uri="{FF2B5EF4-FFF2-40B4-BE49-F238E27FC236}">
                <a16:creationId xmlns:a16="http://schemas.microsoft.com/office/drawing/2014/main" id="{18B024C7-0BBE-3D73-6626-127D149F324B}"/>
              </a:ext>
            </a:extLst>
          </p:cNvPr>
          <p:cNvSpPr>
            <a:spLocks noGrp="1"/>
          </p:cNvSpPr>
          <p:nvPr>
            <p:ph idx="1"/>
          </p:nvPr>
        </p:nvSpPr>
        <p:spPr/>
        <p:txBody>
          <a:bodyPr/>
          <a:lstStyle/>
          <a:p>
            <a:r>
              <a:rPr lang="en-US" dirty="0">
                <a:solidFill>
                  <a:schemeClr val="tx2"/>
                </a:solidFill>
              </a:rPr>
              <a:t>Binary classifiers are a fundamental building block of many machine learning applications, and there are numerous algorithms that can be used to build them, including logistic regression, support vector machines (SVMs), decision trees, random forests, and neural networks. These models are typically trained using labeled data, where the correct label or category for each example in the training set is known, and then used to predict the category of new, unseen examples</a:t>
            </a:r>
            <a:r>
              <a:rPr lang="en-US" dirty="0"/>
              <a:t>.</a:t>
            </a:r>
          </a:p>
        </p:txBody>
      </p:sp>
      <p:sp>
        <p:nvSpPr>
          <p:cNvPr id="4" name="Slide Number Placeholder 3">
            <a:extLst>
              <a:ext uri="{FF2B5EF4-FFF2-40B4-BE49-F238E27FC236}">
                <a16:creationId xmlns:a16="http://schemas.microsoft.com/office/drawing/2014/main" id="{2F899D21-431E-B7F6-C697-094FD9369E89}"/>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31849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C49-038C-831D-864C-611BE98D608B}"/>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7C9AB9D1-FE47-DB90-D82D-BDA32FE400D3}"/>
              </a:ext>
            </a:extLst>
          </p:cNvPr>
          <p:cNvSpPr>
            <a:spLocks noGrp="1"/>
          </p:cNvSpPr>
          <p:nvPr>
            <p:ph idx="1"/>
          </p:nvPr>
        </p:nvSpPr>
        <p:spPr/>
        <p:txBody>
          <a:bodyPr/>
          <a:lstStyle/>
          <a:p>
            <a:r>
              <a:rPr lang="en-US" sz="2000" dirty="0">
                <a:solidFill>
                  <a:schemeClr val="tx2"/>
                </a:solidFill>
              </a:rPr>
              <a:t>Backpropagation utilizes the chain rule of calculus to efficiently calculate this gradient. This rule allows us to propagate the error backward through the network, layer by layer, ultimately determining how each weight contributes to the overall error.</a:t>
            </a:r>
            <a:endParaRPr lang="en-US" dirty="0">
              <a:solidFill>
                <a:schemeClr val="tx2"/>
              </a:solidFill>
            </a:endParaRPr>
          </a:p>
        </p:txBody>
      </p:sp>
      <p:pic>
        <p:nvPicPr>
          <p:cNvPr id="6" name="Picture 5">
            <a:extLst>
              <a:ext uri="{FF2B5EF4-FFF2-40B4-BE49-F238E27FC236}">
                <a16:creationId xmlns:a16="http://schemas.microsoft.com/office/drawing/2014/main" id="{5D33A858-8662-DE77-6E3F-FA322476E907}"/>
              </a:ext>
            </a:extLst>
          </p:cNvPr>
          <p:cNvPicPr>
            <a:picLocks noChangeAspect="1"/>
          </p:cNvPicPr>
          <p:nvPr/>
        </p:nvPicPr>
        <p:blipFill>
          <a:blip r:embed="rId2"/>
          <a:stretch>
            <a:fillRect/>
          </a:stretch>
        </p:blipFill>
        <p:spPr>
          <a:xfrm>
            <a:off x="2970212" y="3244312"/>
            <a:ext cx="6034685" cy="3591276"/>
          </a:xfrm>
          <a:prstGeom prst="rect">
            <a:avLst/>
          </a:prstGeom>
        </p:spPr>
      </p:pic>
      <p:sp>
        <p:nvSpPr>
          <p:cNvPr id="4" name="Slide Number Placeholder 3">
            <a:extLst>
              <a:ext uri="{FF2B5EF4-FFF2-40B4-BE49-F238E27FC236}">
                <a16:creationId xmlns:a16="http://schemas.microsoft.com/office/drawing/2014/main" id="{35C36862-047B-1D5F-E53C-ADE7B3432C54}"/>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30256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EEB1-6553-FAB9-1C43-70F52C6BE2AA}"/>
              </a:ext>
            </a:extLst>
          </p:cNvPr>
          <p:cNvSpPr>
            <a:spLocks noGrp="1"/>
          </p:cNvSpPr>
          <p:nvPr>
            <p:ph type="title"/>
          </p:nvPr>
        </p:nvSpPr>
        <p:spPr/>
        <p:txBody>
          <a:bodyPr/>
          <a:lstStyle/>
          <a:p>
            <a:r>
              <a:rPr lang="en-US" dirty="0"/>
              <a:t>Backpropagation-formulization</a:t>
            </a:r>
          </a:p>
        </p:txBody>
      </p:sp>
      <p:pic>
        <p:nvPicPr>
          <p:cNvPr id="5" name="Content Placeholder 4">
            <a:extLst>
              <a:ext uri="{FF2B5EF4-FFF2-40B4-BE49-F238E27FC236}">
                <a16:creationId xmlns:a16="http://schemas.microsoft.com/office/drawing/2014/main" id="{8CB1D801-B9DB-A3EF-B10B-08EB5CBBFB7F}"/>
              </a:ext>
            </a:extLst>
          </p:cNvPr>
          <p:cNvPicPr>
            <a:picLocks noGrp="1" noChangeAspect="1"/>
          </p:cNvPicPr>
          <p:nvPr>
            <p:ph idx="1"/>
          </p:nvPr>
        </p:nvPicPr>
        <p:blipFill>
          <a:blip r:embed="rId2"/>
          <a:stretch>
            <a:fillRect/>
          </a:stretch>
        </p:blipFill>
        <p:spPr>
          <a:xfrm>
            <a:off x="1827213" y="1417637"/>
            <a:ext cx="6705600" cy="1354312"/>
          </a:xfrm>
        </p:spPr>
      </p:pic>
      <p:pic>
        <p:nvPicPr>
          <p:cNvPr id="7" name="Picture 6">
            <a:extLst>
              <a:ext uri="{FF2B5EF4-FFF2-40B4-BE49-F238E27FC236}">
                <a16:creationId xmlns:a16="http://schemas.microsoft.com/office/drawing/2014/main" id="{A697FA8F-0E2F-257C-54D5-7F07AD7E6A22}"/>
              </a:ext>
            </a:extLst>
          </p:cNvPr>
          <p:cNvPicPr>
            <a:picLocks noChangeAspect="1"/>
          </p:cNvPicPr>
          <p:nvPr/>
        </p:nvPicPr>
        <p:blipFill>
          <a:blip r:embed="rId3"/>
          <a:stretch>
            <a:fillRect/>
          </a:stretch>
        </p:blipFill>
        <p:spPr>
          <a:xfrm>
            <a:off x="1812178" y="2971800"/>
            <a:ext cx="6873034" cy="1614554"/>
          </a:xfrm>
          <a:prstGeom prst="rect">
            <a:avLst/>
          </a:prstGeom>
        </p:spPr>
      </p:pic>
      <p:sp>
        <p:nvSpPr>
          <p:cNvPr id="3" name="Slide Number Placeholder 2">
            <a:extLst>
              <a:ext uri="{FF2B5EF4-FFF2-40B4-BE49-F238E27FC236}">
                <a16:creationId xmlns:a16="http://schemas.microsoft.com/office/drawing/2014/main" id="{FEB4E7DC-0821-3E02-02D5-DA8C7D4AB3E9}"/>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3699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55F0-4006-2827-9541-B7E5BA5BCD7E}"/>
              </a:ext>
            </a:extLst>
          </p:cNvPr>
          <p:cNvSpPr>
            <a:spLocks noGrp="1"/>
          </p:cNvSpPr>
          <p:nvPr>
            <p:ph type="title"/>
          </p:nvPr>
        </p:nvSpPr>
        <p:spPr/>
        <p:txBody>
          <a:bodyPr/>
          <a:lstStyle/>
          <a:p>
            <a:r>
              <a:rPr lang="en-US" dirty="0"/>
              <a:t>Training</a:t>
            </a:r>
          </a:p>
        </p:txBody>
      </p:sp>
      <p:pic>
        <p:nvPicPr>
          <p:cNvPr id="5" name="Content Placeholder 4">
            <a:extLst>
              <a:ext uri="{FF2B5EF4-FFF2-40B4-BE49-F238E27FC236}">
                <a16:creationId xmlns:a16="http://schemas.microsoft.com/office/drawing/2014/main" id="{AAE1F38F-559B-AE0B-52D1-BF0D55C9E726}"/>
              </a:ext>
            </a:extLst>
          </p:cNvPr>
          <p:cNvPicPr>
            <a:picLocks noGrp="1" noChangeAspect="1"/>
          </p:cNvPicPr>
          <p:nvPr>
            <p:ph idx="1"/>
          </p:nvPr>
        </p:nvPicPr>
        <p:blipFill>
          <a:blip r:embed="rId2"/>
          <a:stretch>
            <a:fillRect/>
          </a:stretch>
        </p:blipFill>
        <p:spPr>
          <a:xfrm>
            <a:off x="1293812" y="1524000"/>
            <a:ext cx="6769178" cy="4572000"/>
          </a:xfrm>
        </p:spPr>
      </p:pic>
      <p:sp>
        <p:nvSpPr>
          <p:cNvPr id="3" name="Slide Number Placeholder 2">
            <a:extLst>
              <a:ext uri="{FF2B5EF4-FFF2-40B4-BE49-F238E27FC236}">
                <a16:creationId xmlns:a16="http://schemas.microsoft.com/office/drawing/2014/main" id="{805A7845-51AD-1734-2F00-597D559B77F3}"/>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257333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49A-EC8F-B591-FAA6-EEA15029F897}"/>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742C4986-849C-D29D-A45C-DDAFD62E6807}"/>
              </a:ext>
            </a:extLst>
          </p:cNvPr>
          <p:cNvSpPr>
            <a:spLocks noGrp="1"/>
          </p:cNvSpPr>
          <p:nvPr>
            <p:ph idx="1"/>
          </p:nvPr>
        </p:nvSpPr>
        <p:spPr/>
        <p:txBody>
          <a:bodyPr>
            <a:normAutofit lnSpcReduction="10000"/>
          </a:bodyPr>
          <a:lstStyle/>
          <a:p>
            <a:r>
              <a:rPr lang="en-US" dirty="0">
                <a:solidFill>
                  <a:schemeClr val="tx2"/>
                </a:solidFill>
              </a:rPr>
              <a:t>Initializing W is important; if you do it badly there is a good chance the neural network training won’t work well. First, it is important to initialize the weights to random values. We want different parts of the network to tend to “address” different aspects of the problem; if they all start at the same weights, the symmetry will often keep the values from moving in useful directions. Second, many of our activation functions have (near) zero slope when the pre-activation z values have large magnitude, so we generally want to keep the initial weights small so we will be in a situation where the gradients are non-zero, so that gradient descent will have some useful signal about which way to go.</a:t>
            </a:r>
          </a:p>
        </p:txBody>
      </p:sp>
      <p:sp>
        <p:nvSpPr>
          <p:cNvPr id="4" name="Slide Number Placeholder 3">
            <a:extLst>
              <a:ext uri="{FF2B5EF4-FFF2-40B4-BE49-F238E27FC236}">
                <a16:creationId xmlns:a16="http://schemas.microsoft.com/office/drawing/2014/main" id="{61946E93-6C85-0075-D00C-0463A5AF9650}"/>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159424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DCD-D233-B51C-E567-411C0B81D531}"/>
              </a:ext>
            </a:extLst>
          </p:cNvPr>
          <p:cNvSpPr>
            <a:spLocks noGrp="1"/>
          </p:cNvSpPr>
          <p:nvPr>
            <p:ph type="title"/>
          </p:nvPr>
        </p:nvSpPr>
        <p:spPr/>
        <p:txBody>
          <a:bodyPr/>
          <a:lstStyle/>
          <a:p>
            <a:r>
              <a:rPr lang="en-US" dirty="0"/>
              <a:t>Choices of activation function</a:t>
            </a:r>
          </a:p>
        </p:txBody>
      </p:sp>
      <p:sp>
        <p:nvSpPr>
          <p:cNvPr id="3" name="Content Placeholder 2">
            <a:extLst>
              <a:ext uri="{FF2B5EF4-FFF2-40B4-BE49-F238E27FC236}">
                <a16:creationId xmlns:a16="http://schemas.microsoft.com/office/drawing/2014/main" id="{61450DDF-A628-D72D-7C80-6EB2AB2C0C08}"/>
              </a:ext>
            </a:extLst>
          </p:cNvPr>
          <p:cNvSpPr>
            <a:spLocks noGrp="1"/>
          </p:cNvSpPr>
          <p:nvPr>
            <p:ph idx="1"/>
          </p:nvPr>
        </p:nvSpPr>
        <p:spPr/>
        <p:txBody>
          <a:bodyPr>
            <a:normAutofit/>
          </a:bodyPr>
          <a:lstStyle/>
          <a:p>
            <a:r>
              <a:rPr lang="en-US" dirty="0">
                <a:solidFill>
                  <a:schemeClr val="tx2"/>
                </a:solidFill>
              </a:rPr>
              <a:t>There are many possible choices for the activation function. We will start by thinking about whether it’s really necessary to have an f at all. What happens if we let f be the identity? Then, in a network with L layers:</a:t>
            </a:r>
          </a:p>
          <a:p>
            <a:endParaRPr lang="en-US" dirty="0">
              <a:solidFill>
                <a:schemeClr val="tx2"/>
              </a:solidFill>
            </a:endParaRPr>
          </a:p>
          <a:p>
            <a:endParaRPr lang="en-US" sz="2000" dirty="0">
              <a:solidFill>
                <a:schemeClr val="tx2"/>
              </a:solidFill>
            </a:endParaRPr>
          </a:p>
          <a:p>
            <a:endParaRPr lang="en-US" dirty="0">
              <a:solidFill>
                <a:schemeClr val="tx2"/>
              </a:solidFill>
            </a:endParaRPr>
          </a:p>
          <a:p>
            <a:endParaRPr lang="en-US" dirty="0">
              <a:solidFill>
                <a:schemeClr val="tx2"/>
              </a:solidFill>
            </a:endParaRPr>
          </a:p>
        </p:txBody>
      </p:sp>
      <p:pic>
        <p:nvPicPr>
          <p:cNvPr id="5" name="Picture 4">
            <a:extLst>
              <a:ext uri="{FF2B5EF4-FFF2-40B4-BE49-F238E27FC236}">
                <a16:creationId xmlns:a16="http://schemas.microsoft.com/office/drawing/2014/main" id="{969DA2D6-825D-472F-09D1-2AE5D936CCD3}"/>
              </a:ext>
            </a:extLst>
          </p:cNvPr>
          <p:cNvPicPr>
            <a:picLocks noChangeAspect="1"/>
          </p:cNvPicPr>
          <p:nvPr/>
        </p:nvPicPr>
        <p:blipFill>
          <a:blip r:embed="rId2"/>
          <a:stretch>
            <a:fillRect/>
          </a:stretch>
        </p:blipFill>
        <p:spPr>
          <a:xfrm>
            <a:off x="1674812" y="3233710"/>
            <a:ext cx="5283570" cy="652490"/>
          </a:xfrm>
          <a:prstGeom prst="rect">
            <a:avLst/>
          </a:prstGeom>
        </p:spPr>
      </p:pic>
      <p:sp>
        <p:nvSpPr>
          <p:cNvPr id="4" name="Slide Number Placeholder 3">
            <a:extLst>
              <a:ext uri="{FF2B5EF4-FFF2-40B4-BE49-F238E27FC236}">
                <a16:creationId xmlns:a16="http://schemas.microsoft.com/office/drawing/2014/main" id="{C7E21E0D-CEDF-631D-3AD6-6A6B3E24F504}"/>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72044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DCD-D233-B51C-E567-411C0B81D531}"/>
              </a:ext>
            </a:extLst>
          </p:cNvPr>
          <p:cNvSpPr>
            <a:spLocks noGrp="1"/>
          </p:cNvSpPr>
          <p:nvPr>
            <p:ph type="title"/>
          </p:nvPr>
        </p:nvSpPr>
        <p:spPr/>
        <p:txBody>
          <a:bodyPr/>
          <a:lstStyle/>
          <a:p>
            <a:r>
              <a:rPr lang="en-US" dirty="0"/>
              <a:t>Choices of activation function</a:t>
            </a:r>
          </a:p>
        </p:txBody>
      </p:sp>
      <p:sp>
        <p:nvSpPr>
          <p:cNvPr id="3" name="Content Placeholder 2">
            <a:extLst>
              <a:ext uri="{FF2B5EF4-FFF2-40B4-BE49-F238E27FC236}">
                <a16:creationId xmlns:a16="http://schemas.microsoft.com/office/drawing/2014/main" id="{61450DDF-A628-D72D-7C80-6EB2AB2C0C08}"/>
              </a:ext>
            </a:extLst>
          </p:cNvPr>
          <p:cNvSpPr>
            <a:spLocks noGrp="1"/>
          </p:cNvSpPr>
          <p:nvPr>
            <p:ph idx="1"/>
          </p:nvPr>
        </p:nvSpPr>
        <p:spPr/>
        <p:txBody>
          <a:bodyPr>
            <a:normAutofit/>
          </a:bodyPr>
          <a:lstStyle/>
          <a:p>
            <a:pPr marL="0" indent="0">
              <a:buNone/>
            </a:pPr>
            <a:endParaRPr lang="en-US" dirty="0">
              <a:solidFill>
                <a:schemeClr val="tx2"/>
              </a:solidFill>
            </a:endParaRPr>
          </a:p>
          <a:p>
            <a:r>
              <a:rPr lang="en-US" dirty="0">
                <a:solidFill>
                  <a:schemeClr val="tx2"/>
                </a:solidFill>
              </a:rPr>
              <a:t>So, multiplying out the weight matrices, we find that</a:t>
            </a:r>
          </a:p>
          <a:p>
            <a:endParaRPr lang="en-US" sz="2000" dirty="0">
              <a:solidFill>
                <a:schemeClr val="tx2"/>
              </a:solidFill>
            </a:endParaRPr>
          </a:p>
          <a:p>
            <a:r>
              <a:rPr lang="en-US" dirty="0">
                <a:solidFill>
                  <a:schemeClr val="tx2"/>
                </a:solidFill>
              </a:rPr>
              <a:t>which is a linear function of X! Having all those layers did not change the representational capacity of the network. the non-linearity of the activation function is crucial.</a:t>
            </a:r>
          </a:p>
          <a:p>
            <a:endParaRPr lang="en-US" dirty="0">
              <a:solidFill>
                <a:schemeClr val="tx2"/>
              </a:solidFill>
            </a:endParaRPr>
          </a:p>
          <a:p>
            <a:endParaRPr lang="en-US" dirty="0">
              <a:solidFill>
                <a:schemeClr val="tx2"/>
              </a:solidFill>
            </a:endParaRPr>
          </a:p>
        </p:txBody>
      </p:sp>
      <p:pic>
        <p:nvPicPr>
          <p:cNvPr id="9" name="Picture 8">
            <a:extLst>
              <a:ext uri="{FF2B5EF4-FFF2-40B4-BE49-F238E27FC236}">
                <a16:creationId xmlns:a16="http://schemas.microsoft.com/office/drawing/2014/main" id="{6F625416-AE3A-9789-465A-2BEF17A0DFE3}"/>
              </a:ext>
            </a:extLst>
          </p:cNvPr>
          <p:cNvPicPr>
            <a:picLocks noChangeAspect="1"/>
          </p:cNvPicPr>
          <p:nvPr/>
        </p:nvPicPr>
        <p:blipFill rotWithShape="1">
          <a:blip r:embed="rId2"/>
          <a:srcRect t="12572"/>
          <a:stretch/>
        </p:blipFill>
        <p:spPr>
          <a:xfrm>
            <a:off x="1751012" y="2590800"/>
            <a:ext cx="1628263" cy="457200"/>
          </a:xfrm>
          <a:prstGeom prst="rect">
            <a:avLst/>
          </a:prstGeom>
        </p:spPr>
      </p:pic>
      <p:sp>
        <p:nvSpPr>
          <p:cNvPr id="4" name="Slide Number Placeholder 3">
            <a:extLst>
              <a:ext uri="{FF2B5EF4-FFF2-40B4-BE49-F238E27FC236}">
                <a16:creationId xmlns:a16="http://schemas.microsoft.com/office/drawing/2014/main" id="{3F8D2A71-2B4B-2A75-C4E6-E525E2FA469C}"/>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192628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DCD-D233-B51C-E567-411C0B81D531}"/>
              </a:ext>
            </a:extLst>
          </p:cNvPr>
          <p:cNvSpPr>
            <a:spLocks noGrp="1"/>
          </p:cNvSpPr>
          <p:nvPr>
            <p:ph type="title"/>
          </p:nvPr>
        </p:nvSpPr>
        <p:spPr/>
        <p:txBody>
          <a:bodyPr/>
          <a:lstStyle/>
          <a:p>
            <a:r>
              <a:rPr lang="en-US" dirty="0"/>
              <a:t>Choices of activation function</a:t>
            </a:r>
          </a:p>
        </p:txBody>
      </p:sp>
      <p:sp>
        <p:nvSpPr>
          <p:cNvPr id="3" name="Content Placeholder 2">
            <a:extLst>
              <a:ext uri="{FF2B5EF4-FFF2-40B4-BE49-F238E27FC236}">
                <a16:creationId xmlns:a16="http://schemas.microsoft.com/office/drawing/2014/main" id="{61450DDF-A628-D72D-7C80-6EB2AB2C0C08}"/>
              </a:ext>
            </a:extLst>
          </p:cNvPr>
          <p:cNvSpPr>
            <a:spLocks noGrp="1"/>
          </p:cNvSpPr>
          <p:nvPr>
            <p:ph idx="1"/>
          </p:nvPr>
        </p:nvSpPr>
        <p:spPr/>
        <p:txBody>
          <a:bodyPr>
            <a:normAutofit/>
          </a:bodyPr>
          <a:lstStyle/>
          <a:p>
            <a:endParaRPr lang="en-US" dirty="0">
              <a:solidFill>
                <a:schemeClr val="tx2"/>
              </a:solidFill>
            </a:endParaRPr>
          </a:p>
          <a:p>
            <a:endParaRPr lang="en-US" dirty="0">
              <a:solidFill>
                <a:schemeClr val="tx2"/>
              </a:solidFill>
            </a:endParaRPr>
          </a:p>
        </p:txBody>
      </p:sp>
      <p:pic>
        <p:nvPicPr>
          <p:cNvPr id="5" name="Picture 4">
            <a:extLst>
              <a:ext uri="{FF2B5EF4-FFF2-40B4-BE49-F238E27FC236}">
                <a16:creationId xmlns:a16="http://schemas.microsoft.com/office/drawing/2014/main" id="{CA6781AA-5188-075E-57A0-F53F7F624A6D}"/>
              </a:ext>
            </a:extLst>
          </p:cNvPr>
          <p:cNvPicPr>
            <a:picLocks noChangeAspect="1"/>
          </p:cNvPicPr>
          <p:nvPr/>
        </p:nvPicPr>
        <p:blipFill>
          <a:blip r:embed="rId2"/>
          <a:stretch>
            <a:fillRect/>
          </a:stretch>
        </p:blipFill>
        <p:spPr>
          <a:xfrm>
            <a:off x="2208212" y="1600200"/>
            <a:ext cx="6973273" cy="5125165"/>
          </a:xfrm>
          <a:prstGeom prst="rect">
            <a:avLst/>
          </a:prstGeom>
        </p:spPr>
      </p:pic>
      <p:sp>
        <p:nvSpPr>
          <p:cNvPr id="4" name="Slide Number Placeholder 3">
            <a:extLst>
              <a:ext uri="{FF2B5EF4-FFF2-40B4-BE49-F238E27FC236}">
                <a16:creationId xmlns:a16="http://schemas.microsoft.com/office/drawing/2014/main" id="{3CCE3804-E9BC-2521-14E2-75A9FF9AD766}"/>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20054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841C-FD8B-E919-E0BA-BFDEAB44FE50}"/>
              </a:ext>
            </a:extLst>
          </p:cNvPr>
          <p:cNvSpPr>
            <a:spLocks noGrp="1"/>
          </p:cNvSpPr>
          <p:nvPr>
            <p:ph type="title"/>
          </p:nvPr>
        </p:nvSpPr>
        <p:spPr/>
        <p:txBody>
          <a:bodyPr/>
          <a:lstStyle/>
          <a:p>
            <a:r>
              <a:rPr lang="en-US" dirty="0"/>
              <a:t>Choices of activation function</a:t>
            </a:r>
          </a:p>
        </p:txBody>
      </p:sp>
      <p:pic>
        <p:nvPicPr>
          <p:cNvPr id="5" name="Content Placeholder 4">
            <a:extLst>
              <a:ext uri="{FF2B5EF4-FFF2-40B4-BE49-F238E27FC236}">
                <a16:creationId xmlns:a16="http://schemas.microsoft.com/office/drawing/2014/main" id="{907432BF-B794-0109-B5BD-2443FF187173}"/>
              </a:ext>
            </a:extLst>
          </p:cNvPr>
          <p:cNvPicPr>
            <a:picLocks noGrp="1" noChangeAspect="1"/>
          </p:cNvPicPr>
          <p:nvPr>
            <p:ph idx="1"/>
          </p:nvPr>
        </p:nvPicPr>
        <p:blipFill>
          <a:blip r:embed="rId2"/>
          <a:stretch>
            <a:fillRect/>
          </a:stretch>
        </p:blipFill>
        <p:spPr>
          <a:xfrm>
            <a:off x="2287484" y="1676400"/>
            <a:ext cx="7613855" cy="4572000"/>
          </a:xfrm>
        </p:spPr>
      </p:pic>
      <p:sp>
        <p:nvSpPr>
          <p:cNvPr id="3" name="Slide Number Placeholder 2">
            <a:extLst>
              <a:ext uri="{FF2B5EF4-FFF2-40B4-BE49-F238E27FC236}">
                <a16:creationId xmlns:a16="http://schemas.microsoft.com/office/drawing/2014/main" id="{C95C61F3-5C7F-A9BB-4F3B-23DE0E894469}"/>
              </a:ext>
            </a:extLst>
          </p:cNvPr>
          <p:cNvSpPr>
            <a:spLocks noGrp="1"/>
          </p:cNvSpPr>
          <p:nvPr>
            <p:ph type="sldNum" sz="quarter" idx="12"/>
          </p:nvPr>
        </p:nvSpPr>
        <p:spPr/>
        <p:txBody>
          <a:bodyPr/>
          <a:lstStyle/>
          <a:p>
            <a:fld id="{7DC1BBB0-96F0-4077-A278-0F3FB5C104D3}" type="slidenum">
              <a:rPr lang="en-US" smtClean="0"/>
              <a:t>37</a:t>
            </a:fld>
            <a:endParaRPr lang="en-US"/>
          </a:p>
        </p:txBody>
      </p:sp>
    </p:spTree>
    <p:extLst>
      <p:ext uri="{BB962C8B-B14F-4D97-AF65-F5344CB8AC3E}">
        <p14:creationId xmlns:p14="http://schemas.microsoft.com/office/powerpoint/2010/main" val="186043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99EE-B39C-754F-8F02-FC79A5D02C77}"/>
              </a:ext>
            </a:extLst>
          </p:cNvPr>
          <p:cNvSpPr>
            <a:spLocks noGrp="1"/>
          </p:cNvSpPr>
          <p:nvPr>
            <p:ph type="title"/>
          </p:nvPr>
        </p:nvSpPr>
        <p:spPr/>
        <p:txBody>
          <a:bodyPr/>
          <a:lstStyle/>
          <a:p>
            <a:r>
              <a:rPr lang="en-US" dirty="0"/>
              <a:t>Loss functions and activation functions</a:t>
            </a:r>
          </a:p>
        </p:txBody>
      </p:sp>
      <p:sp>
        <p:nvSpPr>
          <p:cNvPr id="3" name="Content Placeholder 2">
            <a:extLst>
              <a:ext uri="{FF2B5EF4-FFF2-40B4-BE49-F238E27FC236}">
                <a16:creationId xmlns:a16="http://schemas.microsoft.com/office/drawing/2014/main" id="{3BC69252-C149-3DBD-2BCD-0A5C559BF355}"/>
              </a:ext>
            </a:extLst>
          </p:cNvPr>
          <p:cNvSpPr>
            <a:spLocks noGrp="1"/>
          </p:cNvSpPr>
          <p:nvPr>
            <p:ph idx="1"/>
          </p:nvPr>
        </p:nvSpPr>
        <p:spPr/>
        <p:txBody>
          <a:bodyPr>
            <a:normAutofit/>
          </a:bodyPr>
          <a:lstStyle/>
          <a:p>
            <a:r>
              <a:rPr lang="en-US" sz="2400" dirty="0">
                <a:solidFill>
                  <a:schemeClr val="tx2"/>
                </a:solidFill>
              </a:rPr>
              <a:t>Different loss functions make different assumptions about the range of inputs they will get as input and, as we have seen, different activation functions will produce output values in different ranges. When you are designing a neural network, it’s important to make these things fit together well. In particular, we will think about matching loss functions with the activation function in the last layer, </a:t>
            </a:r>
            <a:r>
              <a:rPr lang="en-US" sz="2400" dirty="0" err="1">
                <a:solidFill>
                  <a:schemeClr val="tx2"/>
                </a:solidFill>
              </a:rPr>
              <a:t>f^L</a:t>
            </a:r>
            <a:r>
              <a:rPr lang="en-US" sz="2400" dirty="0">
                <a:solidFill>
                  <a:schemeClr val="tx2"/>
                </a:solidFill>
              </a:rPr>
              <a:t>. Here is a table of loss functions and activations that make sense for them:</a:t>
            </a:r>
          </a:p>
          <a:p>
            <a:endParaRPr lang="en-US" dirty="0"/>
          </a:p>
        </p:txBody>
      </p:sp>
      <p:pic>
        <p:nvPicPr>
          <p:cNvPr id="5" name="Picture 4">
            <a:extLst>
              <a:ext uri="{FF2B5EF4-FFF2-40B4-BE49-F238E27FC236}">
                <a16:creationId xmlns:a16="http://schemas.microsoft.com/office/drawing/2014/main" id="{8E96347A-AD44-7E02-5D3C-DEC5029B7972}"/>
              </a:ext>
            </a:extLst>
          </p:cNvPr>
          <p:cNvPicPr>
            <a:picLocks noChangeAspect="1"/>
          </p:cNvPicPr>
          <p:nvPr/>
        </p:nvPicPr>
        <p:blipFill>
          <a:blip r:embed="rId2"/>
          <a:stretch>
            <a:fillRect/>
          </a:stretch>
        </p:blipFill>
        <p:spPr>
          <a:xfrm>
            <a:off x="5180012" y="4267199"/>
            <a:ext cx="3124200" cy="1817717"/>
          </a:xfrm>
          <a:prstGeom prst="rect">
            <a:avLst/>
          </a:prstGeom>
        </p:spPr>
      </p:pic>
      <p:sp>
        <p:nvSpPr>
          <p:cNvPr id="4" name="Slide Number Placeholder 3">
            <a:extLst>
              <a:ext uri="{FF2B5EF4-FFF2-40B4-BE49-F238E27FC236}">
                <a16:creationId xmlns:a16="http://schemas.microsoft.com/office/drawing/2014/main" id="{415DF0E5-627D-B8AE-B6CF-09EBD08F69B9}"/>
              </a:ext>
            </a:extLst>
          </p:cNvPr>
          <p:cNvSpPr>
            <a:spLocks noGrp="1"/>
          </p:cNvSpPr>
          <p:nvPr>
            <p:ph type="sldNum" sz="quarter" idx="12"/>
          </p:nvPr>
        </p:nvSpPr>
        <p:spPr/>
        <p:txBody>
          <a:bodyPr/>
          <a:lstStyle/>
          <a:p>
            <a:fld id="{7DC1BBB0-96F0-4077-A278-0F3FB5C104D3}" type="slidenum">
              <a:rPr lang="en-US" smtClean="0"/>
              <a:t>38</a:t>
            </a:fld>
            <a:endParaRPr lang="en-US"/>
          </a:p>
        </p:txBody>
      </p:sp>
    </p:spTree>
    <p:extLst>
      <p:ext uri="{BB962C8B-B14F-4D97-AF65-F5344CB8AC3E}">
        <p14:creationId xmlns:p14="http://schemas.microsoft.com/office/powerpoint/2010/main" val="41051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C08-1DCF-3DF5-3CB4-DBE717CC2115}"/>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9DDF7D1B-ECC6-DF14-FD20-CF37796C48FE}"/>
              </a:ext>
            </a:extLst>
          </p:cNvPr>
          <p:cNvSpPr>
            <a:spLocks noGrp="1"/>
          </p:cNvSpPr>
          <p:nvPr>
            <p:ph idx="1"/>
          </p:nvPr>
        </p:nvSpPr>
        <p:spPr/>
        <p:txBody>
          <a:bodyPr/>
          <a:lstStyle/>
          <a:p>
            <a:r>
              <a:rPr lang="en-US" dirty="0">
                <a:solidFill>
                  <a:schemeClr val="tx2"/>
                </a:solidFill>
              </a:rPr>
              <a:t>Consider the following data set:</a:t>
            </a:r>
          </a:p>
          <a:p>
            <a:endParaRPr lang="en-US" dirty="0">
              <a:solidFill>
                <a:schemeClr val="tx2"/>
              </a:solidFill>
            </a:endParaRPr>
          </a:p>
          <a:p>
            <a:endParaRPr lang="en-US" dirty="0">
              <a:solidFill>
                <a:schemeClr val="tx2"/>
              </a:solidFill>
            </a:endParaRPr>
          </a:p>
          <a:p>
            <a:endParaRPr lang="en-US" dirty="0">
              <a:solidFill>
                <a:schemeClr val="tx2"/>
              </a:solidFill>
            </a:endParaRPr>
          </a:p>
        </p:txBody>
      </p:sp>
      <p:pic>
        <p:nvPicPr>
          <p:cNvPr id="5" name="Picture 4">
            <a:extLst>
              <a:ext uri="{FF2B5EF4-FFF2-40B4-BE49-F238E27FC236}">
                <a16:creationId xmlns:a16="http://schemas.microsoft.com/office/drawing/2014/main" id="{D6B2199C-E646-3F86-D3DC-FBFD9303FB5C}"/>
              </a:ext>
            </a:extLst>
          </p:cNvPr>
          <p:cNvPicPr>
            <a:picLocks noChangeAspect="1"/>
          </p:cNvPicPr>
          <p:nvPr/>
        </p:nvPicPr>
        <p:blipFill>
          <a:blip r:embed="rId2"/>
          <a:stretch>
            <a:fillRect/>
          </a:stretch>
        </p:blipFill>
        <p:spPr>
          <a:xfrm>
            <a:off x="1751012" y="2209800"/>
            <a:ext cx="8459381" cy="666843"/>
          </a:xfrm>
          <a:prstGeom prst="rect">
            <a:avLst/>
          </a:prstGeom>
        </p:spPr>
      </p:pic>
      <p:sp>
        <p:nvSpPr>
          <p:cNvPr id="4" name="Slide Number Placeholder 3">
            <a:extLst>
              <a:ext uri="{FF2B5EF4-FFF2-40B4-BE49-F238E27FC236}">
                <a16:creationId xmlns:a16="http://schemas.microsoft.com/office/drawing/2014/main" id="{66BACEEC-3BA2-4F55-2562-0817B6B3F941}"/>
              </a:ext>
            </a:extLst>
          </p:cNvPr>
          <p:cNvSpPr>
            <a:spLocks noGrp="1"/>
          </p:cNvSpPr>
          <p:nvPr>
            <p:ph type="sldNum" sz="quarter" idx="12"/>
          </p:nvPr>
        </p:nvSpPr>
        <p:spPr/>
        <p:txBody>
          <a:bodyPr/>
          <a:lstStyle/>
          <a:p>
            <a:fld id="{7DC1BBB0-96F0-4077-A278-0F3FB5C104D3}" type="slidenum">
              <a:rPr lang="en-US" smtClean="0"/>
              <a:t>39</a:t>
            </a:fld>
            <a:endParaRPr lang="en-US"/>
          </a:p>
        </p:txBody>
      </p:sp>
    </p:spTree>
    <p:extLst>
      <p:ext uri="{BB962C8B-B14F-4D97-AF65-F5344CB8AC3E}">
        <p14:creationId xmlns:p14="http://schemas.microsoft.com/office/powerpoint/2010/main" val="52715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8DD8-F6DE-C462-1A4B-30E40B177E1C}"/>
              </a:ext>
            </a:extLst>
          </p:cNvPr>
          <p:cNvSpPr>
            <a:spLocks noGrp="1"/>
          </p:cNvSpPr>
          <p:nvPr>
            <p:ph type="title"/>
          </p:nvPr>
        </p:nvSpPr>
        <p:spPr/>
        <p:txBody>
          <a:bodyPr/>
          <a:lstStyle/>
          <a:p>
            <a:r>
              <a:rPr lang="en-US" dirty="0"/>
              <a:t>What is a Binary Classifier in Machine Learning?</a:t>
            </a:r>
          </a:p>
        </p:txBody>
      </p:sp>
      <p:sp>
        <p:nvSpPr>
          <p:cNvPr id="3" name="Content Placeholder 2">
            <a:extLst>
              <a:ext uri="{FF2B5EF4-FFF2-40B4-BE49-F238E27FC236}">
                <a16:creationId xmlns:a16="http://schemas.microsoft.com/office/drawing/2014/main" id="{18B024C7-0BBE-3D73-6626-127D149F324B}"/>
              </a:ext>
            </a:extLst>
          </p:cNvPr>
          <p:cNvSpPr>
            <a:spLocks noGrp="1"/>
          </p:cNvSpPr>
          <p:nvPr>
            <p:ph idx="1"/>
          </p:nvPr>
        </p:nvSpPr>
        <p:spPr/>
        <p:txBody>
          <a:bodyPr/>
          <a:lstStyle/>
          <a:p>
            <a:r>
              <a:rPr lang="en-US" dirty="0">
                <a:solidFill>
                  <a:schemeClr val="tx2"/>
                </a:solidFill>
              </a:rPr>
              <a:t>The performance of a binary classifier is typically evaluated using metrics such as accuracy, precision, recall, and F1 score, which measure how well the model is able to correctly identify positive and negative examples in the data. High-quality binary classifiers are essential for a wide range of applications, including natural language processing, computer vision, fraud detection, and medical diagnosis, among many others.</a:t>
            </a:r>
            <a:r>
              <a:rPr lang="en-US" dirty="0"/>
              <a:t>.</a:t>
            </a:r>
          </a:p>
        </p:txBody>
      </p:sp>
      <p:sp>
        <p:nvSpPr>
          <p:cNvPr id="4" name="Slide Number Placeholder 3">
            <a:extLst>
              <a:ext uri="{FF2B5EF4-FFF2-40B4-BE49-F238E27FC236}">
                <a16:creationId xmlns:a16="http://schemas.microsoft.com/office/drawing/2014/main" id="{6B04D638-086C-663D-E3DA-EEB7C98DC768}"/>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180299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C08-1DCF-3DF5-3CB4-DBE717CC2115}"/>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9DDF7D1B-ECC6-DF14-FD20-CF37796C48FE}"/>
              </a:ext>
            </a:extLst>
          </p:cNvPr>
          <p:cNvSpPr>
            <a:spLocks noGrp="1"/>
          </p:cNvSpPr>
          <p:nvPr>
            <p:ph idx="1"/>
          </p:nvPr>
        </p:nvSpPr>
        <p:spPr/>
        <p:txBody>
          <a:bodyPr/>
          <a:lstStyle/>
          <a:p>
            <a:r>
              <a:rPr lang="en-US" dirty="0">
                <a:solidFill>
                  <a:schemeClr val="tx2"/>
                </a:solidFill>
              </a:rPr>
              <a:t>The columns of X and Y are the data points and corresponding labels.</a:t>
            </a:r>
          </a:p>
          <a:p>
            <a:r>
              <a:rPr lang="en-US" dirty="0">
                <a:solidFill>
                  <a:schemeClr val="tx2"/>
                </a:solidFill>
              </a:rPr>
              <a:t>We will be looking at the behavior of the following simple two-layer network:</a:t>
            </a:r>
          </a:p>
          <a:p>
            <a:endParaRPr lang="en-US" dirty="0">
              <a:solidFill>
                <a:schemeClr val="tx2"/>
              </a:solidFill>
            </a:endParaRPr>
          </a:p>
          <a:p>
            <a:endParaRPr lang="en-US" dirty="0">
              <a:solidFill>
                <a:schemeClr val="tx2"/>
              </a:solidFill>
            </a:endParaRPr>
          </a:p>
        </p:txBody>
      </p:sp>
      <p:pic>
        <p:nvPicPr>
          <p:cNvPr id="6" name="Picture 5">
            <a:extLst>
              <a:ext uri="{FF2B5EF4-FFF2-40B4-BE49-F238E27FC236}">
                <a16:creationId xmlns:a16="http://schemas.microsoft.com/office/drawing/2014/main" id="{13BA0C06-202E-1656-5A15-E2AFB5D33431}"/>
              </a:ext>
            </a:extLst>
          </p:cNvPr>
          <p:cNvPicPr>
            <a:picLocks noChangeAspect="1"/>
          </p:cNvPicPr>
          <p:nvPr/>
        </p:nvPicPr>
        <p:blipFill>
          <a:blip r:embed="rId2"/>
          <a:stretch>
            <a:fillRect/>
          </a:stretch>
        </p:blipFill>
        <p:spPr>
          <a:xfrm>
            <a:off x="1898064" y="3496864"/>
            <a:ext cx="8392696" cy="2857899"/>
          </a:xfrm>
          <a:prstGeom prst="rect">
            <a:avLst/>
          </a:prstGeom>
        </p:spPr>
      </p:pic>
      <p:sp>
        <p:nvSpPr>
          <p:cNvPr id="4" name="Slide Number Placeholder 3">
            <a:extLst>
              <a:ext uri="{FF2B5EF4-FFF2-40B4-BE49-F238E27FC236}">
                <a16:creationId xmlns:a16="http://schemas.microsoft.com/office/drawing/2014/main" id="{C3F7D518-B4A4-BB55-819A-D04150CAB96A}"/>
              </a:ext>
            </a:extLst>
          </p:cNvPr>
          <p:cNvSpPr>
            <a:spLocks noGrp="1"/>
          </p:cNvSpPr>
          <p:nvPr>
            <p:ph type="sldNum" sz="quarter" idx="12"/>
          </p:nvPr>
        </p:nvSpPr>
        <p:spPr/>
        <p:txBody>
          <a:bodyPr/>
          <a:lstStyle/>
          <a:p>
            <a:fld id="{7DC1BBB0-96F0-4077-A278-0F3FB5C104D3}" type="slidenum">
              <a:rPr lang="en-US" smtClean="0"/>
              <a:t>40</a:t>
            </a:fld>
            <a:endParaRPr lang="en-US"/>
          </a:p>
        </p:txBody>
      </p:sp>
    </p:spTree>
    <p:extLst>
      <p:ext uri="{BB962C8B-B14F-4D97-AF65-F5344CB8AC3E}">
        <p14:creationId xmlns:p14="http://schemas.microsoft.com/office/powerpoint/2010/main" val="80902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C08-1DCF-3DF5-3CB4-DBE717CC2115}"/>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9DDF7D1B-ECC6-DF14-FD20-CF37796C48FE}"/>
              </a:ext>
            </a:extLst>
          </p:cNvPr>
          <p:cNvSpPr>
            <a:spLocks noGrp="1"/>
          </p:cNvSpPr>
          <p:nvPr>
            <p:ph idx="1"/>
          </p:nvPr>
        </p:nvSpPr>
        <p:spPr/>
        <p:txBody>
          <a:bodyPr/>
          <a:lstStyle/>
          <a:p>
            <a:r>
              <a:rPr lang="en-US" dirty="0">
                <a:solidFill>
                  <a:schemeClr val="tx2"/>
                </a:solidFill>
              </a:rPr>
              <a:t>Assume that within each layer, each unit has the step activation function f(z)</a:t>
            </a:r>
          </a:p>
          <a:p>
            <a:r>
              <a:rPr lang="en-US" dirty="0">
                <a:solidFill>
                  <a:schemeClr val="tx2"/>
                </a:solidFill>
              </a:rPr>
              <a:t>f(z) given by</a:t>
            </a: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Let the weights in the first layer (layer 1) be:</a:t>
            </a:r>
          </a:p>
          <a:p>
            <a:endParaRPr lang="en-US" dirty="0">
              <a:solidFill>
                <a:schemeClr val="tx2"/>
              </a:solidFill>
            </a:endParaRPr>
          </a:p>
        </p:txBody>
      </p:sp>
      <p:pic>
        <p:nvPicPr>
          <p:cNvPr id="5" name="Picture 4">
            <a:extLst>
              <a:ext uri="{FF2B5EF4-FFF2-40B4-BE49-F238E27FC236}">
                <a16:creationId xmlns:a16="http://schemas.microsoft.com/office/drawing/2014/main" id="{3673F4FD-CCDA-F983-ECC3-CF7D3ED33666}"/>
              </a:ext>
            </a:extLst>
          </p:cNvPr>
          <p:cNvPicPr>
            <a:picLocks noChangeAspect="1"/>
          </p:cNvPicPr>
          <p:nvPr/>
        </p:nvPicPr>
        <p:blipFill>
          <a:blip r:embed="rId2"/>
          <a:stretch>
            <a:fillRect/>
          </a:stretch>
        </p:blipFill>
        <p:spPr>
          <a:xfrm>
            <a:off x="3656012" y="3581400"/>
            <a:ext cx="3413390" cy="1014469"/>
          </a:xfrm>
          <a:prstGeom prst="rect">
            <a:avLst/>
          </a:prstGeom>
        </p:spPr>
      </p:pic>
      <p:pic>
        <p:nvPicPr>
          <p:cNvPr id="8" name="Picture 7">
            <a:extLst>
              <a:ext uri="{FF2B5EF4-FFF2-40B4-BE49-F238E27FC236}">
                <a16:creationId xmlns:a16="http://schemas.microsoft.com/office/drawing/2014/main" id="{98C9B961-01D3-11D1-BACA-4B0E9A265368}"/>
              </a:ext>
            </a:extLst>
          </p:cNvPr>
          <p:cNvPicPr>
            <a:picLocks noChangeAspect="1"/>
          </p:cNvPicPr>
          <p:nvPr/>
        </p:nvPicPr>
        <p:blipFill>
          <a:blip r:embed="rId3"/>
          <a:stretch>
            <a:fillRect/>
          </a:stretch>
        </p:blipFill>
        <p:spPr>
          <a:xfrm>
            <a:off x="1827212" y="5275729"/>
            <a:ext cx="3413390" cy="738636"/>
          </a:xfrm>
          <a:prstGeom prst="rect">
            <a:avLst/>
          </a:prstGeom>
        </p:spPr>
      </p:pic>
      <p:sp>
        <p:nvSpPr>
          <p:cNvPr id="4" name="Slide Number Placeholder 3">
            <a:extLst>
              <a:ext uri="{FF2B5EF4-FFF2-40B4-BE49-F238E27FC236}">
                <a16:creationId xmlns:a16="http://schemas.microsoft.com/office/drawing/2014/main" id="{715F95F2-1540-BCE1-2D1B-8F7CBD37C97B}"/>
              </a:ext>
            </a:extLst>
          </p:cNvPr>
          <p:cNvSpPr>
            <a:spLocks noGrp="1"/>
          </p:cNvSpPr>
          <p:nvPr>
            <p:ph type="sldNum" sz="quarter" idx="12"/>
          </p:nvPr>
        </p:nvSpPr>
        <p:spPr/>
        <p:txBody>
          <a:bodyPr/>
          <a:lstStyle/>
          <a:p>
            <a:fld id="{7DC1BBB0-96F0-4077-A278-0F3FB5C104D3}" type="slidenum">
              <a:rPr lang="en-US" smtClean="0"/>
              <a:t>41</a:t>
            </a:fld>
            <a:endParaRPr lang="en-US"/>
          </a:p>
        </p:txBody>
      </p:sp>
    </p:spTree>
    <p:extLst>
      <p:ext uri="{BB962C8B-B14F-4D97-AF65-F5344CB8AC3E}">
        <p14:creationId xmlns:p14="http://schemas.microsoft.com/office/powerpoint/2010/main" val="92418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C08-1DCF-3DF5-3CB4-DBE717CC2115}"/>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9DDF7D1B-ECC6-DF14-FD20-CF37796C48FE}"/>
              </a:ext>
            </a:extLst>
          </p:cNvPr>
          <p:cNvSpPr>
            <a:spLocks noGrp="1"/>
          </p:cNvSpPr>
          <p:nvPr>
            <p:ph idx="1"/>
          </p:nvPr>
        </p:nvSpPr>
        <p:spPr/>
        <p:txBody>
          <a:bodyPr/>
          <a:lstStyle/>
          <a:p>
            <a:r>
              <a:rPr lang="en-US" dirty="0">
                <a:solidFill>
                  <a:schemeClr val="tx2"/>
                </a:solidFill>
              </a:rPr>
              <a:t> Find matrix Z where each column represents the outputs of the hidden units :</a:t>
            </a:r>
          </a:p>
          <a:p>
            <a:r>
              <a:rPr lang="en-US" dirty="0">
                <a:solidFill>
                  <a:schemeClr val="tx2"/>
                </a:solidFill>
              </a:rPr>
              <a:t>Answer:</a:t>
            </a:r>
          </a:p>
          <a:p>
            <a:endParaRPr lang="en-US" dirty="0">
              <a:solidFill>
                <a:schemeClr val="tx2"/>
              </a:solidFill>
            </a:endParaRPr>
          </a:p>
          <a:p>
            <a:endParaRPr lang="en-US" dirty="0">
              <a:solidFill>
                <a:schemeClr val="tx2"/>
              </a:solidFill>
            </a:endParaRPr>
          </a:p>
        </p:txBody>
      </p:sp>
      <p:pic>
        <p:nvPicPr>
          <p:cNvPr id="9" name="Picture 8">
            <a:extLst>
              <a:ext uri="{FF2B5EF4-FFF2-40B4-BE49-F238E27FC236}">
                <a16:creationId xmlns:a16="http://schemas.microsoft.com/office/drawing/2014/main" id="{307C447B-0F41-375C-5D18-AA25D3FF26BD}"/>
              </a:ext>
            </a:extLst>
          </p:cNvPr>
          <p:cNvPicPr>
            <a:picLocks noChangeAspect="1"/>
          </p:cNvPicPr>
          <p:nvPr/>
        </p:nvPicPr>
        <p:blipFill>
          <a:blip r:embed="rId2"/>
          <a:stretch>
            <a:fillRect/>
          </a:stretch>
        </p:blipFill>
        <p:spPr>
          <a:xfrm>
            <a:off x="1823584" y="3124200"/>
            <a:ext cx="8541655" cy="895401"/>
          </a:xfrm>
          <a:prstGeom prst="rect">
            <a:avLst/>
          </a:prstGeom>
        </p:spPr>
      </p:pic>
      <p:sp>
        <p:nvSpPr>
          <p:cNvPr id="4" name="Slide Number Placeholder 3">
            <a:extLst>
              <a:ext uri="{FF2B5EF4-FFF2-40B4-BE49-F238E27FC236}">
                <a16:creationId xmlns:a16="http://schemas.microsoft.com/office/drawing/2014/main" id="{974D0351-044D-ABF2-C69F-DE0DA3AE2830}"/>
              </a:ext>
            </a:extLst>
          </p:cNvPr>
          <p:cNvSpPr>
            <a:spLocks noGrp="1"/>
          </p:cNvSpPr>
          <p:nvPr>
            <p:ph type="sldNum" sz="quarter" idx="12"/>
          </p:nvPr>
        </p:nvSpPr>
        <p:spPr/>
        <p:txBody>
          <a:bodyPr/>
          <a:lstStyle/>
          <a:p>
            <a:fld id="{7DC1BBB0-96F0-4077-A278-0F3FB5C104D3}" type="slidenum">
              <a:rPr lang="en-US" smtClean="0"/>
              <a:t>42</a:t>
            </a:fld>
            <a:endParaRPr lang="en-US"/>
          </a:p>
        </p:txBody>
      </p:sp>
    </p:spTree>
    <p:extLst>
      <p:ext uri="{BB962C8B-B14F-4D97-AF65-F5344CB8AC3E}">
        <p14:creationId xmlns:p14="http://schemas.microsoft.com/office/powerpoint/2010/main" val="23327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C08-1DCF-3DF5-3CB4-DBE717CC2115}"/>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9DDF7D1B-ECC6-DF14-FD20-CF37796C48FE}"/>
              </a:ext>
            </a:extLst>
          </p:cNvPr>
          <p:cNvSpPr>
            <a:spLocks noGrp="1"/>
          </p:cNvSpPr>
          <p:nvPr>
            <p:ph idx="1"/>
          </p:nvPr>
        </p:nvSpPr>
        <p:spPr/>
        <p:txBody>
          <a:bodyPr/>
          <a:lstStyle/>
          <a:p>
            <a:r>
              <a:rPr lang="en-US" dirty="0">
                <a:solidFill>
                  <a:schemeClr val="tx2"/>
                </a:solidFill>
              </a:rPr>
              <a:t>Pick weights for second layer so that desired outputs are predicted correctly</a:t>
            </a:r>
          </a:p>
          <a:p>
            <a:r>
              <a:rPr lang="en-US" dirty="0">
                <a:solidFill>
                  <a:schemeClr val="tx2"/>
                </a:solidFill>
              </a:rPr>
              <a:t>Answer:</a:t>
            </a:r>
          </a:p>
          <a:p>
            <a:endParaRPr lang="en-US" dirty="0">
              <a:solidFill>
                <a:schemeClr val="tx2"/>
              </a:solidFill>
            </a:endParaRPr>
          </a:p>
          <a:p>
            <a:endParaRPr lang="en-US" dirty="0">
              <a:solidFill>
                <a:schemeClr val="tx2"/>
              </a:solidFill>
            </a:endParaRPr>
          </a:p>
        </p:txBody>
      </p:sp>
      <p:pic>
        <p:nvPicPr>
          <p:cNvPr id="6" name="Picture 5">
            <a:extLst>
              <a:ext uri="{FF2B5EF4-FFF2-40B4-BE49-F238E27FC236}">
                <a16:creationId xmlns:a16="http://schemas.microsoft.com/office/drawing/2014/main" id="{D5CAA43B-4611-C316-CD0C-C780EAD47A70}"/>
              </a:ext>
            </a:extLst>
          </p:cNvPr>
          <p:cNvPicPr>
            <a:picLocks noChangeAspect="1"/>
          </p:cNvPicPr>
          <p:nvPr/>
        </p:nvPicPr>
        <p:blipFill>
          <a:blip r:embed="rId2"/>
          <a:stretch>
            <a:fillRect/>
          </a:stretch>
        </p:blipFill>
        <p:spPr>
          <a:xfrm>
            <a:off x="1827212" y="3276600"/>
            <a:ext cx="5630061" cy="2400635"/>
          </a:xfrm>
          <a:prstGeom prst="rect">
            <a:avLst/>
          </a:prstGeom>
        </p:spPr>
      </p:pic>
      <p:sp>
        <p:nvSpPr>
          <p:cNvPr id="4" name="Slide Number Placeholder 3">
            <a:extLst>
              <a:ext uri="{FF2B5EF4-FFF2-40B4-BE49-F238E27FC236}">
                <a16:creationId xmlns:a16="http://schemas.microsoft.com/office/drawing/2014/main" id="{8954A4CF-1F24-663D-F67A-BCEC659AA157}"/>
              </a:ext>
            </a:extLst>
          </p:cNvPr>
          <p:cNvSpPr>
            <a:spLocks noGrp="1"/>
          </p:cNvSpPr>
          <p:nvPr>
            <p:ph type="sldNum" sz="quarter" idx="12"/>
          </p:nvPr>
        </p:nvSpPr>
        <p:spPr/>
        <p:txBody>
          <a:bodyPr/>
          <a:lstStyle/>
          <a:p>
            <a:fld id="{7DC1BBB0-96F0-4077-A278-0F3FB5C104D3}" type="slidenum">
              <a:rPr lang="en-US" smtClean="0"/>
              <a:t>43</a:t>
            </a:fld>
            <a:endParaRPr lang="en-US"/>
          </a:p>
        </p:txBody>
      </p:sp>
    </p:spTree>
    <p:extLst>
      <p:ext uri="{BB962C8B-B14F-4D97-AF65-F5344CB8AC3E}">
        <p14:creationId xmlns:p14="http://schemas.microsoft.com/office/powerpoint/2010/main" val="39875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A375-3AD2-8EC6-0D83-0835F8DE8B1D}"/>
              </a:ext>
            </a:extLst>
          </p:cNvPr>
          <p:cNvSpPr>
            <a:spLocks noGrp="1"/>
          </p:cNvSpPr>
          <p:nvPr>
            <p:ph type="title"/>
          </p:nvPr>
        </p:nvSpPr>
        <p:spPr/>
        <p:txBody>
          <a:bodyPr/>
          <a:lstStyle/>
          <a:p>
            <a:r>
              <a:rPr lang="en-US" dirty="0"/>
              <a:t>Implementation in python</a:t>
            </a:r>
          </a:p>
        </p:txBody>
      </p:sp>
      <p:sp>
        <p:nvSpPr>
          <p:cNvPr id="11" name="Content Placeholder 10">
            <a:extLst>
              <a:ext uri="{FF2B5EF4-FFF2-40B4-BE49-F238E27FC236}">
                <a16:creationId xmlns:a16="http://schemas.microsoft.com/office/drawing/2014/main" id="{162F96C7-9854-665D-437A-4285B4981267}"/>
              </a:ext>
            </a:extLst>
          </p:cNvPr>
          <p:cNvSpPr>
            <a:spLocks noGrp="1"/>
          </p:cNvSpPr>
          <p:nvPr>
            <p:ph idx="1"/>
          </p:nvPr>
        </p:nvSpPr>
        <p:spPr/>
        <p:txBody>
          <a:bodyPr/>
          <a:lstStyle/>
          <a:p>
            <a:r>
              <a:rPr lang="en-US" sz="2400" dirty="0">
                <a:solidFill>
                  <a:schemeClr val="tx2"/>
                </a:solidFill>
              </a:rPr>
              <a:t>We use sequential object from </a:t>
            </a:r>
            <a:r>
              <a:rPr lang="en-US" sz="2400" dirty="0" err="1">
                <a:solidFill>
                  <a:schemeClr val="tx2"/>
                </a:solidFill>
              </a:rPr>
              <a:t>tensorflow</a:t>
            </a:r>
            <a:r>
              <a:rPr lang="en-US" sz="2400" dirty="0">
                <a:solidFill>
                  <a:schemeClr val="tx2"/>
                </a:solidFill>
              </a:rPr>
              <a:t>.</a:t>
            </a:r>
          </a:p>
          <a:p>
            <a:r>
              <a:rPr lang="en-US" sz="2400" dirty="0">
                <a:solidFill>
                  <a:schemeClr val="tx2"/>
                </a:solidFill>
              </a:rPr>
              <a:t>Dense here has 3 arguments .The first one is number of neurons .The second one is our input dimension .Most of the times because the columns of our dataset are our features , we put </a:t>
            </a:r>
            <a:r>
              <a:rPr lang="en-US" sz="2400" dirty="0" err="1">
                <a:solidFill>
                  <a:schemeClr val="tx2"/>
                </a:solidFill>
              </a:rPr>
              <a:t>X_train.shape</a:t>
            </a:r>
            <a:r>
              <a:rPr lang="en-US" sz="2400" dirty="0">
                <a:solidFill>
                  <a:schemeClr val="tx2"/>
                </a:solidFill>
              </a:rPr>
              <a:t>[1] .the last arguments is our activation function .we have so many choices and you can search </a:t>
            </a:r>
            <a:r>
              <a:rPr lang="en-US" sz="2400" dirty="0" err="1">
                <a:solidFill>
                  <a:schemeClr val="tx2"/>
                </a:solidFill>
              </a:rPr>
              <a:t>tensorflow</a:t>
            </a:r>
            <a:r>
              <a:rPr lang="en-US" sz="2400" dirty="0">
                <a:solidFill>
                  <a:schemeClr val="tx2"/>
                </a:solidFill>
              </a:rPr>
              <a:t> document to see. Number of neurons in each layer is in </a:t>
            </a:r>
            <a:r>
              <a:rPr lang="en-US" sz="2400" dirty="0" err="1">
                <a:solidFill>
                  <a:schemeClr val="tx2"/>
                </a:solidFill>
              </a:rPr>
              <a:t>lyrs</a:t>
            </a:r>
            <a:r>
              <a:rPr lang="en-US" sz="2400" dirty="0">
                <a:solidFill>
                  <a:schemeClr val="tx2"/>
                </a:solidFill>
              </a:rPr>
              <a:t>.</a:t>
            </a:r>
          </a:p>
          <a:p>
            <a:endParaRPr lang="en-US" dirty="0"/>
          </a:p>
        </p:txBody>
      </p:sp>
      <p:pic>
        <p:nvPicPr>
          <p:cNvPr id="13" name="Picture 12">
            <a:extLst>
              <a:ext uri="{FF2B5EF4-FFF2-40B4-BE49-F238E27FC236}">
                <a16:creationId xmlns:a16="http://schemas.microsoft.com/office/drawing/2014/main" id="{A50E496D-AD28-4F0E-295B-D7863364E965}"/>
              </a:ext>
            </a:extLst>
          </p:cNvPr>
          <p:cNvPicPr>
            <a:picLocks noChangeAspect="1"/>
          </p:cNvPicPr>
          <p:nvPr/>
        </p:nvPicPr>
        <p:blipFill rotWithShape="1">
          <a:blip r:embed="rId2"/>
          <a:srcRect t="-1" b="55215"/>
          <a:stretch/>
        </p:blipFill>
        <p:spPr>
          <a:xfrm>
            <a:off x="1827212" y="4173058"/>
            <a:ext cx="6801799" cy="2534036"/>
          </a:xfrm>
          <a:prstGeom prst="rect">
            <a:avLst/>
          </a:prstGeom>
        </p:spPr>
      </p:pic>
      <p:sp>
        <p:nvSpPr>
          <p:cNvPr id="3" name="Slide Number Placeholder 2">
            <a:extLst>
              <a:ext uri="{FF2B5EF4-FFF2-40B4-BE49-F238E27FC236}">
                <a16:creationId xmlns:a16="http://schemas.microsoft.com/office/drawing/2014/main" id="{9F0D2815-B52F-B7E6-F0C2-E6F38D37C8D8}"/>
              </a:ext>
            </a:extLst>
          </p:cNvPr>
          <p:cNvSpPr>
            <a:spLocks noGrp="1"/>
          </p:cNvSpPr>
          <p:nvPr>
            <p:ph type="sldNum" sz="quarter" idx="12"/>
          </p:nvPr>
        </p:nvSpPr>
        <p:spPr/>
        <p:txBody>
          <a:bodyPr/>
          <a:lstStyle/>
          <a:p>
            <a:fld id="{7DC1BBB0-96F0-4077-A278-0F3FB5C104D3}" type="slidenum">
              <a:rPr lang="en-US" smtClean="0"/>
              <a:t>44</a:t>
            </a:fld>
            <a:endParaRPr lang="en-US"/>
          </a:p>
        </p:txBody>
      </p:sp>
    </p:spTree>
    <p:extLst>
      <p:ext uri="{BB962C8B-B14F-4D97-AF65-F5344CB8AC3E}">
        <p14:creationId xmlns:p14="http://schemas.microsoft.com/office/powerpoint/2010/main" val="23160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CF77-48FA-BC57-4DEC-BBE70586CF87}"/>
              </a:ext>
            </a:extLst>
          </p:cNvPr>
          <p:cNvSpPr>
            <a:spLocks noGrp="1"/>
          </p:cNvSpPr>
          <p:nvPr>
            <p:ph type="title"/>
          </p:nvPr>
        </p:nvSpPr>
        <p:spPr/>
        <p:txBody>
          <a:bodyPr/>
          <a:lstStyle/>
          <a:p>
            <a:r>
              <a:rPr lang="en-US" dirty="0"/>
              <a:t>Implementation in python</a:t>
            </a:r>
          </a:p>
        </p:txBody>
      </p:sp>
      <p:sp>
        <p:nvSpPr>
          <p:cNvPr id="7" name="Content Placeholder 6">
            <a:extLst>
              <a:ext uri="{FF2B5EF4-FFF2-40B4-BE49-F238E27FC236}">
                <a16:creationId xmlns:a16="http://schemas.microsoft.com/office/drawing/2014/main" id="{897AA547-AAD9-1803-A526-DD7657A2E7B9}"/>
              </a:ext>
            </a:extLst>
          </p:cNvPr>
          <p:cNvSpPr>
            <a:spLocks noGrp="1"/>
          </p:cNvSpPr>
          <p:nvPr>
            <p:ph idx="1"/>
          </p:nvPr>
        </p:nvSpPr>
        <p:spPr/>
        <p:txBody>
          <a:bodyPr/>
          <a:lstStyle/>
          <a:p>
            <a:r>
              <a:rPr lang="en-US" dirty="0">
                <a:solidFill>
                  <a:schemeClr val="tx2"/>
                </a:solidFill>
              </a:rPr>
              <a:t>We use a loop to add other layers. We can add dropout which randomly turns off some neuron in process of training for avoiding over fitting. Based on our task our last layer’s activation and number of neuron are different. Here we have binary classification supposedly so our activation is sigmoid and we have just one neuron.</a:t>
            </a:r>
          </a:p>
        </p:txBody>
      </p:sp>
      <p:pic>
        <p:nvPicPr>
          <p:cNvPr id="8" name="Content Placeholder 4">
            <a:extLst>
              <a:ext uri="{FF2B5EF4-FFF2-40B4-BE49-F238E27FC236}">
                <a16:creationId xmlns:a16="http://schemas.microsoft.com/office/drawing/2014/main" id="{8E985A2F-8083-775A-8C54-79B6F16B60E2}"/>
              </a:ext>
            </a:extLst>
          </p:cNvPr>
          <p:cNvPicPr>
            <a:picLocks noChangeAspect="1"/>
          </p:cNvPicPr>
          <p:nvPr/>
        </p:nvPicPr>
        <p:blipFill rotWithShape="1">
          <a:blip r:embed="rId2"/>
          <a:srcRect t="44213" b="15464"/>
          <a:stretch/>
        </p:blipFill>
        <p:spPr>
          <a:xfrm>
            <a:off x="1751012" y="4076700"/>
            <a:ext cx="7275576" cy="2362200"/>
          </a:xfrm>
          <a:prstGeom prst="rect">
            <a:avLst/>
          </a:prstGeom>
        </p:spPr>
      </p:pic>
      <p:sp>
        <p:nvSpPr>
          <p:cNvPr id="3" name="Slide Number Placeholder 2">
            <a:extLst>
              <a:ext uri="{FF2B5EF4-FFF2-40B4-BE49-F238E27FC236}">
                <a16:creationId xmlns:a16="http://schemas.microsoft.com/office/drawing/2014/main" id="{E13B6CA6-4D56-9C04-284E-5F113509F8AC}"/>
              </a:ext>
            </a:extLst>
          </p:cNvPr>
          <p:cNvSpPr>
            <a:spLocks noGrp="1"/>
          </p:cNvSpPr>
          <p:nvPr>
            <p:ph type="sldNum" sz="quarter" idx="12"/>
          </p:nvPr>
        </p:nvSpPr>
        <p:spPr/>
        <p:txBody>
          <a:bodyPr/>
          <a:lstStyle/>
          <a:p>
            <a:fld id="{7DC1BBB0-96F0-4077-A278-0F3FB5C104D3}" type="slidenum">
              <a:rPr lang="en-US" smtClean="0"/>
              <a:t>45</a:t>
            </a:fld>
            <a:endParaRPr lang="en-US"/>
          </a:p>
        </p:txBody>
      </p:sp>
    </p:spTree>
    <p:extLst>
      <p:ext uri="{BB962C8B-B14F-4D97-AF65-F5344CB8AC3E}">
        <p14:creationId xmlns:p14="http://schemas.microsoft.com/office/powerpoint/2010/main" val="21272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9103-251D-0E45-A93E-1DD4C94952E0}"/>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568E9157-1A9C-1FAC-F9EA-08BDC336825A}"/>
              </a:ext>
            </a:extLst>
          </p:cNvPr>
          <p:cNvSpPr>
            <a:spLocks noGrp="1"/>
          </p:cNvSpPr>
          <p:nvPr>
            <p:ph idx="1"/>
          </p:nvPr>
        </p:nvSpPr>
        <p:spPr/>
        <p:txBody>
          <a:bodyPr/>
          <a:lstStyle/>
          <a:p>
            <a:r>
              <a:rPr lang="en-US" dirty="0">
                <a:solidFill>
                  <a:schemeClr val="tx2"/>
                </a:solidFill>
              </a:rPr>
              <a:t>Let’s talk about compiling the model.</a:t>
            </a:r>
          </a:p>
          <a:p>
            <a:r>
              <a:rPr lang="en-US" dirty="0">
                <a:solidFill>
                  <a:schemeClr val="tx2"/>
                </a:solidFill>
              </a:rPr>
              <a:t>Our loss function depends on our task. Here we have binary classification so we use binary cross entropy.</a:t>
            </a:r>
          </a:p>
          <a:p>
            <a:r>
              <a:rPr lang="en-US" dirty="0">
                <a:solidFill>
                  <a:schemeClr val="tx2"/>
                </a:solidFill>
              </a:rPr>
              <a:t>We have so many options for optimizers. We can use gradient descent .Here we use Adam.</a:t>
            </a:r>
          </a:p>
        </p:txBody>
      </p:sp>
      <p:pic>
        <p:nvPicPr>
          <p:cNvPr id="4" name="Content Placeholder 4">
            <a:extLst>
              <a:ext uri="{FF2B5EF4-FFF2-40B4-BE49-F238E27FC236}">
                <a16:creationId xmlns:a16="http://schemas.microsoft.com/office/drawing/2014/main" id="{20709D48-C4EF-92BD-A3D6-007D5A55F073}"/>
              </a:ext>
            </a:extLst>
          </p:cNvPr>
          <p:cNvPicPr>
            <a:picLocks noChangeAspect="1"/>
          </p:cNvPicPr>
          <p:nvPr/>
        </p:nvPicPr>
        <p:blipFill rotWithShape="1">
          <a:blip r:embed="rId2"/>
          <a:srcRect t="82922"/>
          <a:stretch/>
        </p:blipFill>
        <p:spPr>
          <a:xfrm>
            <a:off x="1593436" y="4724400"/>
            <a:ext cx="7625176" cy="1474694"/>
          </a:xfrm>
          <a:prstGeom prst="rect">
            <a:avLst/>
          </a:prstGeom>
        </p:spPr>
      </p:pic>
      <p:sp>
        <p:nvSpPr>
          <p:cNvPr id="5" name="Slide Number Placeholder 4">
            <a:extLst>
              <a:ext uri="{FF2B5EF4-FFF2-40B4-BE49-F238E27FC236}">
                <a16:creationId xmlns:a16="http://schemas.microsoft.com/office/drawing/2014/main" id="{7CAD0BEB-308C-EE31-8302-F71C788817E8}"/>
              </a:ext>
            </a:extLst>
          </p:cNvPr>
          <p:cNvSpPr>
            <a:spLocks noGrp="1"/>
          </p:cNvSpPr>
          <p:nvPr>
            <p:ph type="sldNum" sz="quarter" idx="12"/>
          </p:nvPr>
        </p:nvSpPr>
        <p:spPr/>
        <p:txBody>
          <a:bodyPr/>
          <a:lstStyle/>
          <a:p>
            <a:fld id="{7DC1BBB0-96F0-4077-A278-0F3FB5C104D3}" type="slidenum">
              <a:rPr lang="en-US" smtClean="0"/>
              <a:t>46</a:t>
            </a:fld>
            <a:endParaRPr lang="en-US"/>
          </a:p>
        </p:txBody>
      </p:sp>
    </p:spTree>
    <p:extLst>
      <p:ext uri="{BB962C8B-B14F-4D97-AF65-F5344CB8AC3E}">
        <p14:creationId xmlns:p14="http://schemas.microsoft.com/office/powerpoint/2010/main" val="318008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74AE-44C6-9CCE-11AB-8D85C0FAA56E}"/>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08E7049A-4112-2B86-966D-20D042F8F2A0}"/>
              </a:ext>
            </a:extLst>
          </p:cNvPr>
          <p:cNvSpPr>
            <a:spLocks noGrp="1"/>
          </p:cNvSpPr>
          <p:nvPr>
            <p:ph idx="1"/>
          </p:nvPr>
        </p:nvSpPr>
        <p:spPr/>
        <p:txBody>
          <a:bodyPr/>
          <a:lstStyle/>
          <a:p>
            <a:r>
              <a:rPr lang="en-US" dirty="0">
                <a:solidFill>
                  <a:schemeClr val="tx2"/>
                </a:solidFill>
              </a:rPr>
              <a:t>Let’s create the model . We can use </a:t>
            </a:r>
            <a:r>
              <a:rPr lang="en-US" dirty="0" err="1">
                <a:solidFill>
                  <a:schemeClr val="tx2"/>
                </a:solidFill>
              </a:rPr>
              <a:t>model.summary</a:t>
            </a:r>
            <a:r>
              <a:rPr lang="en-US" dirty="0">
                <a:solidFill>
                  <a:schemeClr val="tx2"/>
                </a:solidFill>
              </a:rPr>
              <a:t>() to see our model.</a:t>
            </a:r>
          </a:p>
        </p:txBody>
      </p:sp>
      <p:pic>
        <p:nvPicPr>
          <p:cNvPr id="9" name="Picture 8">
            <a:extLst>
              <a:ext uri="{FF2B5EF4-FFF2-40B4-BE49-F238E27FC236}">
                <a16:creationId xmlns:a16="http://schemas.microsoft.com/office/drawing/2014/main" id="{B5FFA07B-4839-C5C0-E097-1698597302A1}"/>
              </a:ext>
            </a:extLst>
          </p:cNvPr>
          <p:cNvPicPr>
            <a:picLocks noChangeAspect="1"/>
          </p:cNvPicPr>
          <p:nvPr/>
        </p:nvPicPr>
        <p:blipFill>
          <a:blip r:embed="rId2"/>
          <a:stretch>
            <a:fillRect/>
          </a:stretch>
        </p:blipFill>
        <p:spPr>
          <a:xfrm>
            <a:off x="1751012" y="2362200"/>
            <a:ext cx="2783540" cy="685800"/>
          </a:xfrm>
          <a:prstGeom prst="rect">
            <a:avLst/>
          </a:prstGeom>
        </p:spPr>
      </p:pic>
      <p:pic>
        <p:nvPicPr>
          <p:cNvPr id="11" name="Picture 10">
            <a:extLst>
              <a:ext uri="{FF2B5EF4-FFF2-40B4-BE49-F238E27FC236}">
                <a16:creationId xmlns:a16="http://schemas.microsoft.com/office/drawing/2014/main" id="{A6D3E376-7EB1-061C-7D15-80966836593C}"/>
              </a:ext>
            </a:extLst>
          </p:cNvPr>
          <p:cNvPicPr>
            <a:picLocks noChangeAspect="1"/>
          </p:cNvPicPr>
          <p:nvPr/>
        </p:nvPicPr>
        <p:blipFill>
          <a:blip r:embed="rId3"/>
          <a:stretch>
            <a:fillRect/>
          </a:stretch>
        </p:blipFill>
        <p:spPr>
          <a:xfrm>
            <a:off x="1593436" y="3172969"/>
            <a:ext cx="6839905" cy="3181794"/>
          </a:xfrm>
          <a:prstGeom prst="rect">
            <a:avLst/>
          </a:prstGeom>
        </p:spPr>
      </p:pic>
      <p:sp>
        <p:nvSpPr>
          <p:cNvPr id="4" name="Slide Number Placeholder 3">
            <a:extLst>
              <a:ext uri="{FF2B5EF4-FFF2-40B4-BE49-F238E27FC236}">
                <a16:creationId xmlns:a16="http://schemas.microsoft.com/office/drawing/2014/main" id="{45632E8D-616A-C502-11FE-935CFB52D88D}"/>
              </a:ext>
            </a:extLst>
          </p:cNvPr>
          <p:cNvSpPr>
            <a:spLocks noGrp="1"/>
          </p:cNvSpPr>
          <p:nvPr>
            <p:ph type="sldNum" sz="quarter" idx="12"/>
          </p:nvPr>
        </p:nvSpPr>
        <p:spPr/>
        <p:txBody>
          <a:bodyPr/>
          <a:lstStyle/>
          <a:p>
            <a:fld id="{7DC1BBB0-96F0-4077-A278-0F3FB5C104D3}" type="slidenum">
              <a:rPr lang="en-US" smtClean="0"/>
              <a:t>47</a:t>
            </a:fld>
            <a:endParaRPr lang="en-US"/>
          </a:p>
        </p:txBody>
      </p:sp>
    </p:spTree>
    <p:extLst>
      <p:ext uri="{BB962C8B-B14F-4D97-AF65-F5344CB8AC3E}">
        <p14:creationId xmlns:p14="http://schemas.microsoft.com/office/powerpoint/2010/main" val="54418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74AE-44C6-9CCE-11AB-8D85C0FAA56E}"/>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08E7049A-4112-2B86-966D-20D042F8F2A0}"/>
              </a:ext>
            </a:extLst>
          </p:cNvPr>
          <p:cNvSpPr>
            <a:spLocks noGrp="1"/>
          </p:cNvSpPr>
          <p:nvPr>
            <p:ph idx="1"/>
          </p:nvPr>
        </p:nvSpPr>
        <p:spPr/>
        <p:txBody>
          <a:bodyPr/>
          <a:lstStyle/>
          <a:p>
            <a:r>
              <a:rPr lang="en-US" dirty="0">
                <a:solidFill>
                  <a:schemeClr val="tx2"/>
                </a:solidFill>
              </a:rPr>
              <a:t>At last we train the model</a:t>
            </a:r>
          </a:p>
          <a:p>
            <a:r>
              <a:rPr lang="en-US" dirty="0">
                <a:solidFill>
                  <a:schemeClr val="tx2"/>
                </a:solidFill>
              </a:rPr>
              <a:t>Here we pass our training set and splitting happens in training phase. We do training for 100 epochs. Verbose is 0 means that we don’t see each step training. Batch size is number of sample in each of our Batches.</a:t>
            </a:r>
          </a:p>
          <a:p>
            <a:r>
              <a:rPr lang="en-US" dirty="0">
                <a:solidFill>
                  <a:schemeClr val="tx2"/>
                </a:solidFill>
              </a:rPr>
              <a:t>Training is a history. We can do many things with it including showing our accuracy and loss!</a:t>
            </a:r>
          </a:p>
          <a:p>
            <a:endParaRPr lang="en-US" dirty="0">
              <a:solidFill>
                <a:schemeClr val="tx2"/>
              </a:solidFill>
            </a:endParaRPr>
          </a:p>
        </p:txBody>
      </p:sp>
      <p:pic>
        <p:nvPicPr>
          <p:cNvPr id="5" name="Picture 4">
            <a:extLst>
              <a:ext uri="{FF2B5EF4-FFF2-40B4-BE49-F238E27FC236}">
                <a16:creationId xmlns:a16="http://schemas.microsoft.com/office/drawing/2014/main" id="{D1C23AD7-30A8-E1A7-15C8-4189406AA09E}"/>
              </a:ext>
            </a:extLst>
          </p:cNvPr>
          <p:cNvPicPr>
            <a:picLocks noChangeAspect="1"/>
          </p:cNvPicPr>
          <p:nvPr/>
        </p:nvPicPr>
        <p:blipFill rotWithShape="1">
          <a:blip r:embed="rId2"/>
          <a:srcRect b="36009"/>
          <a:stretch/>
        </p:blipFill>
        <p:spPr>
          <a:xfrm>
            <a:off x="1674812" y="5181600"/>
            <a:ext cx="9990738" cy="381000"/>
          </a:xfrm>
          <a:prstGeom prst="rect">
            <a:avLst/>
          </a:prstGeom>
        </p:spPr>
      </p:pic>
      <p:sp>
        <p:nvSpPr>
          <p:cNvPr id="4" name="Slide Number Placeholder 3">
            <a:extLst>
              <a:ext uri="{FF2B5EF4-FFF2-40B4-BE49-F238E27FC236}">
                <a16:creationId xmlns:a16="http://schemas.microsoft.com/office/drawing/2014/main" id="{02BA26C1-CAA3-D131-C34F-433C7FC39165}"/>
              </a:ext>
            </a:extLst>
          </p:cNvPr>
          <p:cNvSpPr>
            <a:spLocks noGrp="1"/>
          </p:cNvSpPr>
          <p:nvPr>
            <p:ph type="sldNum" sz="quarter" idx="12"/>
          </p:nvPr>
        </p:nvSpPr>
        <p:spPr/>
        <p:txBody>
          <a:bodyPr/>
          <a:lstStyle/>
          <a:p>
            <a:fld id="{7DC1BBB0-96F0-4077-A278-0F3FB5C104D3}" type="slidenum">
              <a:rPr lang="en-US" smtClean="0"/>
              <a:t>48</a:t>
            </a:fld>
            <a:endParaRPr lang="en-US"/>
          </a:p>
        </p:txBody>
      </p:sp>
    </p:spTree>
    <p:extLst>
      <p:ext uri="{BB962C8B-B14F-4D97-AF65-F5344CB8AC3E}">
        <p14:creationId xmlns:p14="http://schemas.microsoft.com/office/powerpoint/2010/main" val="11481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74AE-44C6-9CCE-11AB-8D85C0FAA56E}"/>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08E7049A-4112-2B86-966D-20D042F8F2A0}"/>
              </a:ext>
            </a:extLst>
          </p:cNvPr>
          <p:cNvSpPr>
            <a:spLocks noGrp="1"/>
          </p:cNvSpPr>
          <p:nvPr>
            <p:ph idx="1"/>
          </p:nvPr>
        </p:nvSpPr>
        <p:spPr/>
        <p:txBody>
          <a:bodyPr/>
          <a:lstStyle/>
          <a:p>
            <a:r>
              <a:rPr lang="en-US" dirty="0">
                <a:solidFill>
                  <a:schemeClr val="tx2"/>
                </a:solidFill>
              </a:rPr>
              <a:t>Let’s see how we can see accuracy(for seeing loss just write loss instead of accuracy in code.)</a:t>
            </a:r>
          </a:p>
        </p:txBody>
      </p:sp>
      <p:pic>
        <p:nvPicPr>
          <p:cNvPr id="8" name="Picture 7">
            <a:extLst>
              <a:ext uri="{FF2B5EF4-FFF2-40B4-BE49-F238E27FC236}">
                <a16:creationId xmlns:a16="http://schemas.microsoft.com/office/drawing/2014/main" id="{204A5356-6B07-263C-7393-CD816E2892F6}"/>
              </a:ext>
            </a:extLst>
          </p:cNvPr>
          <p:cNvPicPr>
            <a:picLocks noChangeAspect="1"/>
          </p:cNvPicPr>
          <p:nvPr/>
        </p:nvPicPr>
        <p:blipFill>
          <a:blip r:embed="rId2"/>
          <a:stretch>
            <a:fillRect/>
          </a:stretch>
        </p:blipFill>
        <p:spPr>
          <a:xfrm>
            <a:off x="1751012" y="2495419"/>
            <a:ext cx="6934200" cy="2257647"/>
          </a:xfrm>
          <a:prstGeom prst="rect">
            <a:avLst/>
          </a:prstGeom>
        </p:spPr>
      </p:pic>
      <p:sp>
        <p:nvSpPr>
          <p:cNvPr id="4" name="Slide Number Placeholder 3">
            <a:extLst>
              <a:ext uri="{FF2B5EF4-FFF2-40B4-BE49-F238E27FC236}">
                <a16:creationId xmlns:a16="http://schemas.microsoft.com/office/drawing/2014/main" id="{9E6B78A3-1385-A610-38FF-B69DFC6F4B2E}"/>
              </a:ext>
            </a:extLst>
          </p:cNvPr>
          <p:cNvSpPr>
            <a:spLocks noGrp="1"/>
          </p:cNvSpPr>
          <p:nvPr>
            <p:ph type="sldNum" sz="quarter" idx="12"/>
          </p:nvPr>
        </p:nvSpPr>
        <p:spPr/>
        <p:txBody>
          <a:bodyPr/>
          <a:lstStyle/>
          <a:p>
            <a:fld id="{7DC1BBB0-96F0-4077-A278-0F3FB5C104D3}" type="slidenum">
              <a:rPr lang="en-US" smtClean="0"/>
              <a:t>49</a:t>
            </a:fld>
            <a:endParaRPr lang="en-US"/>
          </a:p>
        </p:txBody>
      </p:sp>
    </p:spTree>
    <p:extLst>
      <p:ext uri="{BB962C8B-B14F-4D97-AF65-F5344CB8AC3E}">
        <p14:creationId xmlns:p14="http://schemas.microsoft.com/office/powerpoint/2010/main" val="390793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692C-D275-34C9-F8A7-1211270F8B58}"/>
              </a:ext>
            </a:extLst>
          </p:cNvPr>
          <p:cNvSpPr>
            <a:spLocks noGrp="1"/>
          </p:cNvSpPr>
          <p:nvPr>
            <p:ph type="title"/>
          </p:nvPr>
        </p:nvSpPr>
        <p:spPr/>
        <p:txBody>
          <a:bodyPr/>
          <a:lstStyle/>
          <a:p>
            <a:r>
              <a:rPr lang="en-US" dirty="0"/>
              <a:t>Artificial Neuron</a:t>
            </a:r>
          </a:p>
        </p:txBody>
      </p:sp>
      <p:sp>
        <p:nvSpPr>
          <p:cNvPr id="3" name="Content Placeholder 2">
            <a:extLst>
              <a:ext uri="{FF2B5EF4-FFF2-40B4-BE49-F238E27FC236}">
                <a16:creationId xmlns:a16="http://schemas.microsoft.com/office/drawing/2014/main" id="{59BC89E5-6BCD-2F9B-BDFB-C3A55C997634}"/>
              </a:ext>
            </a:extLst>
          </p:cNvPr>
          <p:cNvSpPr>
            <a:spLocks noGrp="1"/>
          </p:cNvSpPr>
          <p:nvPr>
            <p:ph idx="1"/>
          </p:nvPr>
        </p:nvSpPr>
        <p:spPr/>
        <p:txBody>
          <a:bodyPr/>
          <a:lstStyle/>
          <a:p>
            <a:r>
              <a:rPr lang="en-US" dirty="0">
                <a:solidFill>
                  <a:schemeClr val="tx2"/>
                </a:solidFill>
              </a:rPr>
              <a:t>An artificial neuron is a mathematical function based on a model of biological neurons, where each neuron takes inputs, weighs them separately, sums them up and passes this sum through a nonlinear function to produce output.</a:t>
            </a:r>
          </a:p>
        </p:txBody>
      </p:sp>
      <p:pic>
        <p:nvPicPr>
          <p:cNvPr id="5" name="Picture 4">
            <a:extLst>
              <a:ext uri="{FF2B5EF4-FFF2-40B4-BE49-F238E27FC236}">
                <a16:creationId xmlns:a16="http://schemas.microsoft.com/office/drawing/2014/main" id="{8CCD155F-4F55-8B1E-B78B-C179B8272F7B}"/>
              </a:ext>
            </a:extLst>
          </p:cNvPr>
          <p:cNvPicPr>
            <a:picLocks noChangeAspect="1"/>
          </p:cNvPicPr>
          <p:nvPr/>
        </p:nvPicPr>
        <p:blipFill>
          <a:blip r:embed="rId2"/>
          <a:stretch>
            <a:fillRect/>
          </a:stretch>
        </p:blipFill>
        <p:spPr>
          <a:xfrm>
            <a:off x="3198812" y="3190029"/>
            <a:ext cx="6458979" cy="3196110"/>
          </a:xfrm>
          <a:prstGeom prst="rect">
            <a:avLst/>
          </a:prstGeom>
        </p:spPr>
      </p:pic>
      <p:sp>
        <p:nvSpPr>
          <p:cNvPr id="6" name="TextBox 5">
            <a:extLst>
              <a:ext uri="{FF2B5EF4-FFF2-40B4-BE49-F238E27FC236}">
                <a16:creationId xmlns:a16="http://schemas.microsoft.com/office/drawing/2014/main" id="{A7C148C0-6DE7-FD47-8D8E-FA9D9F461DAA}"/>
              </a:ext>
            </a:extLst>
          </p:cNvPr>
          <p:cNvSpPr txBox="1"/>
          <p:nvPr/>
        </p:nvSpPr>
        <p:spPr>
          <a:xfrm>
            <a:off x="3960812" y="6342244"/>
            <a:ext cx="4648200" cy="369332"/>
          </a:xfrm>
          <a:prstGeom prst="rect">
            <a:avLst/>
          </a:prstGeom>
          <a:noFill/>
        </p:spPr>
        <p:txBody>
          <a:bodyPr wrap="square" rtlCol="0">
            <a:spAutoFit/>
          </a:bodyPr>
          <a:lstStyle/>
          <a:p>
            <a:r>
              <a:rPr lang="en-US" dirty="0"/>
              <a:t>Image taken form </a:t>
            </a:r>
            <a:r>
              <a:rPr lang="en-US" dirty="0" err="1"/>
              <a:t>simplilearn</a:t>
            </a:r>
            <a:endParaRPr lang="en-US" dirty="0"/>
          </a:p>
        </p:txBody>
      </p:sp>
      <p:sp>
        <p:nvSpPr>
          <p:cNvPr id="4" name="Slide Number Placeholder 3">
            <a:extLst>
              <a:ext uri="{FF2B5EF4-FFF2-40B4-BE49-F238E27FC236}">
                <a16:creationId xmlns:a16="http://schemas.microsoft.com/office/drawing/2014/main" id="{5380868E-B2C0-DF6B-AEE3-7538ABC032E7}"/>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181329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74AE-44C6-9CCE-11AB-8D85C0FAA56E}"/>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08E7049A-4112-2B86-966D-20D042F8F2A0}"/>
              </a:ext>
            </a:extLst>
          </p:cNvPr>
          <p:cNvSpPr>
            <a:spLocks noGrp="1"/>
          </p:cNvSpPr>
          <p:nvPr>
            <p:ph idx="1"/>
          </p:nvPr>
        </p:nvSpPr>
        <p:spPr/>
        <p:txBody>
          <a:bodyPr/>
          <a:lstStyle/>
          <a:p>
            <a:r>
              <a:rPr lang="en-US" dirty="0">
                <a:solidFill>
                  <a:schemeClr val="tx2"/>
                </a:solidFill>
              </a:rPr>
              <a:t>We can get a output like this:</a:t>
            </a:r>
          </a:p>
        </p:txBody>
      </p:sp>
      <p:pic>
        <p:nvPicPr>
          <p:cNvPr id="5" name="Picture 4">
            <a:extLst>
              <a:ext uri="{FF2B5EF4-FFF2-40B4-BE49-F238E27FC236}">
                <a16:creationId xmlns:a16="http://schemas.microsoft.com/office/drawing/2014/main" id="{1159D879-52CE-FF11-A662-D6101E93F817}"/>
              </a:ext>
            </a:extLst>
          </p:cNvPr>
          <p:cNvPicPr>
            <a:picLocks noChangeAspect="1"/>
          </p:cNvPicPr>
          <p:nvPr/>
        </p:nvPicPr>
        <p:blipFill>
          <a:blip r:embed="rId2"/>
          <a:stretch>
            <a:fillRect/>
          </a:stretch>
        </p:blipFill>
        <p:spPr>
          <a:xfrm>
            <a:off x="1593436" y="2362200"/>
            <a:ext cx="5058481" cy="2753109"/>
          </a:xfrm>
          <a:prstGeom prst="rect">
            <a:avLst/>
          </a:prstGeom>
        </p:spPr>
      </p:pic>
      <p:sp>
        <p:nvSpPr>
          <p:cNvPr id="4" name="Slide Number Placeholder 3">
            <a:extLst>
              <a:ext uri="{FF2B5EF4-FFF2-40B4-BE49-F238E27FC236}">
                <a16:creationId xmlns:a16="http://schemas.microsoft.com/office/drawing/2014/main" id="{AE83BFE1-4652-2BAB-E2DC-C8A9A2ABE76E}"/>
              </a:ext>
            </a:extLst>
          </p:cNvPr>
          <p:cNvSpPr>
            <a:spLocks noGrp="1"/>
          </p:cNvSpPr>
          <p:nvPr>
            <p:ph type="sldNum" sz="quarter" idx="12"/>
          </p:nvPr>
        </p:nvSpPr>
        <p:spPr/>
        <p:txBody>
          <a:bodyPr/>
          <a:lstStyle/>
          <a:p>
            <a:fld id="{7DC1BBB0-96F0-4077-A278-0F3FB5C104D3}" type="slidenum">
              <a:rPr lang="en-US" smtClean="0"/>
              <a:t>50</a:t>
            </a:fld>
            <a:endParaRPr lang="en-US"/>
          </a:p>
        </p:txBody>
      </p:sp>
    </p:spTree>
    <p:extLst>
      <p:ext uri="{BB962C8B-B14F-4D97-AF65-F5344CB8AC3E}">
        <p14:creationId xmlns:p14="http://schemas.microsoft.com/office/powerpoint/2010/main" val="6893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8D0F-0430-4680-F273-524B8F58242F}"/>
              </a:ext>
            </a:extLst>
          </p:cNvPr>
          <p:cNvSpPr>
            <a:spLocks noGrp="1"/>
          </p:cNvSpPr>
          <p:nvPr>
            <p:ph type="title"/>
          </p:nvPr>
        </p:nvSpPr>
        <p:spPr/>
        <p:txBody>
          <a:bodyPr/>
          <a:lstStyle/>
          <a:p>
            <a:r>
              <a:rPr lang="en-US" dirty="0"/>
              <a:t>Artificial Neuron</a:t>
            </a:r>
          </a:p>
        </p:txBody>
      </p:sp>
      <p:sp>
        <p:nvSpPr>
          <p:cNvPr id="3" name="Content Placeholder 2">
            <a:extLst>
              <a:ext uri="{FF2B5EF4-FFF2-40B4-BE49-F238E27FC236}">
                <a16:creationId xmlns:a16="http://schemas.microsoft.com/office/drawing/2014/main" id="{000A6024-269D-91D5-ADE4-84AD2B5A7801}"/>
              </a:ext>
            </a:extLst>
          </p:cNvPr>
          <p:cNvSpPr>
            <a:spLocks noGrp="1"/>
          </p:cNvSpPr>
          <p:nvPr>
            <p:ph idx="1"/>
          </p:nvPr>
        </p:nvSpPr>
        <p:spPr/>
        <p:txBody>
          <a:bodyPr>
            <a:normAutofit fontScale="85000" lnSpcReduction="10000"/>
          </a:bodyPr>
          <a:lstStyle/>
          <a:p>
            <a:r>
              <a:rPr lang="en-US" dirty="0">
                <a:solidFill>
                  <a:schemeClr val="tx2"/>
                </a:solidFill>
              </a:rPr>
              <a:t>The artificial neuron has the following characteristics:</a:t>
            </a:r>
          </a:p>
          <a:p>
            <a:r>
              <a:rPr lang="en-US" dirty="0">
                <a:solidFill>
                  <a:schemeClr val="tx2"/>
                </a:solidFill>
              </a:rPr>
              <a:t>A neuron is a mathematical function modeled on the working of biological neurons</a:t>
            </a:r>
          </a:p>
          <a:p>
            <a:r>
              <a:rPr lang="en-US" dirty="0">
                <a:solidFill>
                  <a:schemeClr val="tx2"/>
                </a:solidFill>
              </a:rPr>
              <a:t>It is an elementary unit in an artificial neural network</a:t>
            </a:r>
          </a:p>
          <a:p>
            <a:r>
              <a:rPr lang="en-US" dirty="0">
                <a:solidFill>
                  <a:schemeClr val="tx2"/>
                </a:solidFill>
              </a:rPr>
              <a:t>One or more inputs are separately weighted</a:t>
            </a:r>
          </a:p>
          <a:p>
            <a:r>
              <a:rPr lang="en-US" dirty="0">
                <a:solidFill>
                  <a:schemeClr val="tx2"/>
                </a:solidFill>
              </a:rPr>
              <a:t>Inputs are summed and passed through a nonlinear function to produce output</a:t>
            </a:r>
          </a:p>
          <a:p>
            <a:r>
              <a:rPr lang="en-US" dirty="0">
                <a:solidFill>
                  <a:schemeClr val="tx2"/>
                </a:solidFill>
              </a:rPr>
              <a:t>Every neuron holds an internal state called activation signal</a:t>
            </a:r>
          </a:p>
          <a:p>
            <a:r>
              <a:rPr lang="en-US" dirty="0">
                <a:solidFill>
                  <a:schemeClr val="tx2"/>
                </a:solidFill>
              </a:rPr>
              <a:t>Each connection link carries information about the input signal</a:t>
            </a:r>
          </a:p>
          <a:p>
            <a:r>
              <a:rPr lang="en-US" dirty="0">
                <a:solidFill>
                  <a:schemeClr val="tx2"/>
                </a:solidFill>
              </a:rPr>
              <a:t>Every neuron is connected to another neuron via connection link</a:t>
            </a:r>
          </a:p>
        </p:txBody>
      </p:sp>
      <p:sp>
        <p:nvSpPr>
          <p:cNvPr id="4" name="Slide Number Placeholder 3">
            <a:extLst>
              <a:ext uri="{FF2B5EF4-FFF2-40B4-BE49-F238E27FC236}">
                <a16:creationId xmlns:a16="http://schemas.microsoft.com/office/drawing/2014/main" id="{FD1305C5-0239-A439-B58B-B1182A29BC47}"/>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190651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8B43-2169-D77C-1F94-CAC12E13D989}"/>
              </a:ext>
            </a:extLst>
          </p:cNvPr>
          <p:cNvSpPr>
            <a:spLocks noGrp="1"/>
          </p:cNvSpPr>
          <p:nvPr>
            <p:ph type="title"/>
          </p:nvPr>
        </p:nvSpPr>
        <p:spPr/>
        <p:txBody>
          <a:bodyPr/>
          <a:lstStyle/>
          <a:p>
            <a:r>
              <a:rPr lang="en-US" dirty="0"/>
              <a:t>Perceptron</a:t>
            </a:r>
          </a:p>
        </p:txBody>
      </p:sp>
      <p:sp>
        <p:nvSpPr>
          <p:cNvPr id="3" name="Content Placeholder 2">
            <a:extLst>
              <a:ext uri="{FF2B5EF4-FFF2-40B4-BE49-F238E27FC236}">
                <a16:creationId xmlns:a16="http://schemas.microsoft.com/office/drawing/2014/main" id="{62FA1076-3204-E52E-0A0B-C8616FDE494D}"/>
              </a:ext>
            </a:extLst>
          </p:cNvPr>
          <p:cNvSpPr>
            <a:spLocks noGrp="1"/>
          </p:cNvSpPr>
          <p:nvPr>
            <p:ph idx="1"/>
          </p:nvPr>
        </p:nvSpPr>
        <p:spPr/>
        <p:txBody>
          <a:bodyPr/>
          <a:lstStyle/>
          <a:p>
            <a:r>
              <a:rPr lang="en-US" dirty="0">
                <a:solidFill>
                  <a:schemeClr val="tx2"/>
                </a:solidFill>
              </a:rPr>
              <a:t>A Perceptron is an algorithm for supervised learning of binary classifiers. This algorithm enables neurons to learn and processes elements in the training set one at a time.</a:t>
            </a:r>
          </a:p>
        </p:txBody>
      </p:sp>
      <p:pic>
        <p:nvPicPr>
          <p:cNvPr id="5" name="Picture 4">
            <a:extLst>
              <a:ext uri="{FF2B5EF4-FFF2-40B4-BE49-F238E27FC236}">
                <a16:creationId xmlns:a16="http://schemas.microsoft.com/office/drawing/2014/main" id="{E0DA91BE-481E-A621-DAB3-1081B85AAA7C}"/>
              </a:ext>
            </a:extLst>
          </p:cNvPr>
          <p:cNvPicPr>
            <a:picLocks noChangeAspect="1"/>
          </p:cNvPicPr>
          <p:nvPr/>
        </p:nvPicPr>
        <p:blipFill>
          <a:blip r:embed="rId2"/>
          <a:stretch>
            <a:fillRect/>
          </a:stretch>
        </p:blipFill>
        <p:spPr>
          <a:xfrm>
            <a:off x="2894012" y="3429000"/>
            <a:ext cx="7467600" cy="3135062"/>
          </a:xfrm>
          <a:prstGeom prst="rect">
            <a:avLst/>
          </a:prstGeom>
        </p:spPr>
      </p:pic>
      <p:sp>
        <p:nvSpPr>
          <p:cNvPr id="7" name="TextBox 6">
            <a:extLst>
              <a:ext uri="{FF2B5EF4-FFF2-40B4-BE49-F238E27FC236}">
                <a16:creationId xmlns:a16="http://schemas.microsoft.com/office/drawing/2014/main" id="{89A9087E-24DE-B597-8C14-D5025D1F8A27}"/>
              </a:ext>
            </a:extLst>
          </p:cNvPr>
          <p:cNvSpPr txBox="1"/>
          <p:nvPr/>
        </p:nvSpPr>
        <p:spPr>
          <a:xfrm>
            <a:off x="3884612" y="6044966"/>
            <a:ext cx="6096000" cy="369332"/>
          </a:xfrm>
          <a:prstGeom prst="rect">
            <a:avLst/>
          </a:prstGeom>
          <a:noFill/>
        </p:spPr>
        <p:txBody>
          <a:bodyPr wrap="square">
            <a:spAutoFit/>
          </a:bodyPr>
          <a:lstStyle/>
          <a:p>
            <a:r>
              <a:rPr lang="en-US" dirty="0"/>
              <a:t>Image taken from </a:t>
            </a:r>
            <a:r>
              <a:rPr lang="en-US" dirty="0" err="1"/>
              <a:t>simplilearn</a:t>
            </a:r>
            <a:endParaRPr lang="en-US" dirty="0"/>
          </a:p>
        </p:txBody>
      </p:sp>
      <p:sp>
        <p:nvSpPr>
          <p:cNvPr id="4" name="Slide Number Placeholder 3">
            <a:extLst>
              <a:ext uri="{FF2B5EF4-FFF2-40B4-BE49-F238E27FC236}">
                <a16:creationId xmlns:a16="http://schemas.microsoft.com/office/drawing/2014/main" id="{36556B7D-B0D9-2C8D-A73B-BF2EDC760BCF}"/>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194752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17F2-762B-762E-9F6F-A8B191230174}"/>
              </a:ext>
            </a:extLst>
          </p:cNvPr>
          <p:cNvSpPr>
            <a:spLocks noGrp="1"/>
          </p:cNvSpPr>
          <p:nvPr>
            <p:ph type="title"/>
          </p:nvPr>
        </p:nvSpPr>
        <p:spPr/>
        <p:txBody>
          <a:bodyPr/>
          <a:lstStyle/>
          <a:p>
            <a:r>
              <a:rPr lang="en-US" dirty="0"/>
              <a:t>Basic Components of Perceptron</a:t>
            </a:r>
            <a:br>
              <a:rPr lang="en-US" dirty="0"/>
            </a:br>
            <a:endParaRPr lang="en-US" dirty="0"/>
          </a:p>
        </p:txBody>
      </p:sp>
      <p:sp>
        <p:nvSpPr>
          <p:cNvPr id="3" name="Content Placeholder 2">
            <a:extLst>
              <a:ext uri="{FF2B5EF4-FFF2-40B4-BE49-F238E27FC236}">
                <a16:creationId xmlns:a16="http://schemas.microsoft.com/office/drawing/2014/main" id="{C05F645C-B221-F66D-ECBB-0CAA9233EF36}"/>
              </a:ext>
            </a:extLst>
          </p:cNvPr>
          <p:cNvSpPr>
            <a:spLocks noGrp="1"/>
          </p:cNvSpPr>
          <p:nvPr>
            <p:ph idx="1"/>
          </p:nvPr>
        </p:nvSpPr>
        <p:spPr/>
        <p:txBody>
          <a:bodyPr>
            <a:normAutofit fontScale="92500" lnSpcReduction="10000"/>
          </a:bodyPr>
          <a:lstStyle/>
          <a:p>
            <a:r>
              <a:rPr lang="en-US" dirty="0">
                <a:solidFill>
                  <a:schemeClr val="tx2"/>
                </a:solidFill>
              </a:rPr>
              <a:t>Perceptron is a type of artificial neural network, which is a fundamental concept in machine learning. The basic components of a perceptron are:</a:t>
            </a:r>
          </a:p>
          <a:p>
            <a:r>
              <a:rPr lang="en-US" dirty="0">
                <a:solidFill>
                  <a:schemeClr val="tx2"/>
                </a:solidFill>
              </a:rPr>
              <a:t>Input Layer: The input layer consists of one or more input neurons, which receive input signals from the external world or from other layers of the neural network.</a:t>
            </a:r>
          </a:p>
          <a:p>
            <a:r>
              <a:rPr lang="en-US" dirty="0">
                <a:solidFill>
                  <a:schemeClr val="tx2"/>
                </a:solidFill>
              </a:rPr>
              <a:t>Weights: Each input neuron is associated with a weight, which represents the strength of the connection between the input neuron and the output neuron.</a:t>
            </a:r>
          </a:p>
          <a:p>
            <a:r>
              <a:rPr lang="en-US" dirty="0">
                <a:solidFill>
                  <a:schemeClr val="tx2"/>
                </a:solidFill>
              </a:rPr>
              <a:t>Bias: A bias term is added to the input layer to provide the perceptron with additional flexibility in modeling complex patterns in the input data.</a:t>
            </a:r>
          </a:p>
        </p:txBody>
      </p:sp>
      <p:sp>
        <p:nvSpPr>
          <p:cNvPr id="4" name="Slide Number Placeholder 3">
            <a:extLst>
              <a:ext uri="{FF2B5EF4-FFF2-40B4-BE49-F238E27FC236}">
                <a16:creationId xmlns:a16="http://schemas.microsoft.com/office/drawing/2014/main" id="{566537F6-C9CC-272B-D3F4-567815351D52}"/>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192449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2798-D699-C754-186C-5686AEADE695}"/>
              </a:ext>
            </a:extLst>
          </p:cNvPr>
          <p:cNvSpPr>
            <a:spLocks noGrp="1"/>
          </p:cNvSpPr>
          <p:nvPr>
            <p:ph type="title"/>
          </p:nvPr>
        </p:nvSpPr>
        <p:spPr/>
        <p:txBody>
          <a:bodyPr/>
          <a:lstStyle/>
          <a:p>
            <a:r>
              <a:rPr lang="en-US" dirty="0"/>
              <a:t>Basic Components of Perceptron</a:t>
            </a:r>
          </a:p>
        </p:txBody>
      </p:sp>
      <p:sp>
        <p:nvSpPr>
          <p:cNvPr id="3" name="Content Placeholder 2">
            <a:extLst>
              <a:ext uri="{FF2B5EF4-FFF2-40B4-BE49-F238E27FC236}">
                <a16:creationId xmlns:a16="http://schemas.microsoft.com/office/drawing/2014/main" id="{1AADFCFB-C8D0-978A-8703-F6075BEAA52C}"/>
              </a:ext>
            </a:extLst>
          </p:cNvPr>
          <p:cNvSpPr>
            <a:spLocks noGrp="1"/>
          </p:cNvSpPr>
          <p:nvPr>
            <p:ph idx="1"/>
          </p:nvPr>
        </p:nvSpPr>
        <p:spPr>
          <a:xfrm>
            <a:off x="1593436" y="1600200"/>
            <a:ext cx="9782801" cy="5257800"/>
          </a:xfrm>
        </p:spPr>
        <p:txBody>
          <a:bodyPr>
            <a:normAutofit fontScale="85000" lnSpcReduction="20000"/>
          </a:bodyPr>
          <a:lstStyle/>
          <a:p>
            <a:r>
              <a:rPr lang="en-US" dirty="0">
                <a:solidFill>
                  <a:schemeClr val="tx2"/>
                </a:solidFill>
              </a:rPr>
              <a:t>Activation Function: The activation function determines the output of the perceptron based on the weighted sum of the inputs and the bias term. Common activation functions used in </a:t>
            </a:r>
            <a:r>
              <a:rPr lang="en-US" dirty="0" err="1">
                <a:solidFill>
                  <a:schemeClr val="tx2"/>
                </a:solidFill>
              </a:rPr>
              <a:t>perceptrons</a:t>
            </a:r>
            <a:r>
              <a:rPr lang="en-US" dirty="0">
                <a:solidFill>
                  <a:schemeClr val="tx2"/>
                </a:solidFill>
              </a:rPr>
              <a:t> include the step function, sigmoid function, and </a:t>
            </a:r>
            <a:r>
              <a:rPr lang="en-US" dirty="0" err="1">
                <a:solidFill>
                  <a:schemeClr val="tx2"/>
                </a:solidFill>
              </a:rPr>
              <a:t>ReLU</a:t>
            </a:r>
            <a:r>
              <a:rPr lang="en-US" dirty="0">
                <a:solidFill>
                  <a:schemeClr val="tx2"/>
                </a:solidFill>
              </a:rPr>
              <a:t> function.</a:t>
            </a:r>
          </a:p>
          <a:p>
            <a:r>
              <a:rPr lang="en-US" dirty="0">
                <a:solidFill>
                  <a:schemeClr val="tx2"/>
                </a:solidFill>
              </a:rPr>
              <a:t>Output: The output of the perceptron is a single binary value, either 0 or 1, which indicates the class or category to which the input data belongs.</a:t>
            </a:r>
          </a:p>
          <a:p>
            <a:r>
              <a:rPr lang="en-US" dirty="0">
                <a:solidFill>
                  <a:schemeClr val="tx2"/>
                </a:solidFill>
              </a:rPr>
              <a:t>Training Algorithm: The perceptron is typically trained using a supervised learning algorithm such as the perceptron learning algorithm or backpropagation. During training, the weights and biases of the perceptron are adjusted to minimize the error between the predicted output and the true output for a given set of training examples.</a:t>
            </a:r>
          </a:p>
          <a:p>
            <a:r>
              <a:rPr lang="en-US" dirty="0">
                <a:solidFill>
                  <a:schemeClr val="tx2"/>
                </a:solidFill>
              </a:rPr>
              <a:t>Overall, the perceptron is a simple yet powerful algorithm that can be used to perform binary classification tasks and has paved the way for more complex neural networks used in deep learning today</a:t>
            </a:r>
          </a:p>
        </p:txBody>
      </p:sp>
      <p:sp>
        <p:nvSpPr>
          <p:cNvPr id="4" name="Slide Number Placeholder 3">
            <a:extLst>
              <a:ext uri="{FF2B5EF4-FFF2-40B4-BE49-F238E27FC236}">
                <a16:creationId xmlns:a16="http://schemas.microsoft.com/office/drawing/2014/main" id="{0D8368FB-D008-6DC9-D8B3-C76C7E5D46B6}"/>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55988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112</TotalTime>
  <Words>2621</Words>
  <Application>Microsoft Office PowerPoint</Application>
  <PresentationFormat>Custom</PresentationFormat>
  <Paragraphs>210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Euphemia</vt:lpstr>
      <vt:lpstr>Verdana</vt:lpstr>
      <vt:lpstr>Math 16x9</vt:lpstr>
      <vt:lpstr>Neural Networks</vt:lpstr>
      <vt:lpstr>What is a Binary Classifier in Machine Learning?</vt:lpstr>
      <vt:lpstr>What is a Binary Classifier in Machine Learning?</vt:lpstr>
      <vt:lpstr>What is a Binary Classifier in Machine Learning?</vt:lpstr>
      <vt:lpstr>Artificial Neuron</vt:lpstr>
      <vt:lpstr>Artificial Neuron</vt:lpstr>
      <vt:lpstr>Perceptron</vt:lpstr>
      <vt:lpstr>Basic Components of Perceptron </vt:lpstr>
      <vt:lpstr>Basic Components of Perceptron</vt:lpstr>
      <vt:lpstr>Types of perceptron</vt:lpstr>
      <vt:lpstr>Types of perceptron</vt:lpstr>
      <vt:lpstr>Perceptron-example</vt:lpstr>
      <vt:lpstr>Perceptron-example</vt:lpstr>
      <vt:lpstr>Perceptron-example</vt:lpstr>
      <vt:lpstr>Perceptron-example</vt:lpstr>
      <vt:lpstr>Perceptron-example</vt:lpstr>
      <vt:lpstr>Perceptron-example</vt:lpstr>
      <vt:lpstr>Feed-Forward Neural Networks </vt:lpstr>
      <vt:lpstr>Feed-Forward Neural Networks </vt:lpstr>
      <vt:lpstr>Multi-layer Perceptron (MLP) </vt:lpstr>
      <vt:lpstr>Multi-layer Perceptron (MLP) </vt:lpstr>
      <vt:lpstr>Multi-layer Perceptron (MLP) </vt:lpstr>
      <vt:lpstr>Backpropagation</vt:lpstr>
      <vt:lpstr>Backpropagation</vt:lpstr>
      <vt:lpstr>Backpropagation</vt:lpstr>
      <vt:lpstr>Backpropagation</vt:lpstr>
      <vt:lpstr>Backpropagation</vt:lpstr>
      <vt:lpstr>Backpropagation</vt:lpstr>
      <vt:lpstr>Backpropagation</vt:lpstr>
      <vt:lpstr>Backpropagation</vt:lpstr>
      <vt:lpstr>Backpropagation-formulization</vt:lpstr>
      <vt:lpstr>Training</vt:lpstr>
      <vt:lpstr>Training</vt:lpstr>
      <vt:lpstr>Choices of activation function</vt:lpstr>
      <vt:lpstr>Choices of activation function</vt:lpstr>
      <vt:lpstr>Choices of activation function</vt:lpstr>
      <vt:lpstr>Choices of activation function</vt:lpstr>
      <vt:lpstr>Loss functions and activation functions</vt:lpstr>
      <vt:lpstr>Numerical Example</vt:lpstr>
      <vt:lpstr>Numerical Example</vt:lpstr>
      <vt:lpstr>Numerical Example</vt:lpstr>
      <vt:lpstr>Numerical Example</vt:lpstr>
      <vt:lpstr>Numerical Example</vt:lpstr>
      <vt:lpstr>Implementation in python</vt:lpstr>
      <vt:lpstr>Implementation in python</vt:lpstr>
      <vt:lpstr>Implementation in python</vt:lpstr>
      <vt:lpstr>Implementation in python</vt:lpstr>
      <vt:lpstr>Implementation in python</vt:lpstr>
      <vt:lpstr>Implementation in python</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Marziyeh Mousavi</dc:creator>
  <cp:lastModifiedBy>Marziyeh Mousavi</cp:lastModifiedBy>
  <cp:revision>9</cp:revision>
  <dcterms:created xsi:type="dcterms:W3CDTF">2024-07-26T07:32:52Z</dcterms:created>
  <dcterms:modified xsi:type="dcterms:W3CDTF">2024-08-09T13:51:21Z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