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9"/>
  </p:notesMasterIdLst>
  <p:handoutMasterIdLst>
    <p:handoutMasterId r:id="rId50"/>
  </p:handoutMasterIdLst>
  <p:sldIdLst>
    <p:sldId id="256" r:id="rId2"/>
    <p:sldId id="273" r:id="rId3"/>
    <p:sldId id="274" r:id="rId4"/>
    <p:sldId id="275" r:id="rId5"/>
    <p:sldId id="276" r:id="rId6"/>
    <p:sldId id="335" r:id="rId7"/>
    <p:sldId id="277" r:id="rId8"/>
    <p:sldId id="336" r:id="rId9"/>
    <p:sldId id="337" r:id="rId10"/>
    <p:sldId id="278" r:id="rId11"/>
    <p:sldId id="279" r:id="rId12"/>
    <p:sldId id="280" r:id="rId13"/>
    <p:sldId id="282" r:id="rId14"/>
    <p:sldId id="281" r:id="rId15"/>
    <p:sldId id="283" r:id="rId16"/>
    <p:sldId id="284" r:id="rId17"/>
    <p:sldId id="285" r:id="rId18"/>
    <p:sldId id="286" r:id="rId19"/>
    <p:sldId id="287" r:id="rId20"/>
    <p:sldId id="289" r:id="rId21"/>
    <p:sldId id="293" r:id="rId22"/>
    <p:sldId id="290" r:id="rId23"/>
    <p:sldId id="291" r:id="rId24"/>
    <p:sldId id="292" r:id="rId25"/>
    <p:sldId id="295" r:id="rId26"/>
    <p:sldId id="294" r:id="rId27"/>
    <p:sldId id="296" r:id="rId28"/>
    <p:sldId id="297" r:id="rId29"/>
    <p:sldId id="298" r:id="rId30"/>
    <p:sldId id="299" r:id="rId31"/>
    <p:sldId id="300" r:id="rId32"/>
    <p:sldId id="301" r:id="rId33"/>
    <p:sldId id="302" r:id="rId34"/>
    <p:sldId id="303" r:id="rId35"/>
    <p:sldId id="304" r:id="rId36"/>
    <p:sldId id="306" r:id="rId37"/>
    <p:sldId id="305" r:id="rId38"/>
    <p:sldId id="307" r:id="rId39"/>
    <p:sldId id="308" r:id="rId40"/>
    <p:sldId id="309" r:id="rId41"/>
    <p:sldId id="310" r:id="rId42"/>
    <p:sldId id="311" r:id="rId43"/>
    <p:sldId id="312" r:id="rId44"/>
    <p:sldId id="313" r:id="rId45"/>
    <p:sldId id="314" r:id="rId46"/>
    <p:sldId id="315" r:id="rId47"/>
    <p:sldId id="316" r:id="rId48"/>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howGuides="1">
      <p:cViewPr varScale="1">
        <p:scale>
          <a:sx n="85" d="100"/>
          <a:sy n="85" d="100"/>
        </p:scale>
        <p:origin x="590" y="48"/>
      </p:cViewPr>
      <p:guideLst>
        <p:guide orient="horz" pos="2160"/>
        <p:guide pos="3839"/>
        <p:guide pos="1007"/>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B7646E-8811-423A-9C42-2CBFADA00A96}" type="datetimeFigureOut">
              <a:rPr lang="en-US" smtClean="0"/>
              <a:t>8/12/2024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360E59-1627-4404-ACC5-51C744AB0F27}" type="slidenum">
              <a:rPr lang="en-US" smtClean="0"/>
              <a:t>‹#›</a:t>
            </a:fld>
            <a:endParaRPr lang="en-US"/>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fld id="{D677E230-58DD-43ED-96A1-552DDAB53532}" type="datetimeFigureOut">
              <a:rPr lang="en-US" smtClean="0"/>
              <a:pPr/>
              <a:t>8/12/2024</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fld id="{841221E5-7225-48EB-A4EE-420E7BFCF705}" type="slidenum">
              <a:rPr lang="en-US" smtClean="0"/>
              <a:pPr/>
              <a:t>‹#›</a:t>
            </a:fld>
            <a:endParaRPr lang="en-US"/>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bwMode="ltGray">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bwMode="ltGray">
          <a:xfrm>
            <a:off x="121888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1" name="Rectangle 10"/>
          <p:cNvSpPr/>
          <p:nvPr/>
        </p:nvSpPr>
        <p:spPr bwMode="gray">
          <a:xfrm>
            <a:off x="0" y="0"/>
            <a:ext cx="121888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2" name="Rectangle 11"/>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3" name="Straight Connector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5" name="Straight Connector 14"/>
          <p:cNvCxnSpPr/>
          <p:nvPr/>
        </p:nvCxnSpPr>
        <p:spPr bwMode="white">
          <a:xfrm>
            <a:off x="121888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white">
          <a:xfrm>
            <a:off x="0" y="5631204"/>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p:spPr>
        <p:txBody>
          <a:bodyPr vert="horz" wrap="square" lIns="121899" tIns="60949" rIns="121899" bIns="60949" numCol="1" anchor="t" anchorCtr="0" compatLnSpc="1">
            <a:prstTxWarp prst="textNoShape">
              <a:avLst/>
            </a:prstTxWarp>
          </a:bodyPr>
          <a:lstStyle/>
          <a:p>
            <a:endParaRPr/>
          </a:p>
        </p:txBody>
      </p:sp>
      <p:sp>
        <p:nvSpPr>
          <p:cNvPr id="2" name="Title 1"/>
          <p:cNvSpPr>
            <a:spLocks noGrp="1"/>
          </p:cNvSpPr>
          <p:nvPr>
            <p:ph type="ctrTitle"/>
          </p:nvPr>
        </p:nvSpPr>
        <p:spPr>
          <a:xfrm>
            <a:off x="2428669" y="1600200"/>
            <a:ext cx="8329031" cy="2680127"/>
          </a:xfrm>
        </p:spPr>
        <p:txBody>
          <a:bodyPr>
            <a:no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2428669" y="4344915"/>
            <a:ext cx="7516442" cy="1116085"/>
          </a:xfrm>
        </p:spPr>
        <p:txBody>
          <a:bodyPr>
            <a:normAutofit/>
          </a:bodyPr>
          <a:lstStyle>
            <a:lvl1pPr marL="0" indent="0" algn="l">
              <a:spcBef>
                <a:spcPts val="0"/>
              </a:spcBef>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lvl1pPr>
              <a:defRPr baseline="0">
                <a:solidFill>
                  <a:schemeClr val="tx2"/>
                </a:solidFill>
              </a:defRPr>
            </a:lvl1pPr>
          </a:lstStyle>
          <a:p>
            <a:fld id="{8133592B-8FB3-482C-B05A-8574F1889AA5}" type="datetime1">
              <a:rPr lang="en-US" smtClean="0"/>
              <a:t>8/12/2024</a:t>
            </a:fld>
            <a:endParaRPr lang="en-US" dirty="0"/>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6" name="Slide Number Placeholder 5"/>
          <p:cNvSpPr>
            <a:spLocks noGrp="1"/>
          </p:cNvSpPr>
          <p:nvPr>
            <p:ph type="sldNum" sz="quarter" idx="12"/>
          </p:nvPr>
        </p:nvSpPr>
        <p:spPr>
          <a:xfrm>
            <a:off x="10666412"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381795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35DBC887-BA03-4BFC-AE98-45F74A4FAAEE}" type="datetime1">
              <a:rPr lang="en-US" smtClean="0"/>
              <a:t>8/12/2024</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0408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black">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1" name="Straight Connector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a:p>
        </p:txBody>
      </p:sp>
      <p:cxnSp>
        <p:nvCxnSpPr>
          <p:cNvPr id="14" name="Straight Connector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9599612" y="685800"/>
            <a:ext cx="1787526"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98613" y="685800"/>
            <a:ext cx="7848599"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AE294B9A-9838-44A4-A2D7-1354A705000C}" type="datetime1">
              <a:rPr lang="en-US" smtClean="0"/>
              <a:t>8/12/2024</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61281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C41A685D-17DE-4AD2-9BAF-5A78CD542D93}" type="datetime1">
              <a:rPr lang="en-US" smtClean="0"/>
              <a:t>8/12/2024</a:t>
            </a:fld>
            <a:endParaRPr dirty="0"/>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8553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9" name="Rectangle 18"/>
          <p:cNvSpPr/>
          <p:nvPr/>
        </p:nvSpPr>
        <p:spPr bwMode="black">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0" name="Rectangle 19"/>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4" name="Rectangle 23"/>
          <p:cNvSpPr/>
          <p:nvPr/>
        </p:nvSpPr>
        <p:spPr bwMode="gray">
          <a:xfrm>
            <a:off x="1216152"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1" name="Rectangle 20"/>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22" name="Straight Connector 21"/>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8"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p:spPr>
        <p:txBody>
          <a:bodyPr vert="horz" wrap="square" lIns="121899" tIns="60949" rIns="121899" bIns="60949" numCol="1" anchor="t" anchorCtr="0" compatLnSpc="1">
            <a:prstTxWarp prst="textNoShape">
              <a:avLst/>
            </a:prstTxWarp>
          </a:bodyPr>
          <a:lstStyle/>
          <a:p>
            <a:endParaRPr/>
          </a:p>
        </p:txBody>
      </p:sp>
      <p:cxnSp>
        <p:nvCxnSpPr>
          <p:cNvPr id="23" name="Straight Connector 22"/>
          <p:cNvCxnSpPr/>
          <p:nvPr/>
        </p:nvCxnSpPr>
        <p:spPr bwMode="white">
          <a:xfrm>
            <a:off x="12161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black">
          <a:xfrm>
            <a:off x="11579384"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7" name="Rectangle 26"/>
          <p:cNvSpPr/>
          <p:nvPr/>
        </p:nvSpPr>
        <p:spPr bwMode="gray">
          <a:xfrm>
            <a:off x="11274663" y="0"/>
            <a:ext cx="30472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8" name="Rectangle 27"/>
          <p:cNvSpPr/>
          <p:nvPr/>
        </p:nvSpPr>
        <p:spPr bwMode="gray">
          <a:xfrm>
            <a:off x="1218883"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9" name="Rectangle 28"/>
          <p:cNvSpPr/>
          <p:nvPr/>
        </p:nvSpPr>
        <p:spPr>
          <a:xfrm>
            <a:off x="-2" y="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0" name="Rectangle 29"/>
          <p:cNvSpPr/>
          <p:nvPr/>
        </p:nvSpPr>
        <p:spPr bwMode="ltGray">
          <a:xfrm>
            <a:off x="0" y="0"/>
            <a:ext cx="12188825"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1" name="Straight Connector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bwMode="black">
          <a:xfrm>
            <a:off x="0" y="0"/>
            <a:ext cx="12161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3" name="Straight Connector 32"/>
          <p:cNvCxnSpPr/>
          <p:nvPr/>
        </p:nvCxnSpPr>
        <p:spPr bwMode="white">
          <a:xfrm>
            <a:off x="121888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98613" y="1600201"/>
            <a:ext cx="8283272" cy="2654064"/>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598613" y="4259996"/>
            <a:ext cx="7264623" cy="1150203"/>
          </a:xfrm>
        </p:spPr>
        <p:txBody>
          <a:bodyPr anchor="t">
            <a:normAutofit/>
          </a:bodyPr>
          <a:lstStyle>
            <a:lvl1pPr marL="0" indent="0">
              <a:spcBef>
                <a:spcPts val="0"/>
              </a:spcBef>
              <a:buNone/>
              <a:defRPr sz="3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baseline="0">
                <a:solidFill>
                  <a:schemeClr val="tx2"/>
                </a:solidFill>
              </a:defRPr>
            </a:lvl1pPr>
          </a:lstStyle>
          <a:p>
            <a:fld id="{956B775D-B0FC-4222-BC78-690AEF89EBC6}" type="datetime1">
              <a:rPr lang="en-US" smtClean="0"/>
              <a:t>8/12/2024</a:t>
            </a:fld>
            <a:endParaRPr lang="en-US" dirty="0"/>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6" name="Slide Number Placeholder 5"/>
          <p:cNvSpPr>
            <a:spLocks noGrp="1"/>
          </p:cNvSpPr>
          <p:nvPr>
            <p:ph type="sldNum" sz="quarter" idx="12"/>
          </p:nvPr>
        </p:nvSpPr>
        <p:spPr>
          <a:xfrm>
            <a:off x="10666571"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323446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93436" y="1600200"/>
            <a:ext cx="4814586"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61651" y="1600200"/>
            <a:ext cx="4814586" cy="4572000"/>
          </a:xfrm>
        </p:spPr>
        <p:txBody>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B17BB1A5-0A46-4423-AC14-C6DA05748208}" type="datetime1">
              <a:rPr lang="en-US" smtClean="0"/>
              <a:t>8/12/2024</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123911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93436"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93436" y="2514706"/>
            <a:ext cx="4814586" cy="365749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557349"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57349" y="2514600"/>
            <a:ext cx="4818888" cy="365556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2278A563-988A-4C80-8C69-3BD767B76CCB}" type="datetime1">
              <a:rPr lang="en-US" smtClean="0"/>
              <a:t>8/12/2024</a:t>
            </a:fld>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9" name="Slide Number Placeholder 8"/>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383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E8F4AF0C-E2BC-4F2F-BA90-F94C91569901}" type="datetime1">
              <a:rPr lang="en-US" smtClean="0"/>
              <a:t>8/12/2024</a:t>
            </a:fld>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5" name="Slide Number Placeholder 4"/>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1635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bwMode="ltGray">
          <a:xfrm>
            <a:off x="626239" y="0"/>
            <a:ext cx="30472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6" name="Rectangle 5"/>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7" name="Straight Connector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bwMode="gray">
          <a:xfrm>
            <a:off x="10969942" y="0"/>
            <a:ext cx="92262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black">
          <a:xfrm>
            <a:off x="11892563"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Date Placeholder 1"/>
          <p:cNvSpPr>
            <a:spLocks noGrp="1"/>
          </p:cNvSpPr>
          <p:nvPr>
            <p:ph type="dt" sz="half" idx="10"/>
          </p:nvPr>
        </p:nvSpPr>
        <p:spPr/>
        <p:txBody>
          <a:bodyPr/>
          <a:lstStyle/>
          <a:p>
            <a:fld id="{C4212C94-9A5A-4A75-96E3-96AD2F3BF3A5}" type="datetime1">
              <a:rPr lang="en-US" smtClean="0"/>
              <a:t>8/12/2024</a:t>
            </a:fld>
            <a:endParaRPr/>
          </a:p>
        </p:txBody>
      </p:sp>
      <p:sp>
        <p:nvSpPr>
          <p:cNvPr id="3" name="Footer Placeholder 2"/>
          <p:cNvSpPr>
            <a:spLocks noGrp="1"/>
          </p:cNvSpPr>
          <p:nvPr>
            <p:ph type="ftr" sz="quarter" idx="11"/>
          </p:nvPr>
        </p:nvSpPr>
        <p:spPr/>
        <p:txBody>
          <a:bodyPr/>
          <a:lstStyle/>
          <a:p>
            <a:r>
              <a:rPr lang="en-US" dirty="0"/>
              <a:t>Add a footer</a:t>
            </a:r>
            <a:endParaRPr dirty="0"/>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7DC1BBB0-96F0-4077-A278-0F3FB5C104D3}" type="slidenum">
              <a:rPr/>
              <a:pPr/>
              <a:t>‹#›</a:t>
            </a:fld>
            <a:endParaRPr/>
          </a:p>
        </p:txBody>
      </p:sp>
    </p:spTree>
    <p:extLst>
      <p:ext uri="{BB962C8B-B14F-4D97-AF65-F5344CB8AC3E}">
        <p14:creationId xmlns:p14="http://schemas.microsoft.com/office/powerpoint/2010/main" val="1783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bwMode="gray">
          <a:xfrm>
            <a:off x="621792" y="0"/>
            <a:ext cx="414771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lt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10" name="Straight Connector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gray">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bwMode="white">
          <a:xfrm>
            <a:off x="1074240" y="381000"/>
            <a:ext cx="3293422" cy="1371600"/>
          </a:xfrm>
        </p:spPr>
        <p:txBody>
          <a:bodyPr anchor="b">
            <a:normAutofit/>
          </a:bodyPr>
          <a:lstStyle>
            <a:lvl1pPr algn="l">
              <a:defRPr sz="2800" b="0" cap="all" baseline="0">
                <a:solidFill>
                  <a:schemeClr val="bg1"/>
                </a:solidFill>
              </a:defRPr>
            </a:lvl1pPr>
          </a:lstStyle>
          <a:p>
            <a:r>
              <a:rPr lang="en-US"/>
              <a:t>Click to edit Master title style</a:t>
            </a:r>
            <a:endParaRPr/>
          </a:p>
        </p:txBody>
      </p:sp>
      <p:sp>
        <p:nvSpPr>
          <p:cNvPr id="3" name="Content Placeholder 2"/>
          <p:cNvSpPr>
            <a:spLocks noGrp="1"/>
          </p:cNvSpPr>
          <p:nvPr>
            <p:ph idx="1"/>
          </p:nvPr>
        </p:nvSpPr>
        <p:spPr>
          <a:xfrm>
            <a:off x="5180251" y="482600"/>
            <a:ext cx="6195986" cy="56896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bwMode="white">
          <a:xfrm>
            <a:off x="1074240" y="1828800"/>
            <a:ext cx="3293422" cy="4343400"/>
          </a:xfrm>
        </p:spPr>
        <p:txBody>
          <a:bodyPr>
            <a:normAutofit/>
          </a:bodyPr>
          <a:lstStyle>
            <a:lvl1pPr marL="0" indent="0">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16407E-294B-4D38-AF2F-33BA0D5140D2}" type="datetime1">
              <a:rPr lang="en-US" smtClean="0"/>
              <a:t>8/12/2024</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5180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black">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ltGray">
          <a:xfrm>
            <a:off x="4875530" y="0"/>
            <a:ext cx="701703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a:xfrm>
            <a:off x="1074240" y="381000"/>
            <a:ext cx="3293422" cy="1371600"/>
          </a:xfrm>
        </p:spPr>
        <p:txBody>
          <a:bodyPr anchor="b">
            <a:normAutofit/>
          </a:bodyPr>
          <a:lstStyle>
            <a:lvl1pPr algn="l">
              <a:defRPr sz="2800" b="0" cap="all" baseline="0">
                <a:solidFill>
                  <a:schemeClr val="tx1">
                    <a:lumMod val="75000"/>
                  </a:schemeClr>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bwMode="auto">
          <a:xfrm>
            <a:off x="5180251" y="482600"/>
            <a:ext cx="6195986" cy="5689600"/>
          </a:xfrm>
          <a:ln w="19050">
            <a:solidFill>
              <a:schemeClr val="bg1"/>
            </a:solidFill>
          </a:ln>
        </p:spPr>
        <p:txBody>
          <a:bodyPr>
            <a:normAutofit/>
          </a:bodyPr>
          <a:lstStyle>
            <a:lvl1pPr marL="0" indent="0">
              <a:buNone/>
              <a:defRPr sz="2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1074240" y="1828800"/>
            <a:ext cx="3293422" cy="4343400"/>
          </a:xfrm>
        </p:spPr>
        <p:txBody>
          <a:bodyPr>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baseline="0">
                <a:solidFill>
                  <a:schemeClr val="tx2"/>
                </a:solidFill>
              </a:defRPr>
            </a:lvl1pPr>
          </a:lstStyle>
          <a:p>
            <a:fld id="{52CAD99F-2C3F-4079-9B58-C9FE9C012902}" type="datetime1">
              <a:rPr lang="en-US" smtClean="0"/>
              <a:t>8/12/2024</a:t>
            </a:fld>
            <a:endParaRPr lang="en-US" dirty="0"/>
          </a:p>
        </p:txBody>
      </p:sp>
      <p:sp>
        <p:nvSpPr>
          <p:cNvPr id="6" name="Footer Placeholder 5"/>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7" name="Slide Number Placeholder 6"/>
          <p:cNvSpPr>
            <a:spLocks noGrp="1"/>
          </p:cNvSpPr>
          <p:nvPr>
            <p:ph type="sldNum" sz="quarter" idx="12"/>
          </p:nvPr>
        </p:nvSpPr>
        <p:spPr/>
        <p:txBody>
          <a:bodyPr/>
          <a:lstStyle>
            <a:lvl1pPr>
              <a:defRPr baseline="0">
                <a:solidFill>
                  <a:schemeClr val="tx2"/>
                </a:solidFill>
              </a:defRPr>
            </a:lvl1pPr>
          </a:lstStyle>
          <a:p>
            <a:fld id="{7DC1BBB0-96F0-4077-A278-0F3FB5C104D3}" type="slidenum">
              <a:rPr lang="en-US" smtClean="0"/>
              <a:pPr/>
              <a:t>‹#›</a:t>
            </a:fld>
            <a:endParaRPr lang="en-US"/>
          </a:p>
        </p:txBody>
      </p:sp>
      <p:cxnSp>
        <p:nvCxnSpPr>
          <p:cNvPr id="10" name="Straight Connector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bwMode="gray">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3" name="Rectangle 12"/>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4" name="Straight Connector 13"/>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Pi"/>
          <p:cNvSpPr>
            <a:spLocks/>
          </p:cNvSpPr>
          <p:nvPr/>
        </p:nvSpPr>
        <p:spPr bwMode="white">
          <a:xfrm>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a:p>
        </p:txBody>
      </p:sp>
      <p:cxnSp>
        <p:nvCxnSpPr>
          <p:cNvPr id="16" name="Straight Connector 15"/>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593436" y="177800"/>
            <a:ext cx="9782801" cy="1239837"/>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5180250" y="6356351"/>
            <a:ext cx="1218883" cy="365125"/>
          </a:xfrm>
          <a:prstGeom prst="rect">
            <a:avLst/>
          </a:prstGeom>
        </p:spPr>
        <p:txBody>
          <a:bodyPr vert="horz" lIns="91440" tIns="45720" rIns="91440" bIns="45720" rtlCol="0" anchor="ctr"/>
          <a:lstStyle>
            <a:lvl1pPr algn="l">
              <a:defRPr sz="1200" cap="all" baseline="0">
                <a:solidFill>
                  <a:schemeClr val="tx1"/>
                </a:solidFill>
              </a:defRPr>
            </a:lvl1pPr>
          </a:lstStyle>
          <a:p>
            <a:fld id="{72BCC5A2-30FF-4242-A662-7FE3B6DA9B38}" type="datetime1">
              <a:rPr lang="en-US" smtClean="0"/>
              <a:t>8/12/2024</a:t>
            </a:fld>
            <a:endParaRPr lang="en-US" dirty="0"/>
          </a:p>
        </p:txBody>
      </p:sp>
      <p:sp>
        <p:nvSpPr>
          <p:cNvPr id="5" name="Footer Placeholder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a:defRPr sz="1200" cap="all" baseline="0">
                <a:solidFill>
                  <a:schemeClr val="tx1"/>
                </a:solidFill>
              </a:defRPr>
            </a:lvl1pPr>
          </a:lstStyle>
          <a:p>
            <a:r>
              <a:rPr lang="en-US"/>
              <a:t>Add a footer</a:t>
            </a:r>
            <a:endParaRPr lang="en-US" dirty="0"/>
          </a:p>
        </p:txBody>
      </p:sp>
      <p:sp>
        <p:nvSpPr>
          <p:cNvPr id="6" name="Slide Number Placeholder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a:defRPr sz="1200" cap="all" baseline="0">
                <a:solidFill>
                  <a:schemeClr val="tx1"/>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Natural </a:t>
            </a:r>
            <a:r>
              <a:rPr lang="en-US"/>
              <a:t>Language Processing-Part 1</a:t>
            </a:r>
            <a:endParaRPr lang="en-US" dirty="0"/>
          </a:p>
        </p:txBody>
      </p:sp>
      <p:sp>
        <p:nvSpPr>
          <p:cNvPr id="3" name="Subtitle 2"/>
          <p:cNvSpPr>
            <a:spLocks noGrp="1"/>
          </p:cNvSpPr>
          <p:nvPr>
            <p:ph type="subTitle" idx="1"/>
          </p:nvPr>
        </p:nvSpPr>
        <p:spPr>
          <a:xfrm>
            <a:off x="2428669" y="4344915"/>
            <a:ext cx="7516442" cy="1293885"/>
          </a:xfrm>
        </p:spPr>
        <p:txBody>
          <a:bodyPr>
            <a:normAutofit fontScale="92500" lnSpcReduction="10000"/>
          </a:bodyPr>
          <a:lstStyle/>
          <a:p>
            <a:r>
              <a:rPr lang="en-US" dirty="0"/>
              <a:t>Marziyeh Mousavi</a:t>
            </a:r>
          </a:p>
          <a:p>
            <a:r>
              <a:rPr lang="en-US" dirty="0"/>
              <a:t>Introduction to </a:t>
            </a:r>
            <a:r>
              <a:rPr lang="en-US" dirty="0" err="1"/>
              <a:t>datascience</a:t>
            </a:r>
            <a:endParaRPr lang="en-US" dirty="0"/>
          </a:p>
          <a:p>
            <a:r>
              <a:rPr lang="en-US" dirty="0"/>
              <a:t>Fall 2024</a:t>
            </a:r>
          </a:p>
        </p:txBody>
      </p:sp>
      <p:sp>
        <p:nvSpPr>
          <p:cNvPr id="4" name="Slide Number Placeholder 3">
            <a:extLst>
              <a:ext uri="{FF2B5EF4-FFF2-40B4-BE49-F238E27FC236}">
                <a16:creationId xmlns:a16="http://schemas.microsoft.com/office/drawing/2014/main" id="{763B7526-29B5-C9B0-8405-D5692CE99B34}"/>
              </a:ext>
            </a:extLst>
          </p:cNvPr>
          <p:cNvSpPr>
            <a:spLocks noGrp="1"/>
          </p:cNvSpPr>
          <p:nvPr>
            <p:ph type="sldNum" sz="quarter" idx="12"/>
          </p:nvPr>
        </p:nvSpPr>
        <p:spPr/>
        <p:txBody>
          <a:bodyPr/>
          <a:lstStyle/>
          <a:p>
            <a:fld id="{7DC1BBB0-96F0-4077-A278-0F3FB5C104D3}" type="slidenum">
              <a:rPr lang="en-US" smtClean="0"/>
              <a:pPr/>
              <a:t>1</a:t>
            </a:fld>
            <a:endParaRPr lang="en-US"/>
          </a:p>
        </p:txBody>
      </p:sp>
    </p:spTree>
    <p:extLst>
      <p:ext uri="{BB962C8B-B14F-4D97-AF65-F5344CB8AC3E}">
        <p14:creationId xmlns:p14="http://schemas.microsoft.com/office/powerpoint/2010/main" val="50676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FEEE7-CFC2-884D-2928-B5CEB9B7099B}"/>
              </a:ext>
            </a:extLst>
          </p:cNvPr>
          <p:cNvSpPr>
            <a:spLocks noGrp="1"/>
          </p:cNvSpPr>
          <p:nvPr>
            <p:ph type="title"/>
          </p:nvPr>
        </p:nvSpPr>
        <p:spPr/>
        <p:txBody>
          <a:bodyPr/>
          <a:lstStyle/>
          <a:p>
            <a:r>
              <a:rPr lang="en-US" dirty="0"/>
              <a:t>Language Models</a:t>
            </a:r>
          </a:p>
        </p:txBody>
      </p:sp>
      <p:sp>
        <p:nvSpPr>
          <p:cNvPr id="3" name="Content Placeholder 2">
            <a:extLst>
              <a:ext uri="{FF2B5EF4-FFF2-40B4-BE49-F238E27FC236}">
                <a16:creationId xmlns:a16="http://schemas.microsoft.com/office/drawing/2014/main" id="{11F28B29-D2FE-DC40-8AF5-285B319FDAFD}"/>
              </a:ext>
            </a:extLst>
          </p:cNvPr>
          <p:cNvSpPr>
            <a:spLocks noGrp="1"/>
          </p:cNvSpPr>
          <p:nvPr>
            <p:ph idx="1"/>
          </p:nvPr>
        </p:nvSpPr>
        <p:spPr/>
        <p:txBody>
          <a:bodyPr/>
          <a:lstStyle/>
          <a:p>
            <a:r>
              <a:rPr lang="en-US" dirty="0">
                <a:solidFill>
                  <a:schemeClr val="tx2"/>
                </a:solidFill>
              </a:rPr>
              <a:t>Language modeling is a foundational concept in the field of Natural Language Processing (NLP), which lies at the intersection of computer science, linguistics, and artificial intelligence. At its core, language modeling involves the prediction of the next word or token in a sequence of words. This seemingly simple task is the basis for a wide range of applications, from text generation and machine translation to sentiment analysis and speech recognition</a:t>
            </a:r>
            <a:r>
              <a:rPr lang="en-US" dirty="0"/>
              <a:t>.</a:t>
            </a:r>
          </a:p>
          <a:p>
            <a:pPr marL="0" indent="0">
              <a:buNone/>
            </a:pPr>
            <a:endParaRPr lang="en-US" dirty="0"/>
          </a:p>
        </p:txBody>
      </p:sp>
      <p:sp>
        <p:nvSpPr>
          <p:cNvPr id="4" name="Slide Number Placeholder 3">
            <a:extLst>
              <a:ext uri="{FF2B5EF4-FFF2-40B4-BE49-F238E27FC236}">
                <a16:creationId xmlns:a16="http://schemas.microsoft.com/office/drawing/2014/main" id="{8BF9C386-B087-73DC-83FD-CD74B9062283}"/>
              </a:ext>
            </a:extLst>
          </p:cNvPr>
          <p:cNvSpPr>
            <a:spLocks noGrp="1"/>
          </p:cNvSpPr>
          <p:nvPr>
            <p:ph type="sldNum" sz="quarter" idx="12"/>
          </p:nvPr>
        </p:nvSpPr>
        <p:spPr/>
        <p:txBody>
          <a:bodyPr/>
          <a:lstStyle/>
          <a:p>
            <a:fld id="{7DC1BBB0-96F0-4077-A278-0F3FB5C104D3}" type="slidenum">
              <a:rPr lang="en-US" smtClean="0"/>
              <a:t>10</a:t>
            </a:fld>
            <a:endParaRPr lang="en-US"/>
          </a:p>
        </p:txBody>
      </p:sp>
    </p:spTree>
    <p:extLst>
      <p:ext uri="{BB962C8B-B14F-4D97-AF65-F5344CB8AC3E}">
        <p14:creationId xmlns:p14="http://schemas.microsoft.com/office/powerpoint/2010/main" val="1115605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FEEE7-CFC2-884D-2928-B5CEB9B7099B}"/>
              </a:ext>
            </a:extLst>
          </p:cNvPr>
          <p:cNvSpPr>
            <a:spLocks noGrp="1"/>
          </p:cNvSpPr>
          <p:nvPr>
            <p:ph type="title"/>
          </p:nvPr>
        </p:nvSpPr>
        <p:spPr/>
        <p:txBody>
          <a:bodyPr/>
          <a:lstStyle/>
          <a:p>
            <a:r>
              <a:rPr lang="en-US" dirty="0"/>
              <a:t>N-grams: The Building Blocks of Language Modeling</a:t>
            </a:r>
          </a:p>
        </p:txBody>
      </p:sp>
      <p:sp>
        <p:nvSpPr>
          <p:cNvPr id="3" name="Content Placeholder 2">
            <a:extLst>
              <a:ext uri="{FF2B5EF4-FFF2-40B4-BE49-F238E27FC236}">
                <a16:creationId xmlns:a16="http://schemas.microsoft.com/office/drawing/2014/main" id="{11F28B29-D2FE-DC40-8AF5-285B319FDAFD}"/>
              </a:ext>
            </a:extLst>
          </p:cNvPr>
          <p:cNvSpPr>
            <a:spLocks noGrp="1"/>
          </p:cNvSpPr>
          <p:nvPr>
            <p:ph idx="1"/>
          </p:nvPr>
        </p:nvSpPr>
        <p:spPr/>
        <p:txBody>
          <a:bodyPr/>
          <a:lstStyle/>
          <a:p>
            <a:r>
              <a:rPr lang="en-US" dirty="0">
                <a:solidFill>
                  <a:schemeClr val="tx2"/>
                </a:solidFill>
              </a:rPr>
              <a:t>N-grams are probabilistic language models that estimate the likelihood of a word based on the preceding N-1 words. In other words, they model the conditional probability of a word given its context.</a:t>
            </a:r>
            <a:endParaRPr lang="en-US" dirty="0"/>
          </a:p>
        </p:txBody>
      </p:sp>
      <p:sp>
        <p:nvSpPr>
          <p:cNvPr id="4" name="Slide Number Placeholder 3">
            <a:extLst>
              <a:ext uri="{FF2B5EF4-FFF2-40B4-BE49-F238E27FC236}">
                <a16:creationId xmlns:a16="http://schemas.microsoft.com/office/drawing/2014/main" id="{BA4D2BD7-DBCE-9459-3B26-5F4AA0357C28}"/>
              </a:ext>
            </a:extLst>
          </p:cNvPr>
          <p:cNvSpPr>
            <a:spLocks noGrp="1"/>
          </p:cNvSpPr>
          <p:nvPr>
            <p:ph type="sldNum" sz="quarter" idx="12"/>
          </p:nvPr>
        </p:nvSpPr>
        <p:spPr/>
        <p:txBody>
          <a:bodyPr/>
          <a:lstStyle/>
          <a:p>
            <a:fld id="{7DC1BBB0-96F0-4077-A278-0F3FB5C104D3}" type="slidenum">
              <a:rPr lang="en-US" smtClean="0"/>
              <a:t>11</a:t>
            </a:fld>
            <a:endParaRPr lang="en-US"/>
          </a:p>
        </p:txBody>
      </p:sp>
    </p:spTree>
    <p:extLst>
      <p:ext uri="{BB962C8B-B14F-4D97-AF65-F5344CB8AC3E}">
        <p14:creationId xmlns:p14="http://schemas.microsoft.com/office/powerpoint/2010/main" val="1102649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FEEE7-CFC2-884D-2928-B5CEB9B7099B}"/>
              </a:ext>
            </a:extLst>
          </p:cNvPr>
          <p:cNvSpPr>
            <a:spLocks noGrp="1"/>
          </p:cNvSpPr>
          <p:nvPr>
            <p:ph type="title"/>
          </p:nvPr>
        </p:nvSpPr>
        <p:spPr/>
        <p:txBody>
          <a:bodyPr/>
          <a:lstStyle/>
          <a:p>
            <a:r>
              <a:rPr lang="en-US" dirty="0"/>
              <a:t>N-grams: The Building Blocks of Language Modeling-The Essence of N-grams</a:t>
            </a:r>
          </a:p>
        </p:txBody>
      </p:sp>
      <p:sp>
        <p:nvSpPr>
          <p:cNvPr id="3" name="Content Placeholder 2">
            <a:extLst>
              <a:ext uri="{FF2B5EF4-FFF2-40B4-BE49-F238E27FC236}">
                <a16:creationId xmlns:a16="http://schemas.microsoft.com/office/drawing/2014/main" id="{11F28B29-D2FE-DC40-8AF5-285B319FDAFD}"/>
              </a:ext>
            </a:extLst>
          </p:cNvPr>
          <p:cNvSpPr>
            <a:spLocks noGrp="1"/>
          </p:cNvSpPr>
          <p:nvPr>
            <p:ph idx="1"/>
          </p:nvPr>
        </p:nvSpPr>
        <p:spPr/>
        <p:txBody>
          <a:bodyPr>
            <a:normAutofit/>
          </a:bodyPr>
          <a:lstStyle/>
          <a:p>
            <a:r>
              <a:rPr lang="en-US" sz="2400" dirty="0">
                <a:solidFill>
                  <a:schemeClr val="tx2"/>
                </a:solidFill>
              </a:rPr>
              <a:t>Definition: An N-gram is a contiguous sequence of N items (words, characters, or other tokens) from a given sample of text or speech.</a:t>
            </a:r>
            <a:endParaRPr lang="en-US" sz="2400" dirty="0"/>
          </a:p>
        </p:txBody>
      </p:sp>
      <p:pic>
        <p:nvPicPr>
          <p:cNvPr id="5" name="Picture 4">
            <a:extLst>
              <a:ext uri="{FF2B5EF4-FFF2-40B4-BE49-F238E27FC236}">
                <a16:creationId xmlns:a16="http://schemas.microsoft.com/office/drawing/2014/main" id="{413E8CBF-FE90-A91C-6298-10D1172DB801}"/>
              </a:ext>
            </a:extLst>
          </p:cNvPr>
          <p:cNvPicPr>
            <a:picLocks noChangeAspect="1"/>
          </p:cNvPicPr>
          <p:nvPr/>
        </p:nvPicPr>
        <p:blipFill>
          <a:blip r:embed="rId2"/>
          <a:stretch>
            <a:fillRect/>
          </a:stretch>
        </p:blipFill>
        <p:spPr>
          <a:xfrm>
            <a:off x="1751011" y="3021681"/>
            <a:ext cx="9625225" cy="3789240"/>
          </a:xfrm>
          <a:prstGeom prst="rect">
            <a:avLst/>
          </a:prstGeom>
        </p:spPr>
      </p:pic>
      <p:sp>
        <p:nvSpPr>
          <p:cNvPr id="4" name="Slide Number Placeholder 3">
            <a:extLst>
              <a:ext uri="{FF2B5EF4-FFF2-40B4-BE49-F238E27FC236}">
                <a16:creationId xmlns:a16="http://schemas.microsoft.com/office/drawing/2014/main" id="{76D02F80-B49D-60B2-A846-7F3B934A19D1}"/>
              </a:ext>
            </a:extLst>
          </p:cNvPr>
          <p:cNvSpPr>
            <a:spLocks noGrp="1"/>
          </p:cNvSpPr>
          <p:nvPr>
            <p:ph type="sldNum" sz="quarter" idx="12"/>
          </p:nvPr>
        </p:nvSpPr>
        <p:spPr/>
        <p:txBody>
          <a:bodyPr/>
          <a:lstStyle/>
          <a:p>
            <a:fld id="{7DC1BBB0-96F0-4077-A278-0F3FB5C104D3}" type="slidenum">
              <a:rPr lang="en-US" smtClean="0"/>
              <a:t>12</a:t>
            </a:fld>
            <a:endParaRPr lang="en-US"/>
          </a:p>
        </p:txBody>
      </p:sp>
    </p:spTree>
    <p:extLst>
      <p:ext uri="{BB962C8B-B14F-4D97-AF65-F5344CB8AC3E}">
        <p14:creationId xmlns:p14="http://schemas.microsoft.com/office/powerpoint/2010/main" val="1740646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FEEE7-CFC2-884D-2928-B5CEB9B7099B}"/>
              </a:ext>
            </a:extLst>
          </p:cNvPr>
          <p:cNvSpPr>
            <a:spLocks noGrp="1"/>
          </p:cNvSpPr>
          <p:nvPr>
            <p:ph type="title"/>
          </p:nvPr>
        </p:nvSpPr>
        <p:spPr/>
        <p:txBody>
          <a:bodyPr/>
          <a:lstStyle/>
          <a:p>
            <a:r>
              <a:rPr lang="en-US" dirty="0"/>
              <a:t>N-grams: The Building Blocks of Language Modeling-The Essence of N-grams</a:t>
            </a:r>
          </a:p>
        </p:txBody>
      </p:sp>
      <p:sp>
        <p:nvSpPr>
          <p:cNvPr id="3" name="Content Placeholder 2">
            <a:extLst>
              <a:ext uri="{FF2B5EF4-FFF2-40B4-BE49-F238E27FC236}">
                <a16:creationId xmlns:a16="http://schemas.microsoft.com/office/drawing/2014/main" id="{11F28B29-D2FE-DC40-8AF5-285B319FDAFD}"/>
              </a:ext>
            </a:extLst>
          </p:cNvPr>
          <p:cNvSpPr>
            <a:spLocks noGrp="1"/>
          </p:cNvSpPr>
          <p:nvPr>
            <p:ph idx="1"/>
          </p:nvPr>
        </p:nvSpPr>
        <p:spPr/>
        <p:txBody>
          <a:bodyPr>
            <a:normAutofit/>
          </a:bodyPr>
          <a:lstStyle/>
          <a:p>
            <a:r>
              <a:rPr lang="en-US" sz="2400" dirty="0">
                <a:solidFill>
                  <a:schemeClr val="tx2"/>
                </a:solidFill>
              </a:rPr>
              <a:t>Example: In a bigram (2-gram) model, the probability of a word depends solely on the previous word. So, to predict the third word in the sentence “I love language modeling,” the model only considers the second word, “love.”</a:t>
            </a:r>
            <a:endParaRPr lang="en-US" sz="2400" dirty="0"/>
          </a:p>
        </p:txBody>
      </p:sp>
      <p:pic>
        <p:nvPicPr>
          <p:cNvPr id="5" name="Picture 4">
            <a:extLst>
              <a:ext uri="{FF2B5EF4-FFF2-40B4-BE49-F238E27FC236}">
                <a16:creationId xmlns:a16="http://schemas.microsoft.com/office/drawing/2014/main" id="{413E8CBF-FE90-A91C-6298-10D1172DB801}"/>
              </a:ext>
            </a:extLst>
          </p:cNvPr>
          <p:cNvPicPr>
            <a:picLocks noChangeAspect="1"/>
          </p:cNvPicPr>
          <p:nvPr/>
        </p:nvPicPr>
        <p:blipFill>
          <a:blip r:embed="rId2"/>
          <a:stretch>
            <a:fillRect/>
          </a:stretch>
        </p:blipFill>
        <p:spPr>
          <a:xfrm>
            <a:off x="1751011" y="3021681"/>
            <a:ext cx="9625225" cy="3789240"/>
          </a:xfrm>
          <a:prstGeom prst="rect">
            <a:avLst/>
          </a:prstGeom>
        </p:spPr>
      </p:pic>
      <p:sp>
        <p:nvSpPr>
          <p:cNvPr id="4" name="Slide Number Placeholder 3">
            <a:extLst>
              <a:ext uri="{FF2B5EF4-FFF2-40B4-BE49-F238E27FC236}">
                <a16:creationId xmlns:a16="http://schemas.microsoft.com/office/drawing/2014/main" id="{31045944-4CA1-4A25-FA30-758252B219AD}"/>
              </a:ext>
            </a:extLst>
          </p:cNvPr>
          <p:cNvSpPr>
            <a:spLocks noGrp="1"/>
          </p:cNvSpPr>
          <p:nvPr>
            <p:ph type="sldNum" sz="quarter" idx="12"/>
          </p:nvPr>
        </p:nvSpPr>
        <p:spPr/>
        <p:txBody>
          <a:bodyPr/>
          <a:lstStyle/>
          <a:p>
            <a:fld id="{7DC1BBB0-96F0-4077-A278-0F3FB5C104D3}" type="slidenum">
              <a:rPr lang="en-US" smtClean="0"/>
              <a:t>13</a:t>
            </a:fld>
            <a:endParaRPr lang="en-US"/>
          </a:p>
        </p:txBody>
      </p:sp>
    </p:spTree>
    <p:extLst>
      <p:ext uri="{BB962C8B-B14F-4D97-AF65-F5344CB8AC3E}">
        <p14:creationId xmlns:p14="http://schemas.microsoft.com/office/powerpoint/2010/main" val="1947297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FEEE7-CFC2-884D-2928-B5CEB9B7099B}"/>
              </a:ext>
            </a:extLst>
          </p:cNvPr>
          <p:cNvSpPr>
            <a:spLocks noGrp="1"/>
          </p:cNvSpPr>
          <p:nvPr>
            <p:ph type="title"/>
          </p:nvPr>
        </p:nvSpPr>
        <p:spPr/>
        <p:txBody>
          <a:bodyPr/>
          <a:lstStyle/>
          <a:p>
            <a:r>
              <a:rPr lang="en-US" dirty="0"/>
              <a:t>Advantages of N-grams</a:t>
            </a:r>
          </a:p>
        </p:txBody>
      </p:sp>
      <p:sp>
        <p:nvSpPr>
          <p:cNvPr id="3" name="Content Placeholder 2">
            <a:extLst>
              <a:ext uri="{FF2B5EF4-FFF2-40B4-BE49-F238E27FC236}">
                <a16:creationId xmlns:a16="http://schemas.microsoft.com/office/drawing/2014/main" id="{11F28B29-D2FE-DC40-8AF5-285B319FDAFD}"/>
              </a:ext>
            </a:extLst>
          </p:cNvPr>
          <p:cNvSpPr>
            <a:spLocks noGrp="1"/>
          </p:cNvSpPr>
          <p:nvPr>
            <p:ph idx="1"/>
          </p:nvPr>
        </p:nvSpPr>
        <p:spPr/>
        <p:txBody>
          <a:bodyPr/>
          <a:lstStyle/>
          <a:p>
            <a:r>
              <a:rPr lang="en-US" dirty="0">
                <a:solidFill>
                  <a:schemeClr val="tx2"/>
                </a:solidFill>
              </a:rPr>
              <a:t>Simplicity: N-grams are intuitive and relatively simple to understand and implement.</a:t>
            </a:r>
          </a:p>
          <a:p>
            <a:r>
              <a:rPr lang="en-US" dirty="0">
                <a:solidFill>
                  <a:schemeClr val="tx2"/>
                </a:solidFill>
              </a:rPr>
              <a:t>Low Memory Usage: They require minimal memory for storage compared to more complex models.</a:t>
            </a:r>
          </a:p>
        </p:txBody>
      </p:sp>
      <p:sp>
        <p:nvSpPr>
          <p:cNvPr id="4" name="Slide Number Placeholder 3">
            <a:extLst>
              <a:ext uri="{FF2B5EF4-FFF2-40B4-BE49-F238E27FC236}">
                <a16:creationId xmlns:a16="http://schemas.microsoft.com/office/drawing/2014/main" id="{FA66A2BB-4AAC-AB36-B4EE-998690391978}"/>
              </a:ext>
            </a:extLst>
          </p:cNvPr>
          <p:cNvSpPr>
            <a:spLocks noGrp="1"/>
          </p:cNvSpPr>
          <p:nvPr>
            <p:ph type="sldNum" sz="quarter" idx="12"/>
          </p:nvPr>
        </p:nvSpPr>
        <p:spPr/>
        <p:txBody>
          <a:bodyPr/>
          <a:lstStyle/>
          <a:p>
            <a:fld id="{7DC1BBB0-96F0-4077-A278-0F3FB5C104D3}" type="slidenum">
              <a:rPr lang="en-US" smtClean="0"/>
              <a:t>14</a:t>
            </a:fld>
            <a:endParaRPr lang="en-US"/>
          </a:p>
        </p:txBody>
      </p:sp>
    </p:spTree>
    <p:extLst>
      <p:ext uri="{BB962C8B-B14F-4D97-AF65-F5344CB8AC3E}">
        <p14:creationId xmlns:p14="http://schemas.microsoft.com/office/powerpoint/2010/main" val="3590829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FEEE7-CFC2-884D-2928-B5CEB9B7099B}"/>
              </a:ext>
            </a:extLst>
          </p:cNvPr>
          <p:cNvSpPr>
            <a:spLocks noGrp="1"/>
          </p:cNvSpPr>
          <p:nvPr>
            <p:ph type="title"/>
          </p:nvPr>
        </p:nvSpPr>
        <p:spPr/>
        <p:txBody>
          <a:bodyPr/>
          <a:lstStyle/>
          <a:p>
            <a:r>
              <a:rPr lang="en-US" dirty="0"/>
              <a:t>Limitations of N-grams</a:t>
            </a:r>
          </a:p>
        </p:txBody>
      </p:sp>
      <p:sp>
        <p:nvSpPr>
          <p:cNvPr id="3" name="Content Placeholder 2">
            <a:extLst>
              <a:ext uri="{FF2B5EF4-FFF2-40B4-BE49-F238E27FC236}">
                <a16:creationId xmlns:a16="http://schemas.microsoft.com/office/drawing/2014/main" id="{11F28B29-D2FE-DC40-8AF5-285B319FDAFD}"/>
              </a:ext>
            </a:extLst>
          </p:cNvPr>
          <p:cNvSpPr>
            <a:spLocks noGrp="1"/>
          </p:cNvSpPr>
          <p:nvPr>
            <p:ph idx="1"/>
          </p:nvPr>
        </p:nvSpPr>
        <p:spPr/>
        <p:txBody>
          <a:bodyPr/>
          <a:lstStyle/>
          <a:p>
            <a:r>
              <a:rPr lang="en-US" dirty="0">
                <a:solidFill>
                  <a:schemeClr val="tx2"/>
                </a:solidFill>
              </a:rPr>
              <a:t>Limited Context: N-grams have a finite context window, which means they cannot capture long-range dependencies or context beyond the previous N-1 words</a:t>
            </a:r>
          </a:p>
          <a:p>
            <a:r>
              <a:rPr lang="en-US" dirty="0">
                <a:solidFill>
                  <a:schemeClr val="tx2"/>
                </a:solidFill>
              </a:rPr>
              <a:t>Sparsity: As N increases, the number of possible N-grams grows exponentially, leading to sparse data and increased computational demands.</a:t>
            </a:r>
          </a:p>
        </p:txBody>
      </p:sp>
      <p:sp>
        <p:nvSpPr>
          <p:cNvPr id="4" name="Slide Number Placeholder 3">
            <a:extLst>
              <a:ext uri="{FF2B5EF4-FFF2-40B4-BE49-F238E27FC236}">
                <a16:creationId xmlns:a16="http://schemas.microsoft.com/office/drawing/2014/main" id="{3D478477-B077-DEAC-301A-0A200B83DB6E}"/>
              </a:ext>
            </a:extLst>
          </p:cNvPr>
          <p:cNvSpPr>
            <a:spLocks noGrp="1"/>
          </p:cNvSpPr>
          <p:nvPr>
            <p:ph type="sldNum" sz="quarter" idx="12"/>
          </p:nvPr>
        </p:nvSpPr>
        <p:spPr/>
        <p:txBody>
          <a:bodyPr/>
          <a:lstStyle/>
          <a:p>
            <a:fld id="{7DC1BBB0-96F0-4077-A278-0F3FB5C104D3}" type="slidenum">
              <a:rPr lang="en-US" smtClean="0"/>
              <a:t>15</a:t>
            </a:fld>
            <a:endParaRPr lang="en-US"/>
          </a:p>
        </p:txBody>
      </p:sp>
    </p:spTree>
    <p:extLst>
      <p:ext uri="{BB962C8B-B14F-4D97-AF65-F5344CB8AC3E}">
        <p14:creationId xmlns:p14="http://schemas.microsoft.com/office/powerpoint/2010/main" val="2938146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38F0F-973E-2AB4-492C-E76970FCF6A7}"/>
              </a:ext>
            </a:extLst>
          </p:cNvPr>
          <p:cNvSpPr>
            <a:spLocks noGrp="1"/>
          </p:cNvSpPr>
          <p:nvPr>
            <p:ph type="title"/>
          </p:nvPr>
        </p:nvSpPr>
        <p:spPr/>
        <p:txBody>
          <a:bodyPr/>
          <a:lstStyle/>
          <a:p>
            <a:r>
              <a:rPr lang="en-US" dirty="0"/>
              <a:t>N-grams-example</a:t>
            </a:r>
          </a:p>
        </p:txBody>
      </p:sp>
      <p:sp>
        <p:nvSpPr>
          <p:cNvPr id="3" name="Content Placeholder 2">
            <a:extLst>
              <a:ext uri="{FF2B5EF4-FFF2-40B4-BE49-F238E27FC236}">
                <a16:creationId xmlns:a16="http://schemas.microsoft.com/office/drawing/2014/main" id="{0E9DE528-B115-8509-7863-15BD37E3AB01}"/>
              </a:ext>
            </a:extLst>
          </p:cNvPr>
          <p:cNvSpPr>
            <a:spLocks noGrp="1"/>
          </p:cNvSpPr>
          <p:nvPr>
            <p:ph idx="1"/>
          </p:nvPr>
        </p:nvSpPr>
        <p:spPr/>
        <p:txBody>
          <a:bodyPr/>
          <a:lstStyle/>
          <a:p>
            <a:r>
              <a:rPr lang="en-US" dirty="0">
                <a:solidFill>
                  <a:schemeClr val="tx2"/>
                </a:solidFill>
              </a:rPr>
              <a:t>Let’s work through an example using a mini-corpus of three sentences. We’ll first need to augment each sentence with a special symbol &lt;s&gt; at the beginning of the sentence, to give us the bigram context of the first word. We’ll also need a special end-symbol. &lt;/s&gt;</a:t>
            </a:r>
          </a:p>
          <a:p>
            <a:r>
              <a:rPr lang="en-US" dirty="0">
                <a:solidFill>
                  <a:schemeClr val="tx2"/>
                </a:solidFill>
              </a:rPr>
              <a:t>&lt;s&gt; I am Sam &lt;/s&gt;</a:t>
            </a:r>
          </a:p>
          <a:p>
            <a:r>
              <a:rPr lang="en-US" dirty="0">
                <a:solidFill>
                  <a:schemeClr val="tx2"/>
                </a:solidFill>
              </a:rPr>
              <a:t>&lt;s&gt; Sam I am &lt;/s&gt;</a:t>
            </a:r>
          </a:p>
          <a:p>
            <a:r>
              <a:rPr lang="en-US" dirty="0">
                <a:solidFill>
                  <a:schemeClr val="tx2"/>
                </a:solidFill>
              </a:rPr>
              <a:t>&lt;s&gt; I do not like green eggs and ham &lt;/s&gt;</a:t>
            </a:r>
          </a:p>
          <a:p>
            <a:endParaRPr lang="en-US" dirty="0"/>
          </a:p>
          <a:p>
            <a:endParaRPr lang="en-US" dirty="0"/>
          </a:p>
        </p:txBody>
      </p:sp>
      <p:sp>
        <p:nvSpPr>
          <p:cNvPr id="4" name="Slide Number Placeholder 3">
            <a:extLst>
              <a:ext uri="{FF2B5EF4-FFF2-40B4-BE49-F238E27FC236}">
                <a16:creationId xmlns:a16="http://schemas.microsoft.com/office/drawing/2014/main" id="{72674458-A464-05AD-89EF-6C8BEB00B47E}"/>
              </a:ext>
            </a:extLst>
          </p:cNvPr>
          <p:cNvSpPr>
            <a:spLocks noGrp="1"/>
          </p:cNvSpPr>
          <p:nvPr>
            <p:ph type="sldNum" sz="quarter" idx="12"/>
          </p:nvPr>
        </p:nvSpPr>
        <p:spPr/>
        <p:txBody>
          <a:bodyPr/>
          <a:lstStyle/>
          <a:p>
            <a:fld id="{7DC1BBB0-96F0-4077-A278-0F3FB5C104D3}" type="slidenum">
              <a:rPr lang="en-US" smtClean="0"/>
              <a:t>16</a:t>
            </a:fld>
            <a:endParaRPr lang="en-US"/>
          </a:p>
        </p:txBody>
      </p:sp>
    </p:spTree>
    <p:extLst>
      <p:ext uri="{BB962C8B-B14F-4D97-AF65-F5344CB8AC3E}">
        <p14:creationId xmlns:p14="http://schemas.microsoft.com/office/powerpoint/2010/main" val="2425257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38F0F-973E-2AB4-492C-E76970FCF6A7}"/>
              </a:ext>
            </a:extLst>
          </p:cNvPr>
          <p:cNvSpPr>
            <a:spLocks noGrp="1"/>
          </p:cNvSpPr>
          <p:nvPr>
            <p:ph type="title"/>
          </p:nvPr>
        </p:nvSpPr>
        <p:spPr/>
        <p:txBody>
          <a:bodyPr/>
          <a:lstStyle/>
          <a:p>
            <a:r>
              <a:rPr lang="en-US" dirty="0"/>
              <a:t>N-grams-example</a:t>
            </a:r>
          </a:p>
        </p:txBody>
      </p:sp>
      <p:sp>
        <p:nvSpPr>
          <p:cNvPr id="3" name="Content Placeholder 2">
            <a:extLst>
              <a:ext uri="{FF2B5EF4-FFF2-40B4-BE49-F238E27FC236}">
                <a16:creationId xmlns:a16="http://schemas.microsoft.com/office/drawing/2014/main" id="{0E9DE528-B115-8509-7863-15BD37E3AB01}"/>
              </a:ext>
            </a:extLst>
          </p:cNvPr>
          <p:cNvSpPr>
            <a:spLocks noGrp="1"/>
          </p:cNvSpPr>
          <p:nvPr>
            <p:ph idx="1"/>
          </p:nvPr>
        </p:nvSpPr>
        <p:spPr/>
        <p:txBody>
          <a:bodyPr/>
          <a:lstStyle/>
          <a:p>
            <a:pPr marL="0" indent="0">
              <a:buNone/>
            </a:pPr>
            <a:endParaRPr lang="en-US" dirty="0"/>
          </a:p>
          <a:p>
            <a:r>
              <a:rPr lang="en-US" dirty="0">
                <a:solidFill>
                  <a:schemeClr val="tx2"/>
                </a:solidFill>
              </a:rPr>
              <a:t>Here are the calculations for some of the bigram probabilities from this corpus:</a:t>
            </a:r>
          </a:p>
        </p:txBody>
      </p:sp>
      <p:pic>
        <p:nvPicPr>
          <p:cNvPr id="5" name="Picture 4">
            <a:extLst>
              <a:ext uri="{FF2B5EF4-FFF2-40B4-BE49-F238E27FC236}">
                <a16:creationId xmlns:a16="http://schemas.microsoft.com/office/drawing/2014/main" id="{5D6B29F8-9964-8F94-0B37-94A55803D911}"/>
              </a:ext>
            </a:extLst>
          </p:cNvPr>
          <p:cNvPicPr>
            <a:picLocks noChangeAspect="1"/>
          </p:cNvPicPr>
          <p:nvPr/>
        </p:nvPicPr>
        <p:blipFill>
          <a:blip r:embed="rId2"/>
          <a:stretch>
            <a:fillRect/>
          </a:stretch>
        </p:blipFill>
        <p:spPr>
          <a:xfrm>
            <a:off x="1827212" y="3124200"/>
            <a:ext cx="8097380" cy="924054"/>
          </a:xfrm>
          <a:prstGeom prst="rect">
            <a:avLst/>
          </a:prstGeom>
        </p:spPr>
      </p:pic>
      <p:sp>
        <p:nvSpPr>
          <p:cNvPr id="4" name="Slide Number Placeholder 3">
            <a:extLst>
              <a:ext uri="{FF2B5EF4-FFF2-40B4-BE49-F238E27FC236}">
                <a16:creationId xmlns:a16="http://schemas.microsoft.com/office/drawing/2014/main" id="{BF702167-90FB-BA4C-2711-F50D7D878A69}"/>
              </a:ext>
            </a:extLst>
          </p:cNvPr>
          <p:cNvSpPr>
            <a:spLocks noGrp="1"/>
          </p:cNvSpPr>
          <p:nvPr>
            <p:ph type="sldNum" sz="quarter" idx="12"/>
          </p:nvPr>
        </p:nvSpPr>
        <p:spPr/>
        <p:txBody>
          <a:bodyPr/>
          <a:lstStyle/>
          <a:p>
            <a:fld id="{7DC1BBB0-96F0-4077-A278-0F3FB5C104D3}" type="slidenum">
              <a:rPr lang="en-US" smtClean="0"/>
              <a:t>17</a:t>
            </a:fld>
            <a:endParaRPr lang="en-US"/>
          </a:p>
        </p:txBody>
      </p:sp>
    </p:spTree>
    <p:extLst>
      <p:ext uri="{BB962C8B-B14F-4D97-AF65-F5344CB8AC3E}">
        <p14:creationId xmlns:p14="http://schemas.microsoft.com/office/powerpoint/2010/main" val="320907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38F0F-973E-2AB4-492C-E76970FCF6A7}"/>
              </a:ext>
            </a:extLst>
          </p:cNvPr>
          <p:cNvSpPr>
            <a:spLocks noGrp="1"/>
          </p:cNvSpPr>
          <p:nvPr>
            <p:ph type="title"/>
          </p:nvPr>
        </p:nvSpPr>
        <p:spPr/>
        <p:txBody>
          <a:bodyPr/>
          <a:lstStyle/>
          <a:p>
            <a:r>
              <a:rPr lang="en-US" dirty="0"/>
              <a:t>N-grams-example</a:t>
            </a:r>
          </a:p>
        </p:txBody>
      </p:sp>
      <p:sp>
        <p:nvSpPr>
          <p:cNvPr id="3" name="Content Placeholder 2">
            <a:extLst>
              <a:ext uri="{FF2B5EF4-FFF2-40B4-BE49-F238E27FC236}">
                <a16:creationId xmlns:a16="http://schemas.microsoft.com/office/drawing/2014/main" id="{0E9DE528-B115-8509-7863-15BD37E3AB01}"/>
              </a:ext>
            </a:extLst>
          </p:cNvPr>
          <p:cNvSpPr>
            <a:spLocks noGrp="1"/>
          </p:cNvSpPr>
          <p:nvPr>
            <p:ph idx="1"/>
          </p:nvPr>
        </p:nvSpPr>
        <p:spPr>
          <a:xfrm>
            <a:off x="1591848" y="990600"/>
            <a:ext cx="9782801" cy="4572000"/>
          </a:xfrm>
        </p:spPr>
        <p:txBody>
          <a:bodyPr/>
          <a:lstStyle/>
          <a:p>
            <a:pPr marL="0" indent="0">
              <a:buNone/>
            </a:pPr>
            <a:endParaRPr lang="en-US" dirty="0"/>
          </a:p>
          <a:p>
            <a:r>
              <a:rPr lang="en-US" dirty="0">
                <a:solidFill>
                  <a:schemeClr val="tx2"/>
                </a:solidFill>
              </a:rPr>
              <a:t>Here are the calculations for some of the bigram probabilities from this corpus:</a:t>
            </a:r>
          </a:p>
          <a:p>
            <a:endParaRPr lang="en-US" dirty="0">
              <a:solidFill>
                <a:schemeClr val="tx2"/>
              </a:solidFill>
            </a:endParaRPr>
          </a:p>
          <a:p>
            <a:endParaRPr lang="en-US" dirty="0">
              <a:solidFill>
                <a:schemeClr val="tx2"/>
              </a:solidFill>
            </a:endParaRPr>
          </a:p>
          <a:p>
            <a:r>
              <a:rPr lang="en-US" dirty="0">
                <a:solidFill>
                  <a:schemeClr val="tx2"/>
                </a:solidFill>
              </a:rPr>
              <a:t>For the general case of MLE n-gram parameter estimation:</a:t>
            </a:r>
          </a:p>
        </p:txBody>
      </p:sp>
      <p:pic>
        <p:nvPicPr>
          <p:cNvPr id="5" name="Picture 4">
            <a:extLst>
              <a:ext uri="{FF2B5EF4-FFF2-40B4-BE49-F238E27FC236}">
                <a16:creationId xmlns:a16="http://schemas.microsoft.com/office/drawing/2014/main" id="{5D6B29F8-9964-8F94-0B37-94A55803D911}"/>
              </a:ext>
            </a:extLst>
          </p:cNvPr>
          <p:cNvPicPr>
            <a:picLocks noChangeAspect="1"/>
          </p:cNvPicPr>
          <p:nvPr/>
        </p:nvPicPr>
        <p:blipFill>
          <a:blip r:embed="rId2"/>
          <a:stretch>
            <a:fillRect/>
          </a:stretch>
        </p:blipFill>
        <p:spPr>
          <a:xfrm>
            <a:off x="1751012" y="2383922"/>
            <a:ext cx="8097380" cy="924054"/>
          </a:xfrm>
          <a:prstGeom prst="rect">
            <a:avLst/>
          </a:prstGeom>
        </p:spPr>
      </p:pic>
      <p:pic>
        <p:nvPicPr>
          <p:cNvPr id="6" name="Picture 5">
            <a:extLst>
              <a:ext uri="{FF2B5EF4-FFF2-40B4-BE49-F238E27FC236}">
                <a16:creationId xmlns:a16="http://schemas.microsoft.com/office/drawing/2014/main" id="{B237BE51-C7A1-0E47-5584-F474DD0402F3}"/>
              </a:ext>
            </a:extLst>
          </p:cNvPr>
          <p:cNvPicPr>
            <a:picLocks noChangeAspect="1"/>
          </p:cNvPicPr>
          <p:nvPr/>
        </p:nvPicPr>
        <p:blipFill>
          <a:blip r:embed="rId3"/>
          <a:stretch>
            <a:fillRect/>
          </a:stretch>
        </p:blipFill>
        <p:spPr>
          <a:xfrm>
            <a:off x="3503612" y="4725973"/>
            <a:ext cx="5010849" cy="1028844"/>
          </a:xfrm>
          <a:prstGeom prst="rect">
            <a:avLst/>
          </a:prstGeom>
        </p:spPr>
      </p:pic>
      <p:sp>
        <p:nvSpPr>
          <p:cNvPr id="4" name="Slide Number Placeholder 3">
            <a:extLst>
              <a:ext uri="{FF2B5EF4-FFF2-40B4-BE49-F238E27FC236}">
                <a16:creationId xmlns:a16="http://schemas.microsoft.com/office/drawing/2014/main" id="{DF44A984-74E2-E175-E628-86C33E685A7A}"/>
              </a:ext>
            </a:extLst>
          </p:cNvPr>
          <p:cNvSpPr>
            <a:spLocks noGrp="1"/>
          </p:cNvSpPr>
          <p:nvPr>
            <p:ph type="sldNum" sz="quarter" idx="12"/>
          </p:nvPr>
        </p:nvSpPr>
        <p:spPr/>
        <p:txBody>
          <a:bodyPr/>
          <a:lstStyle/>
          <a:p>
            <a:fld id="{7DC1BBB0-96F0-4077-A278-0F3FB5C104D3}" type="slidenum">
              <a:rPr lang="en-US" smtClean="0"/>
              <a:t>18</a:t>
            </a:fld>
            <a:endParaRPr lang="en-US"/>
          </a:p>
        </p:txBody>
      </p:sp>
    </p:spTree>
    <p:extLst>
      <p:ext uri="{BB962C8B-B14F-4D97-AF65-F5344CB8AC3E}">
        <p14:creationId xmlns:p14="http://schemas.microsoft.com/office/powerpoint/2010/main" val="267964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CE2A2-119F-E4E4-6BF0-8EFBD30D6FAE}"/>
              </a:ext>
            </a:extLst>
          </p:cNvPr>
          <p:cNvSpPr>
            <a:spLocks noGrp="1"/>
          </p:cNvSpPr>
          <p:nvPr>
            <p:ph type="title"/>
          </p:nvPr>
        </p:nvSpPr>
        <p:spPr/>
        <p:txBody>
          <a:bodyPr/>
          <a:lstStyle/>
          <a:p>
            <a:r>
              <a:rPr lang="en-US" dirty="0"/>
              <a:t>N-grams-example-relative frequency</a:t>
            </a:r>
          </a:p>
        </p:txBody>
      </p:sp>
      <p:sp>
        <p:nvSpPr>
          <p:cNvPr id="3" name="Content Placeholder 2">
            <a:extLst>
              <a:ext uri="{FF2B5EF4-FFF2-40B4-BE49-F238E27FC236}">
                <a16:creationId xmlns:a16="http://schemas.microsoft.com/office/drawing/2014/main" id="{560166EB-383D-0238-E281-0CA62E6C3EAB}"/>
              </a:ext>
            </a:extLst>
          </p:cNvPr>
          <p:cNvSpPr>
            <a:spLocks noGrp="1"/>
          </p:cNvSpPr>
          <p:nvPr>
            <p:ph idx="1"/>
          </p:nvPr>
        </p:nvSpPr>
        <p:spPr>
          <a:xfrm>
            <a:off x="1593436" y="1600200"/>
            <a:ext cx="9782801" cy="5257800"/>
          </a:xfrm>
        </p:spPr>
        <p:txBody>
          <a:bodyPr>
            <a:normAutofit/>
          </a:bodyPr>
          <a:lstStyle/>
          <a:p>
            <a:r>
              <a:rPr lang="en-US" dirty="0">
                <a:solidFill>
                  <a:schemeClr val="tx2"/>
                </a:solidFill>
              </a:rPr>
              <a:t>The equation estimates the n-gram probability by dividing the observed frequency of a particular sequence by the observed frequency of a prefix. This ratio is called a relative frequency. This use of relative   frequencies as a way to estimate probabilities is an example of maximum likelihood estimation or MLE. In MLE, the resulting parameter set maximizes the likelihood of the training set T given the model M (i.e., P(T|M)). </a:t>
            </a:r>
          </a:p>
        </p:txBody>
      </p:sp>
      <p:sp>
        <p:nvSpPr>
          <p:cNvPr id="4" name="Slide Number Placeholder 3">
            <a:extLst>
              <a:ext uri="{FF2B5EF4-FFF2-40B4-BE49-F238E27FC236}">
                <a16:creationId xmlns:a16="http://schemas.microsoft.com/office/drawing/2014/main" id="{AB599AA1-3E84-02AF-CB7C-6AC63E670738}"/>
              </a:ext>
            </a:extLst>
          </p:cNvPr>
          <p:cNvSpPr>
            <a:spLocks noGrp="1"/>
          </p:cNvSpPr>
          <p:nvPr>
            <p:ph type="sldNum" sz="quarter" idx="12"/>
          </p:nvPr>
        </p:nvSpPr>
        <p:spPr/>
        <p:txBody>
          <a:bodyPr/>
          <a:lstStyle/>
          <a:p>
            <a:fld id="{7DC1BBB0-96F0-4077-A278-0F3FB5C104D3}" type="slidenum">
              <a:rPr lang="en-US" smtClean="0"/>
              <a:t>19</a:t>
            </a:fld>
            <a:endParaRPr lang="en-US"/>
          </a:p>
        </p:txBody>
      </p:sp>
    </p:spTree>
    <p:extLst>
      <p:ext uri="{BB962C8B-B14F-4D97-AF65-F5344CB8AC3E}">
        <p14:creationId xmlns:p14="http://schemas.microsoft.com/office/powerpoint/2010/main" val="1012453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4975A-790D-C0A7-56D4-356A6341B2A2}"/>
              </a:ext>
            </a:extLst>
          </p:cNvPr>
          <p:cNvSpPr>
            <a:spLocks noGrp="1"/>
          </p:cNvSpPr>
          <p:nvPr>
            <p:ph type="title"/>
          </p:nvPr>
        </p:nvSpPr>
        <p:spPr/>
        <p:txBody>
          <a:bodyPr/>
          <a:lstStyle/>
          <a:p>
            <a:r>
              <a:rPr lang="en-US" dirty="0"/>
              <a:t>What is natural language processing?</a:t>
            </a:r>
          </a:p>
        </p:txBody>
      </p:sp>
      <p:sp>
        <p:nvSpPr>
          <p:cNvPr id="3" name="Content Placeholder 2">
            <a:extLst>
              <a:ext uri="{FF2B5EF4-FFF2-40B4-BE49-F238E27FC236}">
                <a16:creationId xmlns:a16="http://schemas.microsoft.com/office/drawing/2014/main" id="{3036C098-A249-000C-0F78-5F964535472A}"/>
              </a:ext>
            </a:extLst>
          </p:cNvPr>
          <p:cNvSpPr>
            <a:spLocks noGrp="1"/>
          </p:cNvSpPr>
          <p:nvPr>
            <p:ph idx="1"/>
          </p:nvPr>
        </p:nvSpPr>
        <p:spPr/>
        <p:txBody>
          <a:bodyPr/>
          <a:lstStyle/>
          <a:p>
            <a:r>
              <a:rPr lang="en-US" dirty="0">
                <a:solidFill>
                  <a:schemeClr val="tx2"/>
                </a:solidFill>
              </a:rPr>
              <a:t>Natural language processing (NLP) is a field of computer science and a subfield of artificial intelligence that aims to make computers understand human language. NLP uses computational linguistics, which is the study of how language works, and various models based on statistics, machine learning, and deep learning. These technologies allow computers to analyze and process text or voice data, and to grasp their full meaning, including the speaker’s or writer’s intentions and emotions.</a:t>
            </a:r>
          </a:p>
        </p:txBody>
      </p:sp>
      <p:sp>
        <p:nvSpPr>
          <p:cNvPr id="4" name="Slide Number Placeholder 3">
            <a:extLst>
              <a:ext uri="{FF2B5EF4-FFF2-40B4-BE49-F238E27FC236}">
                <a16:creationId xmlns:a16="http://schemas.microsoft.com/office/drawing/2014/main" id="{4F29A2EC-9402-EC1C-01EB-5BF3D37035CF}"/>
              </a:ext>
            </a:extLst>
          </p:cNvPr>
          <p:cNvSpPr>
            <a:spLocks noGrp="1"/>
          </p:cNvSpPr>
          <p:nvPr>
            <p:ph type="sldNum" sz="quarter" idx="12"/>
          </p:nvPr>
        </p:nvSpPr>
        <p:spPr/>
        <p:txBody>
          <a:bodyPr/>
          <a:lstStyle/>
          <a:p>
            <a:fld id="{7DC1BBB0-96F0-4077-A278-0F3FB5C104D3}" type="slidenum">
              <a:rPr lang="en-US" smtClean="0"/>
              <a:t>2</a:t>
            </a:fld>
            <a:endParaRPr lang="en-US"/>
          </a:p>
        </p:txBody>
      </p:sp>
    </p:spTree>
    <p:extLst>
      <p:ext uri="{BB962C8B-B14F-4D97-AF65-F5344CB8AC3E}">
        <p14:creationId xmlns:p14="http://schemas.microsoft.com/office/powerpoint/2010/main" val="961076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126945-BEF8-E508-34CC-7C5475968EEA}"/>
              </a:ext>
            </a:extLst>
          </p:cNvPr>
          <p:cNvSpPr>
            <a:spLocks noGrp="1"/>
          </p:cNvSpPr>
          <p:nvPr>
            <p:ph idx="1"/>
          </p:nvPr>
        </p:nvSpPr>
        <p:spPr/>
        <p:txBody>
          <a:bodyPr/>
          <a:lstStyle/>
          <a:p>
            <a:r>
              <a:rPr lang="en-US" dirty="0">
                <a:solidFill>
                  <a:schemeClr val="tx2"/>
                </a:solidFill>
              </a:rPr>
              <a:t>For example, suppose the word Chinese occurs 400 times in a corpus of a million words like the Brown corpus. What is the probability that a random word selected from some other text of, say, a million words will be the word Chinese? The MLE of its probability is 400 /1000000 or .0004. Now .0004 is not the best possible estimate of the probability of Chinese occurring in all situations; it might turn out that in some other corpus or context Chinese is a very unlikely word. But it is the probability that makes it most likely that Chinese will occur 400 times in a million-word corpus</a:t>
            </a:r>
            <a:endParaRPr lang="en-US" dirty="0"/>
          </a:p>
        </p:txBody>
      </p:sp>
      <p:sp>
        <p:nvSpPr>
          <p:cNvPr id="4" name="Title 1">
            <a:extLst>
              <a:ext uri="{FF2B5EF4-FFF2-40B4-BE49-F238E27FC236}">
                <a16:creationId xmlns:a16="http://schemas.microsoft.com/office/drawing/2014/main" id="{2ACCD5D6-77D5-4B68-3C20-7089DB94CCDD}"/>
              </a:ext>
            </a:extLst>
          </p:cNvPr>
          <p:cNvSpPr>
            <a:spLocks noGrp="1"/>
          </p:cNvSpPr>
          <p:nvPr>
            <p:ph type="title"/>
          </p:nvPr>
        </p:nvSpPr>
        <p:spPr>
          <a:xfrm>
            <a:off x="1593850" y="177800"/>
            <a:ext cx="9782175" cy="1239838"/>
          </a:xfrm>
        </p:spPr>
        <p:txBody>
          <a:bodyPr/>
          <a:lstStyle/>
          <a:p>
            <a:r>
              <a:rPr lang="en-US" dirty="0"/>
              <a:t>N-grams-example-relative frequency</a:t>
            </a:r>
          </a:p>
        </p:txBody>
      </p:sp>
      <p:sp>
        <p:nvSpPr>
          <p:cNvPr id="2" name="Slide Number Placeholder 1">
            <a:extLst>
              <a:ext uri="{FF2B5EF4-FFF2-40B4-BE49-F238E27FC236}">
                <a16:creationId xmlns:a16="http://schemas.microsoft.com/office/drawing/2014/main" id="{E3E88241-2D17-ABC3-1EA5-C1D67D06B922}"/>
              </a:ext>
            </a:extLst>
          </p:cNvPr>
          <p:cNvSpPr>
            <a:spLocks noGrp="1"/>
          </p:cNvSpPr>
          <p:nvPr>
            <p:ph type="sldNum" sz="quarter" idx="12"/>
          </p:nvPr>
        </p:nvSpPr>
        <p:spPr/>
        <p:txBody>
          <a:bodyPr/>
          <a:lstStyle/>
          <a:p>
            <a:fld id="{7DC1BBB0-96F0-4077-A278-0F3FB5C104D3}" type="slidenum">
              <a:rPr lang="en-US" smtClean="0"/>
              <a:t>20</a:t>
            </a:fld>
            <a:endParaRPr lang="en-US"/>
          </a:p>
        </p:txBody>
      </p:sp>
    </p:spTree>
    <p:extLst>
      <p:ext uri="{BB962C8B-B14F-4D97-AF65-F5344CB8AC3E}">
        <p14:creationId xmlns:p14="http://schemas.microsoft.com/office/powerpoint/2010/main" val="3801016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9D64E-3BE1-E656-A576-715721B54C04}"/>
              </a:ext>
            </a:extLst>
          </p:cNvPr>
          <p:cNvSpPr>
            <a:spLocks noGrp="1"/>
          </p:cNvSpPr>
          <p:nvPr>
            <p:ph type="title"/>
          </p:nvPr>
        </p:nvSpPr>
        <p:spPr/>
        <p:txBody>
          <a:bodyPr/>
          <a:lstStyle/>
          <a:p>
            <a:r>
              <a:rPr lang="en-US" dirty="0"/>
              <a:t>N-grams-example</a:t>
            </a:r>
          </a:p>
        </p:txBody>
      </p:sp>
      <p:sp>
        <p:nvSpPr>
          <p:cNvPr id="3" name="Content Placeholder 2">
            <a:extLst>
              <a:ext uri="{FF2B5EF4-FFF2-40B4-BE49-F238E27FC236}">
                <a16:creationId xmlns:a16="http://schemas.microsoft.com/office/drawing/2014/main" id="{6920F819-94FB-64D6-3BD2-15F8E6449CA8}"/>
              </a:ext>
            </a:extLst>
          </p:cNvPr>
          <p:cNvSpPr>
            <a:spLocks noGrp="1"/>
          </p:cNvSpPr>
          <p:nvPr>
            <p:ph idx="1"/>
          </p:nvPr>
        </p:nvSpPr>
        <p:spPr/>
        <p:txBody>
          <a:bodyPr>
            <a:normAutofit lnSpcReduction="10000"/>
          </a:bodyPr>
          <a:lstStyle/>
          <a:p>
            <a:r>
              <a:rPr lang="en-US" sz="2400" dirty="0">
                <a:solidFill>
                  <a:schemeClr val="tx2"/>
                </a:solidFill>
              </a:rPr>
              <a:t>We’ll use data from the now-defunct Berkeley Restaurant Project, a dialogue system from the last century that answered questions about a database of restaurants in Berkeley, California (</a:t>
            </a:r>
            <a:r>
              <a:rPr lang="en-US" sz="2400" dirty="0" err="1">
                <a:solidFill>
                  <a:schemeClr val="tx2"/>
                </a:solidFill>
              </a:rPr>
              <a:t>Jurafsky</a:t>
            </a:r>
            <a:r>
              <a:rPr lang="en-US" sz="2400" dirty="0">
                <a:solidFill>
                  <a:schemeClr val="tx2"/>
                </a:solidFill>
              </a:rPr>
              <a:t> et al., 1994). Here are some text normalized sample user queries (a sample of 9332 sentences is on the website):</a:t>
            </a:r>
          </a:p>
          <a:p>
            <a:r>
              <a:rPr lang="en-US" sz="2400" dirty="0">
                <a:solidFill>
                  <a:schemeClr val="tx2"/>
                </a:solidFill>
              </a:rPr>
              <a:t>can you tell me about any good </a:t>
            </a:r>
            <a:r>
              <a:rPr lang="en-US" sz="2400" dirty="0" err="1">
                <a:solidFill>
                  <a:schemeClr val="tx2"/>
                </a:solidFill>
              </a:rPr>
              <a:t>cantonese</a:t>
            </a:r>
            <a:r>
              <a:rPr lang="en-US" sz="2400" dirty="0">
                <a:solidFill>
                  <a:schemeClr val="tx2"/>
                </a:solidFill>
              </a:rPr>
              <a:t> restaurants close by</a:t>
            </a:r>
          </a:p>
          <a:p>
            <a:r>
              <a:rPr lang="en-US" sz="2400" dirty="0">
                <a:solidFill>
                  <a:schemeClr val="tx2"/>
                </a:solidFill>
              </a:rPr>
              <a:t>mid priced </a:t>
            </a:r>
            <a:r>
              <a:rPr lang="en-US" sz="2400" dirty="0" err="1">
                <a:solidFill>
                  <a:schemeClr val="tx2"/>
                </a:solidFill>
              </a:rPr>
              <a:t>thai</a:t>
            </a:r>
            <a:r>
              <a:rPr lang="en-US" sz="2400" dirty="0">
                <a:solidFill>
                  <a:schemeClr val="tx2"/>
                </a:solidFill>
              </a:rPr>
              <a:t> food is what </a:t>
            </a:r>
            <a:r>
              <a:rPr lang="en-US" sz="2400" dirty="0" err="1">
                <a:solidFill>
                  <a:schemeClr val="tx2"/>
                </a:solidFill>
              </a:rPr>
              <a:t>i’m</a:t>
            </a:r>
            <a:r>
              <a:rPr lang="en-US" sz="2400" dirty="0">
                <a:solidFill>
                  <a:schemeClr val="tx2"/>
                </a:solidFill>
              </a:rPr>
              <a:t> looking for</a:t>
            </a:r>
          </a:p>
          <a:p>
            <a:r>
              <a:rPr lang="en-US" sz="2400" dirty="0">
                <a:solidFill>
                  <a:schemeClr val="tx2"/>
                </a:solidFill>
              </a:rPr>
              <a:t>tell me about chez </a:t>
            </a:r>
            <a:r>
              <a:rPr lang="en-US" sz="2400" dirty="0" err="1">
                <a:solidFill>
                  <a:schemeClr val="tx2"/>
                </a:solidFill>
              </a:rPr>
              <a:t>panisse</a:t>
            </a:r>
            <a:endParaRPr lang="en-US" sz="2400" dirty="0">
              <a:solidFill>
                <a:schemeClr val="tx2"/>
              </a:solidFill>
            </a:endParaRPr>
          </a:p>
          <a:p>
            <a:r>
              <a:rPr lang="en-US" sz="2400" dirty="0">
                <a:solidFill>
                  <a:schemeClr val="tx2"/>
                </a:solidFill>
              </a:rPr>
              <a:t>can you give me a listing of the kinds of food that are available</a:t>
            </a:r>
          </a:p>
          <a:p>
            <a:r>
              <a:rPr lang="en-US" sz="2400" dirty="0" err="1">
                <a:solidFill>
                  <a:schemeClr val="tx2"/>
                </a:solidFill>
              </a:rPr>
              <a:t>i’m</a:t>
            </a:r>
            <a:r>
              <a:rPr lang="en-US" sz="2400" dirty="0">
                <a:solidFill>
                  <a:schemeClr val="tx2"/>
                </a:solidFill>
              </a:rPr>
              <a:t> looking for a good place to eat breakfast</a:t>
            </a:r>
          </a:p>
          <a:p>
            <a:r>
              <a:rPr lang="en-US" sz="2400" dirty="0">
                <a:solidFill>
                  <a:schemeClr val="tx2"/>
                </a:solidFill>
              </a:rPr>
              <a:t>when is caffe </a:t>
            </a:r>
            <a:r>
              <a:rPr lang="en-US" sz="2400" dirty="0" err="1">
                <a:solidFill>
                  <a:schemeClr val="tx2"/>
                </a:solidFill>
              </a:rPr>
              <a:t>venezia</a:t>
            </a:r>
            <a:r>
              <a:rPr lang="en-US" sz="2400" dirty="0">
                <a:solidFill>
                  <a:schemeClr val="tx2"/>
                </a:solidFill>
              </a:rPr>
              <a:t> open during the day</a:t>
            </a:r>
          </a:p>
        </p:txBody>
      </p:sp>
      <p:sp>
        <p:nvSpPr>
          <p:cNvPr id="4" name="Slide Number Placeholder 3">
            <a:extLst>
              <a:ext uri="{FF2B5EF4-FFF2-40B4-BE49-F238E27FC236}">
                <a16:creationId xmlns:a16="http://schemas.microsoft.com/office/drawing/2014/main" id="{3E549CC1-0376-A211-ACBC-953FFD4BEBE0}"/>
              </a:ext>
            </a:extLst>
          </p:cNvPr>
          <p:cNvSpPr>
            <a:spLocks noGrp="1"/>
          </p:cNvSpPr>
          <p:nvPr>
            <p:ph type="sldNum" sz="quarter" idx="12"/>
          </p:nvPr>
        </p:nvSpPr>
        <p:spPr/>
        <p:txBody>
          <a:bodyPr/>
          <a:lstStyle/>
          <a:p>
            <a:fld id="{7DC1BBB0-96F0-4077-A278-0F3FB5C104D3}" type="slidenum">
              <a:rPr lang="en-US" smtClean="0"/>
              <a:t>21</a:t>
            </a:fld>
            <a:endParaRPr lang="en-US"/>
          </a:p>
        </p:txBody>
      </p:sp>
    </p:spTree>
    <p:extLst>
      <p:ext uri="{BB962C8B-B14F-4D97-AF65-F5344CB8AC3E}">
        <p14:creationId xmlns:p14="http://schemas.microsoft.com/office/powerpoint/2010/main" val="3722280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9D64E-3BE1-E656-A576-715721B54C04}"/>
              </a:ext>
            </a:extLst>
          </p:cNvPr>
          <p:cNvSpPr>
            <a:spLocks noGrp="1"/>
          </p:cNvSpPr>
          <p:nvPr>
            <p:ph type="title"/>
          </p:nvPr>
        </p:nvSpPr>
        <p:spPr/>
        <p:txBody>
          <a:bodyPr/>
          <a:lstStyle/>
          <a:p>
            <a:r>
              <a:rPr lang="en-US" dirty="0"/>
              <a:t>N-grams-example</a:t>
            </a:r>
          </a:p>
        </p:txBody>
      </p:sp>
      <p:sp>
        <p:nvSpPr>
          <p:cNvPr id="3" name="Content Placeholder 2">
            <a:extLst>
              <a:ext uri="{FF2B5EF4-FFF2-40B4-BE49-F238E27FC236}">
                <a16:creationId xmlns:a16="http://schemas.microsoft.com/office/drawing/2014/main" id="{6920F819-94FB-64D6-3BD2-15F8E6449CA8}"/>
              </a:ext>
            </a:extLst>
          </p:cNvPr>
          <p:cNvSpPr>
            <a:spLocks noGrp="1"/>
          </p:cNvSpPr>
          <p:nvPr>
            <p:ph idx="1"/>
          </p:nvPr>
        </p:nvSpPr>
        <p:spPr/>
        <p:txBody>
          <a:bodyPr>
            <a:normAutofit/>
          </a:bodyPr>
          <a:lstStyle/>
          <a:p>
            <a:r>
              <a:rPr lang="en-US" sz="2400" dirty="0">
                <a:solidFill>
                  <a:schemeClr val="tx2"/>
                </a:solidFill>
              </a:rPr>
              <a:t>Table below shows the bigram counts from a piece of a bigram grammar from the Berkeley Restaurant Project. Note that the majority of the values are zero. In fact, we have chosen the sample words to cohere with each other; a matrix selected from a random set of eight words would be even more sparse. </a:t>
            </a:r>
          </a:p>
        </p:txBody>
      </p:sp>
      <p:pic>
        <p:nvPicPr>
          <p:cNvPr id="5" name="Picture 4">
            <a:extLst>
              <a:ext uri="{FF2B5EF4-FFF2-40B4-BE49-F238E27FC236}">
                <a16:creationId xmlns:a16="http://schemas.microsoft.com/office/drawing/2014/main" id="{D23BDE1C-6990-5BC8-C8A9-D02F3831827E}"/>
              </a:ext>
            </a:extLst>
          </p:cNvPr>
          <p:cNvPicPr>
            <a:picLocks noChangeAspect="1"/>
          </p:cNvPicPr>
          <p:nvPr/>
        </p:nvPicPr>
        <p:blipFill>
          <a:blip r:embed="rId2"/>
          <a:stretch>
            <a:fillRect/>
          </a:stretch>
        </p:blipFill>
        <p:spPr>
          <a:xfrm>
            <a:off x="1827212" y="3397624"/>
            <a:ext cx="8707065" cy="2886478"/>
          </a:xfrm>
          <a:prstGeom prst="rect">
            <a:avLst/>
          </a:prstGeom>
        </p:spPr>
      </p:pic>
      <p:sp>
        <p:nvSpPr>
          <p:cNvPr id="4" name="Slide Number Placeholder 3">
            <a:extLst>
              <a:ext uri="{FF2B5EF4-FFF2-40B4-BE49-F238E27FC236}">
                <a16:creationId xmlns:a16="http://schemas.microsoft.com/office/drawing/2014/main" id="{CC3775A5-5125-E800-F437-1736197CC498}"/>
              </a:ext>
            </a:extLst>
          </p:cNvPr>
          <p:cNvSpPr>
            <a:spLocks noGrp="1"/>
          </p:cNvSpPr>
          <p:nvPr>
            <p:ph type="sldNum" sz="quarter" idx="12"/>
          </p:nvPr>
        </p:nvSpPr>
        <p:spPr/>
        <p:txBody>
          <a:bodyPr/>
          <a:lstStyle/>
          <a:p>
            <a:fld id="{7DC1BBB0-96F0-4077-A278-0F3FB5C104D3}" type="slidenum">
              <a:rPr lang="en-US" smtClean="0"/>
              <a:t>22</a:t>
            </a:fld>
            <a:endParaRPr lang="en-US"/>
          </a:p>
        </p:txBody>
      </p:sp>
    </p:spTree>
    <p:extLst>
      <p:ext uri="{BB962C8B-B14F-4D97-AF65-F5344CB8AC3E}">
        <p14:creationId xmlns:p14="http://schemas.microsoft.com/office/powerpoint/2010/main" val="1972201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9D64E-3BE1-E656-A576-715721B54C04}"/>
              </a:ext>
            </a:extLst>
          </p:cNvPr>
          <p:cNvSpPr>
            <a:spLocks noGrp="1"/>
          </p:cNvSpPr>
          <p:nvPr>
            <p:ph type="title"/>
          </p:nvPr>
        </p:nvSpPr>
        <p:spPr/>
        <p:txBody>
          <a:bodyPr/>
          <a:lstStyle/>
          <a:p>
            <a:r>
              <a:rPr lang="en-US" dirty="0"/>
              <a:t>N-grams-example</a:t>
            </a:r>
          </a:p>
        </p:txBody>
      </p:sp>
      <p:sp>
        <p:nvSpPr>
          <p:cNvPr id="3" name="Content Placeholder 2">
            <a:extLst>
              <a:ext uri="{FF2B5EF4-FFF2-40B4-BE49-F238E27FC236}">
                <a16:creationId xmlns:a16="http://schemas.microsoft.com/office/drawing/2014/main" id="{6920F819-94FB-64D6-3BD2-15F8E6449CA8}"/>
              </a:ext>
            </a:extLst>
          </p:cNvPr>
          <p:cNvSpPr>
            <a:spLocks noGrp="1"/>
          </p:cNvSpPr>
          <p:nvPr>
            <p:ph idx="1"/>
          </p:nvPr>
        </p:nvSpPr>
        <p:spPr/>
        <p:txBody>
          <a:bodyPr>
            <a:normAutofit/>
          </a:bodyPr>
          <a:lstStyle/>
          <a:p>
            <a:r>
              <a:rPr lang="en-US" sz="2400" dirty="0">
                <a:solidFill>
                  <a:schemeClr val="tx2"/>
                </a:solidFill>
              </a:rPr>
              <a:t>We normalize the table by dividing each cell in table by the appropriate unigram for its row, taken from the following set of unigram probabilities</a:t>
            </a:r>
          </a:p>
        </p:txBody>
      </p:sp>
      <p:pic>
        <p:nvPicPr>
          <p:cNvPr id="6" name="Picture 5">
            <a:extLst>
              <a:ext uri="{FF2B5EF4-FFF2-40B4-BE49-F238E27FC236}">
                <a16:creationId xmlns:a16="http://schemas.microsoft.com/office/drawing/2014/main" id="{8DE2B858-B21E-7C12-B1C1-70381DB8E296}"/>
              </a:ext>
            </a:extLst>
          </p:cNvPr>
          <p:cNvPicPr>
            <a:picLocks noChangeAspect="1"/>
          </p:cNvPicPr>
          <p:nvPr/>
        </p:nvPicPr>
        <p:blipFill>
          <a:blip r:embed="rId2"/>
          <a:stretch>
            <a:fillRect/>
          </a:stretch>
        </p:blipFill>
        <p:spPr>
          <a:xfrm>
            <a:off x="1569436" y="3429000"/>
            <a:ext cx="8802328" cy="2981741"/>
          </a:xfrm>
          <a:prstGeom prst="rect">
            <a:avLst/>
          </a:prstGeom>
        </p:spPr>
      </p:pic>
      <p:sp>
        <p:nvSpPr>
          <p:cNvPr id="4" name="Slide Number Placeholder 3">
            <a:extLst>
              <a:ext uri="{FF2B5EF4-FFF2-40B4-BE49-F238E27FC236}">
                <a16:creationId xmlns:a16="http://schemas.microsoft.com/office/drawing/2014/main" id="{F49F67F6-D958-D3C5-A8F5-7AA160642FA2}"/>
              </a:ext>
            </a:extLst>
          </p:cNvPr>
          <p:cNvSpPr>
            <a:spLocks noGrp="1"/>
          </p:cNvSpPr>
          <p:nvPr>
            <p:ph type="sldNum" sz="quarter" idx="12"/>
          </p:nvPr>
        </p:nvSpPr>
        <p:spPr/>
        <p:txBody>
          <a:bodyPr/>
          <a:lstStyle/>
          <a:p>
            <a:fld id="{7DC1BBB0-96F0-4077-A278-0F3FB5C104D3}" type="slidenum">
              <a:rPr lang="en-US" smtClean="0"/>
              <a:t>23</a:t>
            </a:fld>
            <a:endParaRPr lang="en-US"/>
          </a:p>
        </p:txBody>
      </p:sp>
    </p:spTree>
    <p:extLst>
      <p:ext uri="{BB962C8B-B14F-4D97-AF65-F5344CB8AC3E}">
        <p14:creationId xmlns:p14="http://schemas.microsoft.com/office/powerpoint/2010/main" val="943704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9D64E-3BE1-E656-A576-715721B54C04}"/>
              </a:ext>
            </a:extLst>
          </p:cNvPr>
          <p:cNvSpPr>
            <a:spLocks noGrp="1"/>
          </p:cNvSpPr>
          <p:nvPr>
            <p:ph type="title"/>
          </p:nvPr>
        </p:nvSpPr>
        <p:spPr/>
        <p:txBody>
          <a:bodyPr/>
          <a:lstStyle/>
          <a:p>
            <a:r>
              <a:rPr lang="en-US" dirty="0"/>
              <a:t>N-grams-example</a:t>
            </a:r>
          </a:p>
        </p:txBody>
      </p:sp>
      <p:sp>
        <p:nvSpPr>
          <p:cNvPr id="3" name="Content Placeholder 2">
            <a:extLst>
              <a:ext uri="{FF2B5EF4-FFF2-40B4-BE49-F238E27FC236}">
                <a16:creationId xmlns:a16="http://schemas.microsoft.com/office/drawing/2014/main" id="{6920F819-94FB-64D6-3BD2-15F8E6449CA8}"/>
              </a:ext>
            </a:extLst>
          </p:cNvPr>
          <p:cNvSpPr>
            <a:spLocks noGrp="1"/>
          </p:cNvSpPr>
          <p:nvPr>
            <p:ph idx="1"/>
          </p:nvPr>
        </p:nvSpPr>
        <p:spPr/>
        <p:txBody>
          <a:bodyPr>
            <a:normAutofit/>
          </a:bodyPr>
          <a:lstStyle/>
          <a:p>
            <a:r>
              <a:rPr lang="en-US" sz="2400" dirty="0">
                <a:solidFill>
                  <a:schemeClr val="tx2"/>
                </a:solidFill>
              </a:rPr>
              <a:t>Table below shows the bigram counts from a piece of a bigram grammar from the Berkeley Restaurant Project. Note that the majority of the values are zero. In fact, we have chosen the sample words to cohere with each other; a matrix selected from a random set of eight words would be even more sparse. </a:t>
            </a:r>
          </a:p>
        </p:txBody>
      </p:sp>
      <p:pic>
        <p:nvPicPr>
          <p:cNvPr id="5" name="Picture 4">
            <a:extLst>
              <a:ext uri="{FF2B5EF4-FFF2-40B4-BE49-F238E27FC236}">
                <a16:creationId xmlns:a16="http://schemas.microsoft.com/office/drawing/2014/main" id="{D23BDE1C-6990-5BC8-C8A9-D02F3831827E}"/>
              </a:ext>
            </a:extLst>
          </p:cNvPr>
          <p:cNvPicPr>
            <a:picLocks noChangeAspect="1"/>
          </p:cNvPicPr>
          <p:nvPr/>
        </p:nvPicPr>
        <p:blipFill>
          <a:blip r:embed="rId2"/>
          <a:stretch>
            <a:fillRect/>
          </a:stretch>
        </p:blipFill>
        <p:spPr>
          <a:xfrm>
            <a:off x="1827212" y="3397624"/>
            <a:ext cx="8707065" cy="2886478"/>
          </a:xfrm>
          <a:prstGeom prst="rect">
            <a:avLst/>
          </a:prstGeom>
        </p:spPr>
      </p:pic>
      <p:sp>
        <p:nvSpPr>
          <p:cNvPr id="4" name="Slide Number Placeholder 3">
            <a:extLst>
              <a:ext uri="{FF2B5EF4-FFF2-40B4-BE49-F238E27FC236}">
                <a16:creationId xmlns:a16="http://schemas.microsoft.com/office/drawing/2014/main" id="{FC0D1F92-4311-2D7A-8169-297AC56A5F9D}"/>
              </a:ext>
            </a:extLst>
          </p:cNvPr>
          <p:cNvSpPr>
            <a:spLocks noGrp="1"/>
          </p:cNvSpPr>
          <p:nvPr>
            <p:ph type="sldNum" sz="quarter" idx="12"/>
          </p:nvPr>
        </p:nvSpPr>
        <p:spPr/>
        <p:txBody>
          <a:bodyPr/>
          <a:lstStyle/>
          <a:p>
            <a:fld id="{7DC1BBB0-96F0-4077-A278-0F3FB5C104D3}" type="slidenum">
              <a:rPr lang="en-US" smtClean="0"/>
              <a:t>24</a:t>
            </a:fld>
            <a:endParaRPr lang="en-US"/>
          </a:p>
        </p:txBody>
      </p:sp>
    </p:spTree>
    <p:extLst>
      <p:ext uri="{BB962C8B-B14F-4D97-AF65-F5344CB8AC3E}">
        <p14:creationId xmlns:p14="http://schemas.microsoft.com/office/powerpoint/2010/main" val="1451455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9D64E-3BE1-E656-A576-715721B54C04}"/>
              </a:ext>
            </a:extLst>
          </p:cNvPr>
          <p:cNvSpPr>
            <a:spLocks noGrp="1"/>
          </p:cNvSpPr>
          <p:nvPr>
            <p:ph type="title"/>
          </p:nvPr>
        </p:nvSpPr>
        <p:spPr/>
        <p:txBody>
          <a:bodyPr/>
          <a:lstStyle/>
          <a:p>
            <a:r>
              <a:rPr lang="en-US" dirty="0"/>
              <a:t>N-grams-example</a:t>
            </a:r>
          </a:p>
        </p:txBody>
      </p:sp>
      <p:sp>
        <p:nvSpPr>
          <p:cNvPr id="3" name="Content Placeholder 2">
            <a:extLst>
              <a:ext uri="{FF2B5EF4-FFF2-40B4-BE49-F238E27FC236}">
                <a16:creationId xmlns:a16="http://schemas.microsoft.com/office/drawing/2014/main" id="{6920F819-94FB-64D6-3BD2-15F8E6449CA8}"/>
              </a:ext>
            </a:extLst>
          </p:cNvPr>
          <p:cNvSpPr>
            <a:spLocks noGrp="1"/>
          </p:cNvSpPr>
          <p:nvPr>
            <p:ph idx="1"/>
          </p:nvPr>
        </p:nvSpPr>
        <p:spPr/>
        <p:txBody>
          <a:bodyPr>
            <a:normAutofit/>
          </a:bodyPr>
          <a:lstStyle/>
          <a:p>
            <a:r>
              <a:rPr lang="en-US" sz="2400" dirty="0">
                <a:solidFill>
                  <a:schemeClr val="tx2"/>
                </a:solidFill>
              </a:rPr>
              <a:t>Here are a few other useful probabilities:</a:t>
            </a:r>
          </a:p>
          <a:p>
            <a:endParaRPr lang="en-US" sz="2400" dirty="0">
              <a:solidFill>
                <a:schemeClr val="tx2"/>
              </a:solidFill>
            </a:endParaRPr>
          </a:p>
          <a:p>
            <a:endParaRPr lang="en-US" sz="2400" dirty="0">
              <a:solidFill>
                <a:schemeClr val="tx2"/>
              </a:solidFill>
            </a:endParaRPr>
          </a:p>
          <a:p>
            <a:r>
              <a:rPr lang="en-US" sz="2400" dirty="0">
                <a:solidFill>
                  <a:schemeClr val="tx2"/>
                </a:solidFill>
              </a:rPr>
              <a:t>Now we can compute the probability of sentences like I want English food as follows:</a:t>
            </a:r>
          </a:p>
        </p:txBody>
      </p:sp>
      <p:pic>
        <p:nvPicPr>
          <p:cNvPr id="6" name="Picture 5">
            <a:extLst>
              <a:ext uri="{FF2B5EF4-FFF2-40B4-BE49-F238E27FC236}">
                <a16:creationId xmlns:a16="http://schemas.microsoft.com/office/drawing/2014/main" id="{E344FA6F-959D-EC5A-2F53-8F86D0DE5A58}"/>
              </a:ext>
            </a:extLst>
          </p:cNvPr>
          <p:cNvPicPr>
            <a:picLocks noChangeAspect="1"/>
          </p:cNvPicPr>
          <p:nvPr/>
        </p:nvPicPr>
        <p:blipFill>
          <a:blip r:embed="rId2"/>
          <a:stretch>
            <a:fillRect/>
          </a:stretch>
        </p:blipFill>
        <p:spPr>
          <a:xfrm>
            <a:off x="1903412" y="2133600"/>
            <a:ext cx="6192114" cy="724001"/>
          </a:xfrm>
          <a:prstGeom prst="rect">
            <a:avLst/>
          </a:prstGeom>
        </p:spPr>
      </p:pic>
      <p:pic>
        <p:nvPicPr>
          <p:cNvPr id="8" name="Picture 7">
            <a:extLst>
              <a:ext uri="{FF2B5EF4-FFF2-40B4-BE49-F238E27FC236}">
                <a16:creationId xmlns:a16="http://schemas.microsoft.com/office/drawing/2014/main" id="{1706911B-1C53-629D-A612-14F833961DC6}"/>
              </a:ext>
            </a:extLst>
          </p:cNvPr>
          <p:cNvPicPr>
            <a:picLocks noChangeAspect="1"/>
          </p:cNvPicPr>
          <p:nvPr/>
        </p:nvPicPr>
        <p:blipFill>
          <a:blip r:embed="rId3"/>
          <a:stretch>
            <a:fillRect/>
          </a:stretch>
        </p:blipFill>
        <p:spPr>
          <a:xfrm>
            <a:off x="1827212" y="4114800"/>
            <a:ext cx="6630325" cy="1924319"/>
          </a:xfrm>
          <a:prstGeom prst="rect">
            <a:avLst/>
          </a:prstGeom>
        </p:spPr>
      </p:pic>
      <p:sp>
        <p:nvSpPr>
          <p:cNvPr id="4" name="Slide Number Placeholder 3">
            <a:extLst>
              <a:ext uri="{FF2B5EF4-FFF2-40B4-BE49-F238E27FC236}">
                <a16:creationId xmlns:a16="http://schemas.microsoft.com/office/drawing/2014/main" id="{9716B7F3-057D-3449-7E08-77C0877F5C76}"/>
              </a:ext>
            </a:extLst>
          </p:cNvPr>
          <p:cNvSpPr>
            <a:spLocks noGrp="1"/>
          </p:cNvSpPr>
          <p:nvPr>
            <p:ph type="sldNum" sz="quarter" idx="12"/>
          </p:nvPr>
        </p:nvSpPr>
        <p:spPr/>
        <p:txBody>
          <a:bodyPr/>
          <a:lstStyle/>
          <a:p>
            <a:fld id="{7DC1BBB0-96F0-4077-A278-0F3FB5C104D3}" type="slidenum">
              <a:rPr lang="en-US" smtClean="0"/>
              <a:t>25</a:t>
            </a:fld>
            <a:endParaRPr lang="en-US"/>
          </a:p>
        </p:txBody>
      </p:sp>
    </p:spTree>
    <p:extLst>
      <p:ext uri="{BB962C8B-B14F-4D97-AF65-F5344CB8AC3E}">
        <p14:creationId xmlns:p14="http://schemas.microsoft.com/office/powerpoint/2010/main" val="3531177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50E09-AF1D-4285-60A7-1815B494C886}"/>
              </a:ext>
            </a:extLst>
          </p:cNvPr>
          <p:cNvSpPr>
            <a:spLocks noGrp="1"/>
          </p:cNvSpPr>
          <p:nvPr>
            <p:ph type="title"/>
          </p:nvPr>
        </p:nvSpPr>
        <p:spPr/>
        <p:txBody>
          <a:bodyPr/>
          <a:lstStyle/>
          <a:p>
            <a:r>
              <a:rPr lang="en-US" dirty="0"/>
              <a:t>Markov Models: Contextual Predictions</a:t>
            </a:r>
          </a:p>
        </p:txBody>
      </p:sp>
      <p:sp>
        <p:nvSpPr>
          <p:cNvPr id="3" name="Content Placeholder 2">
            <a:extLst>
              <a:ext uri="{FF2B5EF4-FFF2-40B4-BE49-F238E27FC236}">
                <a16:creationId xmlns:a16="http://schemas.microsoft.com/office/drawing/2014/main" id="{96C9FB88-8786-217C-E7DD-6D7132DADDB0}"/>
              </a:ext>
            </a:extLst>
          </p:cNvPr>
          <p:cNvSpPr>
            <a:spLocks noGrp="1"/>
          </p:cNvSpPr>
          <p:nvPr>
            <p:ph idx="1"/>
          </p:nvPr>
        </p:nvSpPr>
        <p:spPr/>
        <p:txBody>
          <a:bodyPr/>
          <a:lstStyle/>
          <a:p>
            <a:r>
              <a:rPr lang="en-US" dirty="0">
                <a:solidFill>
                  <a:schemeClr val="tx2"/>
                </a:solidFill>
              </a:rPr>
              <a:t>Markov models are a step up from N-grams in terms of contextual prediction. They are based on the Markov property, which posits that the probability of a future state depends solely on the current state. In the context of language modeling, this translates to predicting the next word based on the current word, which is known as a first-order Markov model or a Markov chain.</a:t>
            </a:r>
          </a:p>
        </p:txBody>
      </p:sp>
      <p:sp>
        <p:nvSpPr>
          <p:cNvPr id="4" name="Slide Number Placeholder 3">
            <a:extLst>
              <a:ext uri="{FF2B5EF4-FFF2-40B4-BE49-F238E27FC236}">
                <a16:creationId xmlns:a16="http://schemas.microsoft.com/office/drawing/2014/main" id="{FD6838A1-6CC3-5405-8CE5-02479070819F}"/>
              </a:ext>
            </a:extLst>
          </p:cNvPr>
          <p:cNvSpPr>
            <a:spLocks noGrp="1"/>
          </p:cNvSpPr>
          <p:nvPr>
            <p:ph type="sldNum" sz="quarter" idx="12"/>
          </p:nvPr>
        </p:nvSpPr>
        <p:spPr/>
        <p:txBody>
          <a:bodyPr/>
          <a:lstStyle/>
          <a:p>
            <a:fld id="{7DC1BBB0-96F0-4077-A278-0F3FB5C104D3}" type="slidenum">
              <a:rPr lang="en-US" smtClean="0"/>
              <a:t>26</a:t>
            </a:fld>
            <a:endParaRPr lang="en-US"/>
          </a:p>
        </p:txBody>
      </p:sp>
    </p:spTree>
    <p:extLst>
      <p:ext uri="{BB962C8B-B14F-4D97-AF65-F5344CB8AC3E}">
        <p14:creationId xmlns:p14="http://schemas.microsoft.com/office/powerpoint/2010/main" val="1119297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50E09-AF1D-4285-60A7-1815B494C886}"/>
              </a:ext>
            </a:extLst>
          </p:cNvPr>
          <p:cNvSpPr>
            <a:spLocks noGrp="1"/>
          </p:cNvSpPr>
          <p:nvPr>
            <p:ph type="title"/>
          </p:nvPr>
        </p:nvSpPr>
        <p:spPr/>
        <p:txBody>
          <a:bodyPr/>
          <a:lstStyle/>
          <a:p>
            <a:r>
              <a:rPr lang="en-US" dirty="0"/>
              <a:t>Exploring Markov Models</a:t>
            </a:r>
          </a:p>
        </p:txBody>
      </p:sp>
      <p:sp>
        <p:nvSpPr>
          <p:cNvPr id="3" name="Content Placeholder 2">
            <a:extLst>
              <a:ext uri="{FF2B5EF4-FFF2-40B4-BE49-F238E27FC236}">
                <a16:creationId xmlns:a16="http://schemas.microsoft.com/office/drawing/2014/main" id="{96C9FB88-8786-217C-E7DD-6D7132DADDB0}"/>
              </a:ext>
            </a:extLst>
          </p:cNvPr>
          <p:cNvSpPr>
            <a:spLocks noGrp="1"/>
          </p:cNvSpPr>
          <p:nvPr>
            <p:ph idx="1"/>
          </p:nvPr>
        </p:nvSpPr>
        <p:spPr/>
        <p:txBody>
          <a:bodyPr/>
          <a:lstStyle/>
          <a:p>
            <a:r>
              <a:rPr lang="en-US" dirty="0">
                <a:solidFill>
                  <a:schemeClr val="tx2"/>
                </a:solidFill>
              </a:rPr>
              <a:t>First-Order Markov Model: In this model, the probability of a word depends only on the preceding word. For example, to predict the third word in a sentence, the model considers only the second word.</a:t>
            </a:r>
          </a:p>
          <a:p>
            <a:r>
              <a:rPr lang="en-US" dirty="0">
                <a:solidFill>
                  <a:schemeClr val="tx2"/>
                </a:solidFill>
              </a:rPr>
              <a:t>Higher-Order Markov Models: These models extend the context window beyond one word. A second-order Markov model considers the probability of a word based on the previous two words, and so on.</a:t>
            </a:r>
          </a:p>
        </p:txBody>
      </p:sp>
      <p:sp>
        <p:nvSpPr>
          <p:cNvPr id="4" name="Slide Number Placeholder 3">
            <a:extLst>
              <a:ext uri="{FF2B5EF4-FFF2-40B4-BE49-F238E27FC236}">
                <a16:creationId xmlns:a16="http://schemas.microsoft.com/office/drawing/2014/main" id="{B003587B-2F24-A2D0-1EF6-2958A2EBFFB1}"/>
              </a:ext>
            </a:extLst>
          </p:cNvPr>
          <p:cNvSpPr>
            <a:spLocks noGrp="1"/>
          </p:cNvSpPr>
          <p:nvPr>
            <p:ph type="sldNum" sz="quarter" idx="12"/>
          </p:nvPr>
        </p:nvSpPr>
        <p:spPr/>
        <p:txBody>
          <a:bodyPr/>
          <a:lstStyle/>
          <a:p>
            <a:fld id="{7DC1BBB0-96F0-4077-A278-0F3FB5C104D3}" type="slidenum">
              <a:rPr lang="en-US" smtClean="0"/>
              <a:t>27</a:t>
            </a:fld>
            <a:endParaRPr lang="en-US"/>
          </a:p>
        </p:txBody>
      </p:sp>
    </p:spTree>
    <p:extLst>
      <p:ext uri="{BB962C8B-B14F-4D97-AF65-F5344CB8AC3E}">
        <p14:creationId xmlns:p14="http://schemas.microsoft.com/office/powerpoint/2010/main" val="1687923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50E09-AF1D-4285-60A7-1815B494C886}"/>
              </a:ext>
            </a:extLst>
          </p:cNvPr>
          <p:cNvSpPr>
            <a:spLocks noGrp="1"/>
          </p:cNvSpPr>
          <p:nvPr>
            <p:ph type="title"/>
          </p:nvPr>
        </p:nvSpPr>
        <p:spPr/>
        <p:txBody>
          <a:bodyPr/>
          <a:lstStyle/>
          <a:p>
            <a:r>
              <a:rPr lang="en-US" dirty="0"/>
              <a:t>Advantages of Markov Models</a:t>
            </a:r>
          </a:p>
        </p:txBody>
      </p:sp>
      <p:sp>
        <p:nvSpPr>
          <p:cNvPr id="3" name="Content Placeholder 2">
            <a:extLst>
              <a:ext uri="{FF2B5EF4-FFF2-40B4-BE49-F238E27FC236}">
                <a16:creationId xmlns:a16="http://schemas.microsoft.com/office/drawing/2014/main" id="{96C9FB88-8786-217C-E7DD-6D7132DADDB0}"/>
              </a:ext>
            </a:extLst>
          </p:cNvPr>
          <p:cNvSpPr>
            <a:spLocks noGrp="1"/>
          </p:cNvSpPr>
          <p:nvPr>
            <p:ph idx="1"/>
          </p:nvPr>
        </p:nvSpPr>
        <p:spPr/>
        <p:txBody>
          <a:bodyPr/>
          <a:lstStyle/>
          <a:p>
            <a:r>
              <a:rPr lang="en-US" dirty="0">
                <a:solidFill>
                  <a:schemeClr val="tx2"/>
                </a:solidFill>
              </a:rPr>
              <a:t>Improved Contextual Understanding: Markov models capture contextual information better than N-grams, as they can consider more extensive context.</a:t>
            </a:r>
          </a:p>
        </p:txBody>
      </p:sp>
      <p:sp>
        <p:nvSpPr>
          <p:cNvPr id="4" name="Slide Number Placeholder 3">
            <a:extLst>
              <a:ext uri="{FF2B5EF4-FFF2-40B4-BE49-F238E27FC236}">
                <a16:creationId xmlns:a16="http://schemas.microsoft.com/office/drawing/2014/main" id="{9C00DDC2-9E56-EBDA-D701-BB93D1B39C85}"/>
              </a:ext>
            </a:extLst>
          </p:cNvPr>
          <p:cNvSpPr>
            <a:spLocks noGrp="1"/>
          </p:cNvSpPr>
          <p:nvPr>
            <p:ph type="sldNum" sz="quarter" idx="12"/>
          </p:nvPr>
        </p:nvSpPr>
        <p:spPr/>
        <p:txBody>
          <a:bodyPr/>
          <a:lstStyle/>
          <a:p>
            <a:fld id="{7DC1BBB0-96F0-4077-A278-0F3FB5C104D3}" type="slidenum">
              <a:rPr lang="en-US" smtClean="0"/>
              <a:t>28</a:t>
            </a:fld>
            <a:endParaRPr lang="en-US"/>
          </a:p>
        </p:txBody>
      </p:sp>
    </p:spTree>
    <p:extLst>
      <p:ext uri="{BB962C8B-B14F-4D97-AF65-F5344CB8AC3E}">
        <p14:creationId xmlns:p14="http://schemas.microsoft.com/office/powerpoint/2010/main" val="3840356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50E09-AF1D-4285-60A7-1815B494C886}"/>
              </a:ext>
            </a:extLst>
          </p:cNvPr>
          <p:cNvSpPr>
            <a:spLocks noGrp="1"/>
          </p:cNvSpPr>
          <p:nvPr>
            <p:ph type="title"/>
          </p:nvPr>
        </p:nvSpPr>
        <p:spPr/>
        <p:txBody>
          <a:bodyPr/>
          <a:lstStyle/>
          <a:p>
            <a:r>
              <a:rPr lang="en-US" dirty="0"/>
              <a:t>Limitations of Markov Models</a:t>
            </a:r>
          </a:p>
        </p:txBody>
      </p:sp>
      <p:sp>
        <p:nvSpPr>
          <p:cNvPr id="3" name="Content Placeholder 2">
            <a:extLst>
              <a:ext uri="{FF2B5EF4-FFF2-40B4-BE49-F238E27FC236}">
                <a16:creationId xmlns:a16="http://schemas.microsoft.com/office/drawing/2014/main" id="{96C9FB88-8786-217C-E7DD-6D7132DADDB0}"/>
              </a:ext>
            </a:extLst>
          </p:cNvPr>
          <p:cNvSpPr>
            <a:spLocks noGrp="1"/>
          </p:cNvSpPr>
          <p:nvPr>
            <p:ph idx="1"/>
          </p:nvPr>
        </p:nvSpPr>
        <p:spPr/>
        <p:txBody>
          <a:bodyPr/>
          <a:lstStyle/>
          <a:p>
            <a:r>
              <a:rPr lang="en-US" dirty="0">
                <a:solidFill>
                  <a:schemeClr val="tx2"/>
                </a:solidFill>
              </a:rPr>
              <a:t>Curse of Dimensionality: Higher-order Markov models suffer from the curse of dimensionality. As the context size increases, the number of possible states grows exponentially, making it challenging to estimate accurate probabilities.</a:t>
            </a:r>
          </a:p>
          <a:p>
            <a:r>
              <a:rPr lang="en-US" dirty="0">
                <a:solidFill>
                  <a:schemeClr val="tx2"/>
                </a:solidFill>
              </a:rPr>
              <a:t>Limited Long-Range Dependencies: Even with higher orders, Markov models struggle to capture very long-range dependencies in language.</a:t>
            </a:r>
          </a:p>
        </p:txBody>
      </p:sp>
      <p:sp>
        <p:nvSpPr>
          <p:cNvPr id="4" name="Slide Number Placeholder 3">
            <a:extLst>
              <a:ext uri="{FF2B5EF4-FFF2-40B4-BE49-F238E27FC236}">
                <a16:creationId xmlns:a16="http://schemas.microsoft.com/office/drawing/2014/main" id="{B9795CD5-B88E-79ED-FF98-02D357129F0E}"/>
              </a:ext>
            </a:extLst>
          </p:cNvPr>
          <p:cNvSpPr>
            <a:spLocks noGrp="1"/>
          </p:cNvSpPr>
          <p:nvPr>
            <p:ph type="sldNum" sz="quarter" idx="12"/>
          </p:nvPr>
        </p:nvSpPr>
        <p:spPr/>
        <p:txBody>
          <a:bodyPr/>
          <a:lstStyle/>
          <a:p>
            <a:fld id="{7DC1BBB0-96F0-4077-A278-0F3FB5C104D3}" type="slidenum">
              <a:rPr lang="en-US" smtClean="0"/>
              <a:t>29</a:t>
            </a:fld>
            <a:endParaRPr lang="en-US"/>
          </a:p>
        </p:txBody>
      </p:sp>
    </p:spTree>
    <p:extLst>
      <p:ext uri="{BB962C8B-B14F-4D97-AF65-F5344CB8AC3E}">
        <p14:creationId xmlns:p14="http://schemas.microsoft.com/office/powerpoint/2010/main" val="836479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6BE18-F288-043B-1723-15A587890845}"/>
              </a:ext>
            </a:extLst>
          </p:cNvPr>
          <p:cNvSpPr>
            <a:spLocks noGrp="1"/>
          </p:cNvSpPr>
          <p:nvPr>
            <p:ph type="title"/>
          </p:nvPr>
        </p:nvSpPr>
        <p:spPr/>
        <p:txBody>
          <a:bodyPr/>
          <a:lstStyle/>
          <a:p>
            <a:r>
              <a:rPr lang="en-US" dirty="0"/>
              <a:t>What is natural language processing?</a:t>
            </a:r>
          </a:p>
        </p:txBody>
      </p:sp>
      <p:sp>
        <p:nvSpPr>
          <p:cNvPr id="3" name="Content Placeholder 2">
            <a:extLst>
              <a:ext uri="{FF2B5EF4-FFF2-40B4-BE49-F238E27FC236}">
                <a16:creationId xmlns:a16="http://schemas.microsoft.com/office/drawing/2014/main" id="{7DC4E3E4-7C46-558E-E633-6879B9328C98}"/>
              </a:ext>
            </a:extLst>
          </p:cNvPr>
          <p:cNvSpPr>
            <a:spLocks noGrp="1"/>
          </p:cNvSpPr>
          <p:nvPr>
            <p:ph idx="1"/>
          </p:nvPr>
        </p:nvSpPr>
        <p:spPr/>
        <p:txBody>
          <a:bodyPr/>
          <a:lstStyle/>
          <a:p>
            <a:r>
              <a:rPr lang="en-US" dirty="0">
                <a:solidFill>
                  <a:schemeClr val="tx2"/>
                </a:solidFill>
              </a:rPr>
              <a:t>NLP powers many applications that use language, such as text translation, voice recognition, text summarization, and chatbots. You may have used some of these applications yourself, such as voice-operated GPS systems, digital assistants, speech-to-text software, and customer service bots. NLP also helps businesses improve their efficiency, productivity, and performance by simplifying complex tasks that involve language.</a:t>
            </a:r>
          </a:p>
        </p:txBody>
      </p:sp>
      <p:sp>
        <p:nvSpPr>
          <p:cNvPr id="4" name="Slide Number Placeholder 3">
            <a:extLst>
              <a:ext uri="{FF2B5EF4-FFF2-40B4-BE49-F238E27FC236}">
                <a16:creationId xmlns:a16="http://schemas.microsoft.com/office/drawing/2014/main" id="{9CA3FF03-57C9-72A8-971E-7E671937B880}"/>
              </a:ext>
            </a:extLst>
          </p:cNvPr>
          <p:cNvSpPr>
            <a:spLocks noGrp="1"/>
          </p:cNvSpPr>
          <p:nvPr>
            <p:ph type="sldNum" sz="quarter" idx="12"/>
          </p:nvPr>
        </p:nvSpPr>
        <p:spPr/>
        <p:txBody>
          <a:bodyPr/>
          <a:lstStyle/>
          <a:p>
            <a:fld id="{7DC1BBB0-96F0-4077-A278-0F3FB5C104D3}" type="slidenum">
              <a:rPr lang="en-US" smtClean="0"/>
              <a:t>3</a:t>
            </a:fld>
            <a:endParaRPr lang="en-US"/>
          </a:p>
        </p:txBody>
      </p:sp>
    </p:spTree>
    <p:extLst>
      <p:ext uri="{BB962C8B-B14F-4D97-AF65-F5344CB8AC3E}">
        <p14:creationId xmlns:p14="http://schemas.microsoft.com/office/powerpoint/2010/main" val="242772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50E09-AF1D-4285-60A7-1815B494C886}"/>
              </a:ext>
            </a:extLst>
          </p:cNvPr>
          <p:cNvSpPr>
            <a:spLocks noGrp="1"/>
          </p:cNvSpPr>
          <p:nvPr>
            <p:ph type="title"/>
          </p:nvPr>
        </p:nvSpPr>
        <p:spPr/>
        <p:txBody>
          <a:bodyPr/>
          <a:lstStyle/>
          <a:p>
            <a:r>
              <a:rPr lang="en-US" dirty="0"/>
              <a:t>Neural Language Models: The Power of Deep Learning</a:t>
            </a:r>
          </a:p>
        </p:txBody>
      </p:sp>
      <p:sp>
        <p:nvSpPr>
          <p:cNvPr id="3" name="Content Placeholder 2">
            <a:extLst>
              <a:ext uri="{FF2B5EF4-FFF2-40B4-BE49-F238E27FC236}">
                <a16:creationId xmlns:a16="http://schemas.microsoft.com/office/drawing/2014/main" id="{96C9FB88-8786-217C-E7DD-6D7132DADDB0}"/>
              </a:ext>
            </a:extLst>
          </p:cNvPr>
          <p:cNvSpPr>
            <a:spLocks noGrp="1"/>
          </p:cNvSpPr>
          <p:nvPr>
            <p:ph idx="1"/>
          </p:nvPr>
        </p:nvSpPr>
        <p:spPr/>
        <p:txBody>
          <a:bodyPr/>
          <a:lstStyle/>
          <a:p>
            <a:r>
              <a:rPr lang="en-US" dirty="0">
                <a:solidFill>
                  <a:schemeClr val="tx2"/>
                </a:solidFill>
              </a:rPr>
              <a:t>Curse of Dimensionality: Higher-order Markov models suffer from the curse of dimensionality. As the context size increases, the number of possible states grows exponentially, making it challenging to estimate accurate probabilities.</a:t>
            </a:r>
          </a:p>
          <a:p>
            <a:r>
              <a:rPr lang="en-US" dirty="0">
                <a:solidFill>
                  <a:schemeClr val="tx2"/>
                </a:solidFill>
              </a:rPr>
              <a:t>Limited Long-Range Dependencies: Even with higher orders, Markov models struggle to capture very long-range dependencies in language.</a:t>
            </a:r>
          </a:p>
        </p:txBody>
      </p:sp>
      <p:sp>
        <p:nvSpPr>
          <p:cNvPr id="4" name="Slide Number Placeholder 3">
            <a:extLst>
              <a:ext uri="{FF2B5EF4-FFF2-40B4-BE49-F238E27FC236}">
                <a16:creationId xmlns:a16="http://schemas.microsoft.com/office/drawing/2014/main" id="{1990C876-4596-8915-4B68-E542932F7D97}"/>
              </a:ext>
            </a:extLst>
          </p:cNvPr>
          <p:cNvSpPr>
            <a:spLocks noGrp="1"/>
          </p:cNvSpPr>
          <p:nvPr>
            <p:ph type="sldNum" sz="quarter" idx="12"/>
          </p:nvPr>
        </p:nvSpPr>
        <p:spPr/>
        <p:txBody>
          <a:bodyPr/>
          <a:lstStyle/>
          <a:p>
            <a:fld id="{7DC1BBB0-96F0-4077-A278-0F3FB5C104D3}" type="slidenum">
              <a:rPr lang="en-US" smtClean="0"/>
              <a:t>30</a:t>
            </a:fld>
            <a:endParaRPr lang="en-US"/>
          </a:p>
        </p:txBody>
      </p:sp>
    </p:spTree>
    <p:extLst>
      <p:ext uri="{BB962C8B-B14F-4D97-AF65-F5344CB8AC3E}">
        <p14:creationId xmlns:p14="http://schemas.microsoft.com/office/powerpoint/2010/main" val="844330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F41DA-065C-6E58-291A-ED32FDF34560}"/>
              </a:ext>
            </a:extLst>
          </p:cNvPr>
          <p:cNvSpPr>
            <a:spLocks noGrp="1"/>
          </p:cNvSpPr>
          <p:nvPr>
            <p:ph type="title"/>
          </p:nvPr>
        </p:nvSpPr>
        <p:spPr/>
        <p:txBody>
          <a:bodyPr/>
          <a:lstStyle/>
          <a:p>
            <a:r>
              <a:rPr lang="en-US" dirty="0"/>
              <a:t>Unpacking Neural Language Models</a:t>
            </a:r>
          </a:p>
        </p:txBody>
      </p:sp>
      <p:sp>
        <p:nvSpPr>
          <p:cNvPr id="3" name="Content Placeholder 2">
            <a:extLst>
              <a:ext uri="{FF2B5EF4-FFF2-40B4-BE49-F238E27FC236}">
                <a16:creationId xmlns:a16="http://schemas.microsoft.com/office/drawing/2014/main" id="{DE172148-A66B-C950-7E48-6565C0BCF7B8}"/>
              </a:ext>
            </a:extLst>
          </p:cNvPr>
          <p:cNvSpPr>
            <a:spLocks noGrp="1"/>
          </p:cNvSpPr>
          <p:nvPr>
            <p:ph idx="1"/>
          </p:nvPr>
        </p:nvSpPr>
        <p:spPr/>
        <p:txBody>
          <a:bodyPr/>
          <a:lstStyle/>
          <a:p>
            <a:r>
              <a:rPr lang="en-US" dirty="0">
                <a:solidFill>
                  <a:schemeClr val="tx2"/>
                </a:solidFill>
              </a:rPr>
              <a:t>Neural language models are characterized by their ability to learn distributed representations of words, often referred to as word embeddings. These embeddings enable neural models to capture complex dependencies and context in text data.</a:t>
            </a:r>
          </a:p>
        </p:txBody>
      </p:sp>
      <p:sp>
        <p:nvSpPr>
          <p:cNvPr id="4" name="Slide Number Placeholder 3">
            <a:extLst>
              <a:ext uri="{FF2B5EF4-FFF2-40B4-BE49-F238E27FC236}">
                <a16:creationId xmlns:a16="http://schemas.microsoft.com/office/drawing/2014/main" id="{02B1FBD3-D0FB-CFB6-884F-75847552D487}"/>
              </a:ext>
            </a:extLst>
          </p:cNvPr>
          <p:cNvSpPr>
            <a:spLocks noGrp="1"/>
          </p:cNvSpPr>
          <p:nvPr>
            <p:ph type="sldNum" sz="quarter" idx="12"/>
          </p:nvPr>
        </p:nvSpPr>
        <p:spPr/>
        <p:txBody>
          <a:bodyPr/>
          <a:lstStyle/>
          <a:p>
            <a:fld id="{7DC1BBB0-96F0-4077-A278-0F3FB5C104D3}" type="slidenum">
              <a:rPr lang="en-US" smtClean="0"/>
              <a:t>31</a:t>
            </a:fld>
            <a:endParaRPr lang="en-US"/>
          </a:p>
        </p:txBody>
      </p:sp>
    </p:spTree>
    <p:extLst>
      <p:ext uri="{BB962C8B-B14F-4D97-AF65-F5344CB8AC3E}">
        <p14:creationId xmlns:p14="http://schemas.microsoft.com/office/powerpoint/2010/main" val="3841028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42647-6239-0721-3FD8-DD8530A67EE1}"/>
              </a:ext>
            </a:extLst>
          </p:cNvPr>
          <p:cNvSpPr>
            <a:spLocks noGrp="1"/>
          </p:cNvSpPr>
          <p:nvPr>
            <p:ph type="title"/>
          </p:nvPr>
        </p:nvSpPr>
        <p:spPr/>
        <p:txBody>
          <a:bodyPr/>
          <a:lstStyle/>
          <a:p>
            <a:r>
              <a:rPr lang="en-US" dirty="0"/>
              <a:t>RNNs :</a:t>
            </a:r>
          </a:p>
        </p:txBody>
      </p:sp>
      <p:sp>
        <p:nvSpPr>
          <p:cNvPr id="3" name="Content Placeholder 2">
            <a:extLst>
              <a:ext uri="{FF2B5EF4-FFF2-40B4-BE49-F238E27FC236}">
                <a16:creationId xmlns:a16="http://schemas.microsoft.com/office/drawing/2014/main" id="{1C462516-4764-91D0-30BD-5E2A4EE60619}"/>
              </a:ext>
            </a:extLst>
          </p:cNvPr>
          <p:cNvSpPr>
            <a:spLocks noGrp="1"/>
          </p:cNvSpPr>
          <p:nvPr>
            <p:ph idx="1"/>
          </p:nvPr>
        </p:nvSpPr>
        <p:spPr/>
        <p:txBody>
          <a:bodyPr/>
          <a:lstStyle/>
          <a:p>
            <a:r>
              <a:rPr lang="en-US" dirty="0">
                <a:solidFill>
                  <a:schemeClr val="tx2"/>
                </a:solidFill>
              </a:rPr>
              <a:t>Recurrent Neural Networks (RNNs) and Long Short-Term Memory networks (LSTMs) are both types of neural networks used for sequential data processing, including tasks such as natural language processing (NLP), speech recognition, time series analysis, and more. They are designed to handle data with temporal dependencies, making them suitable for tasks where the order of input data matters.</a:t>
            </a:r>
          </a:p>
        </p:txBody>
      </p:sp>
      <p:sp>
        <p:nvSpPr>
          <p:cNvPr id="4" name="Slide Number Placeholder 3">
            <a:extLst>
              <a:ext uri="{FF2B5EF4-FFF2-40B4-BE49-F238E27FC236}">
                <a16:creationId xmlns:a16="http://schemas.microsoft.com/office/drawing/2014/main" id="{074387A0-56D8-8DB4-A984-9F8E80B6429C}"/>
              </a:ext>
            </a:extLst>
          </p:cNvPr>
          <p:cNvSpPr>
            <a:spLocks noGrp="1"/>
          </p:cNvSpPr>
          <p:nvPr>
            <p:ph type="sldNum" sz="quarter" idx="12"/>
          </p:nvPr>
        </p:nvSpPr>
        <p:spPr/>
        <p:txBody>
          <a:bodyPr/>
          <a:lstStyle/>
          <a:p>
            <a:fld id="{7DC1BBB0-96F0-4077-A278-0F3FB5C104D3}" type="slidenum">
              <a:rPr lang="en-US" smtClean="0"/>
              <a:t>32</a:t>
            </a:fld>
            <a:endParaRPr lang="en-US"/>
          </a:p>
        </p:txBody>
      </p:sp>
    </p:spTree>
    <p:extLst>
      <p:ext uri="{BB962C8B-B14F-4D97-AF65-F5344CB8AC3E}">
        <p14:creationId xmlns:p14="http://schemas.microsoft.com/office/powerpoint/2010/main" val="3859934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2EEEA-E985-781E-CCF1-BFDB062D5F01}"/>
              </a:ext>
            </a:extLst>
          </p:cNvPr>
          <p:cNvSpPr>
            <a:spLocks noGrp="1"/>
          </p:cNvSpPr>
          <p:nvPr>
            <p:ph type="title"/>
          </p:nvPr>
        </p:nvSpPr>
        <p:spPr/>
        <p:txBody>
          <a:bodyPr/>
          <a:lstStyle/>
          <a:p>
            <a:r>
              <a:rPr lang="en-US" dirty="0"/>
              <a:t>RNN</a:t>
            </a:r>
          </a:p>
        </p:txBody>
      </p:sp>
      <p:sp>
        <p:nvSpPr>
          <p:cNvPr id="3" name="Content Placeholder 2">
            <a:extLst>
              <a:ext uri="{FF2B5EF4-FFF2-40B4-BE49-F238E27FC236}">
                <a16:creationId xmlns:a16="http://schemas.microsoft.com/office/drawing/2014/main" id="{D308EA11-C945-3C36-4603-75B1E09B2851}"/>
              </a:ext>
            </a:extLst>
          </p:cNvPr>
          <p:cNvSpPr>
            <a:spLocks noGrp="1"/>
          </p:cNvSpPr>
          <p:nvPr>
            <p:ph idx="1"/>
          </p:nvPr>
        </p:nvSpPr>
        <p:spPr/>
        <p:txBody>
          <a:bodyPr>
            <a:normAutofit/>
          </a:bodyPr>
          <a:lstStyle/>
          <a:p>
            <a:r>
              <a:rPr lang="en-US" dirty="0">
                <a:solidFill>
                  <a:schemeClr val="tx2"/>
                </a:solidFill>
              </a:rPr>
              <a:t>Recurrent Neural Network(RNN) is a type of Neural Network where the output from the previous step is fed as input to the current step.</a:t>
            </a:r>
          </a:p>
          <a:p>
            <a:r>
              <a:rPr lang="en-US" dirty="0">
                <a:solidFill>
                  <a:schemeClr val="tx2"/>
                </a:solidFill>
              </a:rPr>
              <a:t>In some cases when it is required to predict the next word of a sentence, the previous words are required and hence there is a need to remember the previous words. Thus RNN came into existence, which solved this issue with the help of a Hidden Layer.</a:t>
            </a:r>
          </a:p>
        </p:txBody>
      </p:sp>
      <p:sp>
        <p:nvSpPr>
          <p:cNvPr id="4" name="Slide Number Placeholder 3">
            <a:extLst>
              <a:ext uri="{FF2B5EF4-FFF2-40B4-BE49-F238E27FC236}">
                <a16:creationId xmlns:a16="http://schemas.microsoft.com/office/drawing/2014/main" id="{1FD566C3-6C54-D0F3-4773-E53D0B675379}"/>
              </a:ext>
            </a:extLst>
          </p:cNvPr>
          <p:cNvSpPr>
            <a:spLocks noGrp="1"/>
          </p:cNvSpPr>
          <p:nvPr>
            <p:ph type="sldNum" sz="quarter" idx="12"/>
          </p:nvPr>
        </p:nvSpPr>
        <p:spPr/>
        <p:txBody>
          <a:bodyPr/>
          <a:lstStyle/>
          <a:p>
            <a:fld id="{7DC1BBB0-96F0-4077-A278-0F3FB5C104D3}" type="slidenum">
              <a:rPr lang="en-US" smtClean="0"/>
              <a:t>33</a:t>
            </a:fld>
            <a:endParaRPr lang="en-US"/>
          </a:p>
        </p:txBody>
      </p:sp>
    </p:spTree>
    <p:extLst>
      <p:ext uri="{BB962C8B-B14F-4D97-AF65-F5344CB8AC3E}">
        <p14:creationId xmlns:p14="http://schemas.microsoft.com/office/powerpoint/2010/main" val="1920865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2EEEA-E985-781E-CCF1-BFDB062D5F01}"/>
              </a:ext>
            </a:extLst>
          </p:cNvPr>
          <p:cNvSpPr>
            <a:spLocks noGrp="1"/>
          </p:cNvSpPr>
          <p:nvPr>
            <p:ph type="title"/>
          </p:nvPr>
        </p:nvSpPr>
        <p:spPr/>
        <p:txBody>
          <a:bodyPr/>
          <a:lstStyle/>
          <a:p>
            <a:r>
              <a:rPr lang="en-US" dirty="0"/>
              <a:t>RNN</a:t>
            </a:r>
          </a:p>
        </p:txBody>
      </p:sp>
      <p:sp>
        <p:nvSpPr>
          <p:cNvPr id="3" name="Content Placeholder 2">
            <a:extLst>
              <a:ext uri="{FF2B5EF4-FFF2-40B4-BE49-F238E27FC236}">
                <a16:creationId xmlns:a16="http://schemas.microsoft.com/office/drawing/2014/main" id="{D308EA11-C945-3C36-4603-75B1E09B2851}"/>
              </a:ext>
            </a:extLst>
          </p:cNvPr>
          <p:cNvSpPr>
            <a:spLocks noGrp="1"/>
          </p:cNvSpPr>
          <p:nvPr>
            <p:ph idx="1"/>
          </p:nvPr>
        </p:nvSpPr>
        <p:spPr/>
        <p:txBody>
          <a:bodyPr/>
          <a:lstStyle/>
          <a:p>
            <a:r>
              <a:rPr lang="en-US" dirty="0">
                <a:solidFill>
                  <a:schemeClr val="tx2"/>
                </a:solidFill>
              </a:rPr>
              <a:t>The main and most important feature of RNN is its Hidden state, which remembers some information about a sequence. The state is also referred to as Memory State since it remembers the previous input to the network.</a:t>
            </a:r>
          </a:p>
          <a:p>
            <a:r>
              <a:rPr lang="en-US" dirty="0">
                <a:solidFill>
                  <a:schemeClr val="tx2"/>
                </a:solidFill>
              </a:rPr>
              <a:t>RNN uses the same weights for each element of the sequence.</a:t>
            </a:r>
          </a:p>
          <a:p>
            <a:r>
              <a:rPr lang="en-US" dirty="0">
                <a:solidFill>
                  <a:schemeClr val="tx2"/>
                </a:solidFill>
              </a:rPr>
              <a:t>RNN are a class of neural networks that is powerful for modeling sequence data such as time series or natural language. Basically, main idea behind this architecture is to use sequential information.</a:t>
            </a:r>
          </a:p>
        </p:txBody>
      </p:sp>
      <p:sp>
        <p:nvSpPr>
          <p:cNvPr id="4" name="Slide Number Placeholder 3">
            <a:extLst>
              <a:ext uri="{FF2B5EF4-FFF2-40B4-BE49-F238E27FC236}">
                <a16:creationId xmlns:a16="http://schemas.microsoft.com/office/drawing/2014/main" id="{F6DDAB92-6542-FD07-C7C8-6A3B200EB7E9}"/>
              </a:ext>
            </a:extLst>
          </p:cNvPr>
          <p:cNvSpPr>
            <a:spLocks noGrp="1"/>
          </p:cNvSpPr>
          <p:nvPr>
            <p:ph type="sldNum" sz="quarter" idx="12"/>
          </p:nvPr>
        </p:nvSpPr>
        <p:spPr/>
        <p:txBody>
          <a:bodyPr/>
          <a:lstStyle/>
          <a:p>
            <a:fld id="{7DC1BBB0-96F0-4077-A278-0F3FB5C104D3}" type="slidenum">
              <a:rPr lang="en-US" smtClean="0"/>
              <a:t>34</a:t>
            </a:fld>
            <a:endParaRPr lang="en-US"/>
          </a:p>
        </p:txBody>
      </p:sp>
    </p:spTree>
    <p:extLst>
      <p:ext uri="{BB962C8B-B14F-4D97-AF65-F5344CB8AC3E}">
        <p14:creationId xmlns:p14="http://schemas.microsoft.com/office/powerpoint/2010/main" val="211871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2EEEA-E985-781E-CCF1-BFDB062D5F01}"/>
              </a:ext>
            </a:extLst>
          </p:cNvPr>
          <p:cNvSpPr>
            <a:spLocks noGrp="1"/>
          </p:cNvSpPr>
          <p:nvPr>
            <p:ph type="title"/>
          </p:nvPr>
        </p:nvSpPr>
        <p:spPr/>
        <p:txBody>
          <a:bodyPr/>
          <a:lstStyle/>
          <a:p>
            <a:r>
              <a:rPr lang="en-US" dirty="0"/>
              <a:t>RNN-Google’s autocomplete function</a:t>
            </a:r>
          </a:p>
        </p:txBody>
      </p:sp>
      <p:sp>
        <p:nvSpPr>
          <p:cNvPr id="3" name="Content Placeholder 2">
            <a:extLst>
              <a:ext uri="{FF2B5EF4-FFF2-40B4-BE49-F238E27FC236}">
                <a16:creationId xmlns:a16="http://schemas.microsoft.com/office/drawing/2014/main" id="{D308EA11-C945-3C36-4603-75B1E09B2851}"/>
              </a:ext>
            </a:extLst>
          </p:cNvPr>
          <p:cNvSpPr>
            <a:spLocks noGrp="1"/>
          </p:cNvSpPr>
          <p:nvPr>
            <p:ph idx="1"/>
          </p:nvPr>
        </p:nvSpPr>
        <p:spPr/>
        <p:txBody>
          <a:bodyPr>
            <a:normAutofit/>
          </a:bodyPr>
          <a:lstStyle/>
          <a:p>
            <a:r>
              <a:rPr lang="en-US" dirty="0">
                <a:solidFill>
                  <a:schemeClr val="tx2"/>
                </a:solidFill>
              </a:rPr>
              <a:t>Basically, collection of large volumes of most frequently occurring consecutive words fed into RNN network. It analyze the data by finding the sequence of words occurring frequently and builds a model to predict the next word in the sentence.</a:t>
            </a:r>
          </a:p>
        </p:txBody>
      </p:sp>
      <p:pic>
        <p:nvPicPr>
          <p:cNvPr id="5" name="Picture 4">
            <a:extLst>
              <a:ext uri="{FF2B5EF4-FFF2-40B4-BE49-F238E27FC236}">
                <a16:creationId xmlns:a16="http://schemas.microsoft.com/office/drawing/2014/main" id="{C7942CA0-4752-B112-EC3F-2297F539637A}"/>
              </a:ext>
            </a:extLst>
          </p:cNvPr>
          <p:cNvPicPr>
            <a:picLocks noChangeAspect="1"/>
          </p:cNvPicPr>
          <p:nvPr/>
        </p:nvPicPr>
        <p:blipFill>
          <a:blip r:embed="rId2"/>
          <a:stretch>
            <a:fillRect/>
          </a:stretch>
        </p:blipFill>
        <p:spPr>
          <a:xfrm>
            <a:off x="6399212" y="3620082"/>
            <a:ext cx="4876800" cy="3057337"/>
          </a:xfrm>
          <a:prstGeom prst="rect">
            <a:avLst/>
          </a:prstGeom>
        </p:spPr>
      </p:pic>
      <p:sp>
        <p:nvSpPr>
          <p:cNvPr id="4" name="Slide Number Placeholder 3">
            <a:extLst>
              <a:ext uri="{FF2B5EF4-FFF2-40B4-BE49-F238E27FC236}">
                <a16:creationId xmlns:a16="http://schemas.microsoft.com/office/drawing/2014/main" id="{5BBE39B4-D159-B51D-844E-FE6B07044312}"/>
              </a:ext>
            </a:extLst>
          </p:cNvPr>
          <p:cNvSpPr>
            <a:spLocks noGrp="1"/>
          </p:cNvSpPr>
          <p:nvPr>
            <p:ph type="sldNum" sz="quarter" idx="12"/>
          </p:nvPr>
        </p:nvSpPr>
        <p:spPr/>
        <p:txBody>
          <a:bodyPr/>
          <a:lstStyle/>
          <a:p>
            <a:fld id="{7DC1BBB0-96F0-4077-A278-0F3FB5C104D3}" type="slidenum">
              <a:rPr lang="en-US" smtClean="0"/>
              <a:t>35</a:t>
            </a:fld>
            <a:endParaRPr lang="en-US"/>
          </a:p>
        </p:txBody>
      </p:sp>
    </p:spTree>
    <p:extLst>
      <p:ext uri="{BB962C8B-B14F-4D97-AF65-F5344CB8AC3E}">
        <p14:creationId xmlns:p14="http://schemas.microsoft.com/office/powerpoint/2010/main" val="3990769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2EEEA-E985-781E-CCF1-BFDB062D5F01}"/>
              </a:ext>
            </a:extLst>
          </p:cNvPr>
          <p:cNvSpPr>
            <a:spLocks noGrp="1"/>
          </p:cNvSpPr>
          <p:nvPr>
            <p:ph type="title"/>
          </p:nvPr>
        </p:nvSpPr>
        <p:spPr/>
        <p:txBody>
          <a:bodyPr/>
          <a:lstStyle/>
          <a:p>
            <a:r>
              <a:rPr lang="en-US" dirty="0"/>
              <a:t>RNN</a:t>
            </a:r>
          </a:p>
        </p:txBody>
      </p:sp>
      <p:sp>
        <p:nvSpPr>
          <p:cNvPr id="3" name="Content Placeholder 2">
            <a:extLst>
              <a:ext uri="{FF2B5EF4-FFF2-40B4-BE49-F238E27FC236}">
                <a16:creationId xmlns:a16="http://schemas.microsoft.com/office/drawing/2014/main" id="{D308EA11-C945-3C36-4603-75B1E09B2851}"/>
              </a:ext>
            </a:extLst>
          </p:cNvPr>
          <p:cNvSpPr>
            <a:spLocks noGrp="1"/>
          </p:cNvSpPr>
          <p:nvPr>
            <p:ph idx="1"/>
          </p:nvPr>
        </p:nvSpPr>
        <p:spPr/>
        <p:txBody>
          <a:bodyPr>
            <a:normAutofit/>
          </a:bodyPr>
          <a:lstStyle/>
          <a:p>
            <a:r>
              <a:rPr lang="en-US" dirty="0">
                <a:solidFill>
                  <a:schemeClr val="tx2"/>
                </a:solidFill>
              </a:rPr>
              <a:t>RNNs are different than the classical multi-layer perceptron (MLP) networks because of two main reasons: 1) They take into account what happened previously and 2) they share parameters/weights.</a:t>
            </a:r>
          </a:p>
        </p:txBody>
      </p:sp>
      <p:sp>
        <p:nvSpPr>
          <p:cNvPr id="4" name="Slide Number Placeholder 3">
            <a:extLst>
              <a:ext uri="{FF2B5EF4-FFF2-40B4-BE49-F238E27FC236}">
                <a16:creationId xmlns:a16="http://schemas.microsoft.com/office/drawing/2014/main" id="{274C97E9-121F-B432-FCF3-E5A916EF8BBF}"/>
              </a:ext>
            </a:extLst>
          </p:cNvPr>
          <p:cNvSpPr>
            <a:spLocks noGrp="1"/>
          </p:cNvSpPr>
          <p:nvPr>
            <p:ph type="sldNum" sz="quarter" idx="12"/>
          </p:nvPr>
        </p:nvSpPr>
        <p:spPr/>
        <p:txBody>
          <a:bodyPr/>
          <a:lstStyle/>
          <a:p>
            <a:fld id="{7DC1BBB0-96F0-4077-A278-0F3FB5C104D3}" type="slidenum">
              <a:rPr lang="en-US" smtClean="0"/>
              <a:t>36</a:t>
            </a:fld>
            <a:endParaRPr lang="en-US"/>
          </a:p>
        </p:txBody>
      </p:sp>
    </p:spTree>
    <p:extLst>
      <p:ext uri="{BB962C8B-B14F-4D97-AF65-F5344CB8AC3E}">
        <p14:creationId xmlns:p14="http://schemas.microsoft.com/office/powerpoint/2010/main" val="2188643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2EEEA-E985-781E-CCF1-BFDB062D5F01}"/>
              </a:ext>
            </a:extLst>
          </p:cNvPr>
          <p:cNvSpPr>
            <a:spLocks noGrp="1"/>
          </p:cNvSpPr>
          <p:nvPr>
            <p:ph type="title"/>
          </p:nvPr>
        </p:nvSpPr>
        <p:spPr/>
        <p:txBody>
          <a:bodyPr/>
          <a:lstStyle/>
          <a:p>
            <a:r>
              <a:rPr lang="en-US" dirty="0"/>
              <a:t>RNN-architecture</a:t>
            </a:r>
          </a:p>
        </p:txBody>
      </p:sp>
      <p:sp>
        <p:nvSpPr>
          <p:cNvPr id="3" name="Content Placeholder 2">
            <a:extLst>
              <a:ext uri="{FF2B5EF4-FFF2-40B4-BE49-F238E27FC236}">
                <a16:creationId xmlns:a16="http://schemas.microsoft.com/office/drawing/2014/main" id="{D308EA11-C945-3C36-4603-75B1E09B2851}"/>
              </a:ext>
            </a:extLst>
          </p:cNvPr>
          <p:cNvSpPr>
            <a:spLocks noGrp="1"/>
          </p:cNvSpPr>
          <p:nvPr>
            <p:ph idx="1"/>
          </p:nvPr>
        </p:nvSpPr>
        <p:spPr/>
        <p:txBody>
          <a:bodyPr>
            <a:normAutofit/>
          </a:bodyPr>
          <a:lstStyle/>
          <a:p>
            <a:r>
              <a:rPr lang="en-US" dirty="0">
                <a:solidFill>
                  <a:schemeClr val="tx2"/>
                </a:solidFill>
              </a:rPr>
              <a:t>Left: Shorthand notation often used for RNNs</a:t>
            </a:r>
          </a:p>
          <a:p>
            <a:r>
              <a:rPr lang="en-US" dirty="0">
                <a:solidFill>
                  <a:schemeClr val="tx2"/>
                </a:solidFill>
              </a:rPr>
              <a:t>Right: Unfolded notation for RNNs</a:t>
            </a:r>
          </a:p>
        </p:txBody>
      </p:sp>
      <p:pic>
        <p:nvPicPr>
          <p:cNvPr id="5" name="Picture 4">
            <a:extLst>
              <a:ext uri="{FF2B5EF4-FFF2-40B4-BE49-F238E27FC236}">
                <a16:creationId xmlns:a16="http://schemas.microsoft.com/office/drawing/2014/main" id="{7DF6C241-0138-D7F5-1D07-C9B3FE415239}"/>
              </a:ext>
            </a:extLst>
          </p:cNvPr>
          <p:cNvPicPr>
            <a:picLocks noChangeAspect="1"/>
          </p:cNvPicPr>
          <p:nvPr/>
        </p:nvPicPr>
        <p:blipFill>
          <a:blip r:embed="rId2"/>
          <a:stretch>
            <a:fillRect/>
          </a:stretch>
        </p:blipFill>
        <p:spPr>
          <a:xfrm>
            <a:off x="1836142" y="2810968"/>
            <a:ext cx="8516539" cy="3543795"/>
          </a:xfrm>
          <a:prstGeom prst="rect">
            <a:avLst/>
          </a:prstGeom>
        </p:spPr>
      </p:pic>
      <p:sp>
        <p:nvSpPr>
          <p:cNvPr id="4" name="Slide Number Placeholder 3">
            <a:extLst>
              <a:ext uri="{FF2B5EF4-FFF2-40B4-BE49-F238E27FC236}">
                <a16:creationId xmlns:a16="http://schemas.microsoft.com/office/drawing/2014/main" id="{A99852DC-B64C-8240-B9B9-F5D5DA75D543}"/>
              </a:ext>
            </a:extLst>
          </p:cNvPr>
          <p:cNvSpPr>
            <a:spLocks noGrp="1"/>
          </p:cNvSpPr>
          <p:nvPr>
            <p:ph type="sldNum" sz="quarter" idx="12"/>
          </p:nvPr>
        </p:nvSpPr>
        <p:spPr/>
        <p:txBody>
          <a:bodyPr/>
          <a:lstStyle/>
          <a:p>
            <a:fld id="{7DC1BBB0-96F0-4077-A278-0F3FB5C104D3}" type="slidenum">
              <a:rPr lang="en-US" smtClean="0"/>
              <a:t>37</a:t>
            </a:fld>
            <a:endParaRPr lang="en-US"/>
          </a:p>
        </p:txBody>
      </p:sp>
    </p:spTree>
    <p:extLst>
      <p:ext uri="{BB962C8B-B14F-4D97-AF65-F5344CB8AC3E}">
        <p14:creationId xmlns:p14="http://schemas.microsoft.com/office/powerpoint/2010/main" val="739851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2EEEA-E985-781E-CCF1-BFDB062D5F01}"/>
              </a:ext>
            </a:extLst>
          </p:cNvPr>
          <p:cNvSpPr>
            <a:spLocks noGrp="1"/>
          </p:cNvSpPr>
          <p:nvPr>
            <p:ph type="title"/>
          </p:nvPr>
        </p:nvSpPr>
        <p:spPr/>
        <p:txBody>
          <a:bodyPr/>
          <a:lstStyle/>
          <a:p>
            <a:r>
              <a:rPr lang="en-US" dirty="0"/>
              <a:t>RNN-architecture</a:t>
            </a:r>
          </a:p>
        </p:txBody>
      </p:sp>
      <p:sp>
        <p:nvSpPr>
          <p:cNvPr id="3" name="Content Placeholder 2">
            <a:extLst>
              <a:ext uri="{FF2B5EF4-FFF2-40B4-BE49-F238E27FC236}">
                <a16:creationId xmlns:a16="http://schemas.microsoft.com/office/drawing/2014/main" id="{D308EA11-C945-3C36-4603-75B1E09B2851}"/>
              </a:ext>
            </a:extLst>
          </p:cNvPr>
          <p:cNvSpPr>
            <a:spLocks noGrp="1"/>
          </p:cNvSpPr>
          <p:nvPr>
            <p:ph idx="1"/>
          </p:nvPr>
        </p:nvSpPr>
        <p:spPr/>
        <p:txBody>
          <a:bodyPr>
            <a:normAutofit/>
          </a:bodyPr>
          <a:lstStyle/>
          <a:p>
            <a:r>
              <a:rPr lang="en-US" sz="2000" dirty="0">
                <a:solidFill>
                  <a:schemeClr val="tx2"/>
                </a:solidFill>
              </a:rPr>
              <a:t>The green blocks are called hidden states. The blue circles, defined by the vector a within each block, are called hidden nodes or hidden units where the number of nodes is decided by the hyper-parameter d.</a:t>
            </a:r>
          </a:p>
        </p:txBody>
      </p:sp>
      <p:pic>
        <p:nvPicPr>
          <p:cNvPr id="5" name="Picture 4">
            <a:extLst>
              <a:ext uri="{FF2B5EF4-FFF2-40B4-BE49-F238E27FC236}">
                <a16:creationId xmlns:a16="http://schemas.microsoft.com/office/drawing/2014/main" id="{7DF6C241-0138-D7F5-1D07-C9B3FE415239}"/>
              </a:ext>
            </a:extLst>
          </p:cNvPr>
          <p:cNvPicPr>
            <a:picLocks noChangeAspect="1"/>
          </p:cNvPicPr>
          <p:nvPr/>
        </p:nvPicPr>
        <p:blipFill>
          <a:blip r:embed="rId2"/>
          <a:stretch>
            <a:fillRect/>
          </a:stretch>
        </p:blipFill>
        <p:spPr>
          <a:xfrm>
            <a:off x="1836142" y="2810968"/>
            <a:ext cx="8516539" cy="3543795"/>
          </a:xfrm>
          <a:prstGeom prst="rect">
            <a:avLst/>
          </a:prstGeom>
        </p:spPr>
      </p:pic>
      <p:sp>
        <p:nvSpPr>
          <p:cNvPr id="4" name="Slide Number Placeholder 3">
            <a:extLst>
              <a:ext uri="{FF2B5EF4-FFF2-40B4-BE49-F238E27FC236}">
                <a16:creationId xmlns:a16="http://schemas.microsoft.com/office/drawing/2014/main" id="{EA8A78D2-C8A8-4156-37AF-D897DC0F027A}"/>
              </a:ext>
            </a:extLst>
          </p:cNvPr>
          <p:cNvSpPr>
            <a:spLocks noGrp="1"/>
          </p:cNvSpPr>
          <p:nvPr>
            <p:ph type="sldNum" sz="quarter" idx="12"/>
          </p:nvPr>
        </p:nvSpPr>
        <p:spPr/>
        <p:txBody>
          <a:bodyPr/>
          <a:lstStyle/>
          <a:p>
            <a:fld id="{7DC1BBB0-96F0-4077-A278-0F3FB5C104D3}" type="slidenum">
              <a:rPr lang="en-US" smtClean="0"/>
              <a:t>38</a:t>
            </a:fld>
            <a:endParaRPr lang="en-US"/>
          </a:p>
        </p:txBody>
      </p:sp>
    </p:spTree>
    <p:extLst>
      <p:ext uri="{BB962C8B-B14F-4D97-AF65-F5344CB8AC3E}">
        <p14:creationId xmlns:p14="http://schemas.microsoft.com/office/powerpoint/2010/main" val="193445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2EEEA-E985-781E-CCF1-BFDB062D5F01}"/>
              </a:ext>
            </a:extLst>
          </p:cNvPr>
          <p:cNvSpPr>
            <a:spLocks noGrp="1"/>
          </p:cNvSpPr>
          <p:nvPr>
            <p:ph type="title"/>
          </p:nvPr>
        </p:nvSpPr>
        <p:spPr/>
        <p:txBody>
          <a:bodyPr/>
          <a:lstStyle/>
          <a:p>
            <a:r>
              <a:rPr lang="en-US" dirty="0"/>
              <a:t>RNN-architecture</a:t>
            </a:r>
          </a:p>
        </p:txBody>
      </p:sp>
      <p:sp>
        <p:nvSpPr>
          <p:cNvPr id="3" name="Content Placeholder 2">
            <a:extLst>
              <a:ext uri="{FF2B5EF4-FFF2-40B4-BE49-F238E27FC236}">
                <a16:creationId xmlns:a16="http://schemas.microsoft.com/office/drawing/2014/main" id="{D308EA11-C945-3C36-4603-75B1E09B2851}"/>
              </a:ext>
            </a:extLst>
          </p:cNvPr>
          <p:cNvSpPr>
            <a:spLocks noGrp="1"/>
          </p:cNvSpPr>
          <p:nvPr>
            <p:ph idx="1"/>
          </p:nvPr>
        </p:nvSpPr>
        <p:spPr/>
        <p:txBody>
          <a:bodyPr>
            <a:normAutofit/>
          </a:bodyPr>
          <a:lstStyle/>
          <a:p>
            <a:r>
              <a:rPr lang="en-US" sz="2000" dirty="0">
                <a:solidFill>
                  <a:schemeClr val="tx2"/>
                </a:solidFill>
              </a:rPr>
              <a:t>Similar to activations in MLPs, think of each green block as an activation function that acts on each blue node. We’ll talk about the calculations within the hidden states in the forward propagation section of this article.</a:t>
            </a:r>
          </a:p>
        </p:txBody>
      </p:sp>
      <p:pic>
        <p:nvPicPr>
          <p:cNvPr id="5" name="Picture 4">
            <a:extLst>
              <a:ext uri="{FF2B5EF4-FFF2-40B4-BE49-F238E27FC236}">
                <a16:creationId xmlns:a16="http://schemas.microsoft.com/office/drawing/2014/main" id="{7DF6C241-0138-D7F5-1D07-C9B3FE415239}"/>
              </a:ext>
            </a:extLst>
          </p:cNvPr>
          <p:cNvPicPr>
            <a:picLocks noChangeAspect="1"/>
          </p:cNvPicPr>
          <p:nvPr/>
        </p:nvPicPr>
        <p:blipFill>
          <a:blip r:embed="rId2"/>
          <a:stretch>
            <a:fillRect/>
          </a:stretch>
        </p:blipFill>
        <p:spPr>
          <a:xfrm>
            <a:off x="1836142" y="2810968"/>
            <a:ext cx="8516539" cy="3543795"/>
          </a:xfrm>
          <a:prstGeom prst="rect">
            <a:avLst/>
          </a:prstGeom>
        </p:spPr>
      </p:pic>
      <p:sp>
        <p:nvSpPr>
          <p:cNvPr id="4" name="Slide Number Placeholder 3">
            <a:extLst>
              <a:ext uri="{FF2B5EF4-FFF2-40B4-BE49-F238E27FC236}">
                <a16:creationId xmlns:a16="http://schemas.microsoft.com/office/drawing/2014/main" id="{8C912DD3-135A-781E-4635-ADAD744309CA}"/>
              </a:ext>
            </a:extLst>
          </p:cNvPr>
          <p:cNvSpPr>
            <a:spLocks noGrp="1"/>
          </p:cNvSpPr>
          <p:nvPr>
            <p:ph type="sldNum" sz="quarter" idx="12"/>
          </p:nvPr>
        </p:nvSpPr>
        <p:spPr/>
        <p:txBody>
          <a:bodyPr/>
          <a:lstStyle/>
          <a:p>
            <a:fld id="{7DC1BBB0-96F0-4077-A278-0F3FB5C104D3}" type="slidenum">
              <a:rPr lang="en-US" smtClean="0"/>
              <a:t>39</a:t>
            </a:fld>
            <a:endParaRPr lang="en-US"/>
          </a:p>
        </p:txBody>
      </p:sp>
    </p:spTree>
    <p:extLst>
      <p:ext uri="{BB962C8B-B14F-4D97-AF65-F5344CB8AC3E}">
        <p14:creationId xmlns:p14="http://schemas.microsoft.com/office/powerpoint/2010/main" val="2353202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99AAF-7107-2A24-316B-91B1C6928F09}"/>
              </a:ext>
            </a:extLst>
          </p:cNvPr>
          <p:cNvSpPr>
            <a:spLocks noGrp="1"/>
          </p:cNvSpPr>
          <p:nvPr>
            <p:ph type="title"/>
          </p:nvPr>
        </p:nvSpPr>
        <p:spPr/>
        <p:txBody>
          <a:bodyPr/>
          <a:lstStyle/>
          <a:p>
            <a:r>
              <a:rPr lang="en-US" dirty="0"/>
              <a:t>NLP Techniques</a:t>
            </a:r>
          </a:p>
        </p:txBody>
      </p:sp>
      <p:pic>
        <p:nvPicPr>
          <p:cNvPr id="5" name="Content Placeholder 4">
            <a:extLst>
              <a:ext uri="{FF2B5EF4-FFF2-40B4-BE49-F238E27FC236}">
                <a16:creationId xmlns:a16="http://schemas.microsoft.com/office/drawing/2014/main" id="{1AD3BCBF-589B-5E2D-D6B8-6A19EEBF7E2C}"/>
              </a:ext>
            </a:extLst>
          </p:cNvPr>
          <p:cNvPicPr>
            <a:picLocks noGrp="1" noChangeAspect="1"/>
          </p:cNvPicPr>
          <p:nvPr>
            <p:ph idx="1"/>
          </p:nvPr>
        </p:nvPicPr>
        <p:blipFill>
          <a:blip r:embed="rId2"/>
          <a:stretch>
            <a:fillRect/>
          </a:stretch>
        </p:blipFill>
        <p:spPr>
          <a:xfrm>
            <a:off x="2898302" y="1676400"/>
            <a:ext cx="6392219" cy="4572000"/>
          </a:xfrm>
        </p:spPr>
      </p:pic>
      <p:sp>
        <p:nvSpPr>
          <p:cNvPr id="3" name="Slide Number Placeholder 2">
            <a:extLst>
              <a:ext uri="{FF2B5EF4-FFF2-40B4-BE49-F238E27FC236}">
                <a16:creationId xmlns:a16="http://schemas.microsoft.com/office/drawing/2014/main" id="{0BC3FBE2-F8DC-A515-33CA-A58BF3A295DA}"/>
              </a:ext>
            </a:extLst>
          </p:cNvPr>
          <p:cNvSpPr>
            <a:spLocks noGrp="1"/>
          </p:cNvSpPr>
          <p:nvPr>
            <p:ph type="sldNum" sz="quarter" idx="12"/>
          </p:nvPr>
        </p:nvSpPr>
        <p:spPr/>
        <p:txBody>
          <a:bodyPr/>
          <a:lstStyle/>
          <a:p>
            <a:fld id="{7DC1BBB0-96F0-4077-A278-0F3FB5C104D3}" type="slidenum">
              <a:rPr lang="en-US" smtClean="0"/>
              <a:t>4</a:t>
            </a:fld>
            <a:endParaRPr lang="en-US"/>
          </a:p>
        </p:txBody>
      </p:sp>
    </p:spTree>
    <p:extLst>
      <p:ext uri="{BB962C8B-B14F-4D97-AF65-F5344CB8AC3E}">
        <p14:creationId xmlns:p14="http://schemas.microsoft.com/office/powerpoint/2010/main" val="1142629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2EEEA-E985-781E-CCF1-BFDB062D5F01}"/>
              </a:ext>
            </a:extLst>
          </p:cNvPr>
          <p:cNvSpPr>
            <a:spLocks noGrp="1"/>
          </p:cNvSpPr>
          <p:nvPr>
            <p:ph type="title"/>
          </p:nvPr>
        </p:nvSpPr>
        <p:spPr/>
        <p:txBody>
          <a:bodyPr/>
          <a:lstStyle/>
          <a:p>
            <a:r>
              <a:rPr lang="en-US" dirty="0"/>
              <a:t>RNN-architecture</a:t>
            </a:r>
          </a:p>
        </p:txBody>
      </p:sp>
      <p:sp>
        <p:nvSpPr>
          <p:cNvPr id="3" name="Content Placeholder 2">
            <a:extLst>
              <a:ext uri="{FF2B5EF4-FFF2-40B4-BE49-F238E27FC236}">
                <a16:creationId xmlns:a16="http://schemas.microsoft.com/office/drawing/2014/main" id="{D308EA11-C945-3C36-4603-75B1E09B2851}"/>
              </a:ext>
            </a:extLst>
          </p:cNvPr>
          <p:cNvSpPr>
            <a:spLocks noGrp="1"/>
          </p:cNvSpPr>
          <p:nvPr>
            <p:ph idx="1"/>
          </p:nvPr>
        </p:nvSpPr>
        <p:spPr/>
        <p:txBody>
          <a:bodyPr>
            <a:normAutofit/>
          </a:bodyPr>
          <a:lstStyle/>
          <a:p>
            <a:r>
              <a:rPr lang="en-US" sz="2000" dirty="0">
                <a:solidFill>
                  <a:schemeClr val="tx2"/>
                </a:solidFill>
              </a:rPr>
              <a:t>vector h — is the output of the hidden state after the activation function has been applied to the hidden nodes. As you can see at time t, the architecture takes into account what happened at t-1 by including the h from the previous hidden state as well as the input x at time t.</a:t>
            </a:r>
          </a:p>
        </p:txBody>
      </p:sp>
      <p:pic>
        <p:nvPicPr>
          <p:cNvPr id="5" name="Picture 4">
            <a:extLst>
              <a:ext uri="{FF2B5EF4-FFF2-40B4-BE49-F238E27FC236}">
                <a16:creationId xmlns:a16="http://schemas.microsoft.com/office/drawing/2014/main" id="{7DF6C241-0138-D7F5-1D07-C9B3FE415239}"/>
              </a:ext>
            </a:extLst>
          </p:cNvPr>
          <p:cNvPicPr>
            <a:picLocks noChangeAspect="1"/>
          </p:cNvPicPr>
          <p:nvPr/>
        </p:nvPicPr>
        <p:blipFill>
          <a:blip r:embed="rId2"/>
          <a:stretch>
            <a:fillRect/>
          </a:stretch>
        </p:blipFill>
        <p:spPr>
          <a:xfrm>
            <a:off x="1836142" y="2810968"/>
            <a:ext cx="8516539" cy="3543795"/>
          </a:xfrm>
          <a:prstGeom prst="rect">
            <a:avLst/>
          </a:prstGeom>
        </p:spPr>
      </p:pic>
      <p:sp>
        <p:nvSpPr>
          <p:cNvPr id="4" name="Slide Number Placeholder 3">
            <a:extLst>
              <a:ext uri="{FF2B5EF4-FFF2-40B4-BE49-F238E27FC236}">
                <a16:creationId xmlns:a16="http://schemas.microsoft.com/office/drawing/2014/main" id="{090E36D3-D23F-9159-A8E3-28B39696C52D}"/>
              </a:ext>
            </a:extLst>
          </p:cNvPr>
          <p:cNvSpPr>
            <a:spLocks noGrp="1"/>
          </p:cNvSpPr>
          <p:nvPr>
            <p:ph type="sldNum" sz="quarter" idx="12"/>
          </p:nvPr>
        </p:nvSpPr>
        <p:spPr/>
        <p:txBody>
          <a:bodyPr/>
          <a:lstStyle/>
          <a:p>
            <a:fld id="{7DC1BBB0-96F0-4077-A278-0F3FB5C104D3}" type="slidenum">
              <a:rPr lang="en-US" smtClean="0"/>
              <a:t>40</a:t>
            </a:fld>
            <a:endParaRPr lang="en-US"/>
          </a:p>
        </p:txBody>
      </p:sp>
    </p:spTree>
    <p:extLst>
      <p:ext uri="{BB962C8B-B14F-4D97-AF65-F5344CB8AC3E}">
        <p14:creationId xmlns:p14="http://schemas.microsoft.com/office/powerpoint/2010/main" val="1762636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2EEEA-E985-781E-CCF1-BFDB062D5F01}"/>
              </a:ext>
            </a:extLst>
          </p:cNvPr>
          <p:cNvSpPr>
            <a:spLocks noGrp="1"/>
          </p:cNvSpPr>
          <p:nvPr>
            <p:ph type="title"/>
          </p:nvPr>
        </p:nvSpPr>
        <p:spPr/>
        <p:txBody>
          <a:bodyPr/>
          <a:lstStyle/>
          <a:p>
            <a:r>
              <a:rPr lang="en-US" dirty="0"/>
              <a:t>RNN-architecture</a:t>
            </a:r>
          </a:p>
        </p:txBody>
      </p:sp>
      <p:sp>
        <p:nvSpPr>
          <p:cNvPr id="3" name="Content Placeholder 2">
            <a:extLst>
              <a:ext uri="{FF2B5EF4-FFF2-40B4-BE49-F238E27FC236}">
                <a16:creationId xmlns:a16="http://schemas.microsoft.com/office/drawing/2014/main" id="{D308EA11-C945-3C36-4603-75B1E09B2851}"/>
              </a:ext>
            </a:extLst>
          </p:cNvPr>
          <p:cNvSpPr>
            <a:spLocks noGrp="1"/>
          </p:cNvSpPr>
          <p:nvPr>
            <p:ph idx="1"/>
          </p:nvPr>
        </p:nvSpPr>
        <p:spPr/>
        <p:txBody>
          <a:bodyPr>
            <a:normAutofit/>
          </a:bodyPr>
          <a:lstStyle/>
          <a:p>
            <a:r>
              <a:rPr lang="en-US" sz="2000" dirty="0">
                <a:solidFill>
                  <a:schemeClr val="tx2"/>
                </a:solidFill>
              </a:rPr>
              <a:t>This allows the network to account for information from previous inputs that are sequentially behind the current input. It’s important to note that the zeroth h vector will always start as a vector of 0’s because the algorithm has no information preceding the first element in the sequence.</a:t>
            </a:r>
          </a:p>
        </p:txBody>
      </p:sp>
      <p:pic>
        <p:nvPicPr>
          <p:cNvPr id="5" name="Picture 4">
            <a:extLst>
              <a:ext uri="{FF2B5EF4-FFF2-40B4-BE49-F238E27FC236}">
                <a16:creationId xmlns:a16="http://schemas.microsoft.com/office/drawing/2014/main" id="{7DF6C241-0138-D7F5-1D07-C9B3FE415239}"/>
              </a:ext>
            </a:extLst>
          </p:cNvPr>
          <p:cNvPicPr>
            <a:picLocks noChangeAspect="1"/>
          </p:cNvPicPr>
          <p:nvPr/>
        </p:nvPicPr>
        <p:blipFill>
          <a:blip r:embed="rId2"/>
          <a:stretch>
            <a:fillRect/>
          </a:stretch>
        </p:blipFill>
        <p:spPr>
          <a:xfrm>
            <a:off x="1836142" y="2810968"/>
            <a:ext cx="8516539" cy="3543795"/>
          </a:xfrm>
          <a:prstGeom prst="rect">
            <a:avLst/>
          </a:prstGeom>
        </p:spPr>
      </p:pic>
      <p:sp>
        <p:nvSpPr>
          <p:cNvPr id="4" name="Slide Number Placeholder 3">
            <a:extLst>
              <a:ext uri="{FF2B5EF4-FFF2-40B4-BE49-F238E27FC236}">
                <a16:creationId xmlns:a16="http://schemas.microsoft.com/office/drawing/2014/main" id="{CCC93797-9621-B222-3570-2587DB80ECF3}"/>
              </a:ext>
            </a:extLst>
          </p:cNvPr>
          <p:cNvSpPr>
            <a:spLocks noGrp="1"/>
          </p:cNvSpPr>
          <p:nvPr>
            <p:ph type="sldNum" sz="quarter" idx="12"/>
          </p:nvPr>
        </p:nvSpPr>
        <p:spPr/>
        <p:txBody>
          <a:bodyPr/>
          <a:lstStyle/>
          <a:p>
            <a:fld id="{7DC1BBB0-96F0-4077-A278-0F3FB5C104D3}" type="slidenum">
              <a:rPr lang="en-US" smtClean="0"/>
              <a:t>41</a:t>
            </a:fld>
            <a:endParaRPr lang="en-US"/>
          </a:p>
        </p:txBody>
      </p:sp>
    </p:spTree>
    <p:extLst>
      <p:ext uri="{BB962C8B-B14F-4D97-AF65-F5344CB8AC3E}">
        <p14:creationId xmlns:p14="http://schemas.microsoft.com/office/powerpoint/2010/main" val="1311252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2EEEA-E985-781E-CCF1-BFDB062D5F01}"/>
              </a:ext>
            </a:extLst>
          </p:cNvPr>
          <p:cNvSpPr>
            <a:spLocks noGrp="1"/>
          </p:cNvSpPr>
          <p:nvPr>
            <p:ph type="title"/>
          </p:nvPr>
        </p:nvSpPr>
        <p:spPr/>
        <p:txBody>
          <a:bodyPr/>
          <a:lstStyle/>
          <a:p>
            <a:r>
              <a:rPr lang="en-US" dirty="0"/>
              <a:t>RNN-architecture</a:t>
            </a:r>
          </a:p>
        </p:txBody>
      </p:sp>
      <p:sp>
        <p:nvSpPr>
          <p:cNvPr id="3" name="Content Placeholder 2">
            <a:extLst>
              <a:ext uri="{FF2B5EF4-FFF2-40B4-BE49-F238E27FC236}">
                <a16:creationId xmlns:a16="http://schemas.microsoft.com/office/drawing/2014/main" id="{D308EA11-C945-3C36-4603-75B1E09B2851}"/>
              </a:ext>
            </a:extLst>
          </p:cNvPr>
          <p:cNvSpPr>
            <a:spLocks noGrp="1"/>
          </p:cNvSpPr>
          <p:nvPr>
            <p:ph idx="1"/>
          </p:nvPr>
        </p:nvSpPr>
        <p:spPr/>
        <p:txBody>
          <a:bodyPr>
            <a:normAutofit/>
          </a:bodyPr>
          <a:lstStyle/>
          <a:p>
            <a:r>
              <a:rPr lang="en-US" sz="2000" dirty="0">
                <a:solidFill>
                  <a:schemeClr val="tx2"/>
                </a:solidFill>
              </a:rPr>
              <a:t>Matrices </a:t>
            </a:r>
            <a:r>
              <a:rPr lang="en-US" sz="2000" dirty="0" err="1">
                <a:solidFill>
                  <a:schemeClr val="tx2"/>
                </a:solidFill>
              </a:rPr>
              <a:t>Wx</a:t>
            </a:r>
            <a:r>
              <a:rPr lang="en-US" sz="2000" dirty="0">
                <a:solidFill>
                  <a:schemeClr val="tx2"/>
                </a:solidFill>
              </a:rPr>
              <a:t>, Wy, </a:t>
            </a:r>
            <a:r>
              <a:rPr lang="en-US" sz="2000" dirty="0" err="1">
                <a:solidFill>
                  <a:schemeClr val="tx2"/>
                </a:solidFill>
              </a:rPr>
              <a:t>Wh</a:t>
            </a:r>
            <a:r>
              <a:rPr lang="en-US" sz="2000" dirty="0">
                <a:solidFill>
                  <a:schemeClr val="tx2"/>
                </a:solidFill>
              </a:rPr>
              <a:t> — are the weights of the RNN architecture which are shared throughout the entire network. The model weights of </a:t>
            </a:r>
            <a:r>
              <a:rPr lang="en-US" sz="2000" dirty="0" err="1">
                <a:solidFill>
                  <a:schemeClr val="tx2"/>
                </a:solidFill>
              </a:rPr>
              <a:t>Wx</a:t>
            </a:r>
            <a:r>
              <a:rPr lang="en-US" sz="2000" dirty="0">
                <a:solidFill>
                  <a:schemeClr val="tx2"/>
                </a:solidFill>
              </a:rPr>
              <a:t> at t=1 are the exact same as the weights of </a:t>
            </a:r>
            <a:r>
              <a:rPr lang="en-US" sz="2000" dirty="0" err="1">
                <a:solidFill>
                  <a:schemeClr val="tx2"/>
                </a:solidFill>
              </a:rPr>
              <a:t>Wx</a:t>
            </a:r>
            <a:r>
              <a:rPr lang="en-US" sz="2000" dirty="0">
                <a:solidFill>
                  <a:schemeClr val="tx2"/>
                </a:solidFill>
              </a:rPr>
              <a:t> at t=2 and every other time step.</a:t>
            </a:r>
          </a:p>
        </p:txBody>
      </p:sp>
      <p:pic>
        <p:nvPicPr>
          <p:cNvPr id="5" name="Picture 4">
            <a:extLst>
              <a:ext uri="{FF2B5EF4-FFF2-40B4-BE49-F238E27FC236}">
                <a16:creationId xmlns:a16="http://schemas.microsoft.com/office/drawing/2014/main" id="{7DF6C241-0138-D7F5-1D07-C9B3FE415239}"/>
              </a:ext>
            </a:extLst>
          </p:cNvPr>
          <p:cNvPicPr>
            <a:picLocks noChangeAspect="1"/>
          </p:cNvPicPr>
          <p:nvPr/>
        </p:nvPicPr>
        <p:blipFill>
          <a:blip r:embed="rId2"/>
          <a:stretch>
            <a:fillRect/>
          </a:stretch>
        </p:blipFill>
        <p:spPr>
          <a:xfrm>
            <a:off x="1836142" y="2810968"/>
            <a:ext cx="8516539" cy="3543795"/>
          </a:xfrm>
          <a:prstGeom prst="rect">
            <a:avLst/>
          </a:prstGeom>
        </p:spPr>
      </p:pic>
      <p:sp>
        <p:nvSpPr>
          <p:cNvPr id="4" name="Slide Number Placeholder 3">
            <a:extLst>
              <a:ext uri="{FF2B5EF4-FFF2-40B4-BE49-F238E27FC236}">
                <a16:creationId xmlns:a16="http://schemas.microsoft.com/office/drawing/2014/main" id="{D88FCDCB-24EF-357F-14AF-923E07E5F23D}"/>
              </a:ext>
            </a:extLst>
          </p:cNvPr>
          <p:cNvSpPr>
            <a:spLocks noGrp="1"/>
          </p:cNvSpPr>
          <p:nvPr>
            <p:ph type="sldNum" sz="quarter" idx="12"/>
          </p:nvPr>
        </p:nvSpPr>
        <p:spPr/>
        <p:txBody>
          <a:bodyPr/>
          <a:lstStyle/>
          <a:p>
            <a:fld id="{7DC1BBB0-96F0-4077-A278-0F3FB5C104D3}" type="slidenum">
              <a:rPr lang="en-US" smtClean="0"/>
              <a:t>42</a:t>
            </a:fld>
            <a:endParaRPr lang="en-US"/>
          </a:p>
        </p:txBody>
      </p:sp>
    </p:spTree>
    <p:extLst>
      <p:ext uri="{BB962C8B-B14F-4D97-AF65-F5344CB8AC3E}">
        <p14:creationId xmlns:p14="http://schemas.microsoft.com/office/powerpoint/2010/main" val="4258512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2EEEA-E985-781E-CCF1-BFDB062D5F01}"/>
              </a:ext>
            </a:extLst>
          </p:cNvPr>
          <p:cNvSpPr>
            <a:spLocks noGrp="1"/>
          </p:cNvSpPr>
          <p:nvPr>
            <p:ph type="title"/>
          </p:nvPr>
        </p:nvSpPr>
        <p:spPr/>
        <p:txBody>
          <a:bodyPr/>
          <a:lstStyle/>
          <a:p>
            <a:r>
              <a:rPr lang="en-US" dirty="0"/>
              <a:t>RNN-architecture</a:t>
            </a:r>
          </a:p>
        </p:txBody>
      </p:sp>
      <p:sp>
        <p:nvSpPr>
          <p:cNvPr id="3" name="Content Placeholder 2">
            <a:extLst>
              <a:ext uri="{FF2B5EF4-FFF2-40B4-BE49-F238E27FC236}">
                <a16:creationId xmlns:a16="http://schemas.microsoft.com/office/drawing/2014/main" id="{D308EA11-C945-3C36-4603-75B1E09B2851}"/>
              </a:ext>
            </a:extLst>
          </p:cNvPr>
          <p:cNvSpPr>
            <a:spLocks noGrp="1"/>
          </p:cNvSpPr>
          <p:nvPr>
            <p:ph idx="1"/>
          </p:nvPr>
        </p:nvSpPr>
        <p:spPr/>
        <p:txBody>
          <a:bodyPr>
            <a:normAutofit/>
          </a:bodyPr>
          <a:lstStyle/>
          <a:p>
            <a:r>
              <a:rPr lang="en-US" sz="2000" dirty="0">
                <a:solidFill>
                  <a:schemeClr val="tx2"/>
                </a:solidFill>
              </a:rPr>
              <a:t>Vector xᵢ — is the input to each hidden state where </a:t>
            </a:r>
            <a:r>
              <a:rPr lang="en-US" sz="2000" dirty="0" err="1">
                <a:solidFill>
                  <a:schemeClr val="tx2"/>
                </a:solidFill>
              </a:rPr>
              <a:t>i</a:t>
            </a:r>
            <a:r>
              <a:rPr lang="en-US" sz="2000" dirty="0">
                <a:solidFill>
                  <a:schemeClr val="tx2"/>
                </a:solidFill>
              </a:rPr>
              <a:t>=1, 2,…, n for each element in the input sequence</a:t>
            </a:r>
          </a:p>
        </p:txBody>
      </p:sp>
      <p:pic>
        <p:nvPicPr>
          <p:cNvPr id="5" name="Picture 4">
            <a:extLst>
              <a:ext uri="{FF2B5EF4-FFF2-40B4-BE49-F238E27FC236}">
                <a16:creationId xmlns:a16="http://schemas.microsoft.com/office/drawing/2014/main" id="{7DF6C241-0138-D7F5-1D07-C9B3FE415239}"/>
              </a:ext>
            </a:extLst>
          </p:cNvPr>
          <p:cNvPicPr>
            <a:picLocks noChangeAspect="1"/>
          </p:cNvPicPr>
          <p:nvPr/>
        </p:nvPicPr>
        <p:blipFill>
          <a:blip r:embed="rId2"/>
          <a:stretch>
            <a:fillRect/>
          </a:stretch>
        </p:blipFill>
        <p:spPr>
          <a:xfrm>
            <a:off x="1836142" y="2810968"/>
            <a:ext cx="8516539" cy="3543795"/>
          </a:xfrm>
          <a:prstGeom prst="rect">
            <a:avLst/>
          </a:prstGeom>
        </p:spPr>
      </p:pic>
      <p:sp>
        <p:nvSpPr>
          <p:cNvPr id="4" name="Slide Number Placeholder 3">
            <a:extLst>
              <a:ext uri="{FF2B5EF4-FFF2-40B4-BE49-F238E27FC236}">
                <a16:creationId xmlns:a16="http://schemas.microsoft.com/office/drawing/2014/main" id="{D0238EAE-2E59-5841-C9DC-E460D12E74DE}"/>
              </a:ext>
            </a:extLst>
          </p:cNvPr>
          <p:cNvSpPr>
            <a:spLocks noGrp="1"/>
          </p:cNvSpPr>
          <p:nvPr>
            <p:ph type="sldNum" sz="quarter" idx="12"/>
          </p:nvPr>
        </p:nvSpPr>
        <p:spPr/>
        <p:txBody>
          <a:bodyPr/>
          <a:lstStyle/>
          <a:p>
            <a:fld id="{7DC1BBB0-96F0-4077-A278-0F3FB5C104D3}" type="slidenum">
              <a:rPr lang="en-US" smtClean="0"/>
              <a:t>43</a:t>
            </a:fld>
            <a:endParaRPr lang="en-US"/>
          </a:p>
        </p:txBody>
      </p:sp>
    </p:spTree>
    <p:extLst>
      <p:ext uri="{BB962C8B-B14F-4D97-AF65-F5344CB8AC3E}">
        <p14:creationId xmlns:p14="http://schemas.microsoft.com/office/powerpoint/2010/main" val="3480254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2EEEA-E985-781E-CCF1-BFDB062D5F01}"/>
              </a:ext>
            </a:extLst>
          </p:cNvPr>
          <p:cNvSpPr>
            <a:spLocks noGrp="1"/>
          </p:cNvSpPr>
          <p:nvPr>
            <p:ph type="title"/>
          </p:nvPr>
        </p:nvSpPr>
        <p:spPr/>
        <p:txBody>
          <a:bodyPr/>
          <a:lstStyle/>
          <a:p>
            <a:r>
              <a:rPr lang="en-US" dirty="0"/>
              <a:t>RNN-Equations</a:t>
            </a:r>
          </a:p>
        </p:txBody>
      </p:sp>
      <p:sp>
        <p:nvSpPr>
          <p:cNvPr id="3" name="Content Placeholder 2">
            <a:extLst>
              <a:ext uri="{FF2B5EF4-FFF2-40B4-BE49-F238E27FC236}">
                <a16:creationId xmlns:a16="http://schemas.microsoft.com/office/drawing/2014/main" id="{D308EA11-C945-3C36-4603-75B1E09B2851}"/>
              </a:ext>
            </a:extLst>
          </p:cNvPr>
          <p:cNvSpPr>
            <a:spLocks noGrp="1"/>
          </p:cNvSpPr>
          <p:nvPr>
            <p:ph idx="1"/>
          </p:nvPr>
        </p:nvSpPr>
        <p:spPr/>
        <p:txBody>
          <a:bodyPr>
            <a:normAutofit/>
          </a:bodyPr>
          <a:lstStyle/>
          <a:p>
            <a:r>
              <a:rPr lang="en-US" sz="2000" dirty="0">
                <a:solidFill>
                  <a:schemeClr val="tx2"/>
                </a:solidFill>
              </a:rPr>
              <a:t>The hidden nodes are a concatenation of the previous state’s output weighted by the weight matrix </a:t>
            </a:r>
            <a:r>
              <a:rPr lang="en-US" sz="2000" dirty="0" err="1">
                <a:solidFill>
                  <a:schemeClr val="tx2"/>
                </a:solidFill>
              </a:rPr>
              <a:t>Wh</a:t>
            </a:r>
            <a:r>
              <a:rPr lang="en-US" sz="2000" dirty="0">
                <a:solidFill>
                  <a:schemeClr val="tx2"/>
                </a:solidFill>
              </a:rPr>
              <a:t> and the input x weighted by the weight matrix </a:t>
            </a:r>
            <a:r>
              <a:rPr lang="en-US" sz="2000" dirty="0" err="1">
                <a:solidFill>
                  <a:schemeClr val="tx2"/>
                </a:solidFill>
              </a:rPr>
              <a:t>Wx</a:t>
            </a:r>
            <a:r>
              <a:rPr lang="en-US" sz="2000" dirty="0">
                <a:solidFill>
                  <a:schemeClr val="tx2"/>
                </a:solidFill>
              </a:rPr>
              <a:t>.</a:t>
            </a:r>
          </a:p>
        </p:txBody>
      </p:sp>
      <p:pic>
        <p:nvPicPr>
          <p:cNvPr id="6" name="Picture 5">
            <a:extLst>
              <a:ext uri="{FF2B5EF4-FFF2-40B4-BE49-F238E27FC236}">
                <a16:creationId xmlns:a16="http://schemas.microsoft.com/office/drawing/2014/main" id="{929FD4D5-202F-EF14-32BA-49391C021D1C}"/>
              </a:ext>
            </a:extLst>
          </p:cNvPr>
          <p:cNvPicPr>
            <a:picLocks noChangeAspect="1"/>
          </p:cNvPicPr>
          <p:nvPr/>
        </p:nvPicPr>
        <p:blipFill>
          <a:blip r:embed="rId2"/>
          <a:stretch>
            <a:fillRect/>
          </a:stretch>
        </p:blipFill>
        <p:spPr>
          <a:xfrm>
            <a:off x="1931406" y="3231669"/>
            <a:ext cx="8326012" cy="3448531"/>
          </a:xfrm>
          <a:prstGeom prst="rect">
            <a:avLst/>
          </a:prstGeom>
        </p:spPr>
      </p:pic>
      <p:sp>
        <p:nvSpPr>
          <p:cNvPr id="4" name="Slide Number Placeholder 3">
            <a:extLst>
              <a:ext uri="{FF2B5EF4-FFF2-40B4-BE49-F238E27FC236}">
                <a16:creationId xmlns:a16="http://schemas.microsoft.com/office/drawing/2014/main" id="{BED91625-0A58-651E-EA80-4D98E8BF96AB}"/>
              </a:ext>
            </a:extLst>
          </p:cNvPr>
          <p:cNvSpPr>
            <a:spLocks noGrp="1"/>
          </p:cNvSpPr>
          <p:nvPr>
            <p:ph type="sldNum" sz="quarter" idx="12"/>
          </p:nvPr>
        </p:nvSpPr>
        <p:spPr/>
        <p:txBody>
          <a:bodyPr/>
          <a:lstStyle/>
          <a:p>
            <a:fld id="{7DC1BBB0-96F0-4077-A278-0F3FB5C104D3}" type="slidenum">
              <a:rPr lang="en-US" smtClean="0"/>
              <a:t>44</a:t>
            </a:fld>
            <a:endParaRPr lang="en-US"/>
          </a:p>
        </p:txBody>
      </p:sp>
    </p:spTree>
    <p:extLst>
      <p:ext uri="{BB962C8B-B14F-4D97-AF65-F5344CB8AC3E}">
        <p14:creationId xmlns:p14="http://schemas.microsoft.com/office/powerpoint/2010/main" val="963887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2EEEA-E985-781E-CCF1-BFDB062D5F01}"/>
              </a:ext>
            </a:extLst>
          </p:cNvPr>
          <p:cNvSpPr>
            <a:spLocks noGrp="1"/>
          </p:cNvSpPr>
          <p:nvPr>
            <p:ph type="title"/>
          </p:nvPr>
        </p:nvSpPr>
        <p:spPr/>
        <p:txBody>
          <a:bodyPr/>
          <a:lstStyle/>
          <a:p>
            <a:r>
              <a:rPr lang="en-US" dirty="0"/>
              <a:t>RNN-Equations</a:t>
            </a:r>
          </a:p>
        </p:txBody>
      </p:sp>
      <p:sp>
        <p:nvSpPr>
          <p:cNvPr id="3" name="Content Placeholder 2">
            <a:extLst>
              <a:ext uri="{FF2B5EF4-FFF2-40B4-BE49-F238E27FC236}">
                <a16:creationId xmlns:a16="http://schemas.microsoft.com/office/drawing/2014/main" id="{D308EA11-C945-3C36-4603-75B1E09B2851}"/>
              </a:ext>
            </a:extLst>
          </p:cNvPr>
          <p:cNvSpPr>
            <a:spLocks noGrp="1"/>
          </p:cNvSpPr>
          <p:nvPr>
            <p:ph idx="1"/>
          </p:nvPr>
        </p:nvSpPr>
        <p:spPr/>
        <p:txBody>
          <a:bodyPr>
            <a:normAutofit/>
          </a:bodyPr>
          <a:lstStyle/>
          <a:p>
            <a:r>
              <a:rPr lang="en-US" sz="2000" dirty="0">
                <a:solidFill>
                  <a:schemeClr val="tx2"/>
                </a:solidFill>
              </a:rPr>
              <a:t>The tanh function is the activation function that we mentioned earlier, symbolized by the green block.</a:t>
            </a:r>
          </a:p>
        </p:txBody>
      </p:sp>
      <p:pic>
        <p:nvPicPr>
          <p:cNvPr id="6" name="Picture 5">
            <a:extLst>
              <a:ext uri="{FF2B5EF4-FFF2-40B4-BE49-F238E27FC236}">
                <a16:creationId xmlns:a16="http://schemas.microsoft.com/office/drawing/2014/main" id="{929FD4D5-202F-EF14-32BA-49391C021D1C}"/>
              </a:ext>
            </a:extLst>
          </p:cNvPr>
          <p:cNvPicPr>
            <a:picLocks noChangeAspect="1"/>
          </p:cNvPicPr>
          <p:nvPr/>
        </p:nvPicPr>
        <p:blipFill>
          <a:blip r:embed="rId2"/>
          <a:stretch>
            <a:fillRect/>
          </a:stretch>
        </p:blipFill>
        <p:spPr>
          <a:xfrm>
            <a:off x="1931406" y="3231669"/>
            <a:ext cx="8326012" cy="3448531"/>
          </a:xfrm>
          <a:prstGeom prst="rect">
            <a:avLst/>
          </a:prstGeom>
        </p:spPr>
      </p:pic>
      <p:sp>
        <p:nvSpPr>
          <p:cNvPr id="4" name="Slide Number Placeholder 3">
            <a:extLst>
              <a:ext uri="{FF2B5EF4-FFF2-40B4-BE49-F238E27FC236}">
                <a16:creationId xmlns:a16="http://schemas.microsoft.com/office/drawing/2014/main" id="{A2E49170-159B-7DE4-B6C4-56CED78676EF}"/>
              </a:ext>
            </a:extLst>
          </p:cNvPr>
          <p:cNvSpPr>
            <a:spLocks noGrp="1"/>
          </p:cNvSpPr>
          <p:nvPr>
            <p:ph type="sldNum" sz="quarter" idx="12"/>
          </p:nvPr>
        </p:nvSpPr>
        <p:spPr/>
        <p:txBody>
          <a:bodyPr/>
          <a:lstStyle/>
          <a:p>
            <a:fld id="{7DC1BBB0-96F0-4077-A278-0F3FB5C104D3}" type="slidenum">
              <a:rPr lang="en-US" smtClean="0"/>
              <a:t>45</a:t>
            </a:fld>
            <a:endParaRPr lang="en-US"/>
          </a:p>
        </p:txBody>
      </p:sp>
    </p:spTree>
    <p:extLst>
      <p:ext uri="{BB962C8B-B14F-4D97-AF65-F5344CB8AC3E}">
        <p14:creationId xmlns:p14="http://schemas.microsoft.com/office/powerpoint/2010/main" val="3355496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2EEEA-E985-781E-CCF1-BFDB062D5F01}"/>
              </a:ext>
            </a:extLst>
          </p:cNvPr>
          <p:cNvSpPr>
            <a:spLocks noGrp="1"/>
          </p:cNvSpPr>
          <p:nvPr>
            <p:ph type="title"/>
          </p:nvPr>
        </p:nvSpPr>
        <p:spPr/>
        <p:txBody>
          <a:bodyPr/>
          <a:lstStyle/>
          <a:p>
            <a:r>
              <a:rPr lang="en-US" dirty="0"/>
              <a:t>RNN-Equations</a:t>
            </a:r>
          </a:p>
        </p:txBody>
      </p:sp>
      <p:sp>
        <p:nvSpPr>
          <p:cNvPr id="3" name="Content Placeholder 2">
            <a:extLst>
              <a:ext uri="{FF2B5EF4-FFF2-40B4-BE49-F238E27FC236}">
                <a16:creationId xmlns:a16="http://schemas.microsoft.com/office/drawing/2014/main" id="{D308EA11-C945-3C36-4603-75B1E09B2851}"/>
              </a:ext>
            </a:extLst>
          </p:cNvPr>
          <p:cNvSpPr>
            <a:spLocks noGrp="1"/>
          </p:cNvSpPr>
          <p:nvPr>
            <p:ph idx="1"/>
          </p:nvPr>
        </p:nvSpPr>
        <p:spPr/>
        <p:txBody>
          <a:bodyPr>
            <a:normAutofit/>
          </a:bodyPr>
          <a:lstStyle/>
          <a:p>
            <a:r>
              <a:rPr lang="en-US" sz="2000" dirty="0">
                <a:solidFill>
                  <a:schemeClr val="tx2"/>
                </a:solidFill>
              </a:rPr>
              <a:t>The output of the hidden state is the activation function applied to the hidden nodes. To make a prediction, we take the output from the current hidden state and weight it by the weight matrix Wy with a soft max activation.</a:t>
            </a:r>
          </a:p>
          <a:p>
            <a:endParaRPr lang="en-US" sz="2000" dirty="0">
              <a:solidFill>
                <a:schemeClr val="tx2"/>
              </a:solidFill>
            </a:endParaRPr>
          </a:p>
        </p:txBody>
      </p:sp>
      <p:pic>
        <p:nvPicPr>
          <p:cNvPr id="6" name="Picture 5">
            <a:extLst>
              <a:ext uri="{FF2B5EF4-FFF2-40B4-BE49-F238E27FC236}">
                <a16:creationId xmlns:a16="http://schemas.microsoft.com/office/drawing/2014/main" id="{929FD4D5-202F-EF14-32BA-49391C021D1C}"/>
              </a:ext>
            </a:extLst>
          </p:cNvPr>
          <p:cNvPicPr>
            <a:picLocks noChangeAspect="1"/>
          </p:cNvPicPr>
          <p:nvPr/>
        </p:nvPicPr>
        <p:blipFill>
          <a:blip r:embed="rId2"/>
          <a:stretch>
            <a:fillRect/>
          </a:stretch>
        </p:blipFill>
        <p:spPr>
          <a:xfrm>
            <a:off x="1931406" y="3231669"/>
            <a:ext cx="8326012" cy="3448531"/>
          </a:xfrm>
          <a:prstGeom prst="rect">
            <a:avLst/>
          </a:prstGeom>
        </p:spPr>
      </p:pic>
      <p:sp>
        <p:nvSpPr>
          <p:cNvPr id="4" name="Slide Number Placeholder 3">
            <a:extLst>
              <a:ext uri="{FF2B5EF4-FFF2-40B4-BE49-F238E27FC236}">
                <a16:creationId xmlns:a16="http://schemas.microsoft.com/office/drawing/2014/main" id="{F9A7ED6A-39DE-D187-18A0-A4680204DC45}"/>
              </a:ext>
            </a:extLst>
          </p:cNvPr>
          <p:cNvSpPr>
            <a:spLocks noGrp="1"/>
          </p:cNvSpPr>
          <p:nvPr>
            <p:ph type="sldNum" sz="quarter" idx="12"/>
          </p:nvPr>
        </p:nvSpPr>
        <p:spPr/>
        <p:txBody>
          <a:bodyPr/>
          <a:lstStyle/>
          <a:p>
            <a:fld id="{7DC1BBB0-96F0-4077-A278-0F3FB5C104D3}" type="slidenum">
              <a:rPr lang="en-US" smtClean="0"/>
              <a:t>46</a:t>
            </a:fld>
            <a:endParaRPr lang="en-US"/>
          </a:p>
        </p:txBody>
      </p:sp>
    </p:spTree>
    <p:extLst>
      <p:ext uri="{BB962C8B-B14F-4D97-AF65-F5344CB8AC3E}">
        <p14:creationId xmlns:p14="http://schemas.microsoft.com/office/powerpoint/2010/main" val="2325232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DC642-B559-5FE2-9D97-A93764E94C0D}"/>
              </a:ext>
            </a:extLst>
          </p:cNvPr>
          <p:cNvSpPr>
            <a:spLocks noGrp="1"/>
          </p:cNvSpPr>
          <p:nvPr>
            <p:ph type="title"/>
          </p:nvPr>
        </p:nvSpPr>
        <p:spPr/>
        <p:txBody>
          <a:bodyPr/>
          <a:lstStyle/>
          <a:p>
            <a:r>
              <a:rPr lang="en-US" dirty="0"/>
              <a:t>Implementation in python</a:t>
            </a:r>
          </a:p>
        </p:txBody>
      </p:sp>
      <p:sp>
        <p:nvSpPr>
          <p:cNvPr id="3" name="Content Placeholder 2">
            <a:extLst>
              <a:ext uri="{FF2B5EF4-FFF2-40B4-BE49-F238E27FC236}">
                <a16:creationId xmlns:a16="http://schemas.microsoft.com/office/drawing/2014/main" id="{C50CF9B7-B3ED-85B3-C30C-A6F54BDF79EA}"/>
              </a:ext>
            </a:extLst>
          </p:cNvPr>
          <p:cNvSpPr>
            <a:spLocks noGrp="1"/>
          </p:cNvSpPr>
          <p:nvPr>
            <p:ph idx="1"/>
          </p:nvPr>
        </p:nvSpPr>
        <p:spPr/>
        <p:txBody>
          <a:bodyPr/>
          <a:lstStyle/>
          <a:p>
            <a:r>
              <a:rPr lang="en-US" dirty="0"/>
              <a:t>This is a simple </a:t>
            </a:r>
            <a:r>
              <a:rPr lang="en-US" dirty="0" err="1"/>
              <a:t>rnn</a:t>
            </a:r>
            <a:r>
              <a:rPr lang="en-US" dirty="0"/>
              <a:t>:</a:t>
            </a:r>
          </a:p>
          <a:p>
            <a:endParaRPr lang="en-US" dirty="0"/>
          </a:p>
          <a:p>
            <a:endParaRPr lang="en-US" dirty="0"/>
          </a:p>
          <a:p>
            <a:endParaRPr lang="en-US" dirty="0"/>
          </a:p>
          <a:p>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534FDBD1-D723-E6B1-A591-6864FECEB369}"/>
              </a:ext>
            </a:extLst>
          </p:cNvPr>
          <p:cNvSpPr>
            <a:spLocks noGrp="1"/>
          </p:cNvSpPr>
          <p:nvPr>
            <p:ph type="sldNum" sz="quarter" idx="12"/>
          </p:nvPr>
        </p:nvSpPr>
        <p:spPr/>
        <p:txBody>
          <a:bodyPr/>
          <a:lstStyle/>
          <a:p>
            <a:fld id="{7DC1BBB0-96F0-4077-A278-0F3FB5C104D3}" type="slidenum">
              <a:rPr lang="en-US" smtClean="0"/>
              <a:t>47</a:t>
            </a:fld>
            <a:endParaRPr lang="en-US"/>
          </a:p>
        </p:txBody>
      </p:sp>
      <p:pic>
        <p:nvPicPr>
          <p:cNvPr id="8" name="Picture 7">
            <a:extLst>
              <a:ext uri="{FF2B5EF4-FFF2-40B4-BE49-F238E27FC236}">
                <a16:creationId xmlns:a16="http://schemas.microsoft.com/office/drawing/2014/main" id="{3ADBD4C1-4F4D-E412-5F7C-D6061AD85716}"/>
              </a:ext>
            </a:extLst>
          </p:cNvPr>
          <p:cNvPicPr>
            <a:picLocks noChangeAspect="1"/>
          </p:cNvPicPr>
          <p:nvPr/>
        </p:nvPicPr>
        <p:blipFill>
          <a:blip r:embed="rId2"/>
          <a:stretch>
            <a:fillRect/>
          </a:stretch>
        </p:blipFill>
        <p:spPr>
          <a:xfrm>
            <a:off x="1649976" y="2590800"/>
            <a:ext cx="9421540" cy="1524213"/>
          </a:xfrm>
          <a:prstGeom prst="rect">
            <a:avLst/>
          </a:prstGeom>
        </p:spPr>
      </p:pic>
    </p:spTree>
    <p:extLst>
      <p:ext uri="{BB962C8B-B14F-4D97-AF65-F5344CB8AC3E}">
        <p14:creationId xmlns:p14="http://schemas.microsoft.com/office/powerpoint/2010/main" val="456799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856AC-574C-E85A-895B-9BCE36ACA9AF}"/>
              </a:ext>
            </a:extLst>
          </p:cNvPr>
          <p:cNvSpPr>
            <a:spLocks noGrp="1"/>
          </p:cNvSpPr>
          <p:nvPr>
            <p:ph type="title"/>
          </p:nvPr>
        </p:nvSpPr>
        <p:spPr/>
        <p:txBody>
          <a:bodyPr/>
          <a:lstStyle/>
          <a:p>
            <a:r>
              <a:rPr lang="en-US" dirty="0"/>
              <a:t>Word Clouds</a:t>
            </a:r>
          </a:p>
        </p:txBody>
      </p:sp>
      <p:sp>
        <p:nvSpPr>
          <p:cNvPr id="3" name="Content Placeholder 2">
            <a:extLst>
              <a:ext uri="{FF2B5EF4-FFF2-40B4-BE49-F238E27FC236}">
                <a16:creationId xmlns:a16="http://schemas.microsoft.com/office/drawing/2014/main" id="{285321A6-35B1-F74F-7255-9FEB8FBFFA9C}"/>
              </a:ext>
            </a:extLst>
          </p:cNvPr>
          <p:cNvSpPr>
            <a:spLocks noGrp="1"/>
          </p:cNvSpPr>
          <p:nvPr>
            <p:ph idx="1"/>
          </p:nvPr>
        </p:nvSpPr>
        <p:spPr/>
        <p:txBody>
          <a:bodyPr/>
          <a:lstStyle/>
          <a:p>
            <a:r>
              <a:rPr lang="en-US" dirty="0">
                <a:solidFill>
                  <a:schemeClr val="tx2"/>
                </a:solidFill>
              </a:rPr>
              <a:t>Word Cloud is a data visualization technique used for representing text data in which the size of each word indicates its frequency or importance. Significant textual data points can be highlighted using a word cloud. Word clouds are widely used for analyzing data from social network websites.</a:t>
            </a:r>
          </a:p>
        </p:txBody>
      </p:sp>
      <p:sp>
        <p:nvSpPr>
          <p:cNvPr id="4" name="Slide Number Placeholder 3">
            <a:extLst>
              <a:ext uri="{FF2B5EF4-FFF2-40B4-BE49-F238E27FC236}">
                <a16:creationId xmlns:a16="http://schemas.microsoft.com/office/drawing/2014/main" id="{5241819F-11B7-F92E-07A8-A98B32B75A54}"/>
              </a:ext>
            </a:extLst>
          </p:cNvPr>
          <p:cNvSpPr>
            <a:spLocks noGrp="1"/>
          </p:cNvSpPr>
          <p:nvPr>
            <p:ph type="sldNum" sz="quarter" idx="12"/>
          </p:nvPr>
        </p:nvSpPr>
        <p:spPr/>
        <p:txBody>
          <a:bodyPr/>
          <a:lstStyle/>
          <a:p>
            <a:fld id="{7DC1BBB0-96F0-4077-A278-0F3FB5C104D3}" type="slidenum">
              <a:rPr lang="en-US" smtClean="0"/>
              <a:t>5</a:t>
            </a:fld>
            <a:endParaRPr lang="en-US"/>
          </a:p>
        </p:txBody>
      </p:sp>
    </p:spTree>
    <p:extLst>
      <p:ext uri="{BB962C8B-B14F-4D97-AF65-F5344CB8AC3E}">
        <p14:creationId xmlns:p14="http://schemas.microsoft.com/office/powerpoint/2010/main" val="3975466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77521-5B6E-51E7-262D-5E7A76A9B7B3}"/>
              </a:ext>
            </a:extLst>
          </p:cNvPr>
          <p:cNvSpPr>
            <a:spLocks noGrp="1"/>
          </p:cNvSpPr>
          <p:nvPr>
            <p:ph type="title"/>
          </p:nvPr>
        </p:nvSpPr>
        <p:spPr/>
        <p:txBody>
          <a:bodyPr/>
          <a:lstStyle/>
          <a:p>
            <a:r>
              <a:rPr lang="en-US" dirty="0"/>
              <a:t>Implementation in python</a:t>
            </a:r>
          </a:p>
        </p:txBody>
      </p:sp>
      <p:sp>
        <p:nvSpPr>
          <p:cNvPr id="3" name="Content Placeholder 2">
            <a:extLst>
              <a:ext uri="{FF2B5EF4-FFF2-40B4-BE49-F238E27FC236}">
                <a16:creationId xmlns:a16="http://schemas.microsoft.com/office/drawing/2014/main" id="{69F53E9E-5726-FA6C-5E9E-B35D0BEAC540}"/>
              </a:ext>
            </a:extLst>
          </p:cNvPr>
          <p:cNvSpPr>
            <a:spLocks noGrp="1"/>
          </p:cNvSpPr>
          <p:nvPr>
            <p:ph idx="1"/>
          </p:nvPr>
        </p:nvSpPr>
        <p:spPr/>
        <p:txBody>
          <a:bodyPr>
            <a:normAutofit/>
          </a:bodyPr>
          <a:lstStyle/>
          <a:p>
            <a:r>
              <a:rPr lang="en-US" dirty="0"/>
              <a:t>#Importing Libraries</a:t>
            </a:r>
          </a:p>
          <a:p>
            <a:r>
              <a:rPr lang="en-US" dirty="0"/>
              <a:t>import pandas as pd</a:t>
            </a:r>
          </a:p>
          <a:p>
            <a:r>
              <a:rPr lang="en-US" dirty="0"/>
              <a:t>import </a:t>
            </a:r>
            <a:r>
              <a:rPr lang="en-US" dirty="0" err="1"/>
              <a:t>matplotlib.pyplot</a:t>
            </a:r>
            <a:r>
              <a:rPr lang="en-US" dirty="0"/>
              <a:t> as </a:t>
            </a:r>
            <a:r>
              <a:rPr lang="en-US" dirty="0" err="1"/>
              <a:t>plt</a:t>
            </a:r>
            <a:endParaRPr lang="en-US" dirty="0"/>
          </a:p>
          <a:p>
            <a:r>
              <a:rPr lang="en-US" dirty="0"/>
              <a:t>%matplotlib inline</a:t>
            </a:r>
          </a:p>
          <a:p>
            <a:r>
              <a:rPr lang="en-US" dirty="0"/>
              <a:t>from </a:t>
            </a:r>
            <a:r>
              <a:rPr lang="en-US" dirty="0" err="1"/>
              <a:t>wordcloud</a:t>
            </a:r>
            <a:r>
              <a:rPr lang="en-US" dirty="0"/>
              <a:t> import </a:t>
            </a:r>
            <a:r>
              <a:rPr lang="en-US" dirty="0" err="1"/>
              <a:t>WordCloud</a:t>
            </a:r>
            <a:endParaRPr lang="en-US" dirty="0"/>
          </a:p>
          <a:p>
            <a:r>
              <a:rPr lang="en-US" dirty="0"/>
              <a:t>#Importing Dataset</a:t>
            </a:r>
          </a:p>
          <a:p>
            <a:r>
              <a:rPr lang="en-US" dirty="0" err="1"/>
              <a:t>df</a:t>
            </a:r>
            <a:r>
              <a:rPr lang="en-US" dirty="0"/>
              <a:t> = </a:t>
            </a:r>
            <a:r>
              <a:rPr lang="en-US" dirty="0" err="1"/>
              <a:t>pd.read_csv</a:t>
            </a:r>
            <a:r>
              <a:rPr lang="en-US" dirty="0"/>
              <a:t>("android-games.csv")</a:t>
            </a:r>
          </a:p>
        </p:txBody>
      </p:sp>
      <p:sp>
        <p:nvSpPr>
          <p:cNvPr id="4" name="Slide Number Placeholder 3">
            <a:extLst>
              <a:ext uri="{FF2B5EF4-FFF2-40B4-BE49-F238E27FC236}">
                <a16:creationId xmlns:a16="http://schemas.microsoft.com/office/drawing/2014/main" id="{34C0C4EE-A1A9-ECE2-BCFC-28814897ED17}"/>
              </a:ext>
            </a:extLst>
          </p:cNvPr>
          <p:cNvSpPr>
            <a:spLocks noGrp="1"/>
          </p:cNvSpPr>
          <p:nvPr>
            <p:ph type="sldNum" sz="quarter" idx="12"/>
          </p:nvPr>
        </p:nvSpPr>
        <p:spPr/>
        <p:txBody>
          <a:bodyPr/>
          <a:lstStyle/>
          <a:p>
            <a:fld id="{7DC1BBB0-96F0-4077-A278-0F3FB5C104D3}" type="slidenum">
              <a:rPr lang="en-US" smtClean="0"/>
              <a:t>6</a:t>
            </a:fld>
            <a:endParaRPr lang="en-US"/>
          </a:p>
        </p:txBody>
      </p:sp>
    </p:spTree>
    <p:extLst>
      <p:ext uri="{BB962C8B-B14F-4D97-AF65-F5344CB8AC3E}">
        <p14:creationId xmlns:p14="http://schemas.microsoft.com/office/powerpoint/2010/main" val="548118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77521-5B6E-51E7-262D-5E7A76A9B7B3}"/>
              </a:ext>
            </a:extLst>
          </p:cNvPr>
          <p:cNvSpPr>
            <a:spLocks noGrp="1"/>
          </p:cNvSpPr>
          <p:nvPr>
            <p:ph type="title"/>
          </p:nvPr>
        </p:nvSpPr>
        <p:spPr/>
        <p:txBody>
          <a:bodyPr/>
          <a:lstStyle/>
          <a:p>
            <a:r>
              <a:rPr lang="en-US" dirty="0"/>
              <a:t>Implementation in python</a:t>
            </a:r>
          </a:p>
        </p:txBody>
      </p:sp>
      <p:sp>
        <p:nvSpPr>
          <p:cNvPr id="3" name="Content Placeholder 2">
            <a:extLst>
              <a:ext uri="{FF2B5EF4-FFF2-40B4-BE49-F238E27FC236}">
                <a16:creationId xmlns:a16="http://schemas.microsoft.com/office/drawing/2014/main" id="{69F53E9E-5726-FA6C-5E9E-B35D0BEAC540}"/>
              </a:ext>
            </a:extLst>
          </p:cNvPr>
          <p:cNvSpPr>
            <a:spLocks noGrp="1"/>
          </p:cNvSpPr>
          <p:nvPr>
            <p:ph idx="1"/>
          </p:nvPr>
        </p:nvSpPr>
        <p:spPr/>
        <p:txBody>
          <a:bodyPr>
            <a:normAutofit/>
          </a:bodyPr>
          <a:lstStyle/>
          <a:p>
            <a:r>
              <a:rPr lang="en-US" dirty="0"/>
              <a:t>#Checking the Data</a:t>
            </a:r>
          </a:p>
          <a:p>
            <a:r>
              <a:rPr lang="en-US" dirty="0" err="1"/>
              <a:t>df.head</a:t>
            </a:r>
            <a:r>
              <a:rPr lang="en-US" dirty="0"/>
              <a:t>()</a:t>
            </a:r>
          </a:p>
          <a:p>
            <a:r>
              <a:rPr lang="en-US" dirty="0"/>
              <a:t>#Checking for </a:t>
            </a:r>
            <a:r>
              <a:rPr lang="en-US" dirty="0" err="1"/>
              <a:t>NaN</a:t>
            </a:r>
            <a:r>
              <a:rPr lang="en-US" dirty="0"/>
              <a:t> values</a:t>
            </a:r>
          </a:p>
          <a:p>
            <a:r>
              <a:rPr lang="en-US" dirty="0" err="1"/>
              <a:t>df.isna</a:t>
            </a:r>
            <a:r>
              <a:rPr lang="en-US" dirty="0"/>
              <a:t>().sum()</a:t>
            </a:r>
          </a:p>
          <a:p>
            <a:r>
              <a:rPr lang="en-US" dirty="0"/>
              <a:t>#Removing </a:t>
            </a:r>
            <a:r>
              <a:rPr lang="en-US" dirty="0" err="1"/>
              <a:t>NaN</a:t>
            </a:r>
            <a:r>
              <a:rPr lang="en-US" dirty="0"/>
              <a:t> Values</a:t>
            </a:r>
          </a:p>
          <a:p>
            <a:r>
              <a:rPr lang="en-US" dirty="0" err="1"/>
              <a:t>df.dropna</a:t>
            </a:r>
            <a:r>
              <a:rPr lang="en-US" dirty="0"/>
              <a:t>(</a:t>
            </a:r>
            <a:r>
              <a:rPr lang="en-US" dirty="0" err="1"/>
              <a:t>inplace</a:t>
            </a:r>
            <a:r>
              <a:rPr lang="en-US" dirty="0"/>
              <a:t> = True)</a:t>
            </a:r>
          </a:p>
        </p:txBody>
      </p:sp>
      <p:sp>
        <p:nvSpPr>
          <p:cNvPr id="4" name="Slide Number Placeholder 3">
            <a:extLst>
              <a:ext uri="{FF2B5EF4-FFF2-40B4-BE49-F238E27FC236}">
                <a16:creationId xmlns:a16="http://schemas.microsoft.com/office/drawing/2014/main" id="{34C0C4EE-A1A9-ECE2-BCFC-28814897ED17}"/>
              </a:ext>
            </a:extLst>
          </p:cNvPr>
          <p:cNvSpPr>
            <a:spLocks noGrp="1"/>
          </p:cNvSpPr>
          <p:nvPr>
            <p:ph type="sldNum" sz="quarter" idx="12"/>
          </p:nvPr>
        </p:nvSpPr>
        <p:spPr/>
        <p:txBody>
          <a:bodyPr/>
          <a:lstStyle/>
          <a:p>
            <a:fld id="{7DC1BBB0-96F0-4077-A278-0F3FB5C104D3}" type="slidenum">
              <a:rPr lang="en-US" smtClean="0"/>
              <a:t>7</a:t>
            </a:fld>
            <a:endParaRPr lang="en-US"/>
          </a:p>
        </p:txBody>
      </p:sp>
    </p:spTree>
    <p:extLst>
      <p:ext uri="{BB962C8B-B14F-4D97-AF65-F5344CB8AC3E}">
        <p14:creationId xmlns:p14="http://schemas.microsoft.com/office/powerpoint/2010/main" val="2997740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BBA71-9F60-983D-9DFD-E823234D0596}"/>
              </a:ext>
            </a:extLst>
          </p:cNvPr>
          <p:cNvSpPr>
            <a:spLocks noGrp="1"/>
          </p:cNvSpPr>
          <p:nvPr>
            <p:ph type="title"/>
          </p:nvPr>
        </p:nvSpPr>
        <p:spPr/>
        <p:txBody>
          <a:bodyPr/>
          <a:lstStyle/>
          <a:p>
            <a:r>
              <a:rPr lang="en-US" dirty="0"/>
              <a:t>Implementation in python</a:t>
            </a:r>
          </a:p>
        </p:txBody>
      </p:sp>
      <p:sp>
        <p:nvSpPr>
          <p:cNvPr id="3" name="Content Placeholder 2">
            <a:extLst>
              <a:ext uri="{FF2B5EF4-FFF2-40B4-BE49-F238E27FC236}">
                <a16:creationId xmlns:a16="http://schemas.microsoft.com/office/drawing/2014/main" id="{441D589D-E1EA-6DFC-CD41-FC9840DFB1D9}"/>
              </a:ext>
            </a:extLst>
          </p:cNvPr>
          <p:cNvSpPr>
            <a:spLocks noGrp="1"/>
          </p:cNvSpPr>
          <p:nvPr>
            <p:ph idx="1"/>
          </p:nvPr>
        </p:nvSpPr>
        <p:spPr/>
        <p:txBody>
          <a:bodyPr>
            <a:normAutofit fontScale="92500" lnSpcReduction="10000"/>
          </a:bodyPr>
          <a:lstStyle/>
          <a:p>
            <a:r>
              <a:rPr lang="en-US" dirty="0"/>
              <a:t>#Creating the text variable</a:t>
            </a:r>
          </a:p>
          <a:p>
            <a:r>
              <a:rPr lang="en-US" dirty="0"/>
              <a:t>text = " ".join(</a:t>
            </a:r>
            <a:r>
              <a:rPr lang="en-US" dirty="0" err="1"/>
              <a:t>cat.split</a:t>
            </a:r>
            <a:r>
              <a:rPr lang="en-US" dirty="0"/>
              <a:t>()[1] for cat in </a:t>
            </a:r>
            <a:r>
              <a:rPr lang="en-US" dirty="0" err="1"/>
              <a:t>df.category</a:t>
            </a:r>
            <a:r>
              <a:rPr lang="en-US" dirty="0"/>
              <a:t>)</a:t>
            </a:r>
          </a:p>
          <a:p>
            <a:r>
              <a:rPr lang="en-US" dirty="0"/>
              <a:t># Creating </a:t>
            </a:r>
            <a:r>
              <a:rPr lang="en-US" dirty="0" err="1"/>
              <a:t>word_cloud</a:t>
            </a:r>
            <a:r>
              <a:rPr lang="en-US" dirty="0"/>
              <a:t> with text as argument in .generate() method</a:t>
            </a:r>
          </a:p>
          <a:p>
            <a:r>
              <a:rPr lang="en-US" dirty="0" err="1"/>
              <a:t>word_cloud</a:t>
            </a:r>
            <a:r>
              <a:rPr lang="en-US" dirty="0"/>
              <a:t> = </a:t>
            </a:r>
            <a:r>
              <a:rPr lang="en-US" dirty="0" err="1"/>
              <a:t>WordCloud</a:t>
            </a:r>
            <a:r>
              <a:rPr lang="en-US" dirty="0"/>
              <a:t>(collocations = False, </a:t>
            </a:r>
            <a:r>
              <a:rPr lang="en-US" dirty="0" err="1"/>
              <a:t>background_color</a:t>
            </a:r>
            <a:r>
              <a:rPr lang="en-US" dirty="0"/>
              <a:t> = 'white').generate(text)</a:t>
            </a:r>
          </a:p>
          <a:p>
            <a:r>
              <a:rPr lang="en-US" dirty="0"/>
              <a:t># Display the generated Word Cloud</a:t>
            </a:r>
          </a:p>
          <a:p>
            <a:r>
              <a:rPr lang="en-US" dirty="0" err="1"/>
              <a:t>plt.imshow</a:t>
            </a:r>
            <a:r>
              <a:rPr lang="en-US" dirty="0"/>
              <a:t>(</a:t>
            </a:r>
            <a:r>
              <a:rPr lang="en-US" dirty="0" err="1"/>
              <a:t>wordcloud</a:t>
            </a:r>
            <a:r>
              <a:rPr lang="en-US" dirty="0"/>
              <a:t>, interpolation='bilinear')</a:t>
            </a:r>
          </a:p>
          <a:p>
            <a:r>
              <a:rPr lang="en-US" dirty="0" err="1"/>
              <a:t>plt.axis</a:t>
            </a:r>
            <a:r>
              <a:rPr lang="en-US" dirty="0"/>
              <a:t>("off")</a:t>
            </a:r>
          </a:p>
          <a:p>
            <a:r>
              <a:rPr lang="en-US" dirty="0" err="1"/>
              <a:t>plt.show</a:t>
            </a:r>
            <a:r>
              <a:rPr lang="en-US" dirty="0"/>
              <a:t>()</a:t>
            </a:r>
          </a:p>
          <a:p>
            <a:endParaRPr lang="en-US" dirty="0"/>
          </a:p>
        </p:txBody>
      </p:sp>
      <p:sp>
        <p:nvSpPr>
          <p:cNvPr id="4" name="Slide Number Placeholder 3">
            <a:extLst>
              <a:ext uri="{FF2B5EF4-FFF2-40B4-BE49-F238E27FC236}">
                <a16:creationId xmlns:a16="http://schemas.microsoft.com/office/drawing/2014/main" id="{DD23DF56-F513-1953-6270-A8C9D3DB75B7}"/>
              </a:ext>
            </a:extLst>
          </p:cNvPr>
          <p:cNvSpPr>
            <a:spLocks noGrp="1"/>
          </p:cNvSpPr>
          <p:nvPr>
            <p:ph type="sldNum" sz="quarter" idx="12"/>
          </p:nvPr>
        </p:nvSpPr>
        <p:spPr/>
        <p:txBody>
          <a:bodyPr/>
          <a:lstStyle/>
          <a:p>
            <a:fld id="{7DC1BBB0-96F0-4077-A278-0F3FB5C104D3}" type="slidenum">
              <a:rPr lang="en-US" smtClean="0"/>
              <a:t>8</a:t>
            </a:fld>
            <a:endParaRPr lang="en-US"/>
          </a:p>
        </p:txBody>
      </p:sp>
    </p:spTree>
    <p:extLst>
      <p:ext uri="{BB962C8B-B14F-4D97-AF65-F5344CB8AC3E}">
        <p14:creationId xmlns:p14="http://schemas.microsoft.com/office/powerpoint/2010/main" val="1792917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BBA71-9F60-983D-9DFD-E823234D0596}"/>
              </a:ext>
            </a:extLst>
          </p:cNvPr>
          <p:cNvSpPr>
            <a:spLocks noGrp="1"/>
          </p:cNvSpPr>
          <p:nvPr>
            <p:ph type="title"/>
          </p:nvPr>
        </p:nvSpPr>
        <p:spPr/>
        <p:txBody>
          <a:bodyPr/>
          <a:lstStyle/>
          <a:p>
            <a:r>
              <a:rPr lang="en-US" dirty="0"/>
              <a:t>Implementation in python</a:t>
            </a:r>
          </a:p>
        </p:txBody>
      </p:sp>
      <p:sp>
        <p:nvSpPr>
          <p:cNvPr id="3" name="Content Placeholder 2">
            <a:extLst>
              <a:ext uri="{FF2B5EF4-FFF2-40B4-BE49-F238E27FC236}">
                <a16:creationId xmlns:a16="http://schemas.microsoft.com/office/drawing/2014/main" id="{441D589D-E1EA-6DFC-CD41-FC9840DFB1D9}"/>
              </a:ext>
            </a:extLst>
          </p:cNvPr>
          <p:cNvSpPr>
            <a:spLocks noGrp="1"/>
          </p:cNvSpPr>
          <p:nvPr>
            <p:ph idx="1"/>
          </p:nvPr>
        </p:nvSpPr>
        <p:spPr/>
        <p:txBody>
          <a:bodyPr>
            <a:normAutofit/>
          </a:bodyPr>
          <a:lstStyle/>
          <a:p>
            <a:r>
              <a:rPr lang="en-US" dirty="0"/>
              <a:t>The output of code is:</a:t>
            </a:r>
          </a:p>
          <a:p>
            <a:endParaRPr lang="en-US" dirty="0"/>
          </a:p>
        </p:txBody>
      </p:sp>
      <p:sp>
        <p:nvSpPr>
          <p:cNvPr id="4" name="Slide Number Placeholder 3">
            <a:extLst>
              <a:ext uri="{FF2B5EF4-FFF2-40B4-BE49-F238E27FC236}">
                <a16:creationId xmlns:a16="http://schemas.microsoft.com/office/drawing/2014/main" id="{DD23DF56-F513-1953-6270-A8C9D3DB75B7}"/>
              </a:ext>
            </a:extLst>
          </p:cNvPr>
          <p:cNvSpPr>
            <a:spLocks noGrp="1"/>
          </p:cNvSpPr>
          <p:nvPr>
            <p:ph type="sldNum" sz="quarter" idx="12"/>
          </p:nvPr>
        </p:nvSpPr>
        <p:spPr/>
        <p:txBody>
          <a:bodyPr/>
          <a:lstStyle/>
          <a:p>
            <a:fld id="{7DC1BBB0-96F0-4077-A278-0F3FB5C104D3}" type="slidenum">
              <a:rPr lang="en-US" smtClean="0"/>
              <a:t>9</a:t>
            </a:fld>
            <a:endParaRPr lang="en-US"/>
          </a:p>
        </p:txBody>
      </p:sp>
      <p:pic>
        <p:nvPicPr>
          <p:cNvPr id="6" name="Picture 5">
            <a:extLst>
              <a:ext uri="{FF2B5EF4-FFF2-40B4-BE49-F238E27FC236}">
                <a16:creationId xmlns:a16="http://schemas.microsoft.com/office/drawing/2014/main" id="{5C7F98A4-6D5C-745B-AA47-31ADCC92B69C}"/>
              </a:ext>
            </a:extLst>
          </p:cNvPr>
          <p:cNvPicPr>
            <a:picLocks noChangeAspect="1"/>
          </p:cNvPicPr>
          <p:nvPr/>
        </p:nvPicPr>
        <p:blipFill>
          <a:blip r:embed="rId2"/>
          <a:stretch>
            <a:fillRect/>
          </a:stretch>
        </p:blipFill>
        <p:spPr>
          <a:xfrm>
            <a:off x="2055812" y="2371577"/>
            <a:ext cx="4153480" cy="2114845"/>
          </a:xfrm>
          <a:prstGeom prst="rect">
            <a:avLst/>
          </a:prstGeom>
        </p:spPr>
      </p:pic>
    </p:spTree>
    <p:extLst>
      <p:ext uri="{BB962C8B-B14F-4D97-AF65-F5344CB8AC3E}">
        <p14:creationId xmlns:p14="http://schemas.microsoft.com/office/powerpoint/2010/main" val="557910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ath 16x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th education presentation with Pi  (widescreen).potx" id="{DF132673-7A8C-4FB7-A35E-0123B6C0D98B}" vid="{CCAAB50D-2EF2-4925-80C2-C83131AE58AC}"/>
    </a:ext>
  </a:extLst>
</a:theme>
</file>

<file path=ppt/theme/theme2.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Math education presentation with Pi  (widescreen)</Template>
  <TotalTime>236</TotalTime>
  <Words>2420</Words>
  <Application>Microsoft Office PowerPoint</Application>
  <PresentationFormat>Custom</PresentationFormat>
  <Paragraphs>189</Paragraphs>
  <Slides>47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47</vt:i4>
      </vt:variant>
    </vt:vector>
  </HeadingPairs>
  <TitlesOfParts>
    <vt:vector size="50" baseType="lpstr">
      <vt:lpstr>Arial</vt:lpstr>
      <vt:lpstr>Euphemia</vt:lpstr>
      <vt:lpstr>Math 16x9</vt:lpstr>
      <vt:lpstr>Natural Language Processing-Part 1</vt:lpstr>
      <vt:lpstr>What is natural language processing?</vt:lpstr>
      <vt:lpstr>What is natural language processing?</vt:lpstr>
      <vt:lpstr>NLP Techniques</vt:lpstr>
      <vt:lpstr>Word Clouds</vt:lpstr>
      <vt:lpstr>Implementation in python</vt:lpstr>
      <vt:lpstr>Implementation in python</vt:lpstr>
      <vt:lpstr>Implementation in python</vt:lpstr>
      <vt:lpstr>Implementation in python</vt:lpstr>
      <vt:lpstr>Language Models</vt:lpstr>
      <vt:lpstr>N-grams: The Building Blocks of Language Modeling</vt:lpstr>
      <vt:lpstr>N-grams: The Building Blocks of Language Modeling-The Essence of N-grams</vt:lpstr>
      <vt:lpstr>N-grams: The Building Blocks of Language Modeling-The Essence of N-grams</vt:lpstr>
      <vt:lpstr>Advantages of N-grams</vt:lpstr>
      <vt:lpstr>Limitations of N-grams</vt:lpstr>
      <vt:lpstr>N-grams-example</vt:lpstr>
      <vt:lpstr>N-grams-example</vt:lpstr>
      <vt:lpstr>N-grams-example</vt:lpstr>
      <vt:lpstr>N-grams-example-relative frequency</vt:lpstr>
      <vt:lpstr>N-grams-example-relative frequency</vt:lpstr>
      <vt:lpstr>N-grams-example</vt:lpstr>
      <vt:lpstr>N-grams-example</vt:lpstr>
      <vt:lpstr>N-grams-example</vt:lpstr>
      <vt:lpstr>N-grams-example</vt:lpstr>
      <vt:lpstr>N-grams-example</vt:lpstr>
      <vt:lpstr>Markov Models: Contextual Predictions</vt:lpstr>
      <vt:lpstr>Exploring Markov Models</vt:lpstr>
      <vt:lpstr>Advantages of Markov Models</vt:lpstr>
      <vt:lpstr>Limitations of Markov Models</vt:lpstr>
      <vt:lpstr>Neural Language Models: The Power of Deep Learning</vt:lpstr>
      <vt:lpstr>Unpacking Neural Language Models</vt:lpstr>
      <vt:lpstr>RNNs :</vt:lpstr>
      <vt:lpstr>RNN</vt:lpstr>
      <vt:lpstr>RNN</vt:lpstr>
      <vt:lpstr>RNN-Google’s autocomplete function</vt:lpstr>
      <vt:lpstr>RNN</vt:lpstr>
      <vt:lpstr>RNN-architecture</vt:lpstr>
      <vt:lpstr>RNN-architecture</vt:lpstr>
      <vt:lpstr>RNN-architecture</vt:lpstr>
      <vt:lpstr>RNN-architecture</vt:lpstr>
      <vt:lpstr>RNN-architecture</vt:lpstr>
      <vt:lpstr>RNN-architecture</vt:lpstr>
      <vt:lpstr>RNN-architecture</vt:lpstr>
      <vt:lpstr>RNN-Equations</vt:lpstr>
      <vt:lpstr>RNN-Equations</vt:lpstr>
      <vt:lpstr>RNN-Equations</vt:lpstr>
      <vt:lpstr>Implementation in python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dc:title>
  <dc:creator>Marziyeh Mousavi</dc:creator>
  <cp:lastModifiedBy>Marziyeh Mousavi</cp:lastModifiedBy>
  <cp:revision>12</cp:revision>
  <dcterms:created xsi:type="dcterms:W3CDTF">2024-07-27T08:22:18Z</dcterms:created>
  <dcterms:modified xsi:type="dcterms:W3CDTF">2024-08-12T19:53:41Z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