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56" r:id="rId2"/>
    <p:sldId id="319" r:id="rId3"/>
    <p:sldId id="320" r:id="rId4"/>
    <p:sldId id="321" r:id="rId5"/>
    <p:sldId id="322" r:id="rId6"/>
    <p:sldId id="323" r:id="rId7"/>
    <p:sldId id="324" r:id="rId8"/>
    <p:sldId id="325" r:id="rId9"/>
    <p:sldId id="326" r:id="rId10"/>
    <p:sldId id="327" r:id="rId11"/>
    <p:sldId id="339" r:id="rId12"/>
    <p:sldId id="342" r:id="rId13"/>
    <p:sldId id="340" r:id="rId14"/>
    <p:sldId id="344" r:id="rId15"/>
    <p:sldId id="345" r:id="rId16"/>
    <p:sldId id="346" r:id="rId17"/>
    <p:sldId id="328" r:id="rId18"/>
    <p:sldId id="329" r:id="rId19"/>
    <p:sldId id="330" r:id="rId20"/>
    <p:sldId id="331" r:id="rId21"/>
    <p:sldId id="332" r:id="rId22"/>
    <p:sldId id="333" r:id="rId23"/>
    <p:sldId id="334"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5" d="100"/>
          <a:sy n="85" d="100"/>
        </p:scale>
        <p:origin x="590" y="4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8/12/2024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8/12/2024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1891D6F8-CEFD-48B2-A13D-56DBD889AECA}" type="datetime1">
              <a:rPr lang="en-US" smtClean="0"/>
              <a:t>8/12/2024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8CBB3CD-23AD-45FB-BEE7-D5D64A311EF0}" type="datetime1">
              <a:rPr lang="en-US" smtClean="0"/>
              <a:t>8/12/2024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B796E60B-3DF3-45FF-A7CA-2C2FB50FFA13}" type="datetime1">
              <a:rPr lang="en-US" smtClean="0"/>
              <a:t>8/12/2024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3C5833D9-356E-4277-91A3-3FB7559EC1A8}" type="datetime1">
              <a:rPr lang="en-US" smtClean="0"/>
              <a:t>8/12/2024</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1FF6E643-420F-44FE-8E22-7E5F7C7FD3EC}" type="datetime1">
              <a:rPr lang="en-US" smtClean="0"/>
              <a:t>8/12/2024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0BEA1E4-8939-4481-A845-A0025B7E778F}" type="datetime1">
              <a:rPr lang="en-US" smtClean="0"/>
              <a:t>8/12/2024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51547FB-ADF7-44B1-956B-50FF5648CAF1}" type="datetime1">
              <a:rPr lang="en-US" smtClean="0"/>
              <a:t>8/12/2024</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5BA9C1D-E93F-418F-8D38-25AB6E85BD0A}" type="datetime1">
              <a:rPr lang="en-US" smtClean="0"/>
              <a:t>8/12/2024</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4D575D5D-58A9-4295-9EAA-8406FB5B8F6F}" type="datetime1">
              <a:rPr lang="en-US" smtClean="0"/>
              <a:t>8/12/2024</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28DBC-3BA2-405F-A0DF-0AA259E9364F}" type="datetime1">
              <a:rPr lang="en-US" smtClean="0"/>
              <a:t>8/12/2024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54FD8595-06C5-4BFA-B468-CC35E6757B0B}" type="datetime1">
              <a:rPr lang="en-US" smtClean="0"/>
              <a:t>8/12/2024</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80302334-D63B-42D3-8CBF-52AC925BF202}" type="datetime1">
              <a:rPr lang="en-US" smtClean="0"/>
              <a:t>8/12/2024</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Processing-Part 2</a:t>
            </a:r>
          </a:p>
        </p:txBody>
      </p:sp>
      <p:sp>
        <p:nvSpPr>
          <p:cNvPr id="3" name="Subtitle 2"/>
          <p:cNvSpPr>
            <a:spLocks noGrp="1"/>
          </p:cNvSpPr>
          <p:nvPr>
            <p:ph type="subTitle" idx="1"/>
          </p:nvPr>
        </p:nvSpPr>
        <p:spPr>
          <a:xfrm>
            <a:off x="2428669" y="4344915"/>
            <a:ext cx="7516442" cy="1293885"/>
          </a:xfrm>
        </p:spPr>
        <p:txBody>
          <a:bodyPr>
            <a:normAutofit fontScale="92500" lnSpcReduction="10000"/>
          </a:bodyPr>
          <a:lstStyle/>
          <a:p>
            <a:r>
              <a:rPr lang="en-US" dirty="0"/>
              <a:t>Marziyeh Mousavi</a:t>
            </a:r>
          </a:p>
          <a:p>
            <a:r>
              <a:rPr lang="en-US" dirty="0"/>
              <a:t>Introduction to </a:t>
            </a:r>
            <a:r>
              <a:rPr lang="en-US" dirty="0" err="1"/>
              <a:t>datascience</a:t>
            </a:r>
            <a:endParaRPr lang="en-US" dirty="0"/>
          </a:p>
          <a:p>
            <a:r>
              <a:rPr lang="en-US" dirty="0"/>
              <a:t>Fall 2024</a:t>
            </a:r>
          </a:p>
        </p:txBody>
      </p:sp>
      <p:sp>
        <p:nvSpPr>
          <p:cNvPr id="4" name="Slide Number Placeholder 3">
            <a:extLst>
              <a:ext uri="{FF2B5EF4-FFF2-40B4-BE49-F238E27FC236}">
                <a16:creationId xmlns:a16="http://schemas.microsoft.com/office/drawing/2014/main" id="{763B7526-29B5-C9B0-8405-D5692CE99B34}"/>
              </a:ext>
            </a:extLst>
          </p:cNvPr>
          <p:cNvSpPr>
            <a:spLocks noGrp="1"/>
          </p:cNvSpPr>
          <p:nvPr>
            <p:ph type="sldNum" sz="quarter" idx="12"/>
          </p:nvPr>
        </p:nvSpPr>
        <p:spPr/>
        <p:txBody>
          <a:bodyPr/>
          <a:lstStyle/>
          <a:p>
            <a:fld id="{7DC1BBB0-96F0-4077-A278-0F3FB5C104D3}" type="slidenum">
              <a:rPr lang="en-US" smtClean="0"/>
              <a:pPr/>
              <a:t>1</a:t>
            </a:fld>
            <a:endParaRPr lang="en-US"/>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9AF6-D846-26A4-47B7-41DD435D7088}"/>
              </a:ext>
            </a:extLst>
          </p:cNvPr>
          <p:cNvSpPr>
            <a:spLocks noGrp="1"/>
          </p:cNvSpPr>
          <p:nvPr>
            <p:ph type="title"/>
          </p:nvPr>
        </p:nvSpPr>
        <p:spPr/>
        <p:txBody>
          <a:bodyPr/>
          <a:lstStyle/>
          <a:p>
            <a:r>
              <a:rPr lang="en-US" dirty="0"/>
              <a:t>Implementation in python</a:t>
            </a:r>
          </a:p>
        </p:txBody>
      </p:sp>
      <p:sp>
        <p:nvSpPr>
          <p:cNvPr id="4" name="Slide Number Placeholder 3">
            <a:extLst>
              <a:ext uri="{FF2B5EF4-FFF2-40B4-BE49-F238E27FC236}">
                <a16:creationId xmlns:a16="http://schemas.microsoft.com/office/drawing/2014/main" id="{BBA0FE20-F490-CFD9-915E-10C2CFFE35C2}"/>
              </a:ext>
            </a:extLst>
          </p:cNvPr>
          <p:cNvSpPr>
            <a:spLocks noGrp="1"/>
          </p:cNvSpPr>
          <p:nvPr>
            <p:ph type="sldNum" sz="quarter" idx="12"/>
          </p:nvPr>
        </p:nvSpPr>
        <p:spPr/>
        <p:txBody>
          <a:bodyPr/>
          <a:lstStyle/>
          <a:p>
            <a:fld id="{7DC1BBB0-96F0-4077-A278-0F3FB5C104D3}" type="slidenum">
              <a:rPr lang="en-US" smtClean="0"/>
              <a:t>10</a:t>
            </a:fld>
            <a:endParaRPr lang="en-US"/>
          </a:p>
        </p:txBody>
      </p:sp>
      <p:sp>
        <p:nvSpPr>
          <p:cNvPr id="10" name="Content Placeholder 9">
            <a:extLst>
              <a:ext uri="{FF2B5EF4-FFF2-40B4-BE49-F238E27FC236}">
                <a16:creationId xmlns:a16="http://schemas.microsoft.com/office/drawing/2014/main" id="{89DE8E37-7A6A-193B-A832-771ED2CFDA56}"/>
              </a:ext>
            </a:extLst>
          </p:cNvPr>
          <p:cNvSpPr>
            <a:spLocks noGrp="1"/>
          </p:cNvSpPr>
          <p:nvPr>
            <p:ph idx="1"/>
          </p:nvPr>
        </p:nvSpPr>
        <p:spPr/>
        <p:txBody>
          <a:bodyPr/>
          <a:lstStyle/>
          <a:p>
            <a:r>
              <a:rPr lang="en-US" dirty="0">
                <a:solidFill>
                  <a:schemeClr val="tx2"/>
                </a:solidFill>
              </a:rPr>
              <a:t>First we do some imports and downloads</a:t>
            </a:r>
          </a:p>
        </p:txBody>
      </p:sp>
      <p:pic>
        <p:nvPicPr>
          <p:cNvPr id="12" name="Picture 11">
            <a:extLst>
              <a:ext uri="{FF2B5EF4-FFF2-40B4-BE49-F238E27FC236}">
                <a16:creationId xmlns:a16="http://schemas.microsoft.com/office/drawing/2014/main" id="{9FB2C25E-4CAC-B296-B63A-3E9CA26A7049}"/>
              </a:ext>
            </a:extLst>
          </p:cNvPr>
          <p:cNvPicPr>
            <a:picLocks noChangeAspect="1"/>
          </p:cNvPicPr>
          <p:nvPr/>
        </p:nvPicPr>
        <p:blipFill>
          <a:blip r:embed="rId2"/>
          <a:stretch>
            <a:fillRect/>
          </a:stretch>
        </p:blipFill>
        <p:spPr>
          <a:xfrm>
            <a:off x="1982287" y="2286000"/>
            <a:ext cx="8224250" cy="2508105"/>
          </a:xfrm>
          <a:prstGeom prst="rect">
            <a:avLst/>
          </a:prstGeom>
        </p:spPr>
      </p:pic>
    </p:spTree>
    <p:extLst>
      <p:ext uri="{BB962C8B-B14F-4D97-AF65-F5344CB8AC3E}">
        <p14:creationId xmlns:p14="http://schemas.microsoft.com/office/powerpoint/2010/main" val="53516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9AF6-D846-26A4-47B7-41DD435D7088}"/>
              </a:ext>
            </a:extLst>
          </p:cNvPr>
          <p:cNvSpPr>
            <a:spLocks noGrp="1"/>
          </p:cNvSpPr>
          <p:nvPr>
            <p:ph type="title"/>
          </p:nvPr>
        </p:nvSpPr>
        <p:spPr/>
        <p:txBody>
          <a:bodyPr/>
          <a:lstStyle/>
          <a:p>
            <a:r>
              <a:rPr lang="en-US" dirty="0"/>
              <a:t>Implementation in python</a:t>
            </a:r>
          </a:p>
        </p:txBody>
      </p:sp>
      <p:sp>
        <p:nvSpPr>
          <p:cNvPr id="4" name="Slide Number Placeholder 3">
            <a:extLst>
              <a:ext uri="{FF2B5EF4-FFF2-40B4-BE49-F238E27FC236}">
                <a16:creationId xmlns:a16="http://schemas.microsoft.com/office/drawing/2014/main" id="{BBA0FE20-F490-CFD9-915E-10C2CFFE35C2}"/>
              </a:ext>
            </a:extLst>
          </p:cNvPr>
          <p:cNvSpPr>
            <a:spLocks noGrp="1"/>
          </p:cNvSpPr>
          <p:nvPr>
            <p:ph type="sldNum" sz="quarter" idx="12"/>
          </p:nvPr>
        </p:nvSpPr>
        <p:spPr/>
        <p:txBody>
          <a:bodyPr/>
          <a:lstStyle/>
          <a:p>
            <a:fld id="{7DC1BBB0-96F0-4077-A278-0F3FB5C104D3}" type="slidenum">
              <a:rPr lang="en-US" smtClean="0"/>
              <a:t>11</a:t>
            </a:fld>
            <a:endParaRPr lang="en-US"/>
          </a:p>
        </p:txBody>
      </p:sp>
      <p:sp>
        <p:nvSpPr>
          <p:cNvPr id="5" name="Content Placeholder 4">
            <a:extLst>
              <a:ext uri="{FF2B5EF4-FFF2-40B4-BE49-F238E27FC236}">
                <a16:creationId xmlns:a16="http://schemas.microsoft.com/office/drawing/2014/main" id="{259A7F31-367C-29F1-2CE3-18D08990E57F}"/>
              </a:ext>
            </a:extLst>
          </p:cNvPr>
          <p:cNvSpPr>
            <a:spLocks noGrp="1"/>
          </p:cNvSpPr>
          <p:nvPr>
            <p:ph idx="1"/>
          </p:nvPr>
        </p:nvSpPr>
        <p:spPr/>
        <p:txBody>
          <a:bodyPr>
            <a:normAutofit/>
          </a:bodyPr>
          <a:lstStyle/>
          <a:p>
            <a:r>
              <a:rPr lang="en-US" dirty="0">
                <a:solidFill>
                  <a:schemeClr val="tx2"/>
                </a:solidFill>
              </a:rPr>
              <a:t>This our corpus:</a:t>
            </a:r>
          </a:p>
          <a:p>
            <a:r>
              <a:rPr lang="en-US" sz="2400" dirty="0">
                <a:solidFill>
                  <a:schemeClr val="tx2"/>
                </a:solidFill>
              </a:rPr>
              <a:t>doc6="Some computer systems use a multistage boot process: When the computer is first powered on, a small boot loader located in nonvolatile firmware known as BIOS is run. This initial boot loader usually does nothing more than load a second boot loader, which is located at a fixed disk location called the boot block. The program stored in the boot block may be sophisticated enough to load the entire operating system into memory and begin its execution.“</a:t>
            </a:r>
          </a:p>
          <a:p>
            <a:pPr marL="0" indent="0">
              <a:buNone/>
            </a:pPr>
            <a:endParaRPr lang="en-US" dirty="0">
              <a:solidFill>
                <a:schemeClr val="tx2"/>
              </a:solidFill>
            </a:endParaRPr>
          </a:p>
          <a:p>
            <a:endParaRPr lang="en-US" dirty="0">
              <a:solidFill>
                <a:schemeClr val="tx2"/>
              </a:solidFill>
            </a:endParaRPr>
          </a:p>
        </p:txBody>
      </p:sp>
      <p:pic>
        <p:nvPicPr>
          <p:cNvPr id="11" name="Picture 10">
            <a:extLst>
              <a:ext uri="{FF2B5EF4-FFF2-40B4-BE49-F238E27FC236}">
                <a16:creationId xmlns:a16="http://schemas.microsoft.com/office/drawing/2014/main" id="{A63461E4-D991-2A85-49DC-8D334630D607}"/>
              </a:ext>
            </a:extLst>
          </p:cNvPr>
          <p:cNvPicPr>
            <a:picLocks noChangeAspect="1"/>
          </p:cNvPicPr>
          <p:nvPr/>
        </p:nvPicPr>
        <p:blipFill>
          <a:blip r:embed="rId2"/>
          <a:stretch>
            <a:fillRect/>
          </a:stretch>
        </p:blipFill>
        <p:spPr>
          <a:xfrm>
            <a:off x="1979612" y="4995826"/>
            <a:ext cx="3731028" cy="795374"/>
          </a:xfrm>
          <a:prstGeom prst="rect">
            <a:avLst/>
          </a:prstGeom>
        </p:spPr>
      </p:pic>
    </p:spTree>
    <p:extLst>
      <p:ext uri="{BB962C8B-B14F-4D97-AF65-F5344CB8AC3E}">
        <p14:creationId xmlns:p14="http://schemas.microsoft.com/office/powerpoint/2010/main" val="84419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9AF6-D846-26A4-47B7-41DD435D7088}"/>
              </a:ext>
            </a:extLst>
          </p:cNvPr>
          <p:cNvSpPr>
            <a:spLocks noGrp="1"/>
          </p:cNvSpPr>
          <p:nvPr>
            <p:ph type="title"/>
          </p:nvPr>
        </p:nvSpPr>
        <p:spPr/>
        <p:txBody>
          <a:bodyPr/>
          <a:lstStyle/>
          <a:p>
            <a:r>
              <a:rPr lang="en-US" dirty="0"/>
              <a:t>Implementation in python</a:t>
            </a:r>
          </a:p>
        </p:txBody>
      </p:sp>
      <p:sp>
        <p:nvSpPr>
          <p:cNvPr id="4" name="Slide Number Placeholder 3">
            <a:extLst>
              <a:ext uri="{FF2B5EF4-FFF2-40B4-BE49-F238E27FC236}">
                <a16:creationId xmlns:a16="http://schemas.microsoft.com/office/drawing/2014/main" id="{BBA0FE20-F490-CFD9-915E-10C2CFFE35C2}"/>
              </a:ext>
            </a:extLst>
          </p:cNvPr>
          <p:cNvSpPr>
            <a:spLocks noGrp="1"/>
          </p:cNvSpPr>
          <p:nvPr>
            <p:ph type="sldNum" sz="quarter" idx="12"/>
          </p:nvPr>
        </p:nvSpPr>
        <p:spPr/>
        <p:txBody>
          <a:bodyPr/>
          <a:lstStyle/>
          <a:p>
            <a:fld id="{7DC1BBB0-96F0-4077-A278-0F3FB5C104D3}" type="slidenum">
              <a:rPr lang="en-US" smtClean="0"/>
              <a:t>12</a:t>
            </a:fld>
            <a:endParaRPr lang="en-US"/>
          </a:p>
        </p:txBody>
      </p:sp>
      <p:sp>
        <p:nvSpPr>
          <p:cNvPr id="5" name="Content Placeholder 4">
            <a:extLst>
              <a:ext uri="{FF2B5EF4-FFF2-40B4-BE49-F238E27FC236}">
                <a16:creationId xmlns:a16="http://schemas.microsoft.com/office/drawing/2014/main" id="{259A7F31-367C-29F1-2CE3-18D08990E57F}"/>
              </a:ext>
            </a:extLst>
          </p:cNvPr>
          <p:cNvSpPr>
            <a:spLocks noGrp="1"/>
          </p:cNvSpPr>
          <p:nvPr>
            <p:ph idx="1"/>
          </p:nvPr>
        </p:nvSpPr>
        <p:spPr/>
        <p:txBody>
          <a:bodyPr/>
          <a:lstStyle/>
          <a:p>
            <a:r>
              <a:rPr lang="en-US" dirty="0">
                <a:solidFill>
                  <a:schemeClr val="tx2"/>
                </a:solidFill>
              </a:rPr>
              <a:t>First we do some preprocessing</a:t>
            </a:r>
          </a:p>
        </p:txBody>
      </p:sp>
      <p:pic>
        <p:nvPicPr>
          <p:cNvPr id="9" name="Picture 8">
            <a:extLst>
              <a:ext uri="{FF2B5EF4-FFF2-40B4-BE49-F238E27FC236}">
                <a16:creationId xmlns:a16="http://schemas.microsoft.com/office/drawing/2014/main" id="{F7888BF5-D0C5-105F-496F-6BF0DFBDFB03}"/>
              </a:ext>
            </a:extLst>
          </p:cNvPr>
          <p:cNvPicPr>
            <a:picLocks noChangeAspect="1"/>
          </p:cNvPicPr>
          <p:nvPr/>
        </p:nvPicPr>
        <p:blipFill>
          <a:blip r:embed="rId2"/>
          <a:stretch>
            <a:fillRect/>
          </a:stretch>
        </p:blipFill>
        <p:spPr>
          <a:xfrm>
            <a:off x="1751011" y="2514600"/>
            <a:ext cx="8258977" cy="1981200"/>
          </a:xfrm>
          <a:prstGeom prst="rect">
            <a:avLst/>
          </a:prstGeom>
        </p:spPr>
      </p:pic>
    </p:spTree>
    <p:extLst>
      <p:ext uri="{BB962C8B-B14F-4D97-AF65-F5344CB8AC3E}">
        <p14:creationId xmlns:p14="http://schemas.microsoft.com/office/powerpoint/2010/main" val="353919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9AF6-D846-26A4-47B7-41DD435D7088}"/>
              </a:ext>
            </a:extLst>
          </p:cNvPr>
          <p:cNvSpPr>
            <a:spLocks noGrp="1"/>
          </p:cNvSpPr>
          <p:nvPr>
            <p:ph type="title"/>
          </p:nvPr>
        </p:nvSpPr>
        <p:spPr/>
        <p:txBody>
          <a:bodyPr/>
          <a:lstStyle/>
          <a:p>
            <a:r>
              <a:rPr lang="en-US" dirty="0"/>
              <a:t>Implementation in python</a:t>
            </a:r>
          </a:p>
        </p:txBody>
      </p:sp>
      <p:sp>
        <p:nvSpPr>
          <p:cNvPr id="4" name="Slide Number Placeholder 3">
            <a:extLst>
              <a:ext uri="{FF2B5EF4-FFF2-40B4-BE49-F238E27FC236}">
                <a16:creationId xmlns:a16="http://schemas.microsoft.com/office/drawing/2014/main" id="{BBA0FE20-F490-CFD9-915E-10C2CFFE35C2}"/>
              </a:ext>
            </a:extLst>
          </p:cNvPr>
          <p:cNvSpPr>
            <a:spLocks noGrp="1"/>
          </p:cNvSpPr>
          <p:nvPr>
            <p:ph type="sldNum" sz="quarter" idx="12"/>
          </p:nvPr>
        </p:nvSpPr>
        <p:spPr/>
        <p:txBody>
          <a:bodyPr/>
          <a:lstStyle/>
          <a:p>
            <a:fld id="{7DC1BBB0-96F0-4077-A278-0F3FB5C104D3}" type="slidenum">
              <a:rPr lang="en-US" smtClean="0"/>
              <a:t>13</a:t>
            </a:fld>
            <a:endParaRPr lang="en-US"/>
          </a:p>
        </p:txBody>
      </p:sp>
      <p:sp>
        <p:nvSpPr>
          <p:cNvPr id="5" name="Content Placeholder 4">
            <a:extLst>
              <a:ext uri="{FF2B5EF4-FFF2-40B4-BE49-F238E27FC236}">
                <a16:creationId xmlns:a16="http://schemas.microsoft.com/office/drawing/2014/main" id="{259A7F31-367C-29F1-2CE3-18D08990E57F}"/>
              </a:ext>
            </a:extLst>
          </p:cNvPr>
          <p:cNvSpPr>
            <a:spLocks noGrp="1"/>
          </p:cNvSpPr>
          <p:nvPr>
            <p:ph idx="1"/>
          </p:nvPr>
        </p:nvSpPr>
        <p:spPr/>
        <p:txBody>
          <a:bodyPr/>
          <a:lstStyle/>
          <a:p>
            <a:r>
              <a:rPr lang="en-US" dirty="0">
                <a:solidFill>
                  <a:schemeClr val="tx2"/>
                </a:solidFill>
              </a:rPr>
              <a:t>First we do some preprocessing</a:t>
            </a:r>
          </a:p>
        </p:txBody>
      </p:sp>
      <p:pic>
        <p:nvPicPr>
          <p:cNvPr id="6" name="Picture 5">
            <a:extLst>
              <a:ext uri="{FF2B5EF4-FFF2-40B4-BE49-F238E27FC236}">
                <a16:creationId xmlns:a16="http://schemas.microsoft.com/office/drawing/2014/main" id="{AED1ACBD-9948-4003-DE22-1744196907DB}"/>
              </a:ext>
            </a:extLst>
          </p:cNvPr>
          <p:cNvPicPr>
            <a:picLocks noChangeAspect="1"/>
          </p:cNvPicPr>
          <p:nvPr/>
        </p:nvPicPr>
        <p:blipFill>
          <a:blip r:embed="rId2"/>
          <a:stretch>
            <a:fillRect/>
          </a:stretch>
        </p:blipFill>
        <p:spPr>
          <a:xfrm>
            <a:off x="1634007" y="2209800"/>
            <a:ext cx="8964276" cy="1905000"/>
          </a:xfrm>
          <a:prstGeom prst="rect">
            <a:avLst/>
          </a:prstGeom>
        </p:spPr>
      </p:pic>
      <p:pic>
        <p:nvPicPr>
          <p:cNvPr id="8" name="Picture 7">
            <a:extLst>
              <a:ext uri="{FF2B5EF4-FFF2-40B4-BE49-F238E27FC236}">
                <a16:creationId xmlns:a16="http://schemas.microsoft.com/office/drawing/2014/main" id="{1D587032-6218-7139-F56E-E06BFCD57C03}"/>
              </a:ext>
            </a:extLst>
          </p:cNvPr>
          <p:cNvPicPr>
            <a:picLocks noChangeAspect="1"/>
          </p:cNvPicPr>
          <p:nvPr/>
        </p:nvPicPr>
        <p:blipFill>
          <a:blip r:embed="rId3"/>
          <a:stretch>
            <a:fillRect/>
          </a:stretch>
        </p:blipFill>
        <p:spPr>
          <a:xfrm>
            <a:off x="1634007" y="4114800"/>
            <a:ext cx="8920811" cy="495369"/>
          </a:xfrm>
          <a:prstGeom prst="rect">
            <a:avLst/>
          </a:prstGeom>
        </p:spPr>
      </p:pic>
    </p:spTree>
    <p:extLst>
      <p:ext uri="{BB962C8B-B14F-4D97-AF65-F5344CB8AC3E}">
        <p14:creationId xmlns:p14="http://schemas.microsoft.com/office/powerpoint/2010/main" val="255162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9AF6-D846-26A4-47B7-41DD435D7088}"/>
              </a:ext>
            </a:extLst>
          </p:cNvPr>
          <p:cNvSpPr>
            <a:spLocks noGrp="1"/>
          </p:cNvSpPr>
          <p:nvPr>
            <p:ph type="title"/>
          </p:nvPr>
        </p:nvSpPr>
        <p:spPr/>
        <p:txBody>
          <a:bodyPr/>
          <a:lstStyle/>
          <a:p>
            <a:r>
              <a:rPr lang="en-US" dirty="0"/>
              <a:t>Implementation in python</a:t>
            </a:r>
          </a:p>
        </p:txBody>
      </p:sp>
      <p:sp>
        <p:nvSpPr>
          <p:cNvPr id="4" name="Slide Number Placeholder 3">
            <a:extLst>
              <a:ext uri="{FF2B5EF4-FFF2-40B4-BE49-F238E27FC236}">
                <a16:creationId xmlns:a16="http://schemas.microsoft.com/office/drawing/2014/main" id="{BBA0FE20-F490-CFD9-915E-10C2CFFE35C2}"/>
              </a:ext>
            </a:extLst>
          </p:cNvPr>
          <p:cNvSpPr>
            <a:spLocks noGrp="1"/>
          </p:cNvSpPr>
          <p:nvPr>
            <p:ph type="sldNum" sz="quarter" idx="12"/>
          </p:nvPr>
        </p:nvSpPr>
        <p:spPr/>
        <p:txBody>
          <a:bodyPr/>
          <a:lstStyle/>
          <a:p>
            <a:fld id="{7DC1BBB0-96F0-4077-A278-0F3FB5C104D3}" type="slidenum">
              <a:rPr lang="en-US" smtClean="0"/>
              <a:t>14</a:t>
            </a:fld>
            <a:endParaRPr lang="en-US"/>
          </a:p>
        </p:txBody>
      </p:sp>
      <p:sp>
        <p:nvSpPr>
          <p:cNvPr id="5" name="Content Placeholder 4">
            <a:extLst>
              <a:ext uri="{FF2B5EF4-FFF2-40B4-BE49-F238E27FC236}">
                <a16:creationId xmlns:a16="http://schemas.microsoft.com/office/drawing/2014/main" id="{259A7F31-367C-29F1-2CE3-18D08990E57F}"/>
              </a:ext>
            </a:extLst>
          </p:cNvPr>
          <p:cNvSpPr>
            <a:spLocks noGrp="1"/>
          </p:cNvSpPr>
          <p:nvPr>
            <p:ph idx="1"/>
          </p:nvPr>
        </p:nvSpPr>
        <p:spPr/>
        <p:txBody>
          <a:bodyPr>
            <a:normAutofit/>
          </a:bodyPr>
          <a:lstStyle/>
          <a:p>
            <a:r>
              <a:rPr lang="en-US" sz="2000" dirty="0">
                <a:solidFill>
                  <a:schemeClr val="tx2"/>
                </a:solidFill>
              </a:rPr>
              <a:t>Before we can use this data as input to a LDA or LSA model, it must be converted to a term-document matrix. A term-document matrix is merely a mathematical representation of a set of documents and the terms contained within them.</a:t>
            </a:r>
          </a:p>
          <a:p>
            <a:r>
              <a:rPr lang="en-US" sz="2000" dirty="0">
                <a:solidFill>
                  <a:schemeClr val="tx2"/>
                </a:solidFill>
              </a:rPr>
              <a:t>It’s created by counting the occurrence of every term in each document and then normalizing the counts to create a matrix of values that can be used for analysis.</a:t>
            </a:r>
          </a:p>
        </p:txBody>
      </p:sp>
      <p:pic>
        <p:nvPicPr>
          <p:cNvPr id="7" name="Picture 6">
            <a:extLst>
              <a:ext uri="{FF2B5EF4-FFF2-40B4-BE49-F238E27FC236}">
                <a16:creationId xmlns:a16="http://schemas.microsoft.com/office/drawing/2014/main" id="{DC2F88CF-14DF-51DB-882C-523100F3BCB1}"/>
              </a:ext>
            </a:extLst>
          </p:cNvPr>
          <p:cNvPicPr>
            <a:picLocks noChangeAspect="1"/>
          </p:cNvPicPr>
          <p:nvPr/>
        </p:nvPicPr>
        <p:blipFill>
          <a:blip r:embed="rId2"/>
          <a:stretch>
            <a:fillRect/>
          </a:stretch>
        </p:blipFill>
        <p:spPr>
          <a:xfrm>
            <a:off x="1593436" y="3505200"/>
            <a:ext cx="9763024" cy="2388029"/>
          </a:xfrm>
          <a:prstGeom prst="rect">
            <a:avLst/>
          </a:prstGeom>
        </p:spPr>
      </p:pic>
    </p:spTree>
    <p:extLst>
      <p:ext uri="{BB962C8B-B14F-4D97-AF65-F5344CB8AC3E}">
        <p14:creationId xmlns:p14="http://schemas.microsoft.com/office/powerpoint/2010/main" val="1383494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9AF6-D846-26A4-47B7-41DD435D7088}"/>
              </a:ext>
            </a:extLst>
          </p:cNvPr>
          <p:cNvSpPr>
            <a:spLocks noGrp="1"/>
          </p:cNvSpPr>
          <p:nvPr>
            <p:ph type="title"/>
          </p:nvPr>
        </p:nvSpPr>
        <p:spPr/>
        <p:txBody>
          <a:bodyPr/>
          <a:lstStyle/>
          <a:p>
            <a:r>
              <a:rPr lang="en-US" dirty="0"/>
              <a:t>Implementation in python</a:t>
            </a:r>
          </a:p>
        </p:txBody>
      </p:sp>
      <p:sp>
        <p:nvSpPr>
          <p:cNvPr id="4" name="Slide Number Placeholder 3">
            <a:extLst>
              <a:ext uri="{FF2B5EF4-FFF2-40B4-BE49-F238E27FC236}">
                <a16:creationId xmlns:a16="http://schemas.microsoft.com/office/drawing/2014/main" id="{BBA0FE20-F490-CFD9-915E-10C2CFFE35C2}"/>
              </a:ext>
            </a:extLst>
          </p:cNvPr>
          <p:cNvSpPr>
            <a:spLocks noGrp="1"/>
          </p:cNvSpPr>
          <p:nvPr>
            <p:ph type="sldNum" sz="quarter" idx="12"/>
          </p:nvPr>
        </p:nvSpPr>
        <p:spPr/>
        <p:txBody>
          <a:bodyPr/>
          <a:lstStyle/>
          <a:p>
            <a:fld id="{7DC1BBB0-96F0-4077-A278-0F3FB5C104D3}" type="slidenum">
              <a:rPr lang="en-US" smtClean="0"/>
              <a:t>15</a:t>
            </a:fld>
            <a:endParaRPr lang="en-US"/>
          </a:p>
        </p:txBody>
      </p:sp>
      <p:sp>
        <p:nvSpPr>
          <p:cNvPr id="5" name="Content Placeholder 4">
            <a:extLst>
              <a:ext uri="{FF2B5EF4-FFF2-40B4-BE49-F238E27FC236}">
                <a16:creationId xmlns:a16="http://schemas.microsoft.com/office/drawing/2014/main" id="{259A7F31-367C-29F1-2CE3-18D08990E57F}"/>
              </a:ext>
            </a:extLst>
          </p:cNvPr>
          <p:cNvSpPr>
            <a:spLocks noGrp="1"/>
          </p:cNvSpPr>
          <p:nvPr>
            <p:ph idx="1"/>
          </p:nvPr>
        </p:nvSpPr>
        <p:spPr/>
        <p:txBody>
          <a:bodyPr>
            <a:normAutofit/>
          </a:bodyPr>
          <a:lstStyle/>
          <a:p>
            <a:r>
              <a:rPr lang="en-US" sz="2000" dirty="0">
                <a:solidFill>
                  <a:schemeClr val="tx2"/>
                </a:solidFill>
              </a:rPr>
              <a:t>Then we fit our model:</a:t>
            </a:r>
          </a:p>
        </p:txBody>
      </p:sp>
      <p:pic>
        <p:nvPicPr>
          <p:cNvPr id="6" name="Picture 5">
            <a:extLst>
              <a:ext uri="{FF2B5EF4-FFF2-40B4-BE49-F238E27FC236}">
                <a16:creationId xmlns:a16="http://schemas.microsoft.com/office/drawing/2014/main" id="{9EF2AB0E-2735-8A4B-8BDF-719CD0E36B03}"/>
              </a:ext>
            </a:extLst>
          </p:cNvPr>
          <p:cNvPicPr>
            <a:picLocks noChangeAspect="1"/>
          </p:cNvPicPr>
          <p:nvPr/>
        </p:nvPicPr>
        <p:blipFill>
          <a:blip r:embed="rId2"/>
          <a:stretch>
            <a:fillRect/>
          </a:stretch>
        </p:blipFill>
        <p:spPr>
          <a:xfrm>
            <a:off x="1540827" y="2085787"/>
            <a:ext cx="9107171" cy="2686425"/>
          </a:xfrm>
          <a:prstGeom prst="rect">
            <a:avLst/>
          </a:prstGeom>
        </p:spPr>
      </p:pic>
    </p:spTree>
    <p:extLst>
      <p:ext uri="{BB962C8B-B14F-4D97-AF65-F5344CB8AC3E}">
        <p14:creationId xmlns:p14="http://schemas.microsoft.com/office/powerpoint/2010/main" val="143252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9AF6-D846-26A4-47B7-41DD435D7088}"/>
              </a:ext>
            </a:extLst>
          </p:cNvPr>
          <p:cNvSpPr>
            <a:spLocks noGrp="1"/>
          </p:cNvSpPr>
          <p:nvPr>
            <p:ph type="title"/>
          </p:nvPr>
        </p:nvSpPr>
        <p:spPr/>
        <p:txBody>
          <a:bodyPr/>
          <a:lstStyle/>
          <a:p>
            <a:r>
              <a:rPr lang="en-US" dirty="0"/>
              <a:t>Implementation in python</a:t>
            </a:r>
          </a:p>
        </p:txBody>
      </p:sp>
      <p:sp>
        <p:nvSpPr>
          <p:cNvPr id="4" name="Slide Number Placeholder 3">
            <a:extLst>
              <a:ext uri="{FF2B5EF4-FFF2-40B4-BE49-F238E27FC236}">
                <a16:creationId xmlns:a16="http://schemas.microsoft.com/office/drawing/2014/main" id="{BBA0FE20-F490-CFD9-915E-10C2CFFE35C2}"/>
              </a:ext>
            </a:extLst>
          </p:cNvPr>
          <p:cNvSpPr>
            <a:spLocks noGrp="1"/>
          </p:cNvSpPr>
          <p:nvPr>
            <p:ph type="sldNum" sz="quarter" idx="12"/>
          </p:nvPr>
        </p:nvSpPr>
        <p:spPr/>
        <p:txBody>
          <a:bodyPr/>
          <a:lstStyle/>
          <a:p>
            <a:fld id="{7DC1BBB0-96F0-4077-A278-0F3FB5C104D3}" type="slidenum">
              <a:rPr lang="en-US" smtClean="0"/>
              <a:t>16</a:t>
            </a:fld>
            <a:endParaRPr lang="en-US"/>
          </a:p>
        </p:txBody>
      </p:sp>
      <p:sp>
        <p:nvSpPr>
          <p:cNvPr id="5" name="Content Placeholder 4">
            <a:extLst>
              <a:ext uri="{FF2B5EF4-FFF2-40B4-BE49-F238E27FC236}">
                <a16:creationId xmlns:a16="http://schemas.microsoft.com/office/drawing/2014/main" id="{259A7F31-367C-29F1-2CE3-18D08990E57F}"/>
              </a:ext>
            </a:extLst>
          </p:cNvPr>
          <p:cNvSpPr>
            <a:spLocks noGrp="1"/>
          </p:cNvSpPr>
          <p:nvPr>
            <p:ph idx="1"/>
          </p:nvPr>
        </p:nvSpPr>
        <p:spPr/>
        <p:txBody>
          <a:bodyPr>
            <a:normAutofit/>
          </a:bodyPr>
          <a:lstStyle/>
          <a:p>
            <a:r>
              <a:rPr lang="en-US" sz="2000" dirty="0">
                <a:solidFill>
                  <a:schemeClr val="tx2"/>
                </a:solidFill>
              </a:rPr>
              <a:t>Then we fit our model:</a:t>
            </a:r>
          </a:p>
        </p:txBody>
      </p:sp>
      <p:pic>
        <p:nvPicPr>
          <p:cNvPr id="6" name="Picture 5">
            <a:extLst>
              <a:ext uri="{FF2B5EF4-FFF2-40B4-BE49-F238E27FC236}">
                <a16:creationId xmlns:a16="http://schemas.microsoft.com/office/drawing/2014/main" id="{4DB42136-2790-C87D-39D8-0D9A75371F89}"/>
              </a:ext>
            </a:extLst>
          </p:cNvPr>
          <p:cNvPicPr>
            <a:picLocks noChangeAspect="1"/>
          </p:cNvPicPr>
          <p:nvPr/>
        </p:nvPicPr>
        <p:blipFill>
          <a:blip r:embed="rId2"/>
          <a:stretch>
            <a:fillRect/>
          </a:stretch>
        </p:blipFill>
        <p:spPr>
          <a:xfrm>
            <a:off x="1259800" y="2066735"/>
            <a:ext cx="9669224" cy="2724530"/>
          </a:xfrm>
          <a:prstGeom prst="rect">
            <a:avLst/>
          </a:prstGeom>
        </p:spPr>
      </p:pic>
    </p:spTree>
    <p:extLst>
      <p:ext uri="{BB962C8B-B14F-4D97-AF65-F5344CB8AC3E}">
        <p14:creationId xmlns:p14="http://schemas.microsoft.com/office/powerpoint/2010/main" val="374990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755F-149E-50B8-563F-45D964A3B487}"/>
              </a:ext>
            </a:extLst>
          </p:cNvPr>
          <p:cNvSpPr>
            <a:spLocks noGrp="1"/>
          </p:cNvSpPr>
          <p:nvPr>
            <p:ph type="title"/>
          </p:nvPr>
        </p:nvSpPr>
        <p:spPr/>
        <p:txBody>
          <a:bodyPr/>
          <a:lstStyle/>
          <a:p>
            <a:r>
              <a:rPr lang="en-US" dirty="0"/>
              <a:t>Word vectors</a:t>
            </a:r>
          </a:p>
        </p:txBody>
      </p:sp>
      <p:sp>
        <p:nvSpPr>
          <p:cNvPr id="3" name="Content Placeholder 2">
            <a:extLst>
              <a:ext uri="{FF2B5EF4-FFF2-40B4-BE49-F238E27FC236}">
                <a16:creationId xmlns:a16="http://schemas.microsoft.com/office/drawing/2014/main" id="{4D2CBA75-09F6-455D-AE18-F01E1EF38FDB}"/>
              </a:ext>
            </a:extLst>
          </p:cNvPr>
          <p:cNvSpPr>
            <a:spLocks noGrp="1"/>
          </p:cNvSpPr>
          <p:nvPr>
            <p:ph idx="1"/>
          </p:nvPr>
        </p:nvSpPr>
        <p:spPr/>
        <p:txBody>
          <a:bodyPr/>
          <a:lstStyle/>
          <a:p>
            <a:r>
              <a:rPr lang="en-US" dirty="0">
                <a:solidFill>
                  <a:schemeClr val="tx2"/>
                </a:solidFill>
              </a:rPr>
              <a:t>Word embeddings (also called word vectors) represent each word numerically in such a way that the vector corresponds to how that word is used or what it means. Vector encodings are learned by considering the context in which the words appear. Words that appear in similar contexts will have similar vectors. For example, vectors for "leopard", "lion", and "tiger" will be close together, while they'll be far away from "planet" and "castle</a:t>
            </a:r>
          </a:p>
        </p:txBody>
      </p:sp>
      <p:sp>
        <p:nvSpPr>
          <p:cNvPr id="4" name="Slide Number Placeholder 3">
            <a:extLst>
              <a:ext uri="{FF2B5EF4-FFF2-40B4-BE49-F238E27FC236}">
                <a16:creationId xmlns:a16="http://schemas.microsoft.com/office/drawing/2014/main" id="{8B942316-4045-4D94-1813-1B0048AC72C4}"/>
              </a:ext>
            </a:extLst>
          </p:cNvPr>
          <p:cNvSpPr>
            <a:spLocks noGrp="1"/>
          </p:cNvSpPr>
          <p:nvPr>
            <p:ph type="sldNum" sz="quarter" idx="12"/>
          </p:nvPr>
        </p:nvSpPr>
        <p:spPr/>
        <p:txBody>
          <a:bodyPr/>
          <a:lstStyle/>
          <a:p>
            <a:fld id="{7DC1BBB0-96F0-4077-A278-0F3FB5C104D3}" type="slidenum">
              <a:rPr lang="en-US" smtClean="0"/>
              <a:t>17</a:t>
            </a:fld>
            <a:endParaRPr lang="en-US"/>
          </a:p>
        </p:txBody>
      </p:sp>
    </p:spTree>
    <p:extLst>
      <p:ext uri="{BB962C8B-B14F-4D97-AF65-F5344CB8AC3E}">
        <p14:creationId xmlns:p14="http://schemas.microsoft.com/office/powerpoint/2010/main" val="64523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755F-149E-50B8-563F-45D964A3B487}"/>
              </a:ext>
            </a:extLst>
          </p:cNvPr>
          <p:cNvSpPr>
            <a:spLocks noGrp="1"/>
          </p:cNvSpPr>
          <p:nvPr>
            <p:ph type="title"/>
          </p:nvPr>
        </p:nvSpPr>
        <p:spPr/>
        <p:txBody>
          <a:bodyPr/>
          <a:lstStyle/>
          <a:p>
            <a:r>
              <a:rPr lang="en-US" dirty="0"/>
              <a:t>Word vectors</a:t>
            </a:r>
          </a:p>
        </p:txBody>
      </p:sp>
      <p:sp>
        <p:nvSpPr>
          <p:cNvPr id="3" name="Content Placeholder 2">
            <a:extLst>
              <a:ext uri="{FF2B5EF4-FFF2-40B4-BE49-F238E27FC236}">
                <a16:creationId xmlns:a16="http://schemas.microsoft.com/office/drawing/2014/main" id="{4D2CBA75-09F6-455D-AE18-F01E1EF38FDB}"/>
              </a:ext>
            </a:extLst>
          </p:cNvPr>
          <p:cNvSpPr>
            <a:spLocks noGrp="1"/>
          </p:cNvSpPr>
          <p:nvPr>
            <p:ph idx="1"/>
          </p:nvPr>
        </p:nvSpPr>
        <p:spPr/>
        <p:txBody>
          <a:bodyPr/>
          <a:lstStyle/>
          <a:p>
            <a:r>
              <a:rPr lang="en-US" dirty="0">
                <a:solidFill>
                  <a:schemeClr val="tx2"/>
                </a:solidFill>
              </a:rPr>
              <a:t>Even cooler, relations between words can be examined with mathematical operations. Subtracting the vectors for "man" and "woman" will return another vector. If you add that to the vector for "king" the result is close to the vector for "queen”.</a:t>
            </a:r>
          </a:p>
        </p:txBody>
      </p:sp>
      <p:sp>
        <p:nvSpPr>
          <p:cNvPr id="4" name="Slide Number Placeholder 3">
            <a:extLst>
              <a:ext uri="{FF2B5EF4-FFF2-40B4-BE49-F238E27FC236}">
                <a16:creationId xmlns:a16="http://schemas.microsoft.com/office/drawing/2014/main" id="{8B942316-4045-4D94-1813-1B0048AC72C4}"/>
              </a:ext>
            </a:extLst>
          </p:cNvPr>
          <p:cNvSpPr>
            <a:spLocks noGrp="1"/>
          </p:cNvSpPr>
          <p:nvPr>
            <p:ph type="sldNum" sz="quarter" idx="12"/>
          </p:nvPr>
        </p:nvSpPr>
        <p:spPr/>
        <p:txBody>
          <a:bodyPr/>
          <a:lstStyle/>
          <a:p>
            <a:fld id="{7DC1BBB0-96F0-4077-A278-0F3FB5C104D3}" type="slidenum">
              <a:rPr lang="en-US" smtClean="0"/>
              <a:t>18</a:t>
            </a:fld>
            <a:endParaRPr lang="en-US"/>
          </a:p>
        </p:txBody>
      </p:sp>
      <p:pic>
        <p:nvPicPr>
          <p:cNvPr id="6" name="Picture 5">
            <a:extLst>
              <a:ext uri="{FF2B5EF4-FFF2-40B4-BE49-F238E27FC236}">
                <a16:creationId xmlns:a16="http://schemas.microsoft.com/office/drawing/2014/main" id="{6FC391F3-7E24-61A0-C96A-A758D738E34A}"/>
              </a:ext>
            </a:extLst>
          </p:cNvPr>
          <p:cNvPicPr>
            <a:picLocks noChangeAspect="1"/>
          </p:cNvPicPr>
          <p:nvPr/>
        </p:nvPicPr>
        <p:blipFill>
          <a:blip r:embed="rId2"/>
          <a:stretch>
            <a:fillRect/>
          </a:stretch>
        </p:blipFill>
        <p:spPr>
          <a:xfrm>
            <a:off x="2523809" y="3881718"/>
            <a:ext cx="8259328" cy="2819794"/>
          </a:xfrm>
          <a:prstGeom prst="rect">
            <a:avLst/>
          </a:prstGeom>
        </p:spPr>
      </p:pic>
    </p:spTree>
    <p:extLst>
      <p:ext uri="{BB962C8B-B14F-4D97-AF65-F5344CB8AC3E}">
        <p14:creationId xmlns:p14="http://schemas.microsoft.com/office/powerpoint/2010/main" val="257391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755F-149E-50B8-563F-45D964A3B487}"/>
              </a:ext>
            </a:extLst>
          </p:cNvPr>
          <p:cNvSpPr>
            <a:spLocks noGrp="1"/>
          </p:cNvSpPr>
          <p:nvPr>
            <p:ph type="title"/>
          </p:nvPr>
        </p:nvSpPr>
        <p:spPr/>
        <p:txBody>
          <a:bodyPr/>
          <a:lstStyle/>
          <a:p>
            <a:r>
              <a:rPr lang="en-US" dirty="0"/>
              <a:t>Word vectors</a:t>
            </a:r>
          </a:p>
        </p:txBody>
      </p:sp>
      <p:sp>
        <p:nvSpPr>
          <p:cNvPr id="3" name="Content Placeholder 2">
            <a:extLst>
              <a:ext uri="{FF2B5EF4-FFF2-40B4-BE49-F238E27FC236}">
                <a16:creationId xmlns:a16="http://schemas.microsoft.com/office/drawing/2014/main" id="{4D2CBA75-09F6-455D-AE18-F01E1EF38FDB}"/>
              </a:ext>
            </a:extLst>
          </p:cNvPr>
          <p:cNvSpPr>
            <a:spLocks noGrp="1"/>
          </p:cNvSpPr>
          <p:nvPr>
            <p:ph idx="1"/>
          </p:nvPr>
        </p:nvSpPr>
        <p:spPr/>
        <p:txBody>
          <a:bodyPr/>
          <a:lstStyle/>
          <a:p>
            <a:r>
              <a:rPr lang="en-US" sz="2000" dirty="0">
                <a:solidFill>
                  <a:schemeClr val="tx2"/>
                </a:solidFill>
              </a:rPr>
              <a:t>These vectors can be used as features for machine learning models. Word vectors will typically improve the performance of your models above bag of words encoding. </a:t>
            </a:r>
            <a:r>
              <a:rPr lang="en-US" sz="2000" dirty="0" err="1">
                <a:solidFill>
                  <a:schemeClr val="tx2"/>
                </a:solidFill>
              </a:rPr>
              <a:t>spaCy</a:t>
            </a:r>
            <a:r>
              <a:rPr lang="en-US" sz="2000" dirty="0">
                <a:solidFill>
                  <a:schemeClr val="tx2"/>
                </a:solidFill>
              </a:rPr>
              <a:t> provides embeddings learned from a model called Word2Vec. You can access them by loading a large language model like </a:t>
            </a:r>
            <a:r>
              <a:rPr lang="en-US" sz="2000" dirty="0" err="1">
                <a:solidFill>
                  <a:schemeClr val="tx2"/>
                </a:solidFill>
              </a:rPr>
              <a:t>en_core_web_lg</a:t>
            </a:r>
            <a:r>
              <a:rPr lang="en-US" sz="2000" dirty="0">
                <a:solidFill>
                  <a:schemeClr val="tx2"/>
                </a:solidFill>
              </a:rPr>
              <a:t>. Then they will be available on tokens from the .vector attribute</a:t>
            </a:r>
            <a:endParaRPr lang="en-US" dirty="0">
              <a:solidFill>
                <a:schemeClr val="tx2"/>
              </a:solidFill>
            </a:endParaRPr>
          </a:p>
        </p:txBody>
      </p:sp>
      <p:sp>
        <p:nvSpPr>
          <p:cNvPr id="4" name="Slide Number Placeholder 3">
            <a:extLst>
              <a:ext uri="{FF2B5EF4-FFF2-40B4-BE49-F238E27FC236}">
                <a16:creationId xmlns:a16="http://schemas.microsoft.com/office/drawing/2014/main" id="{8B942316-4045-4D94-1813-1B0048AC72C4}"/>
              </a:ext>
            </a:extLst>
          </p:cNvPr>
          <p:cNvSpPr>
            <a:spLocks noGrp="1"/>
          </p:cNvSpPr>
          <p:nvPr>
            <p:ph type="sldNum" sz="quarter" idx="12"/>
          </p:nvPr>
        </p:nvSpPr>
        <p:spPr/>
        <p:txBody>
          <a:bodyPr/>
          <a:lstStyle/>
          <a:p>
            <a:fld id="{7DC1BBB0-96F0-4077-A278-0F3FB5C104D3}" type="slidenum">
              <a:rPr lang="en-US" smtClean="0"/>
              <a:t>19</a:t>
            </a:fld>
            <a:endParaRPr lang="en-US"/>
          </a:p>
        </p:txBody>
      </p:sp>
      <p:pic>
        <p:nvPicPr>
          <p:cNvPr id="6" name="Picture 5">
            <a:extLst>
              <a:ext uri="{FF2B5EF4-FFF2-40B4-BE49-F238E27FC236}">
                <a16:creationId xmlns:a16="http://schemas.microsoft.com/office/drawing/2014/main" id="{6FC391F3-7E24-61A0-C96A-A758D738E34A}"/>
              </a:ext>
            </a:extLst>
          </p:cNvPr>
          <p:cNvPicPr>
            <a:picLocks noChangeAspect="1"/>
          </p:cNvPicPr>
          <p:nvPr/>
        </p:nvPicPr>
        <p:blipFill>
          <a:blip r:embed="rId2"/>
          <a:stretch>
            <a:fillRect/>
          </a:stretch>
        </p:blipFill>
        <p:spPr>
          <a:xfrm>
            <a:off x="2523809" y="3881718"/>
            <a:ext cx="8259328" cy="2819794"/>
          </a:xfrm>
          <a:prstGeom prst="rect">
            <a:avLst/>
          </a:prstGeom>
        </p:spPr>
      </p:pic>
    </p:spTree>
    <p:extLst>
      <p:ext uri="{BB962C8B-B14F-4D97-AF65-F5344CB8AC3E}">
        <p14:creationId xmlns:p14="http://schemas.microsoft.com/office/powerpoint/2010/main" val="274347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4CD2D-8699-D84F-9590-D842CE22E127}"/>
              </a:ext>
            </a:extLst>
          </p:cNvPr>
          <p:cNvSpPr>
            <a:spLocks noGrp="1"/>
          </p:cNvSpPr>
          <p:nvPr>
            <p:ph type="title"/>
          </p:nvPr>
        </p:nvSpPr>
        <p:spPr/>
        <p:txBody>
          <a:bodyPr/>
          <a:lstStyle/>
          <a:p>
            <a:r>
              <a:rPr lang="en-US" dirty="0"/>
              <a:t>Topic Modeling</a:t>
            </a:r>
          </a:p>
        </p:txBody>
      </p:sp>
      <p:sp>
        <p:nvSpPr>
          <p:cNvPr id="3" name="Content Placeholder 2">
            <a:extLst>
              <a:ext uri="{FF2B5EF4-FFF2-40B4-BE49-F238E27FC236}">
                <a16:creationId xmlns:a16="http://schemas.microsoft.com/office/drawing/2014/main" id="{0BD95152-61F5-E08E-1A06-543C72E7C768}"/>
              </a:ext>
            </a:extLst>
          </p:cNvPr>
          <p:cNvSpPr>
            <a:spLocks noGrp="1"/>
          </p:cNvSpPr>
          <p:nvPr>
            <p:ph idx="1"/>
          </p:nvPr>
        </p:nvSpPr>
        <p:spPr/>
        <p:txBody>
          <a:bodyPr>
            <a:normAutofit/>
          </a:bodyPr>
          <a:lstStyle/>
          <a:p>
            <a:r>
              <a:rPr lang="en-US" dirty="0">
                <a:solidFill>
                  <a:schemeClr val="tx2"/>
                </a:solidFill>
              </a:rPr>
              <a:t>Topic modeling is a frequently used approach to discover hidden semantic patterns portrayed by a text corpus and automatically identify topics that exist inside it.</a:t>
            </a:r>
          </a:p>
          <a:p>
            <a:r>
              <a:rPr lang="en-US" dirty="0">
                <a:solidFill>
                  <a:schemeClr val="tx2"/>
                </a:solidFill>
              </a:rPr>
              <a:t>Namely, it’s a type of statistical modeling that leverages unsupervised machine learning to analyze and identify clusters or groups of similar words within a body of text.</a:t>
            </a:r>
          </a:p>
          <a:p>
            <a:r>
              <a:rPr lang="en-US" dirty="0">
                <a:solidFill>
                  <a:schemeClr val="tx2"/>
                </a:solidFill>
              </a:rPr>
              <a:t>For example, a topic modeling algorithm may be deployed to determine whether the contents of a document imply it’s an invoice, complaint, or contract.</a:t>
            </a:r>
          </a:p>
        </p:txBody>
      </p:sp>
      <p:sp>
        <p:nvSpPr>
          <p:cNvPr id="4" name="Slide Number Placeholder 3">
            <a:extLst>
              <a:ext uri="{FF2B5EF4-FFF2-40B4-BE49-F238E27FC236}">
                <a16:creationId xmlns:a16="http://schemas.microsoft.com/office/drawing/2014/main" id="{90B6636D-09F4-97CD-4C51-49A3C31814B2}"/>
              </a:ext>
            </a:extLst>
          </p:cNvPr>
          <p:cNvSpPr>
            <a:spLocks noGrp="1"/>
          </p:cNvSpPr>
          <p:nvPr>
            <p:ph type="sldNum" sz="quarter" idx="12"/>
          </p:nvPr>
        </p:nvSpPr>
        <p:spPr/>
        <p:txBody>
          <a:bodyPr/>
          <a:lstStyle/>
          <a:p>
            <a:fld id="{7DC1BBB0-96F0-4077-A278-0F3FB5C104D3}" type="slidenum">
              <a:rPr lang="en-US" smtClean="0"/>
              <a:t>2</a:t>
            </a:fld>
            <a:endParaRPr lang="en-US"/>
          </a:p>
        </p:txBody>
      </p:sp>
    </p:spTree>
    <p:extLst>
      <p:ext uri="{BB962C8B-B14F-4D97-AF65-F5344CB8AC3E}">
        <p14:creationId xmlns:p14="http://schemas.microsoft.com/office/powerpoint/2010/main" val="163776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755F-149E-50B8-563F-45D964A3B487}"/>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4D2CBA75-09F6-455D-AE18-F01E1EF38FDB}"/>
              </a:ext>
            </a:extLst>
          </p:cNvPr>
          <p:cNvSpPr>
            <a:spLocks noGrp="1"/>
          </p:cNvSpPr>
          <p:nvPr>
            <p:ph idx="1"/>
          </p:nvPr>
        </p:nvSpPr>
        <p:spPr/>
        <p:txBody>
          <a:bodyPr/>
          <a:lstStyle/>
          <a:p>
            <a:r>
              <a:rPr lang="en-US" dirty="0">
                <a:solidFill>
                  <a:schemeClr val="tx2"/>
                </a:solidFill>
              </a:rPr>
              <a:t>First we load spacy (a library for </a:t>
            </a:r>
            <a:r>
              <a:rPr lang="en-US" dirty="0" err="1">
                <a:solidFill>
                  <a:schemeClr val="tx2"/>
                </a:solidFill>
              </a:rPr>
              <a:t>nlp</a:t>
            </a:r>
            <a:r>
              <a:rPr lang="en-US" dirty="0">
                <a:solidFill>
                  <a:schemeClr val="tx2"/>
                </a:solidFill>
              </a:rPr>
              <a:t>) and </a:t>
            </a:r>
            <a:r>
              <a:rPr lang="en-US" dirty="0" err="1">
                <a:solidFill>
                  <a:schemeClr val="tx2"/>
                </a:solidFill>
              </a:rPr>
              <a:t>numpy</a:t>
            </a:r>
            <a:r>
              <a:rPr lang="en-US" dirty="0">
                <a:solidFill>
                  <a:schemeClr val="tx2"/>
                </a:solidFill>
              </a:rPr>
              <a:t>.</a:t>
            </a:r>
          </a:p>
          <a:p>
            <a:r>
              <a:rPr lang="en-US" dirty="0">
                <a:solidFill>
                  <a:schemeClr val="tx2"/>
                </a:solidFill>
              </a:rPr>
              <a:t>There are many models of spacy. We load </a:t>
            </a:r>
            <a:r>
              <a:rPr lang="en-US" dirty="0" err="1">
                <a:solidFill>
                  <a:schemeClr val="tx2"/>
                </a:solidFill>
              </a:rPr>
              <a:t>en_core_web_lg</a:t>
            </a:r>
            <a:r>
              <a:rPr lang="en-US" dirty="0">
                <a:solidFill>
                  <a:schemeClr val="tx2"/>
                </a:solidFill>
              </a:rPr>
              <a:t> as we said before.</a:t>
            </a:r>
          </a:p>
        </p:txBody>
      </p:sp>
      <p:sp>
        <p:nvSpPr>
          <p:cNvPr id="4" name="Slide Number Placeholder 3">
            <a:extLst>
              <a:ext uri="{FF2B5EF4-FFF2-40B4-BE49-F238E27FC236}">
                <a16:creationId xmlns:a16="http://schemas.microsoft.com/office/drawing/2014/main" id="{8B942316-4045-4D94-1813-1B0048AC72C4}"/>
              </a:ext>
            </a:extLst>
          </p:cNvPr>
          <p:cNvSpPr>
            <a:spLocks noGrp="1"/>
          </p:cNvSpPr>
          <p:nvPr>
            <p:ph type="sldNum" sz="quarter" idx="12"/>
          </p:nvPr>
        </p:nvSpPr>
        <p:spPr/>
        <p:txBody>
          <a:bodyPr/>
          <a:lstStyle/>
          <a:p>
            <a:fld id="{7DC1BBB0-96F0-4077-A278-0F3FB5C104D3}" type="slidenum">
              <a:rPr lang="en-US" smtClean="0"/>
              <a:t>20</a:t>
            </a:fld>
            <a:endParaRPr lang="en-US"/>
          </a:p>
        </p:txBody>
      </p:sp>
      <p:pic>
        <p:nvPicPr>
          <p:cNvPr id="9" name="Picture 8">
            <a:extLst>
              <a:ext uri="{FF2B5EF4-FFF2-40B4-BE49-F238E27FC236}">
                <a16:creationId xmlns:a16="http://schemas.microsoft.com/office/drawing/2014/main" id="{797D1A8D-D99D-998A-36D8-84A4EAA1EC2B}"/>
              </a:ext>
            </a:extLst>
          </p:cNvPr>
          <p:cNvPicPr>
            <a:picLocks noChangeAspect="1"/>
          </p:cNvPicPr>
          <p:nvPr/>
        </p:nvPicPr>
        <p:blipFill>
          <a:blip r:embed="rId2"/>
          <a:stretch>
            <a:fillRect/>
          </a:stretch>
        </p:blipFill>
        <p:spPr>
          <a:xfrm>
            <a:off x="1674812" y="3352800"/>
            <a:ext cx="8492964" cy="1805080"/>
          </a:xfrm>
          <a:prstGeom prst="rect">
            <a:avLst/>
          </a:prstGeom>
        </p:spPr>
      </p:pic>
    </p:spTree>
    <p:extLst>
      <p:ext uri="{BB962C8B-B14F-4D97-AF65-F5344CB8AC3E}">
        <p14:creationId xmlns:p14="http://schemas.microsoft.com/office/powerpoint/2010/main" val="239761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755F-149E-50B8-563F-45D964A3B487}"/>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4D2CBA75-09F6-455D-AE18-F01E1EF38FDB}"/>
              </a:ext>
            </a:extLst>
          </p:cNvPr>
          <p:cNvSpPr>
            <a:spLocks noGrp="1"/>
          </p:cNvSpPr>
          <p:nvPr>
            <p:ph idx="1"/>
          </p:nvPr>
        </p:nvSpPr>
        <p:spPr/>
        <p:txBody>
          <a:bodyPr/>
          <a:lstStyle/>
          <a:p>
            <a:r>
              <a:rPr lang="en-US" dirty="0">
                <a:solidFill>
                  <a:schemeClr val="tx2"/>
                </a:solidFill>
              </a:rPr>
              <a:t>First we load spacy (a library for </a:t>
            </a:r>
            <a:r>
              <a:rPr lang="en-US" dirty="0" err="1">
                <a:solidFill>
                  <a:schemeClr val="tx2"/>
                </a:solidFill>
              </a:rPr>
              <a:t>nlp</a:t>
            </a:r>
            <a:r>
              <a:rPr lang="en-US" dirty="0">
                <a:solidFill>
                  <a:schemeClr val="tx2"/>
                </a:solidFill>
              </a:rPr>
              <a:t>) and </a:t>
            </a:r>
            <a:r>
              <a:rPr lang="en-US" dirty="0" err="1">
                <a:solidFill>
                  <a:schemeClr val="tx2"/>
                </a:solidFill>
              </a:rPr>
              <a:t>numpy</a:t>
            </a:r>
            <a:r>
              <a:rPr lang="en-US" dirty="0">
                <a:solidFill>
                  <a:schemeClr val="tx2"/>
                </a:solidFill>
              </a:rPr>
              <a:t>.</a:t>
            </a:r>
          </a:p>
          <a:p>
            <a:r>
              <a:rPr lang="en-US" dirty="0">
                <a:solidFill>
                  <a:schemeClr val="tx2"/>
                </a:solidFill>
              </a:rPr>
              <a:t>There are many models of spacy. We load </a:t>
            </a:r>
            <a:r>
              <a:rPr lang="en-US" dirty="0" err="1">
                <a:solidFill>
                  <a:schemeClr val="tx2"/>
                </a:solidFill>
              </a:rPr>
              <a:t>en_core_web_lg</a:t>
            </a:r>
            <a:r>
              <a:rPr lang="en-US" dirty="0">
                <a:solidFill>
                  <a:schemeClr val="tx2"/>
                </a:solidFill>
              </a:rPr>
              <a:t> as we said before.</a:t>
            </a:r>
          </a:p>
        </p:txBody>
      </p:sp>
      <p:sp>
        <p:nvSpPr>
          <p:cNvPr id="4" name="Slide Number Placeholder 3">
            <a:extLst>
              <a:ext uri="{FF2B5EF4-FFF2-40B4-BE49-F238E27FC236}">
                <a16:creationId xmlns:a16="http://schemas.microsoft.com/office/drawing/2014/main" id="{8B942316-4045-4D94-1813-1B0048AC72C4}"/>
              </a:ext>
            </a:extLst>
          </p:cNvPr>
          <p:cNvSpPr>
            <a:spLocks noGrp="1"/>
          </p:cNvSpPr>
          <p:nvPr>
            <p:ph type="sldNum" sz="quarter" idx="12"/>
          </p:nvPr>
        </p:nvSpPr>
        <p:spPr/>
        <p:txBody>
          <a:bodyPr/>
          <a:lstStyle/>
          <a:p>
            <a:fld id="{7DC1BBB0-96F0-4077-A278-0F3FB5C104D3}" type="slidenum">
              <a:rPr lang="en-US" smtClean="0"/>
              <a:t>21</a:t>
            </a:fld>
            <a:endParaRPr lang="en-US"/>
          </a:p>
        </p:txBody>
      </p:sp>
      <p:pic>
        <p:nvPicPr>
          <p:cNvPr id="9" name="Picture 8">
            <a:extLst>
              <a:ext uri="{FF2B5EF4-FFF2-40B4-BE49-F238E27FC236}">
                <a16:creationId xmlns:a16="http://schemas.microsoft.com/office/drawing/2014/main" id="{797D1A8D-D99D-998A-36D8-84A4EAA1EC2B}"/>
              </a:ext>
            </a:extLst>
          </p:cNvPr>
          <p:cNvPicPr>
            <a:picLocks noChangeAspect="1"/>
          </p:cNvPicPr>
          <p:nvPr/>
        </p:nvPicPr>
        <p:blipFill>
          <a:blip r:embed="rId2"/>
          <a:stretch>
            <a:fillRect/>
          </a:stretch>
        </p:blipFill>
        <p:spPr>
          <a:xfrm>
            <a:off x="1674812" y="3352800"/>
            <a:ext cx="8492964" cy="1805080"/>
          </a:xfrm>
          <a:prstGeom prst="rect">
            <a:avLst/>
          </a:prstGeom>
        </p:spPr>
      </p:pic>
    </p:spTree>
    <p:extLst>
      <p:ext uri="{BB962C8B-B14F-4D97-AF65-F5344CB8AC3E}">
        <p14:creationId xmlns:p14="http://schemas.microsoft.com/office/powerpoint/2010/main" val="38029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755F-149E-50B8-563F-45D964A3B487}"/>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4D2CBA75-09F6-455D-AE18-F01E1EF38FDB}"/>
              </a:ext>
            </a:extLst>
          </p:cNvPr>
          <p:cNvSpPr>
            <a:spLocks noGrp="1"/>
          </p:cNvSpPr>
          <p:nvPr>
            <p:ph idx="1"/>
          </p:nvPr>
        </p:nvSpPr>
        <p:spPr/>
        <p:txBody>
          <a:bodyPr/>
          <a:lstStyle/>
          <a:p>
            <a:r>
              <a:rPr lang="en-US" dirty="0">
                <a:solidFill>
                  <a:schemeClr val="tx2"/>
                </a:solidFill>
              </a:rPr>
              <a:t>Using </a:t>
            </a:r>
            <a:r>
              <a:rPr lang="en-US" dirty="0" err="1">
                <a:solidFill>
                  <a:schemeClr val="tx2"/>
                </a:solidFill>
              </a:rPr>
              <a:t>nlp</a:t>
            </a:r>
            <a:r>
              <a:rPr lang="en-US" dirty="0">
                <a:solidFill>
                  <a:schemeClr val="tx2"/>
                </a:solidFill>
              </a:rPr>
              <a:t> we tokenize the text and we see the word vector for each</a:t>
            </a:r>
          </a:p>
          <a:p>
            <a:endParaRPr lang="en-US" dirty="0">
              <a:solidFill>
                <a:schemeClr val="tx2"/>
              </a:solidFill>
            </a:endParaRPr>
          </a:p>
          <a:p>
            <a:endParaRPr lang="en-US" dirty="0">
              <a:solidFill>
                <a:schemeClr val="tx2"/>
              </a:solidFill>
            </a:endParaRPr>
          </a:p>
          <a:p>
            <a:r>
              <a:rPr lang="en-US" dirty="0">
                <a:solidFill>
                  <a:schemeClr val="tx2"/>
                </a:solidFill>
              </a:rPr>
              <a:t>If we see the dimensions of vector we have:</a:t>
            </a:r>
          </a:p>
          <a:p>
            <a:endParaRPr lang="en-US" dirty="0">
              <a:solidFill>
                <a:schemeClr val="tx2"/>
              </a:solidFill>
            </a:endParaRPr>
          </a:p>
          <a:p>
            <a:r>
              <a:rPr lang="en-US" dirty="0">
                <a:solidFill>
                  <a:schemeClr val="tx2"/>
                </a:solidFill>
              </a:rPr>
              <a:t>(5572, 300)</a:t>
            </a:r>
          </a:p>
        </p:txBody>
      </p:sp>
      <p:sp>
        <p:nvSpPr>
          <p:cNvPr id="4" name="Slide Number Placeholder 3">
            <a:extLst>
              <a:ext uri="{FF2B5EF4-FFF2-40B4-BE49-F238E27FC236}">
                <a16:creationId xmlns:a16="http://schemas.microsoft.com/office/drawing/2014/main" id="{8B942316-4045-4D94-1813-1B0048AC72C4}"/>
              </a:ext>
            </a:extLst>
          </p:cNvPr>
          <p:cNvSpPr>
            <a:spLocks noGrp="1"/>
          </p:cNvSpPr>
          <p:nvPr>
            <p:ph type="sldNum" sz="quarter" idx="12"/>
          </p:nvPr>
        </p:nvSpPr>
        <p:spPr/>
        <p:txBody>
          <a:bodyPr/>
          <a:lstStyle/>
          <a:p>
            <a:fld id="{7DC1BBB0-96F0-4077-A278-0F3FB5C104D3}" type="slidenum">
              <a:rPr lang="en-US" smtClean="0"/>
              <a:t>22</a:t>
            </a:fld>
            <a:endParaRPr lang="en-US"/>
          </a:p>
        </p:txBody>
      </p:sp>
      <p:pic>
        <p:nvPicPr>
          <p:cNvPr id="6" name="Picture 5">
            <a:extLst>
              <a:ext uri="{FF2B5EF4-FFF2-40B4-BE49-F238E27FC236}">
                <a16:creationId xmlns:a16="http://schemas.microsoft.com/office/drawing/2014/main" id="{49CBA5C9-62AB-814B-F3F5-E46DAE59EA3D}"/>
              </a:ext>
            </a:extLst>
          </p:cNvPr>
          <p:cNvPicPr>
            <a:picLocks noChangeAspect="1"/>
          </p:cNvPicPr>
          <p:nvPr/>
        </p:nvPicPr>
        <p:blipFill>
          <a:blip r:embed="rId2"/>
          <a:stretch>
            <a:fillRect/>
          </a:stretch>
        </p:blipFill>
        <p:spPr>
          <a:xfrm>
            <a:off x="1979612" y="4343400"/>
            <a:ext cx="1343212" cy="219106"/>
          </a:xfrm>
          <a:prstGeom prst="rect">
            <a:avLst/>
          </a:prstGeom>
        </p:spPr>
      </p:pic>
      <p:pic>
        <p:nvPicPr>
          <p:cNvPr id="8" name="Picture 7">
            <a:extLst>
              <a:ext uri="{FF2B5EF4-FFF2-40B4-BE49-F238E27FC236}">
                <a16:creationId xmlns:a16="http://schemas.microsoft.com/office/drawing/2014/main" id="{D0845686-7E16-D41B-FCF8-C65939F37A72}"/>
              </a:ext>
            </a:extLst>
          </p:cNvPr>
          <p:cNvPicPr>
            <a:picLocks noChangeAspect="1"/>
          </p:cNvPicPr>
          <p:nvPr/>
        </p:nvPicPr>
        <p:blipFill>
          <a:blip r:embed="rId3"/>
          <a:stretch>
            <a:fillRect/>
          </a:stretch>
        </p:blipFill>
        <p:spPr>
          <a:xfrm>
            <a:off x="1751012" y="2667000"/>
            <a:ext cx="6935168" cy="990738"/>
          </a:xfrm>
          <a:prstGeom prst="rect">
            <a:avLst/>
          </a:prstGeom>
        </p:spPr>
      </p:pic>
    </p:spTree>
    <p:extLst>
      <p:ext uri="{BB962C8B-B14F-4D97-AF65-F5344CB8AC3E}">
        <p14:creationId xmlns:p14="http://schemas.microsoft.com/office/powerpoint/2010/main" val="416229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755F-149E-50B8-563F-45D964A3B487}"/>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4D2CBA75-09F6-455D-AE18-F01E1EF38FDB}"/>
              </a:ext>
            </a:extLst>
          </p:cNvPr>
          <p:cNvSpPr>
            <a:spLocks noGrp="1"/>
          </p:cNvSpPr>
          <p:nvPr>
            <p:ph idx="1"/>
          </p:nvPr>
        </p:nvSpPr>
        <p:spPr/>
        <p:txBody>
          <a:bodyPr>
            <a:normAutofit lnSpcReduction="10000"/>
          </a:bodyPr>
          <a:lstStyle/>
          <a:p>
            <a:r>
              <a:rPr lang="en-US" dirty="0">
                <a:solidFill>
                  <a:schemeClr val="tx2"/>
                </a:solidFill>
              </a:rPr>
              <a:t>These are 300-dimensional vectors, with one vector for each word. However, we only have document-level labels and our models won't be able to use the word-level embeddings. So, you need a vector representation for the entire document.</a:t>
            </a:r>
          </a:p>
          <a:p>
            <a:endParaRPr lang="en-US" dirty="0">
              <a:solidFill>
                <a:schemeClr val="tx2"/>
              </a:solidFill>
            </a:endParaRPr>
          </a:p>
          <a:p>
            <a:r>
              <a:rPr lang="en-US" dirty="0">
                <a:solidFill>
                  <a:schemeClr val="tx2"/>
                </a:solidFill>
              </a:rPr>
              <a:t>There are many ways to combine all the word vectors into a single document vector we can use for model training. A simple and surprisingly effective approach is simply averaging the vectors for each word in the document. Then, you can use these document vectors for modeling.</a:t>
            </a:r>
          </a:p>
        </p:txBody>
      </p:sp>
      <p:sp>
        <p:nvSpPr>
          <p:cNvPr id="4" name="Slide Number Placeholder 3">
            <a:extLst>
              <a:ext uri="{FF2B5EF4-FFF2-40B4-BE49-F238E27FC236}">
                <a16:creationId xmlns:a16="http://schemas.microsoft.com/office/drawing/2014/main" id="{8B942316-4045-4D94-1813-1B0048AC72C4}"/>
              </a:ext>
            </a:extLst>
          </p:cNvPr>
          <p:cNvSpPr>
            <a:spLocks noGrp="1"/>
          </p:cNvSpPr>
          <p:nvPr>
            <p:ph type="sldNum" sz="quarter" idx="12"/>
          </p:nvPr>
        </p:nvSpPr>
        <p:spPr/>
        <p:txBody>
          <a:bodyPr/>
          <a:lstStyle/>
          <a:p>
            <a:fld id="{7DC1BBB0-96F0-4077-A278-0F3FB5C104D3}" type="slidenum">
              <a:rPr lang="en-US" smtClean="0"/>
              <a:t>23</a:t>
            </a:fld>
            <a:endParaRPr lang="en-US"/>
          </a:p>
        </p:txBody>
      </p:sp>
    </p:spTree>
    <p:extLst>
      <p:ext uri="{BB962C8B-B14F-4D97-AF65-F5344CB8AC3E}">
        <p14:creationId xmlns:p14="http://schemas.microsoft.com/office/powerpoint/2010/main" val="217111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4CD2D-8699-D84F-9590-D842CE22E127}"/>
              </a:ext>
            </a:extLst>
          </p:cNvPr>
          <p:cNvSpPr>
            <a:spLocks noGrp="1"/>
          </p:cNvSpPr>
          <p:nvPr>
            <p:ph type="title"/>
          </p:nvPr>
        </p:nvSpPr>
        <p:spPr/>
        <p:txBody>
          <a:bodyPr/>
          <a:lstStyle/>
          <a:p>
            <a:r>
              <a:rPr lang="en-US" dirty="0"/>
              <a:t>Topic Modeling</a:t>
            </a:r>
          </a:p>
        </p:txBody>
      </p:sp>
      <p:sp>
        <p:nvSpPr>
          <p:cNvPr id="3" name="Content Placeholder 2">
            <a:extLst>
              <a:ext uri="{FF2B5EF4-FFF2-40B4-BE49-F238E27FC236}">
                <a16:creationId xmlns:a16="http://schemas.microsoft.com/office/drawing/2014/main" id="{0BD95152-61F5-E08E-1A06-543C72E7C768}"/>
              </a:ext>
            </a:extLst>
          </p:cNvPr>
          <p:cNvSpPr>
            <a:spLocks noGrp="1"/>
          </p:cNvSpPr>
          <p:nvPr>
            <p:ph idx="1"/>
          </p:nvPr>
        </p:nvSpPr>
        <p:spPr/>
        <p:txBody>
          <a:bodyPr>
            <a:normAutofit lnSpcReduction="10000"/>
          </a:bodyPr>
          <a:lstStyle/>
          <a:p>
            <a:r>
              <a:rPr lang="en-US" dirty="0">
                <a:solidFill>
                  <a:schemeClr val="tx2"/>
                </a:solidFill>
              </a:rPr>
              <a:t>Topics are the latent descriptions of a corpus (large group) of text. Intuitively, documents regarding a specific topic are more likely to produce certain words more frequently.</a:t>
            </a:r>
          </a:p>
          <a:p>
            <a:r>
              <a:rPr lang="en-US" dirty="0">
                <a:solidFill>
                  <a:schemeClr val="tx2"/>
                </a:solidFill>
              </a:rPr>
              <a:t>For example, the words “dog” and “bone” are more likely to appear in documents concerning dogs, whereas “cat” and “meow” are more likely to be found in documents regarding cats. Consequently, the topic model would scan the documents and produce clusters of similar words.</a:t>
            </a:r>
          </a:p>
          <a:p>
            <a:r>
              <a:rPr lang="en-US" dirty="0">
                <a:solidFill>
                  <a:schemeClr val="tx2"/>
                </a:solidFill>
              </a:rPr>
              <a:t>Essentially, topic models work by deducing words and grouping similar ones into topics to create topic clusters</a:t>
            </a:r>
          </a:p>
        </p:txBody>
      </p:sp>
      <p:sp>
        <p:nvSpPr>
          <p:cNvPr id="4" name="Slide Number Placeholder 3">
            <a:extLst>
              <a:ext uri="{FF2B5EF4-FFF2-40B4-BE49-F238E27FC236}">
                <a16:creationId xmlns:a16="http://schemas.microsoft.com/office/drawing/2014/main" id="{90B6636D-09F4-97CD-4C51-49A3C31814B2}"/>
              </a:ext>
            </a:extLst>
          </p:cNvPr>
          <p:cNvSpPr>
            <a:spLocks noGrp="1"/>
          </p:cNvSpPr>
          <p:nvPr>
            <p:ph type="sldNum" sz="quarter" idx="12"/>
          </p:nvPr>
        </p:nvSpPr>
        <p:spPr/>
        <p:txBody>
          <a:bodyPr/>
          <a:lstStyle/>
          <a:p>
            <a:fld id="{7DC1BBB0-96F0-4077-A278-0F3FB5C104D3}" type="slidenum">
              <a:rPr lang="en-US" smtClean="0"/>
              <a:t>3</a:t>
            </a:fld>
            <a:endParaRPr lang="en-US"/>
          </a:p>
        </p:txBody>
      </p:sp>
    </p:spTree>
    <p:extLst>
      <p:ext uri="{BB962C8B-B14F-4D97-AF65-F5344CB8AC3E}">
        <p14:creationId xmlns:p14="http://schemas.microsoft.com/office/powerpoint/2010/main" val="5808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4CD2D-8699-D84F-9590-D842CE22E127}"/>
              </a:ext>
            </a:extLst>
          </p:cNvPr>
          <p:cNvSpPr>
            <a:spLocks noGrp="1"/>
          </p:cNvSpPr>
          <p:nvPr>
            <p:ph type="title"/>
          </p:nvPr>
        </p:nvSpPr>
        <p:spPr/>
        <p:txBody>
          <a:bodyPr/>
          <a:lstStyle/>
          <a:p>
            <a:r>
              <a:rPr lang="en-US" dirty="0"/>
              <a:t>Topic Modeling</a:t>
            </a:r>
          </a:p>
        </p:txBody>
      </p:sp>
      <p:sp>
        <p:nvSpPr>
          <p:cNvPr id="3" name="Content Placeholder 2">
            <a:extLst>
              <a:ext uri="{FF2B5EF4-FFF2-40B4-BE49-F238E27FC236}">
                <a16:creationId xmlns:a16="http://schemas.microsoft.com/office/drawing/2014/main" id="{0BD95152-61F5-E08E-1A06-543C72E7C768}"/>
              </a:ext>
            </a:extLst>
          </p:cNvPr>
          <p:cNvSpPr>
            <a:spLocks noGrp="1"/>
          </p:cNvSpPr>
          <p:nvPr>
            <p:ph idx="1"/>
          </p:nvPr>
        </p:nvSpPr>
        <p:spPr/>
        <p:txBody>
          <a:bodyPr>
            <a:normAutofit/>
          </a:bodyPr>
          <a:lstStyle/>
          <a:p>
            <a:r>
              <a:rPr lang="en-US" dirty="0">
                <a:solidFill>
                  <a:schemeClr val="tx2"/>
                </a:solidFill>
              </a:rPr>
              <a:t>A visualization of how topic modeling works</a:t>
            </a:r>
          </a:p>
        </p:txBody>
      </p:sp>
      <p:sp>
        <p:nvSpPr>
          <p:cNvPr id="4" name="Slide Number Placeholder 3">
            <a:extLst>
              <a:ext uri="{FF2B5EF4-FFF2-40B4-BE49-F238E27FC236}">
                <a16:creationId xmlns:a16="http://schemas.microsoft.com/office/drawing/2014/main" id="{90B6636D-09F4-97CD-4C51-49A3C31814B2}"/>
              </a:ext>
            </a:extLst>
          </p:cNvPr>
          <p:cNvSpPr>
            <a:spLocks noGrp="1"/>
          </p:cNvSpPr>
          <p:nvPr>
            <p:ph type="sldNum" sz="quarter" idx="12"/>
          </p:nvPr>
        </p:nvSpPr>
        <p:spPr/>
        <p:txBody>
          <a:bodyPr/>
          <a:lstStyle/>
          <a:p>
            <a:fld id="{7DC1BBB0-96F0-4077-A278-0F3FB5C104D3}" type="slidenum">
              <a:rPr lang="en-US" smtClean="0"/>
              <a:t>4</a:t>
            </a:fld>
            <a:endParaRPr lang="en-US"/>
          </a:p>
        </p:txBody>
      </p:sp>
      <p:pic>
        <p:nvPicPr>
          <p:cNvPr id="6" name="Picture 5">
            <a:extLst>
              <a:ext uri="{FF2B5EF4-FFF2-40B4-BE49-F238E27FC236}">
                <a16:creationId xmlns:a16="http://schemas.microsoft.com/office/drawing/2014/main" id="{AD9C7279-E52C-A4DC-10A2-238F2A0C11B4}"/>
              </a:ext>
            </a:extLst>
          </p:cNvPr>
          <p:cNvPicPr>
            <a:picLocks noChangeAspect="1"/>
          </p:cNvPicPr>
          <p:nvPr/>
        </p:nvPicPr>
        <p:blipFill>
          <a:blip r:embed="rId2"/>
          <a:stretch>
            <a:fillRect/>
          </a:stretch>
        </p:blipFill>
        <p:spPr>
          <a:xfrm>
            <a:off x="1751012" y="2428353"/>
            <a:ext cx="8259328" cy="3743847"/>
          </a:xfrm>
          <a:prstGeom prst="rect">
            <a:avLst/>
          </a:prstGeom>
        </p:spPr>
      </p:pic>
    </p:spTree>
    <p:extLst>
      <p:ext uri="{BB962C8B-B14F-4D97-AF65-F5344CB8AC3E}">
        <p14:creationId xmlns:p14="http://schemas.microsoft.com/office/powerpoint/2010/main" val="136559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4CD2D-8699-D84F-9590-D842CE22E127}"/>
              </a:ext>
            </a:extLst>
          </p:cNvPr>
          <p:cNvSpPr>
            <a:spLocks noGrp="1"/>
          </p:cNvSpPr>
          <p:nvPr>
            <p:ph type="title"/>
          </p:nvPr>
        </p:nvSpPr>
        <p:spPr/>
        <p:txBody>
          <a:bodyPr/>
          <a:lstStyle/>
          <a:p>
            <a:r>
              <a:rPr lang="en-US" dirty="0"/>
              <a:t>Topic Modeling</a:t>
            </a:r>
          </a:p>
        </p:txBody>
      </p:sp>
      <p:sp>
        <p:nvSpPr>
          <p:cNvPr id="3" name="Content Placeholder 2">
            <a:extLst>
              <a:ext uri="{FF2B5EF4-FFF2-40B4-BE49-F238E27FC236}">
                <a16:creationId xmlns:a16="http://schemas.microsoft.com/office/drawing/2014/main" id="{0BD95152-61F5-E08E-1A06-543C72E7C768}"/>
              </a:ext>
            </a:extLst>
          </p:cNvPr>
          <p:cNvSpPr>
            <a:spLocks noGrp="1"/>
          </p:cNvSpPr>
          <p:nvPr>
            <p:ph idx="1"/>
          </p:nvPr>
        </p:nvSpPr>
        <p:spPr/>
        <p:txBody>
          <a:bodyPr>
            <a:normAutofit/>
          </a:bodyPr>
          <a:lstStyle/>
          <a:p>
            <a:r>
              <a:rPr lang="en-US" dirty="0">
                <a:solidFill>
                  <a:schemeClr val="tx2"/>
                </a:solidFill>
              </a:rPr>
              <a:t>A visualization of how topic modeling works</a:t>
            </a:r>
          </a:p>
        </p:txBody>
      </p:sp>
      <p:sp>
        <p:nvSpPr>
          <p:cNvPr id="4" name="Slide Number Placeholder 3">
            <a:extLst>
              <a:ext uri="{FF2B5EF4-FFF2-40B4-BE49-F238E27FC236}">
                <a16:creationId xmlns:a16="http://schemas.microsoft.com/office/drawing/2014/main" id="{90B6636D-09F4-97CD-4C51-49A3C31814B2}"/>
              </a:ext>
            </a:extLst>
          </p:cNvPr>
          <p:cNvSpPr>
            <a:spLocks noGrp="1"/>
          </p:cNvSpPr>
          <p:nvPr>
            <p:ph type="sldNum" sz="quarter" idx="12"/>
          </p:nvPr>
        </p:nvSpPr>
        <p:spPr/>
        <p:txBody>
          <a:bodyPr/>
          <a:lstStyle/>
          <a:p>
            <a:fld id="{7DC1BBB0-96F0-4077-A278-0F3FB5C104D3}" type="slidenum">
              <a:rPr lang="en-US" smtClean="0"/>
              <a:t>5</a:t>
            </a:fld>
            <a:endParaRPr lang="en-US"/>
          </a:p>
        </p:txBody>
      </p:sp>
      <p:pic>
        <p:nvPicPr>
          <p:cNvPr id="6" name="Picture 5">
            <a:extLst>
              <a:ext uri="{FF2B5EF4-FFF2-40B4-BE49-F238E27FC236}">
                <a16:creationId xmlns:a16="http://schemas.microsoft.com/office/drawing/2014/main" id="{AD9C7279-E52C-A4DC-10A2-238F2A0C11B4}"/>
              </a:ext>
            </a:extLst>
          </p:cNvPr>
          <p:cNvPicPr>
            <a:picLocks noChangeAspect="1"/>
          </p:cNvPicPr>
          <p:nvPr/>
        </p:nvPicPr>
        <p:blipFill>
          <a:blip r:embed="rId2"/>
          <a:stretch>
            <a:fillRect/>
          </a:stretch>
        </p:blipFill>
        <p:spPr>
          <a:xfrm>
            <a:off x="1751012" y="2428353"/>
            <a:ext cx="8259328" cy="3743847"/>
          </a:xfrm>
          <a:prstGeom prst="rect">
            <a:avLst/>
          </a:prstGeom>
        </p:spPr>
      </p:pic>
    </p:spTree>
    <p:extLst>
      <p:ext uri="{BB962C8B-B14F-4D97-AF65-F5344CB8AC3E}">
        <p14:creationId xmlns:p14="http://schemas.microsoft.com/office/powerpoint/2010/main" val="3681366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4CD2D-8699-D84F-9590-D842CE22E127}"/>
              </a:ext>
            </a:extLst>
          </p:cNvPr>
          <p:cNvSpPr>
            <a:spLocks noGrp="1"/>
          </p:cNvSpPr>
          <p:nvPr>
            <p:ph type="title"/>
          </p:nvPr>
        </p:nvSpPr>
        <p:spPr/>
        <p:txBody>
          <a:bodyPr/>
          <a:lstStyle/>
          <a:p>
            <a:r>
              <a:rPr lang="en-US" dirty="0"/>
              <a:t>Topic Modeling Techniques</a:t>
            </a:r>
          </a:p>
        </p:txBody>
      </p:sp>
      <p:sp>
        <p:nvSpPr>
          <p:cNvPr id="3" name="Content Placeholder 2">
            <a:extLst>
              <a:ext uri="{FF2B5EF4-FFF2-40B4-BE49-F238E27FC236}">
                <a16:creationId xmlns:a16="http://schemas.microsoft.com/office/drawing/2014/main" id="{0BD95152-61F5-E08E-1A06-543C72E7C768}"/>
              </a:ext>
            </a:extLst>
          </p:cNvPr>
          <p:cNvSpPr>
            <a:spLocks noGrp="1"/>
          </p:cNvSpPr>
          <p:nvPr>
            <p:ph idx="1"/>
          </p:nvPr>
        </p:nvSpPr>
        <p:spPr/>
        <p:txBody>
          <a:bodyPr>
            <a:normAutofit/>
          </a:bodyPr>
          <a:lstStyle/>
          <a:p>
            <a:r>
              <a:rPr lang="en-US" dirty="0">
                <a:solidFill>
                  <a:schemeClr val="tx2"/>
                </a:solidFill>
              </a:rPr>
              <a:t>Two popular topic modeling techniques are Latent Semantic Analysis (LSA) and Latent Dirichlet Allocation (LDA). Their objective to discover hidden semantic patterns portrayed by text data is the same, but how they achieve it is different.</a:t>
            </a:r>
          </a:p>
        </p:txBody>
      </p:sp>
      <p:sp>
        <p:nvSpPr>
          <p:cNvPr id="4" name="Slide Number Placeholder 3">
            <a:extLst>
              <a:ext uri="{FF2B5EF4-FFF2-40B4-BE49-F238E27FC236}">
                <a16:creationId xmlns:a16="http://schemas.microsoft.com/office/drawing/2014/main" id="{90B6636D-09F4-97CD-4C51-49A3C31814B2}"/>
              </a:ext>
            </a:extLst>
          </p:cNvPr>
          <p:cNvSpPr>
            <a:spLocks noGrp="1"/>
          </p:cNvSpPr>
          <p:nvPr>
            <p:ph type="sldNum" sz="quarter" idx="12"/>
          </p:nvPr>
        </p:nvSpPr>
        <p:spPr/>
        <p:txBody>
          <a:bodyPr/>
          <a:lstStyle/>
          <a:p>
            <a:fld id="{7DC1BBB0-96F0-4077-A278-0F3FB5C104D3}" type="slidenum">
              <a:rPr lang="en-US" smtClean="0"/>
              <a:t>6</a:t>
            </a:fld>
            <a:endParaRPr lang="en-US"/>
          </a:p>
        </p:txBody>
      </p:sp>
    </p:spTree>
    <p:extLst>
      <p:ext uri="{BB962C8B-B14F-4D97-AF65-F5344CB8AC3E}">
        <p14:creationId xmlns:p14="http://schemas.microsoft.com/office/powerpoint/2010/main" val="234002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4CD2D-8699-D84F-9590-D842CE22E127}"/>
              </a:ext>
            </a:extLst>
          </p:cNvPr>
          <p:cNvSpPr>
            <a:spLocks noGrp="1"/>
          </p:cNvSpPr>
          <p:nvPr>
            <p:ph type="title"/>
          </p:nvPr>
        </p:nvSpPr>
        <p:spPr/>
        <p:txBody>
          <a:bodyPr/>
          <a:lstStyle/>
          <a:p>
            <a:r>
              <a:rPr lang="en-US" dirty="0"/>
              <a:t>Topic Modeling Techniques-LSA</a:t>
            </a:r>
          </a:p>
        </p:txBody>
      </p:sp>
      <p:sp>
        <p:nvSpPr>
          <p:cNvPr id="3" name="Content Placeholder 2">
            <a:extLst>
              <a:ext uri="{FF2B5EF4-FFF2-40B4-BE49-F238E27FC236}">
                <a16:creationId xmlns:a16="http://schemas.microsoft.com/office/drawing/2014/main" id="{0BD95152-61F5-E08E-1A06-543C72E7C768}"/>
              </a:ext>
            </a:extLst>
          </p:cNvPr>
          <p:cNvSpPr>
            <a:spLocks noGrp="1"/>
          </p:cNvSpPr>
          <p:nvPr>
            <p:ph idx="1"/>
          </p:nvPr>
        </p:nvSpPr>
        <p:spPr/>
        <p:txBody>
          <a:bodyPr>
            <a:normAutofit/>
          </a:bodyPr>
          <a:lstStyle/>
          <a:p>
            <a:r>
              <a:rPr lang="en-US" dirty="0">
                <a:solidFill>
                  <a:schemeClr val="tx2"/>
                </a:solidFill>
              </a:rPr>
              <a:t>Namely, LSA assumes words with similar meanings will appear in similar documents. It does so by constructing a matrix containing the word counts per document, where each row represents a unique word, and columns represent each document, and then using a Singular Value Decomposition (SVD) to reduce the number of rows while preserving the similarity structure among columns. SVD is a mathematical method that simplifies data while keeping its important features. It's used here to maintain the relationships between words and documents.</a:t>
            </a:r>
          </a:p>
        </p:txBody>
      </p:sp>
      <p:sp>
        <p:nvSpPr>
          <p:cNvPr id="4" name="Slide Number Placeholder 3">
            <a:extLst>
              <a:ext uri="{FF2B5EF4-FFF2-40B4-BE49-F238E27FC236}">
                <a16:creationId xmlns:a16="http://schemas.microsoft.com/office/drawing/2014/main" id="{90B6636D-09F4-97CD-4C51-49A3C31814B2}"/>
              </a:ext>
            </a:extLst>
          </p:cNvPr>
          <p:cNvSpPr>
            <a:spLocks noGrp="1"/>
          </p:cNvSpPr>
          <p:nvPr>
            <p:ph type="sldNum" sz="quarter" idx="12"/>
          </p:nvPr>
        </p:nvSpPr>
        <p:spPr/>
        <p:txBody>
          <a:bodyPr/>
          <a:lstStyle/>
          <a:p>
            <a:fld id="{7DC1BBB0-96F0-4077-A278-0F3FB5C104D3}" type="slidenum">
              <a:rPr lang="en-US" smtClean="0"/>
              <a:t>7</a:t>
            </a:fld>
            <a:endParaRPr lang="en-US"/>
          </a:p>
        </p:txBody>
      </p:sp>
    </p:spTree>
    <p:extLst>
      <p:ext uri="{BB962C8B-B14F-4D97-AF65-F5344CB8AC3E}">
        <p14:creationId xmlns:p14="http://schemas.microsoft.com/office/powerpoint/2010/main" val="356869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4CD2D-8699-D84F-9590-D842CE22E127}"/>
              </a:ext>
            </a:extLst>
          </p:cNvPr>
          <p:cNvSpPr>
            <a:spLocks noGrp="1"/>
          </p:cNvSpPr>
          <p:nvPr>
            <p:ph type="title"/>
          </p:nvPr>
        </p:nvSpPr>
        <p:spPr/>
        <p:txBody>
          <a:bodyPr/>
          <a:lstStyle/>
          <a:p>
            <a:r>
              <a:rPr lang="en-US" dirty="0"/>
              <a:t>Topic Modeling Techniques-LSA</a:t>
            </a:r>
          </a:p>
        </p:txBody>
      </p:sp>
      <p:sp>
        <p:nvSpPr>
          <p:cNvPr id="3" name="Content Placeholder 2">
            <a:extLst>
              <a:ext uri="{FF2B5EF4-FFF2-40B4-BE49-F238E27FC236}">
                <a16:creationId xmlns:a16="http://schemas.microsoft.com/office/drawing/2014/main" id="{0BD95152-61F5-E08E-1A06-543C72E7C768}"/>
              </a:ext>
            </a:extLst>
          </p:cNvPr>
          <p:cNvSpPr>
            <a:spLocks noGrp="1"/>
          </p:cNvSpPr>
          <p:nvPr>
            <p:ph idx="1"/>
          </p:nvPr>
        </p:nvSpPr>
        <p:spPr/>
        <p:txBody>
          <a:bodyPr>
            <a:normAutofit/>
          </a:bodyPr>
          <a:lstStyle/>
          <a:p>
            <a:r>
              <a:rPr lang="en-US" dirty="0">
                <a:solidFill>
                  <a:schemeClr val="tx2"/>
                </a:solidFill>
              </a:rPr>
              <a:t>To determine the similarity between documents, cosine similarity is used. This is a measure that calculates the cosine of the angle between two vectors, in this case, representing documents. A value close to 1 means the documents are very similar based on the words in them, whereas a value close to 0 means they're quite different.</a:t>
            </a:r>
          </a:p>
        </p:txBody>
      </p:sp>
      <p:sp>
        <p:nvSpPr>
          <p:cNvPr id="4" name="Slide Number Placeholder 3">
            <a:extLst>
              <a:ext uri="{FF2B5EF4-FFF2-40B4-BE49-F238E27FC236}">
                <a16:creationId xmlns:a16="http://schemas.microsoft.com/office/drawing/2014/main" id="{90B6636D-09F4-97CD-4C51-49A3C31814B2}"/>
              </a:ext>
            </a:extLst>
          </p:cNvPr>
          <p:cNvSpPr>
            <a:spLocks noGrp="1"/>
          </p:cNvSpPr>
          <p:nvPr>
            <p:ph type="sldNum" sz="quarter" idx="12"/>
          </p:nvPr>
        </p:nvSpPr>
        <p:spPr/>
        <p:txBody>
          <a:bodyPr/>
          <a:lstStyle/>
          <a:p>
            <a:fld id="{7DC1BBB0-96F0-4077-A278-0F3FB5C104D3}" type="slidenum">
              <a:rPr lang="en-US" smtClean="0"/>
              <a:t>8</a:t>
            </a:fld>
            <a:endParaRPr lang="en-US"/>
          </a:p>
        </p:txBody>
      </p:sp>
    </p:spTree>
    <p:extLst>
      <p:ext uri="{BB962C8B-B14F-4D97-AF65-F5344CB8AC3E}">
        <p14:creationId xmlns:p14="http://schemas.microsoft.com/office/powerpoint/2010/main" val="192599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4CD2D-8699-D84F-9590-D842CE22E127}"/>
              </a:ext>
            </a:extLst>
          </p:cNvPr>
          <p:cNvSpPr>
            <a:spLocks noGrp="1"/>
          </p:cNvSpPr>
          <p:nvPr>
            <p:ph type="title"/>
          </p:nvPr>
        </p:nvSpPr>
        <p:spPr/>
        <p:txBody>
          <a:bodyPr/>
          <a:lstStyle/>
          <a:p>
            <a:r>
              <a:rPr lang="en-US" dirty="0"/>
              <a:t>Topic Modeling Techniques-LDA</a:t>
            </a:r>
          </a:p>
        </p:txBody>
      </p:sp>
      <p:sp>
        <p:nvSpPr>
          <p:cNvPr id="3" name="Content Placeholder 2">
            <a:extLst>
              <a:ext uri="{FF2B5EF4-FFF2-40B4-BE49-F238E27FC236}">
                <a16:creationId xmlns:a16="http://schemas.microsoft.com/office/drawing/2014/main" id="{0BD95152-61F5-E08E-1A06-543C72E7C768}"/>
              </a:ext>
            </a:extLst>
          </p:cNvPr>
          <p:cNvSpPr>
            <a:spLocks noGrp="1"/>
          </p:cNvSpPr>
          <p:nvPr>
            <p:ph idx="1"/>
          </p:nvPr>
        </p:nvSpPr>
        <p:spPr/>
        <p:txBody>
          <a:bodyPr>
            <a:normAutofit/>
          </a:bodyPr>
          <a:lstStyle/>
          <a:p>
            <a:r>
              <a:rPr lang="en-US" dirty="0">
                <a:solidFill>
                  <a:schemeClr val="tx2"/>
                </a:solidFill>
              </a:rPr>
              <a:t>LDA is a Bayesian network, meaning it’s a generative statistical model that assumes documents are made up of words that aid in determining the topics. Thus, documents are mapped to a list of topics by assigning each word in the document to different topics. This model ignores the order of words occurring in a document and treats them as a bag of words.</a:t>
            </a:r>
          </a:p>
        </p:txBody>
      </p:sp>
      <p:sp>
        <p:nvSpPr>
          <p:cNvPr id="4" name="Slide Number Placeholder 3">
            <a:extLst>
              <a:ext uri="{FF2B5EF4-FFF2-40B4-BE49-F238E27FC236}">
                <a16:creationId xmlns:a16="http://schemas.microsoft.com/office/drawing/2014/main" id="{90B6636D-09F4-97CD-4C51-49A3C31814B2}"/>
              </a:ext>
            </a:extLst>
          </p:cNvPr>
          <p:cNvSpPr>
            <a:spLocks noGrp="1"/>
          </p:cNvSpPr>
          <p:nvPr>
            <p:ph type="sldNum" sz="quarter" idx="12"/>
          </p:nvPr>
        </p:nvSpPr>
        <p:spPr/>
        <p:txBody>
          <a:bodyPr/>
          <a:lstStyle/>
          <a:p>
            <a:fld id="{7DC1BBB0-96F0-4077-A278-0F3FB5C104D3}" type="slidenum">
              <a:rPr lang="en-US" smtClean="0"/>
              <a:t>9</a:t>
            </a:fld>
            <a:endParaRPr lang="en-US"/>
          </a:p>
        </p:txBody>
      </p:sp>
    </p:spTree>
    <p:extLst>
      <p:ext uri="{BB962C8B-B14F-4D97-AF65-F5344CB8AC3E}">
        <p14:creationId xmlns:p14="http://schemas.microsoft.com/office/powerpoint/2010/main" val="48696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236</TotalTime>
  <Words>1153</Words>
  <Application>Microsoft Office PowerPoint</Application>
  <PresentationFormat>Custom</PresentationFormat>
  <Paragraphs>86</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Euphemia</vt:lpstr>
      <vt:lpstr>Math 16x9</vt:lpstr>
      <vt:lpstr>Natural Language Processing-Part 2</vt:lpstr>
      <vt:lpstr>Topic Modeling</vt:lpstr>
      <vt:lpstr>Topic Modeling</vt:lpstr>
      <vt:lpstr>Topic Modeling</vt:lpstr>
      <vt:lpstr>Topic Modeling</vt:lpstr>
      <vt:lpstr>Topic Modeling Techniques</vt:lpstr>
      <vt:lpstr>Topic Modeling Techniques-LSA</vt:lpstr>
      <vt:lpstr>Topic Modeling Techniques-LSA</vt:lpstr>
      <vt:lpstr>Topic Modeling Techniques-LDA</vt:lpstr>
      <vt:lpstr>Implementation in python</vt:lpstr>
      <vt:lpstr>Implementation in python</vt:lpstr>
      <vt:lpstr>Implementation in python</vt:lpstr>
      <vt:lpstr>Implementation in python</vt:lpstr>
      <vt:lpstr>Implementation in python</vt:lpstr>
      <vt:lpstr>Implementation in python</vt:lpstr>
      <vt:lpstr>Implementation in python</vt:lpstr>
      <vt:lpstr>Word vectors</vt:lpstr>
      <vt:lpstr>Word vectors</vt:lpstr>
      <vt:lpstr>Word vectors</vt:lpstr>
      <vt:lpstr>Implementation in python</vt:lpstr>
      <vt:lpstr>Implementation in python</vt:lpstr>
      <vt:lpstr>Implementation in python</vt:lpstr>
      <vt:lpstr>Implementation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Marziyeh Mousavi</dc:creator>
  <cp:lastModifiedBy>Marziyeh Mousavi</cp:lastModifiedBy>
  <cp:revision>12</cp:revision>
  <dcterms:created xsi:type="dcterms:W3CDTF">2024-07-27T08:22:18Z</dcterms:created>
  <dcterms:modified xsi:type="dcterms:W3CDTF">2024-08-12T19:53:56Z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