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6" r:id="rId2"/>
    <p:sldId id="273" r:id="rId3"/>
    <p:sldId id="274" r:id="rId4"/>
    <p:sldId id="275" r:id="rId5"/>
    <p:sldId id="276" r:id="rId6"/>
    <p:sldId id="278" r:id="rId7"/>
    <p:sldId id="277" r:id="rId8"/>
    <p:sldId id="279" r:id="rId9"/>
    <p:sldId id="281" r:id="rId10"/>
    <p:sldId id="280" r:id="rId11"/>
    <p:sldId id="282" r:id="rId12"/>
    <p:sldId id="295" r:id="rId13"/>
    <p:sldId id="283" r:id="rId14"/>
    <p:sldId id="285" r:id="rId15"/>
    <p:sldId id="286" r:id="rId16"/>
    <p:sldId id="287" r:id="rId17"/>
    <p:sldId id="288" r:id="rId18"/>
    <p:sldId id="289" r:id="rId19"/>
    <p:sldId id="291" r:id="rId20"/>
    <p:sldId id="292" r:id="rId21"/>
    <p:sldId id="293" r:id="rId22"/>
    <p:sldId id="294" r:id="rId23"/>
    <p:sldId id="290" r:id="rId24"/>
    <p:sldId id="296" r:id="rId25"/>
    <p:sldId id="297" r:id="rId26"/>
    <p:sldId id="298" r:id="rId27"/>
    <p:sldId id="299" r:id="rId28"/>
    <p:sldId id="300" r:id="rId29"/>
    <p:sldId id="301" r:id="rId30"/>
    <p:sldId id="306" r:id="rId31"/>
    <p:sldId id="305" r:id="rId32"/>
    <p:sldId id="304" r:id="rId33"/>
    <p:sldId id="307" r:id="rId34"/>
    <p:sldId id="308" r:id="rId35"/>
    <p:sldId id="309" r:id="rId36"/>
    <p:sldId id="310" r:id="rId37"/>
    <p:sldId id="303" r:id="rId38"/>
    <p:sldId id="323" r:id="rId39"/>
    <p:sldId id="324" r:id="rId40"/>
    <p:sldId id="330" r:id="rId41"/>
    <p:sldId id="325" r:id="rId42"/>
    <p:sldId id="326" r:id="rId43"/>
    <p:sldId id="327" r:id="rId44"/>
    <p:sldId id="328" r:id="rId45"/>
    <p:sldId id="329" r:id="rId46"/>
    <p:sldId id="322" r:id="rId47"/>
    <p:sldId id="331" r:id="rId48"/>
    <p:sldId id="335" r:id="rId49"/>
    <p:sldId id="332" r:id="rId50"/>
    <p:sldId id="334" r:id="rId51"/>
    <p:sldId id="311" r:id="rId52"/>
    <p:sldId id="317" r:id="rId53"/>
    <p:sldId id="318" r:id="rId54"/>
    <p:sldId id="319" r:id="rId55"/>
    <p:sldId id="320" r:id="rId56"/>
    <p:sldId id="321" r:id="rId57"/>
    <p:sldId id="314" r:id="rId58"/>
    <p:sldId id="315" r:id="rId59"/>
    <p:sldId id="312" r:id="rId60"/>
    <p:sldId id="313" r:id="rId6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44AD6DC-8D79-4DC0-91F5-C8A2E2AC4B16}"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248EFE7-9D1B-4D26-A964-8477A3EE5B5A}"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D07E0E2-6915-4C32-8456-6ED86636F7D4}"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E1BE717-59CC-4855-9ACA-DEA443DE73E2}" type="datetime1">
              <a:rPr lang="en-US" smtClean="0"/>
              <a:t>8/9/2024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2C9C38EE-160E-4195-BF4B-6785129B4FAE}"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BC38A54-5AE7-4254-BB17-B89827246696}"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2F98A1C-3A09-4EE5-BC1A-55004062FF44}" type="datetime1">
              <a:rPr lang="en-US" smtClean="0"/>
              <a:t>8/9/2024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816C0F-C51B-415C-8408-A6D4F957FB90}" type="datetime1">
              <a:rPr lang="en-US" smtClean="0"/>
              <a:t>8/9/2024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D3079787-1F1E-4195-BCAB-60B4C8B3047F}" type="datetime1">
              <a:rPr lang="en-US" smtClean="0"/>
              <a:t>8/9/2024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0F91-BF53-4F8D-8B65-3F853622C8B3}"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7F43A299-7887-46BF-9F0C-0B6848756C86}" type="datetime1">
              <a:rPr lang="en-US" smtClean="0"/>
              <a:t>8/9/2024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3EC4472D-9552-4E82-9EEA-AC0A987B38C7}" type="datetime1">
              <a:rPr lang="en-US" smtClean="0"/>
              <a:t>8/9/2024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analysis</a:t>
            </a:r>
          </a:p>
        </p:txBody>
      </p:sp>
      <p:sp>
        <p:nvSpPr>
          <p:cNvPr id="3" name="Subtitle 2"/>
          <p:cNvSpPr>
            <a:spLocks noGrp="1"/>
          </p:cNvSpPr>
          <p:nvPr>
            <p:ph type="subTitle" idx="1"/>
          </p:nvPr>
        </p:nvSpPr>
        <p:spPr>
          <a:xfrm>
            <a:off x="2428669" y="4344915"/>
            <a:ext cx="7516442" cy="12176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a:t>Fall 2024</a:t>
            </a:r>
            <a:endParaRPr lang="en-US" dirty="0"/>
          </a:p>
        </p:txBody>
      </p:sp>
      <p:sp>
        <p:nvSpPr>
          <p:cNvPr id="4" name="Slide Number Placeholder 3">
            <a:extLst>
              <a:ext uri="{FF2B5EF4-FFF2-40B4-BE49-F238E27FC236}">
                <a16:creationId xmlns:a16="http://schemas.microsoft.com/office/drawing/2014/main" id="{7AD335D2-6A50-A019-6F70-1C73017DFB7D}"/>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4B8D-E1DF-934B-CD11-D8F8C8FD5695}"/>
              </a:ext>
            </a:extLst>
          </p:cNvPr>
          <p:cNvSpPr>
            <a:spLocks noGrp="1"/>
          </p:cNvSpPr>
          <p:nvPr>
            <p:ph type="title"/>
          </p:nvPr>
        </p:nvSpPr>
        <p:spPr/>
        <p:txBody>
          <a:bodyPr/>
          <a:lstStyle/>
          <a:p>
            <a:r>
              <a:rPr lang="en-US" dirty="0">
                <a:solidFill>
                  <a:schemeClr val="tx2"/>
                </a:solidFill>
              </a:rPr>
              <a:t>Degree centrality </a:t>
            </a:r>
            <a:endParaRPr lang="en-US" dirty="0"/>
          </a:p>
        </p:txBody>
      </p:sp>
      <p:sp>
        <p:nvSpPr>
          <p:cNvPr id="3" name="Content Placeholder 2">
            <a:extLst>
              <a:ext uri="{FF2B5EF4-FFF2-40B4-BE49-F238E27FC236}">
                <a16:creationId xmlns:a16="http://schemas.microsoft.com/office/drawing/2014/main" id="{53391849-139B-65F2-1122-D54ED6BE98B1}"/>
              </a:ext>
            </a:extLst>
          </p:cNvPr>
          <p:cNvSpPr>
            <a:spLocks noGrp="1"/>
          </p:cNvSpPr>
          <p:nvPr>
            <p:ph idx="1"/>
          </p:nvPr>
        </p:nvSpPr>
        <p:spPr/>
        <p:txBody>
          <a:bodyPr/>
          <a:lstStyle/>
          <a:p>
            <a:r>
              <a:rPr lang="en-US" sz="2400" dirty="0">
                <a:solidFill>
                  <a:schemeClr val="tx2"/>
                </a:solidFill>
              </a:rPr>
              <a:t>For example, in Figure both nodes labeled “Bob” have the same high degree (i.e., lots of social connections, 9 in this case), but the two roles they play are very different. The one on the right is very central and the one on the left is peripheral. These show that while degree centrality accurately tells us who has a lot of social connections, it does not necessarily show who is in the “middle” of the network</a:t>
            </a:r>
            <a:r>
              <a:rPr lang="en-US" dirty="0">
                <a:solidFill>
                  <a:schemeClr val="tx2"/>
                </a:solidFill>
              </a:rPr>
              <a:t>.</a:t>
            </a:r>
          </a:p>
        </p:txBody>
      </p:sp>
      <p:pic>
        <p:nvPicPr>
          <p:cNvPr id="5" name="Picture 4">
            <a:extLst>
              <a:ext uri="{FF2B5EF4-FFF2-40B4-BE49-F238E27FC236}">
                <a16:creationId xmlns:a16="http://schemas.microsoft.com/office/drawing/2014/main" id="{31357623-1DB0-4C78-9D28-A8E012C4D87D}"/>
              </a:ext>
            </a:extLst>
          </p:cNvPr>
          <p:cNvPicPr>
            <a:picLocks noChangeAspect="1"/>
          </p:cNvPicPr>
          <p:nvPr/>
        </p:nvPicPr>
        <p:blipFill>
          <a:blip r:embed="rId2"/>
          <a:stretch>
            <a:fillRect/>
          </a:stretch>
        </p:blipFill>
        <p:spPr>
          <a:xfrm>
            <a:off x="3884612" y="4076700"/>
            <a:ext cx="5410200" cy="2362200"/>
          </a:xfrm>
          <a:prstGeom prst="rect">
            <a:avLst/>
          </a:prstGeom>
        </p:spPr>
      </p:pic>
      <p:sp>
        <p:nvSpPr>
          <p:cNvPr id="4" name="Slide Number Placeholder 3">
            <a:extLst>
              <a:ext uri="{FF2B5EF4-FFF2-40B4-BE49-F238E27FC236}">
                <a16:creationId xmlns:a16="http://schemas.microsoft.com/office/drawing/2014/main" id="{30ADC031-75DE-2D59-4F98-AE4FD1522C12}"/>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383860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5359-1485-CA3E-FFF4-AD110108D216}"/>
              </a:ext>
            </a:extLst>
          </p:cNvPr>
          <p:cNvSpPr>
            <a:spLocks noGrp="1"/>
          </p:cNvSpPr>
          <p:nvPr>
            <p:ph type="title"/>
          </p:nvPr>
        </p:nvSpPr>
        <p:spPr/>
        <p:txBody>
          <a:bodyPr/>
          <a:lstStyle/>
          <a:p>
            <a:r>
              <a:rPr lang="en-US" dirty="0"/>
              <a:t>Closeness Centrality</a:t>
            </a:r>
            <a:br>
              <a:rPr lang="en-US" dirty="0"/>
            </a:br>
            <a:endParaRPr lang="en-US" dirty="0"/>
          </a:p>
        </p:txBody>
      </p:sp>
      <p:sp>
        <p:nvSpPr>
          <p:cNvPr id="3" name="Content Placeholder 2">
            <a:extLst>
              <a:ext uri="{FF2B5EF4-FFF2-40B4-BE49-F238E27FC236}">
                <a16:creationId xmlns:a16="http://schemas.microsoft.com/office/drawing/2014/main" id="{F6096414-B100-103D-5637-C0B71E61FF9A}"/>
              </a:ext>
            </a:extLst>
          </p:cNvPr>
          <p:cNvSpPr>
            <a:spLocks noGrp="1"/>
          </p:cNvSpPr>
          <p:nvPr>
            <p:ph idx="1"/>
          </p:nvPr>
        </p:nvSpPr>
        <p:spPr/>
        <p:txBody>
          <a:bodyPr/>
          <a:lstStyle/>
          <a:p>
            <a:r>
              <a:rPr lang="en-US" dirty="0">
                <a:solidFill>
                  <a:schemeClr val="tx2"/>
                </a:solidFill>
              </a:rPr>
              <a:t>Closeness centrality looks for the node that is closest to all other nodes. Recall that a path is a series of steps that go from one node to another. Closeness centrality for a node is the average length of all the shortest paths from that one node to every other node in the network.</a:t>
            </a:r>
          </a:p>
        </p:txBody>
      </p:sp>
      <p:sp>
        <p:nvSpPr>
          <p:cNvPr id="4" name="Slide Number Placeholder 3">
            <a:extLst>
              <a:ext uri="{FF2B5EF4-FFF2-40B4-BE49-F238E27FC236}">
                <a16:creationId xmlns:a16="http://schemas.microsoft.com/office/drawing/2014/main" id="{06752F04-9988-C011-4FBA-B6A0A1C0B05A}"/>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2730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15C-E28C-1D68-2602-732164CD5EA2}"/>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7ED69CA2-599F-C95B-B271-B7D1FF946F7E}"/>
              </a:ext>
            </a:extLst>
          </p:cNvPr>
          <p:cNvSpPr>
            <a:spLocks noGrp="1"/>
          </p:cNvSpPr>
          <p:nvPr>
            <p:ph idx="1"/>
          </p:nvPr>
        </p:nvSpPr>
        <p:spPr/>
        <p:txBody>
          <a:bodyPr>
            <a:normAutofit/>
          </a:bodyPr>
          <a:lstStyle/>
          <a:p>
            <a:r>
              <a:rPr lang="en-US" dirty="0">
                <a:solidFill>
                  <a:schemeClr val="tx2"/>
                </a:solidFill>
              </a:rPr>
              <a:t>Closeness centrality corresponds the closest to what we see visually. Nodes that are very central by this measure tend to appear in the middle of a network. A node with strong closeness centrality also tends to be close to most people. In an investigation, that means the person will be in a good position to hear from most friends of friends. They will be a good source of secondhand information since it can reach them quite easily.</a:t>
            </a:r>
          </a:p>
        </p:txBody>
      </p:sp>
      <p:sp>
        <p:nvSpPr>
          <p:cNvPr id="4" name="Slide Number Placeholder 3">
            <a:extLst>
              <a:ext uri="{FF2B5EF4-FFF2-40B4-BE49-F238E27FC236}">
                <a16:creationId xmlns:a16="http://schemas.microsoft.com/office/drawing/2014/main" id="{F2534134-469F-728F-043C-442980280F14}"/>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174665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Let us determine the closeness centrality for node D and for node A. Start by computing the average shortest path length of node D.</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4412" y="3581400"/>
            <a:ext cx="5279991" cy="2905605"/>
          </a:xfrm>
          <a:prstGeom prst="rect">
            <a:avLst/>
          </a:prstGeom>
        </p:spPr>
      </p:pic>
      <p:sp>
        <p:nvSpPr>
          <p:cNvPr id="4" name="Slide Number Placeholder 3">
            <a:extLst>
              <a:ext uri="{FF2B5EF4-FFF2-40B4-BE49-F238E27FC236}">
                <a16:creationId xmlns:a16="http://schemas.microsoft.com/office/drawing/2014/main" id="{D93A8A00-0E25-3D46-AA78-5894B2F8016F}"/>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34883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Let us determine the closeness centrality for node D and for node A. Start by computing the average shortest path length of node D.</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3884612" y="3449158"/>
            <a:ext cx="5279991" cy="2905605"/>
          </a:xfrm>
          <a:prstGeom prst="rect">
            <a:avLst/>
          </a:prstGeom>
        </p:spPr>
      </p:pic>
      <p:sp>
        <p:nvSpPr>
          <p:cNvPr id="4" name="Slide Number Placeholder 3">
            <a:extLst>
              <a:ext uri="{FF2B5EF4-FFF2-40B4-BE49-F238E27FC236}">
                <a16:creationId xmlns:a16="http://schemas.microsoft.com/office/drawing/2014/main" id="{51E82ED0-149D-62B5-C152-921F2E7387F7}"/>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92773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Next, we need the distance from D to every other node in the network. It has a distance of 1 to each of its direct friends: C, E, and H. </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5561012" y="3449158"/>
            <a:ext cx="5279991" cy="2905605"/>
          </a:xfrm>
          <a:prstGeom prst="rect">
            <a:avLst/>
          </a:prstGeom>
        </p:spPr>
      </p:pic>
      <p:sp>
        <p:nvSpPr>
          <p:cNvPr id="4" name="Slide Number Placeholder 3">
            <a:extLst>
              <a:ext uri="{FF2B5EF4-FFF2-40B4-BE49-F238E27FC236}">
                <a16:creationId xmlns:a16="http://schemas.microsoft.com/office/drawing/2014/main" id="{7733B92C-1B58-752F-C6AA-710847052B3A}"/>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36501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The following table shows all of the shortest path lengths for D:</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70012" y="3200400"/>
            <a:ext cx="4482736" cy="2896004"/>
          </a:xfrm>
          <a:prstGeom prst="rect">
            <a:avLst/>
          </a:prstGeom>
        </p:spPr>
      </p:pic>
      <p:sp>
        <p:nvSpPr>
          <p:cNvPr id="4" name="Slide Number Placeholder 3">
            <a:extLst>
              <a:ext uri="{FF2B5EF4-FFF2-40B4-BE49-F238E27FC236}">
                <a16:creationId xmlns:a16="http://schemas.microsoft.com/office/drawing/2014/main" id="{545E7865-AA6D-85A0-C370-7729AE521B60}"/>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42620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The average of those shortest path lengths is:</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86353" y="3657600"/>
            <a:ext cx="4482736" cy="2896004"/>
          </a:xfrm>
          <a:prstGeom prst="rect">
            <a:avLst/>
          </a:prstGeom>
        </p:spPr>
      </p:pic>
      <p:pic>
        <p:nvPicPr>
          <p:cNvPr id="6" name="Picture 5">
            <a:extLst>
              <a:ext uri="{FF2B5EF4-FFF2-40B4-BE49-F238E27FC236}">
                <a16:creationId xmlns:a16="http://schemas.microsoft.com/office/drawing/2014/main" id="{BE0D79E0-D361-1FF7-1B2D-E941F2A79F72}"/>
              </a:ext>
            </a:extLst>
          </p:cNvPr>
          <p:cNvPicPr>
            <a:picLocks noChangeAspect="1"/>
          </p:cNvPicPr>
          <p:nvPr/>
        </p:nvPicPr>
        <p:blipFill>
          <a:blip r:embed="rId4"/>
          <a:stretch>
            <a:fillRect/>
          </a:stretch>
        </p:blipFill>
        <p:spPr>
          <a:xfrm>
            <a:off x="3856982" y="2304216"/>
            <a:ext cx="3991532" cy="838317"/>
          </a:xfrm>
          <a:prstGeom prst="rect">
            <a:avLst/>
          </a:prstGeom>
        </p:spPr>
      </p:pic>
      <p:sp>
        <p:nvSpPr>
          <p:cNvPr id="4" name="Slide Number Placeholder 3">
            <a:extLst>
              <a:ext uri="{FF2B5EF4-FFF2-40B4-BE49-F238E27FC236}">
                <a16:creationId xmlns:a16="http://schemas.microsoft.com/office/drawing/2014/main" id="{5424E185-9509-A93E-8571-6810A2CFC62E}"/>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142792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We divide it by 7 because there are 7 other nodes. Thus, the closeness centrality for node D is 1.71.</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70012" y="3200400"/>
            <a:ext cx="4482736" cy="2896004"/>
          </a:xfrm>
          <a:prstGeom prst="rect">
            <a:avLst/>
          </a:prstGeom>
        </p:spPr>
      </p:pic>
      <p:sp>
        <p:nvSpPr>
          <p:cNvPr id="4" name="Slide Number Placeholder 3">
            <a:extLst>
              <a:ext uri="{FF2B5EF4-FFF2-40B4-BE49-F238E27FC236}">
                <a16:creationId xmlns:a16="http://schemas.microsoft.com/office/drawing/2014/main" id="{4E065315-25D0-7AEE-1E79-7A1C1802785C}"/>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362291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We do the same process for node A. The table below has all the shortest path lengths.</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508229" y="3657600"/>
            <a:ext cx="4762747" cy="2620963"/>
          </a:xfrm>
          <a:prstGeom prst="rect">
            <a:avLst/>
          </a:prstGeom>
        </p:spPr>
      </p:pic>
      <p:pic>
        <p:nvPicPr>
          <p:cNvPr id="6" name="Picture 5">
            <a:extLst>
              <a:ext uri="{FF2B5EF4-FFF2-40B4-BE49-F238E27FC236}">
                <a16:creationId xmlns:a16="http://schemas.microsoft.com/office/drawing/2014/main" id="{894F9F39-E0C0-1193-7E71-B1A1D7AEEA05}"/>
              </a:ext>
            </a:extLst>
          </p:cNvPr>
          <p:cNvPicPr>
            <a:picLocks noChangeAspect="1"/>
          </p:cNvPicPr>
          <p:nvPr/>
        </p:nvPicPr>
        <p:blipFill>
          <a:blip r:embed="rId3"/>
          <a:stretch>
            <a:fillRect/>
          </a:stretch>
        </p:blipFill>
        <p:spPr>
          <a:xfrm>
            <a:off x="1269235" y="3411127"/>
            <a:ext cx="5178154" cy="2943636"/>
          </a:xfrm>
          <a:prstGeom prst="rect">
            <a:avLst/>
          </a:prstGeom>
        </p:spPr>
      </p:pic>
      <p:sp>
        <p:nvSpPr>
          <p:cNvPr id="4" name="Slide Number Placeholder 3">
            <a:extLst>
              <a:ext uri="{FF2B5EF4-FFF2-40B4-BE49-F238E27FC236}">
                <a16:creationId xmlns:a16="http://schemas.microsoft.com/office/drawing/2014/main" id="{E04C486F-1FCB-E08A-36A9-3AF0E6E8CDAB}"/>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7191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5F1C-0A8C-6ED0-E4ED-9EE065346630}"/>
              </a:ext>
            </a:extLst>
          </p:cNvPr>
          <p:cNvSpPr>
            <a:spLocks noGrp="1"/>
          </p:cNvSpPr>
          <p:nvPr>
            <p:ph type="title"/>
          </p:nvPr>
        </p:nvSpPr>
        <p:spPr/>
        <p:txBody>
          <a:bodyPr/>
          <a:lstStyle/>
          <a:p>
            <a:r>
              <a:rPr lang="en-US" dirty="0"/>
              <a:t>What is a Network?</a:t>
            </a:r>
          </a:p>
        </p:txBody>
      </p:sp>
      <p:sp>
        <p:nvSpPr>
          <p:cNvPr id="3" name="Content Placeholder 2">
            <a:extLst>
              <a:ext uri="{FF2B5EF4-FFF2-40B4-BE49-F238E27FC236}">
                <a16:creationId xmlns:a16="http://schemas.microsoft.com/office/drawing/2014/main" id="{7E41B8C2-1427-F01E-3C44-C7C495DBCFA6}"/>
              </a:ext>
            </a:extLst>
          </p:cNvPr>
          <p:cNvSpPr>
            <a:spLocks noGrp="1"/>
          </p:cNvSpPr>
          <p:nvPr>
            <p:ph idx="1"/>
          </p:nvPr>
        </p:nvSpPr>
        <p:spPr/>
        <p:txBody>
          <a:bodyPr/>
          <a:lstStyle/>
          <a:p>
            <a:r>
              <a:rPr lang="en-US" dirty="0">
                <a:solidFill>
                  <a:schemeClr val="tx2"/>
                </a:solidFill>
              </a:rPr>
              <a:t>A network refers to a structure representing a group of objects/people and relationships between them. It is also known as a graph in mathematics. A network structure consists of nodes and edges. Here, nodes represent objects we are going to analyze while edges represent the relationships between those objects.</a:t>
            </a:r>
          </a:p>
        </p:txBody>
      </p:sp>
      <p:sp>
        <p:nvSpPr>
          <p:cNvPr id="4" name="Slide Number Placeholder 3">
            <a:extLst>
              <a:ext uri="{FF2B5EF4-FFF2-40B4-BE49-F238E27FC236}">
                <a16:creationId xmlns:a16="http://schemas.microsoft.com/office/drawing/2014/main" id="{E1035F34-DE6A-1C5A-28E3-E14B376602DF}"/>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34884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Here, the average shortest path length is:</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70012" y="3200400"/>
            <a:ext cx="4482736" cy="2896004"/>
          </a:xfrm>
          <a:prstGeom prst="rect">
            <a:avLst/>
          </a:prstGeom>
        </p:spPr>
      </p:pic>
      <p:pic>
        <p:nvPicPr>
          <p:cNvPr id="6" name="Picture 5">
            <a:extLst>
              <a:ext uri="{FF2B5EF4-FFF2-40B4-BE49-F238E27FC236}">
                <a16:creationId xmlns:a16="http://schemas.microsoft.com/office/drawing/2014/main" id="{086C6445-BDA6-F248-F224-1772FE9CFCBB}"/>
              </a:ext>
            </a:extLst>
          </p:cNvPr>
          <p:cNvPicPr>
            <a:picLocks noChangeAspect="1"/>
          </p:cNvPicPr>
          <p:nvPr/>
        </p:nvPicPr>
        <p:blipFill>
          <a:blip r:embed="rId4"/>
          <a:stretch>
            <a:fillRect/>
          </a:stretch>
        </p:blipFill>
        <p:spPr>
          <a:xfrm>
            <a:off x="3611380" y="2345277"/>
            <a:ext cx="4486901" cy="819264"/>
          </a:xfrm>
          <a:prstGeom prst="rect">
            <a:avLst/>
          </a:prstGeom>
        </p:spPr>
      </p:pic>
      <p:sp>
        <p:nvSpPr>
          <p:cNvPr id="4" name="Slide Number Placeholder 3">
            <a:extLst>
              <a:ext uri="{FF2B5EF4-FFF2-40B4-BE49-F238E27FC236}">
                <a16:creationId xmlns:a16="http://schemas.microsoft.com/office/drawing/2014/main" id="{57BBEF32-D0AF-5F44-3995-A7B0E95F672E}"/>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291604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Here, the average shortest path length is:</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70012" y="3200400"/>
            <a:ext cx="4482736" cy="2896004"/>
          </a:xfrm>
          <a:prstGeom prst="rect">
            <a:avLst/>
          </a:prstGeom>
        </p:spPr>
      </p:pic>
      <p:pic>
        <p:nvPicPr>
          <p:cNvPr id="6" name="Picture 5">
            <a:extLst>
              <a:ext uri="{FF2B5EF4-FFF2-40B4-BE49-F238E27FC236}">
                <a16:creationId xmlns:a16="http://schemas.microsoft.com/office/drawing/2014/main" id="{086C6445-BDA6-F248-F224-1772FE9CFCBB}"/>
              </a:ext>
            </a:extLst>
          </p:cNvPr>
          <p:cNvPicPr>
            <a:picLocks noChangeAspect="1"/>
          </p:cNvPicPr>
          <p:nvPr/>
        </p:nvPicPr>
        <p:blipFill>
          <a:blip r:embed="rId4"/>
          <a:stretch>
            <a:fillRect/>
          </a:stretch>
        </p:blipFill>
        <p:spPr>
          <a:xfrm>
            <a:off x="3611380" y="2345277"/>
            <a:ext cx="4486901" cy="819264"/>
          </a:xfrm>
          <a:prstGeom prst="rect">
            <a:avLst/>
          </a:prstGeom>
        </p:spPr>
      </p:pic>
      <p:sp>
        <p:nvSpPr>
          <p:cNvPr id="4" name="Slide Number Placeholder 3">
            <a:extLst>
              <a:ext uri="{FF2B5EF4-FFF2-40B4-BE49-F238E27FC236}">
                <a16:creationId xmlns:a16="http://schemas.microsoft.com/office/drawing/2014/main" id="{0506995B-9FDC-B5D0-A868-0981BD62E521}"/>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172279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F1B-8DD9-42F5-E1F5-B3D0D01F396A}"/>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C665AC16-E6F8-37B0-165C-52E3F2F06281}"/>
              </a:ext>
            </a:extLst>
          </p:cNvPr>
          <p:cNvSpPr>
            <a:spLocks noGrp="1"/>
          </p:cNvSpPr>
          <p:nvPr>
            <p:ph idx="1"/>
          </p:nvPr>
        </p:nvSpPr>
        <p:spPr/>
        <p:txBody>
          <a:bodyPr/>
          <a:lstStyle/>
          <a:p>
            <a:r>
              <a:rPr lang="en-US" dirty="0">
                <a:solidFill>
                  <a:schemeClr val="tx2"/>
                </a:solidFill>
              </a:rPr>
              <a:t>Thus, node A's closeness centrality is 3.43</a:t>
            </a:r>
          </a:p>
        </p:txBody>
      </p:sp>
      <p:pic>
        <p:nvPicPr>
          <p:cNvPr id="7" name="Picture 6">
            <a:extLst>
              <a:ext uri="{FF2B5EF4-FFF2-40B4-BE49-F238E27FC236}">
                <a16:creationId xmlns:a16="http://schemas.microsoft.com/office/drawing/2014/main" id="{F0AC68C3-466C-BF22-9E16-B5794A0865F8}"/>
              </a:ext>
            </a:extLst>
          </p:cNvPr>
          <p:cNvPicPr>
            <a:picLocks noChangeAspect="1"/>
          </p:cNvPicPr>
          <p:nvPr/>
        </p:nvPicPr>
        <p:blipFill>
          <a:blip r:embed="rId2"/>
          <a:stretch>
            <a:fillRect/>
          </a:stretch>
        </p:blipFill>
        <p:spPr>
          <a:xfrm>
            <a:off x="6092824" y="3429000"/>
            <a:ext cx="5178153" cy="2849563"/>
          </a:xfrm>
          <a:prstGeom prst="rect">
            <a:avLst/>
          </a:prstGeom>
        </p:spPr>
      </p:pic>
      <p:pic>
        <p:nvPicPr>
          <p:cNvPr id="5" name="Picture 4">
            <a:extLst>
              <a:ext uri="{FF2B5EF4-FFF2-40B4-BE49-F238E27FC236}">
                <a16:creationId xmlns:a16="http://schemas.microsoft.com/office/drawing/2014/main" id="{428343DF-8379-B2F4-619F-FFAA57E64F73}"/>
              </a:ext>
            </a:extLst>
          </p:cNvPr>
          <p:cNvPicPr>
            <a:picLocks noChangeAspect="1"/>
          </p:cNvPicPr>
          <p:nvPr/>
        </p:nvPicPr>
        <p:blipFill>
          <a:blip r:embed="rId3"/>
          <a:stretch>
            <a:fillRect/>
          </a:stretch>
        </p:blipFill>
        <p:spPr>
          <a:xfrm>
            <a:off x="1370012" y="3200400"/>
            <a:ext cx="4482736" cy="2896004"/>
          </a:xfrm>
          <a:prstGeom prst="rect">
            <a:avLst/>
          </a:prstGeom>
        </p:spPr>
      </p:pic>
      <p:sp>
        <p:nvSpPr>
          <p:cNvPr id="4" name="Slide Number Placeholder 3">
            <a:extLst>
              <a:ext uri="{FF2B5EF4-FFF2-40B4-BE49-F238E27FC236}">
                <a16:creationId xmlns:a16="http://schemas.microsoft.com/office/drawing/2014/main" id="{583B4716-C74C-FA26-D4B3-5E58E8804E69}"/>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35316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A81B-F1DD-2DE4-6F53-208E514CAA0C}"/>
              </a:ext>
            </a:extLst>
          </p:cNvPr>
          <p:cNvSpPr>
            <a:spLocks noGrp="1"/>
          </p:cNvSpPr>
          <p:nvPr>
            <p:ph type="title"/>
          </p:nvPr>
        </p:nvSpPr>
        <p:spPr/>
        <p:txBody>
          <a:bodyPr/>
          <a:lstStyle/>
          <a:p>
            <a:r>
              <a:rPr lang="en-US" dirty="0"/>
              <a:t>Closeness Centrality-Example</a:t>
            </a:r>
          </a:p>
        </p:txBody>
      </p:sp>
      <p:sp>
        <p:nvSpPr>
          <p:cNvPr id="3" name="Content Placeholder 2">
            <a:extLst>
              <a:ext uri="{FF2B5EF4-FFF2-40B4-BE49-F238E27FC236}">
                <a16:creationId xmlns:a16="http://schemas.microsoft.com/office/drawing/2014/main" id="{E93585B0-DC00-BD6B-9E28-9295F72EADF4}"/>
              </a:ext>
            </a:extLst>
          </p:cNvPr>
          <p:cNvSpPr>
            <a:spLocks noGrp="1"/>
          </p:cNvSpPr>
          <p:nvPr>
            <p:ph idx="1"/>
          </p:nvPr>
        </p:nvSpPr>
        <p:spPr/>
        <p:txBody>
          <a:bodyPr/>
          <a:lstStyle/>
          <a:p>
            <a:r>
              <a:rPr lang="en-US" dirty="0">
                <a:solidFill>
                  <a:schemeClr val="tx2"/>
                </a:solidFill>
              </a:rPr>
              <a:t>In the case of closeness centrality—unlike with degree centrality—smaller values mean that the node is more central, because it means that it takes fewer steps to get to other nodes. So, since D's value of 1.71 is smaller than A's value of 3.43, D is more central</a:t>
            </a:r>
          </a:p>
        </p:txBody>
      </p:sp>
      <p:sp>
        <p:nvSpPr>
          <p:cNvPr id="4" name="Slide Number Placeholder 3">
            <a:extLst>
              <a:ext uri="{FF2B5EF4-FFF2-40B4-BE49-F238E27FC236}">
                <a16:creationId xmlns:a16="http://schemas.microsoft.com/office/drawing/2014/main" id="{559CA9C7-B15D-9637-8F76-B053AE27BFED}"/>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33279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lstStyle/>
          <a:p>
            <a:r>
              <a:rPr lang="en-US" dirty="0">
                <a:solidFill>
                  <a:schemeClr val="tx2"/>
                </a:solidFill>
              </a:rPr>
              <a:t>Betweenness centrality is a widely used measure that captures a person's role in allowing information to pass from one part of the network to the other.</a:t>
            </a:r>
          </a:p>
        </p:txBody>
      </p:sp>
      <p:pic>
        <p:nvPicPr>
          <p:cNvPr id="4" name="Picture 3">
            <a:extLst>
              <a:ext uri="{FF2B5EF4-FFF2-40B4-BE49-F238E27FC236}">
                <a16:creationId xmlns:a16="http://schemas.microsoft.com/office/drawing/2014/main" id="{2AADF7A0-DE05-A9F1-58F2-274C997FBEB5}"/>
              </a:ext>
            </a:extLst>
          </p:cNvPr>
          <p:cNvPicPr>
            <a:picLocks noChangeAspect="1"/>
          </p:cNvPicPr>
          <p:nvPr/>
        </p:nvPicPr>
        <p:blipFill>
          <a:blip r:embed="rId2"/>
          <a:stretch>
            <a:fillRect/>
          </a:stretch>
        </p:blipFill>
        <p:spPr>
          <a:xfrm>
            <a:off x="3779736" y="4076700"/>
            <a:ext cx="5410200" cy="2362200"/>
          </a:xfrm>
          <a:prstGeom prst="rect">
            <a:avLst/>
          </a:prstGeom>
        </p:spPr>
      </p:pic>
      <p:sp>
        <p:nvSpPr>
          <p:cNvPr id="5" name="Slide Number Placeholder 4">
            <a:extLst>
              <a:ext uri="{FF2B5EF4-FFF2-40B4-BE49-F238E27FC236}">
                <a16:creationId xmlns:a16="http://schemas.microsoft.com/office/drawing/2014/main" id="{7039ADD9-805B-33BF-59A6-01E2BF87397C}"/>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164663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lstStyle/>
          <a:p>
            <a:r>
              <a:rPr lang="en-US" dirty="0">
                <a:solidFill>
                  <a:schemeClr val="tx2"/>
                </a:solidFill>
              </a:rPr>
              <a:t>consider Bob in Figure. He is the critical mode that allows information to pass from the cluster on the right to all the individual people he knows that were shown on the left. All information passing to and from those notes on the left must go through Bob if it is going to reach anyone else.</a:t>
            </a:r>
          </a:p>
        </p:txBody>
      </p:sp>
      <p:pic>
        <p:nvPicPr>
          <p:cNvPr id="4" name="Picture 3">
            <a:extLst>
              <a:ext uri="{FF2B5EF4-FFF2-40B4-BE49-F238E27FC236}">
                <a16:creationId xmlns:a16="http://schemas.microsoft.com/office/drawing/2014/main" id="{2AADF7A0-DE05-A9F1-58F2-274C997FBEB5}"/>
              </a:ext>
            </a:extLst>
          </p:cNvPr>
          <p:cNvPicPr>
            <a:picLocks noChangeAspect="1"/>
          </p:cNvPicPr>
          <p:nvPr/>
        </p:nvPicPr>
        <p:blipFill>
          <a:blip r:embed="rId2"/>
          <a:stretch>
            <a:fillRect/>
          </a:stretch>
        </p:blipFill>
        <p:spPr>
          <a:xfrm>
            <a:off x="3884612" y="4318000"/>
            <a:ext cx="5410200" cy="2362200"/>
          </a:xfrm>
          <a:prstGeom prst="rect">
            <a:avLst/>
          </a:prstGeom>
        </p:spPr>
      </p:pic>
      <p:sp>
        <p:nvSpPr>
          <p:cNvPr id="5" name="Slide Number Placeholder 4">
            <a:extLst>
              <a:ext uri="{FF2B5EF4-FFF2-40B4-BE49-F238E27FC236}">
                <a16:creationId xmlns:a16="http://schemas.microsoft.com/office/drawing/2014/main" id="{EA2E6078-2089-17A1-4502-98C57009FD75}"/>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42083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normAutofit/>
          </a:bodyPr>
          <a:lstStyle/>
          <a:p>
            <a:r>
              <a:rPr lang="en-US" dirty="0">
                <a:solidFill>
                  <a:schemeClr val="tx2"/>
                </a:solidFill>
              </a:rPr>
              <a:t>Thus, Bob is very important to the flow of information through this network. This is what betweenness centrality captures. Technically, it measures the percentage of shortest paths that must go through the specific node. The important thing to know is that betweenness is a measure of how important the node is to the flow of information through a network.</a:t>
            </a:r>
          </a:p>
        </p:txBody>
      </p:sp>
      <p:pic>
        <p:nvPicPr>
          <p:cNvPr id="4" name="Picture 3">
            <a:extLst>
              <a:ext uri="{FF2B5EF4-FFF2-40B4-BE49-F238E27FC236}">
                <a16:creationId xmlns:a16="http://schemas.microsoft.com/office/drawing/2014/main" id="{2AADF7A0-DE05-A9F1-58F2-274C997FBEB5}"/>
              </a:ext>
            </a:extLst>
          </p:cNvPr>
          <p:cNvPicPr>
            <a:picLocks noChangeAspect="1"/>
          </p:cNvPicPr>
          <p:nvPr/>
        </p:nvPicPr>
        <p:blipFill>
          <a:blip r:embed="rId2"/>
          <a:stretch>
            <a:fillRect/>
          </a:stretch>
        </p:blipFill>
        <p:spPr>
          <a:xfrm>
            <a:off x="3779736" y="4419600"/>
            <a:ext cx="5410200" cy="2362200"/>
          </a:xfrm>
          <a:prstGeom prst="rect">
            <a:avLst/>
          </a:prstGeom>
        </p:spPr>
      </p:pic>
      <p:sp>
        <p:nvSpPr>
          <p:cNvPr id="5" name="Slide Number Placeholder 4">
            <a:extLst>
              <a:ext uri="{FF2B5EF4-FFF2-40B4-BE49-F238E27FC236}">
                <a16:creationId xmlns:a16="http://schemas.microsoft.com/office/drawing/2014/main" id="{3F203589-C3C9-9BCE-D05B-F4D886BBC614}"/>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116815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normAutofit/>
          </a:bodyPr>
          <a:lstStyle/>
          <a:p>
            <a:r>
              <a:rPr lang="en-US" sz="2400" dirty="0">
                <a:solidFill>
                  <a:schemeClr val="tx2"/>
                </a:solidFill>
              </a:rPr>
              <a:t>In an investigation, a node with high betweenness is likely to be aware of what is going on in multiple social circles. For example, in Figure, the large blue node in the upper right connects the blue group to the purple group. It is the only node that does so. Thus, talking to this large blue node with high betweenness is likely to yield insights about what both groups are doing and what is going on between those two groups.</a:t>
            </a:r>
          </a:p>
        </p:txBody>
      </p:sp>
      <p:pic>
        <p:nvPicPr>
          <p:cNvPr id="6" name="Picture 5">
            <a:extLst>
              <a:ext uri="{FF2B5EF4-FFF2-40B4-BE49-F238E27FC236}">
                <a16:creationId xmlns:a16="http://schemas.microsoft.com/office/drawing/2014/main" id="{EF3E5ECB-4B42-652F-4EA5-6ED0952EF521}"/>
              </a:ext>
            </a:extLst>
          </p:cNvPr>
          <p:cNvPicPr>
            <a:picLocks noChangeAspect="1"/>
          </p:cNvPicPr>
          <p:nvPr/>
        </p:nvPicPr>
        <p:blipFill>
          <a:blip r:embed="rId2"/>
          <a:stretch>
            <a:fillRect/>
          </a:stretch>
        </p:blipFill>
        <p:spPr>
          <a:xfrm>
            <a:off x="3503612" y="4002741"/>
            <a:ext cx="5334000" cy="2819400"/>
          </a:xfrm>
          <a:prstGeom prst="rect">
            <a:avLst/>
          </a:prstGeom>
        </p:spPr>
      </p:pic>
      <p:sp>
        <p:nvSpPr>
          <p:cNvPr id="4" name="Slide Number Placeholder 3">
            <a:extLst>
              <a:ext uri="{FF2B5EF4-FFF2-40B4-BE49-F238E27FC236}">
                <a16:creationId xmlns:a16="http://schemas.microsoft.com/office/drawing/2014/main" id="{13894816-227A-D98A-18F8-DCFF185152D4}"/>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47334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normAutofit/>
          </a:bodyPr>
          <a:lstStyle/>
          <a:p>
            <a:r>
              <a:rPr lang="en-US" sz="2400" dirty="0">
                <a:solidFill>
                  <a:schemeClr val="tx2"/>
                </a:solidFill>
              </a:rPr>
              <a:t>In an investigation, a node with high betweenness is likely to be aware of what is going on in multiple social circles. For example, in Figure, the large blue node in the upper right connects the blue group to the purple group. It is the only node that does so. Thus, talking to this large blue node with high betweenness is likely to yield insights about what both groups are doing and what is going on between those two groups.</a:t>
            </a:r>
          </a:p>
        </p:txBody>
      </p:sp>
      <p:pic>
        <p:nvPicPr>
          <p:cNvPr id="6" name="Picture 5">
            <a:extLst>
              <a:ext uri="{FF2B5EF4-FFF2-40B4-BE49-F238E27FC236}">
                <a16:creationId xmlns:a16="http://schemas.microsoft.com/office/drawing/2014/main" id="{EF3E5ECB-4B42-652F-4EA5-6ED0952EF521}"/>
              </a:ext>
            </a:extLst>
          </p:cNvPr>
          <p:cNvPicPr>
            <a:picLocks noChangeAspect="1"/>
          </p:cNvPicPr>
          <p:nvPr/>
        </p:nvPicPr>
        <p:blipFill>
          <a:blip r:embed="rId2"/>
          <a:stretch>
            <a:fillRect/>
          </a:stretch>
        </p:blipFill>
        <p:spPr>
          <a:xfrm>
            <a:off x="3503612" y="4002741"/>
            <a:ext cx="5334000" cy="2819400"/>
          </a:xfrm>
          <a:prstGeom prst="rect">
            <a:avLst/>
          </a:prstGeom>
        </p:spPr>
      </p:pic>
      <p:sp>
        <p:nvSpPr>
          <p:cNvPr id="4" name="Slide Number Placeholder 3">
            <a:extLst>
              <a:ext uri="{FF2B5EF4-FFF2-40B4-BE49-F238E27FC236}">
                <a16:creationId xmlns:a16="http://schemas.microsoft.com/office/drawing/2014/main" id="{2E0585A5-A611-A2CF-7AB1-CAC09D40A9F3}"/>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387637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442-106E-F216-6B99-6C8CD63341A5}"/>
              </a:ext>
            </a:extLst>
          </p:cNvPr>
          <p:cNvSpPr>
            <a:spLocks noGrp="1"/>
          </p:cNvSpPr>
          <p:nvPr>
            <p:ph type="title"/>
          </p:nvPr>
        </p:nvSpPr>
        <p:spPr/>
        <p:txBody>
          <a:bodyPr/>
          <a:lstStyle/>
          <a:p>
            <a:r>
              <a:rPr lang="en-US" dirty="0"/>
              <a:t>Betweenness Centrality</a:t>
            </a:r>
          </a:p>
        </p:txBody>
      </p:sp>
      <p:sp>
        <p:nvSpPr>
          <p:cNvPr id="3" name="Content Placeholder 2">
            <a:extLst>
              <a:ext uri="{FF2B5EF4-FFF2-40B4-BE49-F238E27FC236}">
                <a16:creationId xmlns:a16="http://schemas.microsoft.com/office/drawing/2014/main" id="{5D60FFB4-C5A5-8138-3A0B-9DE69F39B279}"/>
              </a:ext>
            </a:extLst>
          </p:cNvPr>
          <p:cNvSpPr>
            <a:spLocks noGrp="1"/>
          </p:cNvSpPr>
          <p:nvPr>
            <p:ph idx="1"/>
          </p:nvPr>
        </p:nvSpPr>
        <p:spPr/>
        <p:txBody>
          <a:bodyPr>
            <a:normAutofit/>
          </a:bodyPr>
          <a:lstStyle/>
          <a:p>
            <a:r>
              <a:rPr lang="en-US" sz="2400" dirty="0">
                <a:solidFill>
                  <a:schemeClr val="tx2"/>
                </a:solidFill>
              </a:rPr>
              <a:t>In an investigation, a node with high betweenness is likely to be aware of what is going on in multiple social circles. For example, in Figure, the large blue node in the upper right connects the blue group to the purple group. It is the only node that does so. Thus, talking to this large blue node with high betweenness is likely to yield insights about what both groups are doing and what is going on between those two groups.</a:t>
            </a:r>
          </a:p>
        </p:txBody>
      </p:sp>
      <p:pic>
        <p:nvPicPr>
          <p:cNvPr id="6" name="Picture 5">
            <a:extLst>
              <a:ext uri="{FF2B5EF4-FFF2-40B4-BE49-F238E27FC236}">
                <a16:creationId xmlns:a16="http://schemas.microsoft.com/office/drawing/2014/main" id="{EF3E5ECB-4B42-652F-4EA5-6ED0952EF521}"/>
              </a:ext>
            </a:extLst>
          </p:cNvPr>
          <p:cNvPicPr>
            <a:picLocks noChangeAspect="1"/>
          </p:cNvPicPr>
          <p:nvPr/>
        </p:nvPicPr>
        <p:blipFill>
          <a:blip r:embed="rId2"/>
          <a:stretch>
            <a:fillRect/>
          </a:stretch>
        </p:blipFill>
        <p:spPr>
          <a:xfrm>
            <a:off x="3503612" y="4002741"/>
            <a:ext cx="5334000" cy="2819400"/>
          </a:xfrm>
          <a:prstGeom prst="rect">
            <a:avLst/>
          </a:prstGeom>
        </p:spPr>
      </p:pic>
      <p:sp>
        <p:nvSpPr>
          <p:cNvPr id="4" name="Slide Number Placeholder 3">
            <a:extLst>
              <a:ext uri="{FF2B5EF4-FFF2-40B4-BE49-F238E27FC236}">
                <a16:creationId xmlns:a16="http://schemas.microsoft.com/office/drawing/2014/main" id="{4B046113-C148-AF3F-BB94-E76B10566154}"/>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402596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1B9-3672-64EC-3E77-A981F23B1E8E}"/>
              </a:ext>
            </a:extLst>
          </p:cNvPr>
          <p:cNvSpPr>
            <a:spLocks noGrp="1"/>
          </p:cNvSpPr>
          <p:nvPr>
            <p:ph type="title"/>
          </p:nvPr>
        </p:nvSpPr>
        <p:spPr/>
        <p:txBody>
          <a:bodyPr/>
          <a:lstStyle/>
          <a:p>
            <a:r>
              <a:rPr lang="en-US" dirty="0"/>
              <a:t>What is a Network?</a:t>
            </a:r>
          </a:p>
        </p:txBody>
      </p:sp>
      <p:sp>
        <p:nvSpPr>
          <p:cNvPr id="3" name="Content Placeholder 2">
            <a:extLst>
              <a:ext uri="{FF2B5EF4-FFF2-40B4-BE49-F238E27FC236}">
                <a16:creationId xmlns:a16="http://schemas.microsoft.com/office/drawing/2014/main" id="{9A73B448-C4BE-D5D3-4F74-359A987D84DE}"/>
              </a:ext>
            </a:extLst>
          </p:cNvPr>
          <p:cNvSpPr>
            <a:spLocks noGrp="1"/>
          </p:cNvSpPr>
          <p:nvPr>
            <p:ph idx="1"/>
          </p:nvPr>
        </p:nvSpPr>
        <p:spPr/>
        <p:txBody>
          <a:bodyPr/>
          <a:lstStyle/>
          <a:p>
            <a:r>
              <a:rPr lang="en-US" dirty="0">
                <a:solidFill>
                  <a:schemeClr val="tx2"/>
                </a:solidFill>
              </a:rPr>
              <a:t>For example, if we are studying a social relationship between Facebook users, nodes are target users and edges are relationships such as friendships between users or group memberships. In Twitter, edges can be following/follower relationships.</a:t>
            </a:r>
          </a:p>
        </p:txBody>
      </p:sp>
      <p:pic>
        <p:nvPicPr>
          <p:cNvPr id="5" name="Picture 4">
            <a:extLst>
              <a:ext uri="{FF2B5EF4-FFF2-40B4-BE49-F238E27FC236}">
                <a16:creationId xmlns:a16="http://schemas.microsoft.com/office/drawing/2014/main" id="{E359EE0B-7581-089D-B880-9A4D36AA7946}"/>
              </a:ext>
            </a:extLst>
          </p:cNvPr>
          <p:cNvPicPr>
            <a:picLocks noChangeAspect="1"/>
          </p:cNvPicPr>
          <p:nvPr/>
        </p:nvPicPr>
        <p:blipFill>
          <a:blip r:embed="rId2"/>
          <a:stretch>
            <a:fillRect/>
          </a:stretch>
        </p:blipFill>
        <p:spPr>
          <a:xfrm>
            <a:off x="3046412" y="3569167"/>
            <a:ext cx="8009274" cy="3288833"/>
          </a:xfrm>
          <a:prstGeom prst="rect">
            <a:avLst/>
          </a:prstGeom>
        </p:spPr>
      </p:pic>
      <p:sp>
        <p:nvSpPr>
          <p:cNvPr id="4" name="Slide Number Placeholder 3">
            <a:extLst>
              <a:ext uri="{FF2B5EF4-FFF2-40B4-BE49-F238E27FC236}">
                <a16:creationId xmlns:a16="http://schemas.microsoft.com/office/drawing/2014/main" id="{9D9E003D-4B17-0237-1AB2-DAB797048EBB}"/>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213578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C8B-1828-D36A-3EA1-D02DC68755E8}"/>
              </a:ext>
            </a:extLst>
          </p:cNvPr>
          <p:cNvSpPr>
            <a:spLocks noGrp="1"/>
          </p:cNvSpPr>
          <p:nvPr>
            <p:ph type="title"/>
          </p:nvPr>
        </p:nvSpPr>
        <p:spPr/>
        <p:txBody>
          <a:bodyPr/>
          <a:lstStyle/>
          <a:p>
            <a:r>
              <a:rPr lang="en-US" dirty="0"/>
              <a:t>Betweenness Centrality-Example</a:t>
            </a:r>
          </a:p>
        </p:txBody>
      </p:sp>
      <p:sp>
        <p:nvSpPr>
          <p:cNvPr id="3" name="Content Placeholder 2">
            <a:extLst>
              <a:ext uri="{FF2B5EF4-FFF2-40B4-BE49-F238E27FC236}">
                <a16:creationId xmlns:a16="http://schemas.microsoft.com/office/drawing/2014/main" id="{A3F88686-EE0A-F60F-9903-A4D23FBDFB74}"/>
              </a:ext>
            </a:extLst>
          </p:cNvPr>
          <p:cNvSpPr>
            <a:spLocks noGrp="1"/>
          </p:cNvSpPr>
          <p:nvPr>
            <p:ph idx="1"/>
          </p:nvPr>
        </p:nvSpPr>
        <p:spPr/>
        <p:txBody>
          <a:bodyPr/>
          <a:lstStyle/>
          <a:p>
            <a:r>
              <a:rPr lang="en-US" dirty="0">
                <a:solidFill>
                  <a:schemeClr val="tx2"/>
                </a:solidFill>
              </a:rPr>
              <a:t>Calculate betweenness centrality of node 2.</a:t>
            </a:r>
          </a:p>
        </p:txBody>
      </p:sp>
      <p:pic>
        <p:nvPicPr>
          <p:cNvPr id="5" name="Picture 4">
            <a:extLst>
              <a:ext uri="{FF2B5EF4-FFF2-40B4-BE49-F238E27FC236}">
                <a16:creationId xmlns:a16="http://schemas.microsoft.com/office/drawing/2014/main" id="{60BE0DF9-2A95-9EF4-E5F7-A3FD613C1AB9}"/>
              </a:ext>
            </a:extLst>
          </p:cNvPr>
          <p:cNvPicPr>
            <a:picLocks noChangeAspect="1"/>
          </p:cNvPicPr>
          <p:nvPr/>
        </p:nvPicPr>
        <p:blipFill>
          <a:blip r:embed="rId2"/>
          <a:stretch>
            <a:fillRect/>
          </a:stretch>
        </p:blipFill>
        <p:spPr>
          <a:xfrm>
            <a:off x="3579812" y="3908612"/>
            <a:ext cx="4486901" cy="2838846"/>
          </a:xfrm>
          <a:prstGeom prst="rect">
            <a:avLst/>
          </a:prstGeom>
        </p:spPr>
      </p:pic>
      <p:pic>
        <p:nvPicPr>
          <p:cNvPr id="6" name="Picture 5">
            <a:extLst>
              <a:ext uri="{FF2B5EF4-FFF2-40B4-BE49-F238E27FC236}">
                <a16:creationId xmlns:a16="http://schemas.microsoft.com/office/drawing/2014/main" id="{6A642FD5-37F3-91DD-DFA7-91EA9ACF6170}"/>
              </a:ext>
            </a:extLst>
          </p:cNvPr>
          <p:cNvPicPr>
            <a:picLocks noChangeAspect="1"/>
          </p:cNvPicPr>
          <p:nvPr/>
        </p:nvPicPr>
        <p:blipFill>
          <a:blip r:embed="rId3"/>
          <a:stretch>
            <a:fillRect/>
          </a:stretch>
        </p:blipFill>
        <p:spPr>
          <a:xfrm>
            <a:off x="1751012" y="2362200"/>
            <a:ext cx="9782801" cy="1749569"/>
          </a:xfrm>
          <a:prstGeom prst="rect">
            <a:avLst/>
          </a:prstGeom>
        </p:spPr>
      </p:pic>
      <p:sp>
        <p:nvSpPr>
          <p:cNvPr id="7" name="Rectangle 6">
            <a:extLst>
              <a:ext uri="{FF2B5EF4-FFF2-40B4-BE49-F238E27FC236}">
                <a16:creationId xmlns:a16="http://schemas.microsoft.com/office/drawing/2014/main" id="{1207A1FF-1635-D138-E985-BE0C7602C926}"/>
              </a:ext>
            </a:extLst>
          </p:cNvPr>
          <p:cNvSpPr/>
          <p:nvPr/>
        </p:nvSpPr>
        <p:spPr>
          <a:xfrm>
            <a:off x="4951412" y="3726049"/>
            <a:ext cx="304800" cy="3887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F878122-537A-F1E9-C2A9-27A6F3A7B484}"/>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54793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C8B-1828-D36A-3EA1-D02DC68755E8}"/>
              </a:ext>
            </a:extLst>
          </p:cNvPr>
          <p:cNvSpPr>
            <a:spLocks noGrp="1"/>
          </p:cNvSpPr>
          <p:nvPr>
            <p:ph type="title"/>
          </p:nvPr>
        </p:nvSpPr>
        <p:spPr/>
        <p:txBody>
          <a:bodyPr/>
          <a:lstStyle/>
          <a:p>
            <a:r>
              <a:rPr lang="en-US" dirty="0"/>
              <a:t>Betweenness Centrality-Example</a:t>
            </a:r>
          </a:p>
        </p:txBody>
      </p:sp>
      <p:sp>
        <p:nvSpPr>
          <p:cNvPr id="3" name="Content Placeholder 2">
            <a:extLst>
              <a:ext uri="{FF2B5EF4-FFF2-40B4-BE49-F238E27FC236}">
                <a16:creationId xmlns:a16="http://schemas.microsoft.com/office/drawing/2014/main" id="{A3F88686-EE0A-F60F-9903-A4D23FBDFB74}"/>
              </a:ext>
            </a:extLst>
          </p:cNvPr>
          <p:cNvSpPr>
            <a:spLocks noGrp="1"/>
          </p:cNvSpPr>
          <p:nvPr>
            <p:ph idx="1"/>
          </p:nvPr>
        </p:nvSpPr>
        <p:spPr/>
        <p:txBody>
          <a:bodyPr/>
          <a:lstStyle/>
          <a:p>
            <a:r>
              <a:rPr lang="en-US" dirty="0">
                <a:solidFill>
                  <a:schemeClr val="tx2"/>
                </a:solidFill>
              </a:rPr>
              <a:t>Calculate betweenness centrality of node 2.</a:t>
            </a:r>
          </a:p>
        </p:txBody>
      </p:sp>
      <p:pic>
        <p:nvPicPr>
          <p:cNvPr id="5" name="Picture 4">
            <a:extLst>
              <a:ext uri="{FF2B5EF4-FFF2-40B4-BE49-F238E27FC236}">
                <a16:creationId xmlns:a16="http://schemas.microsoft.com/office/drawing/2014/main" id="{60BE0DF9-2A95-9EF4-E5F7-A3FD613C1AB9}"/>
              </a:ext>
            </a:extLst>
          </p:cNvPr>
          <p:cNvPicPr>
            <a:picLocks noChangeAspect="1"/>
          </p:cNvPicPr>
          <p:nvPr/>
        </p:nvPicPr>
        <p:blipFill>
          <a:blip r:embed="rId2"/>
          <a:stretch>
            <a:fillRect/>
          </a:stretch>
        </p:blipFill>
        <p:spPr>
          <a:xfrm>
            <a:off x="3579812" y="3908612"/>
            <a:ext cx="4486901" cy="2838846"/>
          </a:xfrm>
          <a:prstGeom prst="rect">
            <a:avLst/>
          </a:prstGeom>
        </p:spPr>
      </p:pic>
      <p:pic>
        <p:nvPicPr>
          <p:cNvPr id="6" name="Picture 5">
            <a:extLst>
              <a:ext uri="{FF2B5EF4-FFF2-40B4-BE49-F238E27FC236}">
                <a16:creationId xmlns:a16="http://schemas.microsoft.com/office/drawing/2014/main" id="{7A26D4B8-CB54-0062-3C54-6741AD5CA28D}"/>
              </a:ext>
            </a:extLst>
          </p:cNvPr>
          <p:cNvPicPr>
            <a:picLocks noChangeAspect="1"/>
          </p:cNvPicPr>
          <p:nvPr/>
        </p:nvPicPr>
        <p:blipFill>
          <a:blip r:embed="rId3"/>
          <a:stretch>
            <a:fillRect/>
          </a:stretch>
        </p:blipFill>
        <p:spPr>
          <a:xfrm>
            <a:off x="1979612" y="2478661"/>
            <a:ext cx="6781800" cy="1429951"/>
          </a:xfrm>
          <a:prstGeom prst="rect">
            <a:avLst/>
          </a:prstGeom>
        </p:spPr>
      </p:pic>
      <p:sp>
        <p:nvSpPr>
          <p:cNvPr id="4" name="Slide Number Placeholder 3">
            <a:extLst>
              <a:ext uri="{FF2B5EF4-FFF2-40B4-BE49-F238E27FC236}">
                <a16:creationId xmlns:a16="http://schemas.microsoft.com/office/drawing/2014/main" id="{CF6F08C6-BC20-84B8-91D4-29A7139A8943}"/>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16705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C8B-1828-D36A-3EA1-D02DC68755E8}"/>
              </a:ext>
            </a:extLst>
          </p:cNvPr>
          <p:cNvSpPr>
            <a:spLocks noGrp="1"/>
          </p:cNvSpPr>
          <p:nvPr>
            <p:ph type="title"/>
          </p:nvPr>
        </p:nvSpPr>
        <p:spPr/>
        <p:txBody>
          <a:bodyPr/>
          <a:lstStyle/>
          <a:p>
            <a:r>
              <a:rPr lang="en-US" dirty="0">
                <a:solidFill>
                  <a:schemeClr val="tx2"/>
                </a:solidFill>
              </a:rPr>
              <a:t>Eigenvector centrality</a:t>
            </a:r>
          </a:p>
        </p:txBody>
      </p:sp>
      <p:sp>
        <p:nvSpPr>
          <p:cNvPr id="9" name="Rectangle 8">
            <a:extLst>
              <a:ext uri="{FF2B5EF4-FFF2-40B4-BE49-F238E27FC236}">
                <a16:creationId xmlns:a16="http://schemas.microsoft.com/office/drawing/2014/main" id="{DF8D1BB3-AFD6-7694-FBFD-CB0292FFB732}"/>
              </a:ext>
            </a:extLst>
          </p:cNvPr>
          <p:cNvSpPr/>
          <p:nvPr/>
        </p:nvSpPr>
        <p:spPr>
          <a:xfrm>
            <a:off x="4646612" y="3124200"/>
            <a:ext cx="22860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80876B33-7882-6872-5DEC-B2B06AA4B5DF}"/>
              </a:ext>
            </a:extLst>
          </p:cNvPr>
          <p:cNvSpPr>
            <a:spLocks noGrp="1"/>
          </p:cNvSpPr>
          <p:nvPr>
            <p:ph idx="1"/>
          </p:nvPr>
        </p:nvSpPr>
        <p:spPr/>
        <p:txBody>
          <a:bodyPr/>
          <a:lstStyle/>
          <a:p>
            <a:r>
              <a:rPr lang="en-US" dirty="0">
                <a:solidFill>
                  <a:schemeClr val="tx2"/>
                </a:solidFill>
              </a:rPr>
              <a:t>The final centrality measure is eigenvector centrality. It measures the influence that a node has in a network.</a:t>
            </a:r>
          </a:p>
          <a:p>
            <a:r>
              <a:rPr lang="en-US" dirty="0">
                <a:solidFill>
                  <a:schemeClr val="tx2"/>
                </a:solidFill>
              </a:rPr>
              <a:t>A node may have a low-degree centrality—and maybe even weak closeness centrality and betweenness centrality—but it can still be influential. Although a node that is central by one measure is often central by several other measures, this is not necessarily always the case</a:t>
            </a:r>
          </a:p>
          <a:p>
            <a:endParaRPr lang="en-US" dirty="0">
              <a:solidFill>
                <a:schemeClr val="tx2"/>
              </a:solidFill>
            </a:endParaRPr>
          </a:p>
        </p:txBody>
      </p:sp>
      <p:sp>
        <p:nvSpPr>
          <p:cNvPr id="3" name="Slide Number Placeholder 2">
            <a:extLst>
              <a:ext uri="{FF2B5EF4-FFF2-40B4-BE49-F238E27FC236}">
                <a16:creationId xmlns:a16="http://schemas.microsoft.com/office/drawing/2014/main" id="{ED16C0C7-4A6B-9D5C-6F3F-89B4FE50718A}"/>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8018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7BD0-2A8C-A581-B14C-194D6A2B28A7}"/>
              </a:ext>
            </a:extLst>
          </p:cNvPr>
          <p:cNvSpPr>
            <a:spLocks noGrp="1"/>
          </p:cNvSpPr>
          <p:nvPr>
            <p:ph type="title"/>
          </p:nvPr>
        </p:nvSpPr>
        <p:spPr/>
        <p:txBody>
          <a:bodyPr/>
          <a:lstStyle/>
          <a:p>
            <a:r>
              <a:rPr lang="en-US" dirty="0">
                <a:solidFill>
                  <a:schemeClr val="tx2"/>
                </a:solidFill>
              </a:rPr>
              <a:t>Eigenvector centrality</a:t>
            </a:r>
            <a:endParaRPr lang="en-US" dirty="0"/>
          </a:p>
        </p:txBody>
      </p:sp>
      <p:sp>
        <p:nvSpPr>
          <p:cNvPr id="3" name="Content Placeholder 2">
            <a:extLst>
              <a:ext uri="{FF2B5EF4-FFF2-40B4-BE49-F238E27FC236}">
                <a16:creationId xmlns:a16="http://schemas.microsoft.com/office/drawing/2014/main" id="{857D9843-4776-B264-1C76-270DD119494A}"/>
              </a:ext>
            </a:extLst>
          </p:cNvPr>
          <p:cNvSpPr>
            <a:spLocks noGrp="1"/>
          </p:cNvSpPr>
          <p:nvPr>
            <p:ph idx="1"/>
          </p:nvPr>
        </p:nvSpPr>
        <p:spPr/>
        <p:txBody>
          <a:bodyPr/>
          <a:lstStyle/>
          <a:p>
            <a:r>
              <a:rPr lang="en-US" dirty="0">
                <a:solidFill>
                  <a:schemeClr val="tx2"/>
                </a:solidFill>
              </a:rPr>
              <a:t>Recall that we have a network with a set of nodes N = {1, . . . , n} and adjacency matrix g = [</a:t>
            </a:r>
            <a:r>
              <a:rPr lang="en-US" dirty="0" err="1">
                <a:solidFill>
                  <a:schemeClr val="tx2"/>
                </a:solidFill>
              </a:rPr>
              <a:t>gij</a:t>
            </a:r>
            <a:r>
              <a:rPr lang="en-US" dirty="0">
                <a:solidFill>
                  <a:schemeClr val="tx2"/>
                </a:solidFill>
              </a:rPr>
              <a:t>] </a:t>
            </a:r>
            <a:r>
              <a:rPr lang="en-US" dirty="0" err="1">
                <a:solidFill>
                  <a:schemeClr val="tx2"/>
                </a:solidFill>
              </a:rPr>
              <a:t>i,j∈N</a:t>
            </a:r>
            <a:r>
              <a:rPr lang="en-US" dirty="0">
                <a:solidFill>
                  <a:schemeClr val="tx2"/>
                </a:solidFill>
              </a:rPr>
              <a:t> , where </a:t>
            </a:r>
            <a:r>
              <a:rPr lang="en-US" dirty="0" err="1">
                <a:solidFill>
                  <a:schemeClr val="tx2"/>
                </a:solidFill>
              </a:rPr>
              <a:t>gij</a:t>
            </a:r>
            <a:r>
              <a:rPr lang="en-US" dirty="0">
                <a:solidFill>
                  <a:schemeClr val="tx2"/>
                </a:solidFill>
              </a:rPr>
              <a:t> = 1 indicates a link from </a:t>
            </a:r>
            <a:r>
              <a:rPr lang="en-US" dirty="0" err="1">
                <a:solidFill>
                  <a:schemeClr val="tx2"/>
                </a:solidFill>
              </a:rPr>
              <a:t>i</a:t>
            </a:r>
            <a:r>
              <a:rPr lang="en-US" dirty="0">
                <a:solidFill>
                  <a:schemeClr val="tx2"/>
                </a:solidFill>
              </a:rPr>
              <a:t> to j, and </a:t>
            </a:r>
            <a:r>
              <a:rPr lang="en-US" dirty="0" err="1">
                <a:solidFill>
                  <a:schemeClr val="tx2"/>
                </a:solidFill>
              </a:rPr>
              <a:t>gij</a:t>
            </a:r>
            <a:r>
              <a:rPr lang="en-US" dirty="0">
                <a:solidFill>
                  <a:schemeClr val="tx2"/>
                </a:solidFill>
              </a:rPr>
              <a:t> = 0 indicates no such link. We want a measure of the importance of a node, whereby a node is important if other import nodes link to it</a:t>
            </a:r>
          </a:p>
        </p:txBody>
      </p:sp>
      <p:sp>
        <p:nvSpPr>
          <p:cNvPr id="4" name="Slide Number Placeholder 3">
            <a:extLst>
              <a:ext uri="{FF2B5EF4-FFF2-40B4-BE49-F238E27FC236}">
                <a16:creationId xmlns:a16="http://schemas.microsoft.com/office/drawing/2014/main" id="{FFFA1439-E372-B00F-9720-22948878D88B}"/>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113127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391C-5853-F7F0-D1F8-6B67A665FDA2}"/>
              </a:ext>
            </a:extLst>
          </p:cNvPr>
          <p:cNvSpPr>
            <a:spLocks noGrp="1"/>
          </p:cNvSpPr>
          <p:nvPr>
            <p:ph type="title"/>
          </p:nvPr>
        </p:nvSpPr>
        <p:spPr/>
        <p:txBody>
          <a:bodyPr/>
          <a:lstStyle/>
          <a:p>
            <a:r>
              <a:rPr lang="en-US" dirty="0">
                <a:solidFill>
                  <a:schemeClr val="tx2"/>
                </a:solidFill>
              </a:rPr>
              <a:t>Eigenvector centrality</a:t>
            </a:r>
            <a:endParaRPr lang="en-US" dirty="0"/>
          </a:p>
        </p:txBody>
      </p:sp>
      <p:sp>
        <p:nvSpPr>
          <p:cNvPr id="3" name="Content Placeholder 2">
            <a:extLst>
              <a:ext uri="{FF2B5EF4-FFF2-40B4-BE49-F238E27FC236}">
                <a16:creationId xmlns:a16="http://schemas.microsoft.com/office/drawing/2014/main" id="{7AFAD7CC-603C-CD10-BC12-E7E0E726A93E}"/>
              </a:ext>
            </a:extLst>
          </p:cNvPr>
          <p:cNvSpPr>
            <a:spLocks noGrp="1"/>
          </p:cNvSpPr>
          <p:nvPr>
            <p:ph idx="1"/>
          </p:nvPr>
        </p:nvSpPr>
        <p:spPr/>
        <p:txBody>
          <a:bodyPr/>
          <a:lstStyle/>
          <a:p>
            <a:r>
              <a:rPr lang="en-US" dirty="0">
                <a:solidFill>
                  <a:schemeClr val="tx2"/>
                </a:solidFill>
              </a:rPr>
              <a:t>The simplest such measure is eigenvector centrality: a non-zero vector c = (ci)</a:t>
            </a:r>
            <a:r>
              <a:rPr lang="en-US" dirty="0" err="1">
                <a:solidFill>
                  <a:schemeClr val="tx2"/>
                </a:solidFill>
              </a:rPr>
              <a:t>i∈N</a:t>
            </a:r>
            <a:r>
              <a:rPr lang="en-US" dirty="0">
                <a:solidFill>
                  <a:schemeClr val="tx2"/>
                </a:solidFill>
              </a:rPr>
              <a:t> such that, for some scalar λ &gt; 0, we have</a:t>
            </a:r>
          </a:p>
          <a:p>
            <a:endParaRPr lang="en-US" dirty="0">
              <a:solidFill>
                <a:schemeClr val="tx2"/>
              </a:solidFill>
            </a:endParaRPr>
          </a:p>
          <a:p>
            <a:pPr marL="0" indent="0">
              <a:buNone/>
            </a:pPr>
            <a:endParaRPr lang="en-US" dirty="0">
              <a:solidFill>
                <a:schemeClr val="tx2"/>
              </a:solidFill>
            </a:endParaRPr>
          </a:p>
          <a:p>
            <a:r>
              <a:rPr lang="en-US" dirty="0">
                <a:solidFill>
                  <a:schemeClr val="tx2"/>
                </a:solidFill>
              </a:rPr>
              <a:t>That is, the centrality of each node </a:t>
            </a:r>
            <a:r>
              <a:rPr lang="en-US" dirty="0" err="1">
                <a:solidFill>
                  <a:schemeClr val="tx2"/>
                </a:solidFill>
              </a:rPr>
              <a:t>i</a:t>
            </a:r>
            <a:r>
              <a:rPr lang="en-US" dirty="0">
                <a:solidFill>
                  <a:schemeClr val="tx2"/>
                </a:solidFill>
              </a:rPr>
              <a:t> is proportional to the sum of the centrality of its neighbors</a:t>
            </a:r>
          </a:p>
        </p:txBody>
      </p:sp>
      <p:pic>
        <p:nvPicPr>
          <p:cNvPr id="5" name="Picture 4">
            <a:extLst>
              <a:ext uri="{FF2B5EF4-FFF2-40B4-BE49-F238E27FC236}">
                <a16:creationId xmlns:a16="http://schemas.microsoft.com/office/drawing/2014/main" id="{34131FEE-3FE9-2888-5717-D921E9118D94}"/>
              </a:ext>
            </a:extLst>
          </p:cNvPr>
          <p:cNvPicPr>
            <a:picLocks noChangeAspect="1"/>
          </p:cNvPicPr>
          <p:nvPr/>
        </p:nvPicPr>
        <p:blipFill>
          <a:blip r:embed="rId2"/>
          <a:stretch>
            <a:fillRect/>
          </a:stretch>
        </p:blipFill>
        <p:spPr>
          <a:xfrm>
            <a:off x="4113212" y="2895600"/>
            <a:ext cx="3610479" cy="752580"/>
          </a:xfrm>
          <a:prstGeom prst="rect">
            <a:avLst/>
          </a:prstGeom>
        </p:spPr>
      </p:pic>
      <p:sp>
        <p:nvSpPr>
          <p:cNvPr id="4" name="Slide Number Placeholder 3">
            <a:extLst>
              <a:ext uri="{FF2B5EF4-FFF2-40B4-BE49-F238E27FC236}">
                <a16:creationId xmlns:a16="http://schemas.microsoft.com/office/drawing/2014/main" id="{DB4A1B35-56E2-E151-047D-65A0D01D685C}"/>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103963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4EB5-8C74-0314-E3AA-6CAA139841CF}"/>
              </a:ext>
            </a:extLst>
          </p:cNvPr>
          <p:cNvSpPr>
            <a:spLocks noGrp="1"/>
          </p:cNvSpPr>
          <p:nvPr>
            <p:ph type="title"/>
          </p:nvPr>
        </p:nvSpPr>
        <p:spPr/>
        <p:txBody>
          <a:bodyPr/>
          <a:lstStyle/>
          <a:p>
            <a:r>
              <a:rPr lang="en-US" dirty="0">
                <a:solidFill>
                  <a:schemeClr val="tx2"/>
                </a:solidFill>
              </a:rPr>
              <a:t>Eigenvector centrality</a:t>
            </a:r>
            <a:endParaRPr lang="en-US" dirty="0"/>
          </a:p>
        </p:txBody>
      </p:sp>
      <p:sp>
        <p:nvSpPr>
          <p:cNvPr id="3" name="Content Placeholder 2">
            <a:extLst>
              <a:ext uri="{FF2B5EF4-FFF2-40B4-BE49-F238E27FC236}">
                <a16:creationId xmlns:a16="http://schemas.microsoft.com/office/drawing/2014/main" id="{A6C80EB1-0418-FD7D-BAA2-E5B356DB1C04}"/>
              </a:ext>
            </a:extLst>
          </p:cNvPr>
          <p:cNvSpPr>
            <a:spLocks noGrp="1"/>
          </p:cNvSpPr>
          <p:nvPr>
            <p:ph idx="1"/>
          </p:nvPr>
        </p:nvSpPr>
        <p:spPr/>
        <p:txBody>
          <a:bodyPr>
            <a:normAutofit/>
          </a:bodyPr>
          <a:lstStyle/>
          <a:p>
            <a:r>
              <a:rPr lang="en-US" dirty="0">
                <a:solidFill>
                  <a:schemeClr val="tx2"/>
                </a:solidFill>
              </a:rPr>
              <a:t>Note that in this definition we have </a:t>
            </a:r>
            <a:r>
              <a:rPr lang="en-US" dirty="0" err="1">
                <a:solidFill>
                  <a:schemeClr val="tx2"/>
                </a:solidFill>
              </a:rPr>
              <a:t>gji</a:t>
            </a:r>
            <a:r>
              <a:rPr lang="en-US" dirty="0">
                <a:solidFill>
                  <a:schemeClr val="tx2"/>
                </a:solidFill>
              </a:rPr>
              <a:t> rather than </a:t>
            </a:r>
            <a:r>
              <a:rPr lang="en-US" dirty="0" err="1">
                <a:solidFill>
                  <a:schemeClr val="tx2"/>
                </a:solidFill>
              </a:rPr>
              <a:t>gij</a:t>
            </a:r>
            <a:r>
              <a:rPr lang="en-US" dirty="0">
                <a:solidFill>
                  <a:schemeClr val="tx2"/>
                </a:solidFill>
              </a:rPr>
              <a:t>.</a:t>
            </a:r>
          </a:p>
          <a:p>
            <a:r>
              <a:rPr lang="en-US" dirty="0">
                <a:solidFill>
                  <a:schemeClr val="tx2"/>
                </a:solidFill>
              </a:rPr>
              <a:t>This doesn’t matter for undirected graphs. For directed graphs, it says that a node’s centrality derives from the centrality of nodes that point to it.</a:t>
            </a:r>
          </a:p>
          <a:p>
            <a:r>
              <a:rPr lang="en-US" dirty="0">
                <a:solidFill>
                  <a:schemeClr val="tx2"/>
                </a:solidFill>
              </a:rPr>
              <a:t>Interpretation: when “</a:t>
            </a:r>
            <a:r>
              <a:rPr lang="en-US" dirty="0" err="1">
                <a:solidFill>
                  <a:schemeClr val="tx2"/>
                </a:solidFill>
              </a:rPr>
              <a:t>important”or</a:t>
            </a:r>
            <a:r>
              <a:rPr lang="en-US" dirty="0">
                <a:solidFill>
                  <a:schemeClr val="tx2"/>
                </a:solidFill>
              </a:rPr>
              <a:t> “</a:t>
            </a:r>
            <a:r>
              <a:rPr lang="en-US" dirty="0" err="1">
                <a:solidFill>
                  <a:schemeClr val="tx2"/>
                </a:solidFill>
              </a:rPr>
              <a:t>prestigous”nodes</a:t>
            </a:r>
            <a:r>
              <a:rPr lang="en-US" dirty="0">
                <a:solidFill>
                  <a:schemeClr val="tx2"/>
                </a:solidFill>
              </a:rPr>
              <a:t> point to you, this makes you important/prestigious.</a:t>
            </a:r>
          </a:p>
          <a:p>
            <a:r>
              <a:rPr lang="en-US" dirty="0">
                <a:solidFill>
                  <a:schemeClr val="tx2"/>
                </a:solidFill>
              </a:rPr>
              <a:t>Equations still hold if we multiply c by a scalar. We typically normalize c so that ∑</a:t>
            </a:r>
            <a:r>
              <a:rPr lang="en-US" dirty="0" err="1">
                <a:solidFill>
                  <a:schemeClr val="tx2"/>
                </a:solidFill>
              </a:rPr>
              <a:t>i∈N</a:t>
            </a:r>
            <a:r>
              <a:rPr lang="en-US" dirty="0">
                <a:solidFill>
                  <a:schemeClr val="tx2"/>
                </a:solidFill>
              </a:rPr>
              <a:t> ci = 1.</a:t>
            </a:r>
          </a:p>
          <a:p>
            <a:endParaRPr lang="en-US" dirty="0"/>
          </a:p>
        </p:txBody>
      </p:sp>
      <p:sp>
        <p:nvSpPr>
          <p:cNvPr id="4" name="Slide Number Placeholder 3">
            <a:extLst>
              <a:ext uri="{FF2B5EF4-FFF2-40B4-BE49-F238E27FC236}">
                <a16:creationId xmlns:a16="http://schemas.microsoft.com/office/drawing/2014/main" id="{D36D4DF8-7DF1-80A1-4B69-C36B631DA64D}"/>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275665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9E0C-0F57-4F16-2FDA-02DB6AED5FB5}"/>
              </a:ext>
            </a:extLst>
          </p:cNvPr>
          <p:cNvSpPr>
            <a:spLocks noGrp="1"/>
          </p:cNvSpPr>
          <p:nvPr>
            <p:ph type="title"/>
          </p:nvPr>
        </p:nvSpPr>
        <p:spPr/>
        <p:txBody>
          <a:bodyPr/>
          <a:lstStyle/>
          <a:p>
            <a:r>
              <a:rPr lang="en-US" dirty="0">
                <a:solidFill>
                  <a:schemeClr val="tx2"/>
                </a:solidFill>
              </a:rPr>
              <a:t>Eigenvector centrality-Example</a:t>
            </a:r>
            <a:endParaRPr lang="en-US" dirty="0"/>
          </a:p>
        </p:txBody>
      </p:sp>
      <p:pic>
        <p:nvPicPr>
          <p:cNvPr id="5" name="Content Placeholder 4">
            <a:extLst>
              <a:ext uri="{FF2B5EF4-FFF2-40B4-BE49-F238E27FC236}">
                <a16:creationId xmlns:a16="http://schemas.microsoft.com/office/drawing/2014/main" id="{EC3ADC73-D4AD-536A-F029-94461B10EE4B}"/>
              </a:ext>
            </a:extLst>
          </p:cNvPr>
          <p:cNvPicPr>
            <a:picLocks noGrp="1" noChangeAspect="1"/>
          </p:cNvPicPr>
          <p:nvPr>
            <p:ph idx="1"/>
          </p:nvPr>
        </p:nvPicPr>
        <p:blipFill>
          <a:blip r:embed="rId2"/>
          <a:stretch>
            <a:fillRect/>
          </a:stretch>
        </p:blipFill>
        <p:spPr>
          <a:xfrm>
            <a:off x="2365705" y="1499348"/>
            <a:ext cx="7457413" cy="5180852"/>
          </a:xfrm>
        </p:spPr>
      </p:pic>
      <p:sp>
        <p:nvSpPr>
          <p:cNvPr id="3" name="Slide Number Placeholder 2">
            <a:extLst>
              <a:ext uri="{FF2B5EF4-FFF2-40B4-BE49-F238E27FC236}">
                <a16:creationId xmlns:a16="http://schemas.microsoft.com/office/drawing/2014/main" id="{2D3C7954-794C-BB8E-1981-53901772A4B3}"/>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221301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BDE5-7A84-83B9-8BDD-74E4BDBFD9E3}"/>
              </a:ext>
            </a:extLst>
          </p:cNvPr>
          <p:cNvSpPr>
            <a:spLocks noGrp="1"/>
          </p:cNvSpPr>
          <p:nvPr>
            <p:ph type="title"/>
          </p:nvPr>
        </p:nvSpPr>
        <p:spPr/>
        <p:txBody>
          <a:bodyPr/>
          <a:lstStyle/>
          <a:p>
            <a:r>
              <a:rPr lang="en-US" dirty="0">
                <a:solidFill>
                  <a:schemeClr val="tx2"/>
                </a:solidFill>
              </a:rPr>
              <a:t>Eigenvector centrality-applications</a:t>
            </a:r>
            <a:endParaRPr lang="en-US" dirty="0"/>
          </a:p>
        </p:txBody>
      </p:sp>
      <p:sp>
        <p:nvSpPr>
          <p:cNvPr id="3" name="Content Placeholder 2">
            <a:extLst>
              <a:ext uri="{FF2B5EF4-FFF2-40B4-BE49-F238E27FC236}">
                <a16:creationId xmlns:a16="http://schemas.microsoft.com/office/drawing/2014/main" id="{EA807EE5-C58C-5990-A2FD-52666B8CD6D3}"/>
              </a:ext>
            </a:extLst>
          </p:cNvPr>
          <p:cNvSpPr>
            <a:spLocks noGrp="1"/>
          </p:cNvSpPr>
          <p:nvPr>
            <p:ph idx="1"/>
          </p:nvPr>
        </p:nvSpPr>
        <p:spPr/>
        <p:txBody>
          <a:bodyPr/>
          <a:lstStyle/>
          <a:p>
            <a:r>
              <a:rPr lang="en-US" dirty="0">
                <a:solidFill>
                  <a:schemeClr val="tx2"/>
                </a:solidFill>
              </a:rPr>
              <a:t>How Google ranks webpages (PageRank).</a:t>
            </a:r>
          </a:p>
          <a:p>
            <a:r>
              <a:rPr lang="en-US" dirty="0">
                <a:solidFill>
                  <a:schemeClr val="tx2"/>
                </a:solidFill>
              </a:rPr>
              <a:t>Which agents in a social network are influential in forming the group’s long-run consensus opinion (DeGroot learning).</a:t>
            </a:r>
          </a:p>
          <a:p>
            <a:r>
              <a:rPr lang="en-US" dirty="0">
                <a:solidFill>
                  <a:schemeClr val="tx2"/>
                </a:solidFill>
              </a:rPr>
              <a:t>Which firms in a production network are most systemically   important (Leontief input-output analysis).</a:t>
            </a:r>
          </a:p>
          <a:p>
            <a:endParaRPr lang="en-US" dirty="0">
              <a:solidFill>
                <a:schemeClr val="tx2"/>
              </a:solidFill>
            </a:endParaRPr>
          </a:p>
          <a:p>
            <a:endParaRPr lang="en-US" dirty="0">
              <a:solidFill>
                <a:schemeClr val="tx2"/>
              </a:solidFill>
            </a:endParaRPr>
          </a:p>
          <a:p>
            <a:pPr marL="0" indent="0">
              <a:buNone/>
            </a:pPr>
            <a:r>
              <a:rPr lang="en-US" dirty="0">
                <a:solidFill>
                  <a:schemeClr val="tx2"/>
                </a:solidFill>
              </a:rPr>
              <a:t> </a:t>
            </a:r>
          </a:p>
        </p:txBody>
      </p:sp>
      <p:sp>
        <p:nvSpPr>
          <p:cNvPr id="4" name="Slide Number Placeholder 3">
            <a:extLst>
              <a:ext uri="{FF2B5EF4-FFF2-40B4-BE49-F238E27FC236}">
                <a16:creationId xmlns:a16="http://schemas.microsoft.com/office/drawing/2014/main" id="{AB2B2584-BBE8-17F9-B45D-08BA35932E5C}"/>
              </a:ext>
            </a:extLst>
          </p:cNvPr>
          <p:cNvSpPr>
            <a:spLocks noGrp="1"/>
          </p:cNvSpPr>
          <p:nvPr>
            <p:ph type="sldNum" sz="quarter" idx="12"/>
          </p:nvPr>
        </p:nvSpPr>
        <p:spPr/>
        <p:txBody>
          <a:bodyPr/>
          <a:lstStyle/>
          <a:p>
            <a:fld id="{7DC1BBB0-96F0-4077-A278-0F3FB5C104D3}" type="slidenum">
              <a:rPr lang="en-US" smtClean="0"/>
              <a:t>37</a:t>
            </a:fld>
            <a:endParaRPr lang="en-US"/>
          </a:p>
        </p:txBody>
      </p:sp>
    </p:spTree>
    <p:extLst>
      <p:ext uri="{BB962C8B-B14F-4D97-AF65-F5344CB8AC3E}">
        <p14:creationId xmlns:p14="http://schemas.microsoft.com/office/powerpoint/2010/main" val="375118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DBDD-CC01-3098-ECF0-7B2E9FDB2D76}"/>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78F5A640-6BCA-068A-9914-261C4E4AD7DF}"/>
              </a:ext>
            </a:extLst>
          </p:cNvPr>
          <p:cNvSpPr>
            <a:spLocks noGrp="1"/>
          </p:cNvSpPr>
          <p:nvPr>
            <p:ph idx="1"/>
          </p:nvPr>
        </p:nvSpPr>
        <p:spPr/>
        <p:txBody>
          <a:bodyPr/>
          <a:lstStyle/>
          <a:p>
            <a:r>
              <a:rPr lang="en-US" dirty="0" err="1">
                <a:solidFill>
                  <a:schemeClr val="tx2"/>
                </a:solidFill>
              </a:rPr>
              <a:t>NetworkX</a:t>
            </a:r>
            <a:r>
              <a:rPr lang="en-US" dirty="0">
                <a:solidFill>
                  <a:schemeClr val="tx2"/>
                </a:solidFill>
              </a:rPr>
              <a:t> is a Python language software package for the creation, manipulation, and study of the structure, dynamics, and function of complex networks. It is used to study large complex networks represented in form of graphs with nodes and edges. Using </a:t>
            </a:r>
            <a:r>
              <a:rPr lang="en-US" dirty="0" err="1">
                <a:solidFill>
                  <a:schemeClr val="tx2"/>
                </a:solidFill>
              </a:rPr>
              <a:t>networkx</a:t>
            </a:r>
            <a:r>
              <a:rPr lang="en-US" dirty="0">
                <a:solidFill>
                  <a:schemeClr val="tx2"/>
                </a:solidFill>
              </a:rPr>
              <a:t> we can load and store complex networks. We can generate many types of random and classic networks, analyze network structure, build network models, design new network algorithms and draw networks. </a:t>
            </a:r>
          </a:p>
        </p:txBody>
      </p:sp>
      <p:sp>
        <p:nvSpPr>
          <p:cNvPr id="4" name="Slide Number Placeholder 3">
            <a:extLst>
              <a:ext uri="{FF2B5EF4-FFF2-40B4-BE49-F238E27FC236}">
                <a16:creationId xmlns:a16="http://schemas.microsoft.com/office/drawing/2014/main" id="{3FD2857A-84C9-19F9-3203-B9127FD2CAA7}"/>
              </a:ext>
            </a:extLst>
          </p:cNvPr>
          <p:cNvSpPr>
            <a:spLocks noGrp="1"/>
          </p:cNvSpPr>
          <p:nvPr>
            <p:ph type="sldNum" sz="quarter" idx="12"/>
          </p:nvPr>
        </p:nvSpPr>
        <p:spPr/>
        <p:txBody>
          <a:bodyPr/>
          <a:lstStyle/>
          <a:p>
            <a:fld id="{7DC1BBB0-96F0-4077-A278-0F3FB5C104D3}" type="slidenum">
              <a:rPr lang="en-US" smtClean="0"/>
              <a:t>38</a:t>
            </a:fld>
            <a:endParaRPr lang="en-US"/>
          </a:p>
        </p:txBody>
      </p:sp>
    </p:spTree>
    <p:extLst>
      <p:ext uri="{BB962C8B-B14F-4D97-AF65-F5344CB8AC3E}">
        <p14:creationId xmlns:p14="http://schemas.microsoft.com/office/powerpoint/2010/main" val="316407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C780-28CE-5FFA-C09D-395879A78F52}"/>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5623D9FC-66C1-C6FE-FD78-CFF09A59F694}"/>
              </a:ext>
            </a:extLst>
          </p:cNvPr>
          <p:cNvSpPr>
            <a:spLocks noGrp="1"/>
          </p:cNvSpPr>
          <p:nvPr>
            <p:ph idx="1"/>
          </p:nvPr>
        </p:nvSpPr>
        <p:spPr/>
        <p:txBody>
          <a:bodyPr>
            <a:normAutofit/>
          </a:bodyPr>
          <a:lstStyle/>
          <a:p>
            <a:pPr marL="0" indent="0">
              <a:buNone/>
            </a:pPr>
            <a:r>
              <a:rPr lang="en-US" dirty="0">
                <a:solidFill>
                  <a:srgbClr val="00B050"/>
                </a:solidFill>
              </a:rPr>
              <a:t># Python program to create an undirected </a:t>
            </a:r>
          </a:p>
          <a:p>
            <a:pPr marL="0" indent="0">
              <a:buNone/>
            </a:pPr>
            <a:r>
              <a:rPr lang="en-US" dirty="0">
                <a:solidFill>
                  <a:srgbClr val="00B050"/>
                </a:solidFill>
              </a:rPr>
              <a:t># graph and add nodes and edges to a graph</a:t>
            </a:r>
          </a:p>
          <a:p>
            <a:pPr marL="0" indent="0">
              <a:buNone/>
            </a:pPr>
            <a:r>
              <a:rPr lang="en-US" dirty="0">
                <a:solidFill>
                  <a:srgbClr val="00B050"/>
                </a:solidFill>
              </a:rPr>
              <a:t># To import package</a:t>
            </a:r>
          </a:p>
          <a:p>
            <a:pPr marL="0" indent="0">
              <a:buNone/>
            </a:pPr>
            <a:r>
              <a:rPr lang="en-US" dirty="0">
                <a:solidFill>
                  <a:srgbClr val="00B0F0"/>
                </a:solidFill>
              </a:rPr>
              <a:t>import </a:t>
            </a:r>
            <a:r>
              <a:rPr lang="en-US" dirty="0" err="1">
                <a:solidFill>
                  <a:srgbClr val="00B0F0"/>
                </a:solidFill>
              </a:rPr>
              <a:t>networkx</a:t>
            </a:r>
            <a:r>
              <a:rPr lang="en-US" dirty="0">
                <a:solidFill>
                  <a:srgbClr val="00B0F0"/>
                </a:solidFill>
              </a:rPr>
              <a:t> </a:t>
            </a:r>
          </a:p>
          <a:p>
            <a:pPr marL="0" indent="0">
              <a:buNone/>
            </a:pPr>
            <a:r>
              <a:rPr lang="en-US" dirty="0">
                <a:solidFill>
                  <a:srgbClr val="00B050"/>
                </a:solidFill>
              </a:rPr>
              <a:t># To create an empty undirected graph</a:t>
            </a:r>
          </a:p>
          <a:p>
            <a:pPr marL="0" indent="0">
              <a:buNone/>
            </a:pPr>
            <a:r>
              <a:rPr lang="en-US" dirty="0">
                <a:solidFill>
                  <a:srgbClr val="00B0F0"/>
                </a:solidFill>
              </a:rPr>
              <a:t>G = </a:t>
            </a:r>
            <a:r>
              <a:rPr lang="en-US" dirty="0" err="1">
                <a:solidFill>
                  <a:srgbClr val="00B0F0"/>
                </a:solidFill>
              </a:rPr>
              <a:t>networkx.Graph</a:t>
            </a:r>
            <a:r>
              <a:rPr lang="en-US" dirty="0">
                <a:solidFill>
                  <a:srgbClr val="00B0F0"/>
                </a:solidFill>
              </a:rPr>
              <a:t>()  </a:t>
            </a:r>
          </a:p>
        </p:txBody>
      </p:sp>
      <p:sp>
        <p:nvSpPr>
          <p:cNvPr id="4" name="Slide Number Placeholder 3">
            <a:extLst>
              <a:ext uri="{FF2B5EF4-FFF2-40B4-BE49-F238E27FC236}">
                <a16:creationId xmlns:a16="http://schemas.microsoft.com/office/drawing/2014/main" id="{F810A686-FCD9-AC63-C0A4-6844A63910DE}"/>
              </a:ext>
            </a:extLst>
          </p:cNvPr>
          <p:cNvSpPr>
            <a:spLocks noGrp="1"/>
          </p:cNvSpPr>
          <p:nvPr>
            <p:ph type="sldNum" sz="quarter" idx="12"/>
          </p:nvPr>
        </p:nvSpPr>
        <p:spPr/>
        <p:txBody>
          <a:bodyPr/>
          <a:lstStyle/>
          <a:p>
            <a:fld id="{7DC1BBB0-96F0-4077-A278-0F3FB5C104D3}" type="slidenum">
              <a:rPr lang="en-US" smtClean="0"/>
              <a:t>39</a:t>
            </a:fld>
            <a:endParaRPr lang="en-US"/>
          </a:p>
        </p:txBody>
      </p:sp>
    </p:spTree>
    <p:extLst>
      <p:ext uri="{BB962C8B-B14F-4D97-AF65-F5344CB8AC3E}">
        <p14:creationId xmlns:p14="http://schemas.microsoft.com/office/powerpoint/2010/main" val="4118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5A44-09C9-6CC8-5EA9-CC9C7303ED22}"/>
              </a:ext>
            </a:extLst>
          </p:cNvPr>
          <p:cNvSpPr>
            <a:spLocks noGrp="1"/>
          </p:cNvSpPr>
          <p:nvPr>
            <p:ph type="title"/>
          </p:nvPr>
        </p:nvSpPr>
        <p:spPr/>
        <p:txBody>
          <a:bodyPr/>
          <a:lstStyle/>
          <a:p>
            <a:r>
              <a:rPr lang="en-US" dirty="0"/>
              <a:t>Why Network Analysis?</a:t>
            </a:r>
          </a:p>
        </p:txBody>
      </p:sp>
      <p:sp>
        <p:nvSpPr>
          <p:cNvPr id="3" name="Content Placeholder 2">
            <a:extLst>
              <a:ext uri="{FF2B5EF4-FFF2-40B4-BE49-F238E27FC236}">
                <a16:creationId xmlns:a16="http://schemas.microsoft.com/office/drawing/2014/main" id="{B58CE765-2243-F499-5441-950B5F95D261}"/>
              </a:ext>
            </a:extLst>
          </p:cNvPr>
          <p:cNvSpPr>
            <a:spLocks noGrp="1"/>
          </p:cNvSpPr>
          <p:nvPr>
            <p:ph idx="1"/>
          </p:nvPr>
        </p:nvSpPr>
        <p:spPr/>
        <p:txBody>
          <a:bodyPr/>
          <a:lstStyle/>
          <a:p>
            <a:r>
              <a:rPr lang="en-US" dirty="0">
                <a:solidFill>
                  <a:schemeClr val="tx2"/>
                </a:solidFill>
              </a:rPr>
              <a:t>Network Analysis is useful in many living application tasks. It helps us in deep understanding the structure of a relationship in social networks, a structure or process of change in natural </a:t>
            </a:r>
            <a:r>
              <a:rPr lang="en-US" dirty="0" err="1">
                <a:solidFill>
                  <a:schemeClr val="tx2"/>
                </a:solidFill>
              </a:rPr>
              <a:t>phenomenons</a:t>
            </a:r>
            <a:r>
              <a:rPr lang="en-US" dirty="0">
                <a:solidFill>
                  <a:schemeClr val="tx2"/>
                </a:solidFill>
              </a:rPr>
              <a:t>, or even the analysis of biological systems of organisms.</a:t>
            </a:r>
          </a:p>
        </p:txBody>
      </p:sp>
      <p:sp>
        <p:nvSpPr>
          <p:cNvPr id="4" name="Slide Number Placeholder 3">
            <a:extLst>
              <a:ext uri="{FF2B5EF4-FFF2-40B4-BE49-F238E27FC236}">
                <a16:creationId xmlns:a16="http://schemas.microsoft.com/office/drawing/2014/main" id="{EA50C2D3-DCA9-FA33-1292-7B9A4A67C281}"/>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88011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AD39-7876-9A90-8D5C-79D5F45F5159}"/>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7598AEC2-A962-DA8F-E5A3-AA40D97EB3B3}"/>
              </a:ext>
            </a:extLst>
          </p:cNvPr>
          <p:cNvSpPr>
            <a:spLocks noGrp="1"/>
          </p:cNvSpPr>
          <p:nvPr>
            <p:ph idx="1"/>
          </p:nvPr>
        </p:nvSpPr>
        <p:spPr/>
        <p:txBody>
          <a:bodyPr/>
          <a:lstStyle/>
          <a:p>
            <a:pPr marL="0" indent="0">
              <a:buNone/>
            </a:pPr>
            <a:r>
              <a:rPr lang="en-US" dirty="0">
                <a:solidFill>
                  <a:srgbClr val="00B050"/>
                </a:solidFill>
              </a:rPr>
              <a:t># To add a node</a:t>
            </a:r>
            <a:endParaRPr lang="en-US" dirty="0">
              <a:solidFill>
                <a:srgbClr val="00B0F0"/>
              </a:solidFill>
            </a:endParaRP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(1)</a:t>
            </a: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(2)</a:t>
            </a: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(3)</a:t>
            </a: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(4)</a:t>
            </a: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(7)</a:t>
            </a:r>
          </a:p>
          <a:p>
            <a:pPr marL="0" indent="0">
              <a:buNone/>
            </a:pPr>
            <a:r>
              <a:rPr lang="en-US" dirty="0" err="1">
                <a:solidFill>
                  <a:srgbClr val="00B0F0"/>
                </a:solidFill>
              </a:rPr>
              <a:t>G.</a:t>
            </a:r>
            <a:r>
              <a:rPr lang="en-US" dirty="0" err="1">
                <a:solidFill>
                  <a:srgbClr val="FF0000"/>
                </a:solidFill>
              </a:rPr>
              <a:t>add_node</a:t>
            </a:r>
            <a:r>
              <a:rPr lang="en-US" dirty="0">
                <a:solidFill>
                  <a:srgbClr val="00B0F0"/>
                </a:solidFill>
              </a:rPr>
              <a:t>(9)  </a:t>
            </a:r>
          </a:p>
          <a:p>
            <a:endParaRPr lang="en-US" dirty="0"/>
          </a:p>
        </p:txBody>
      </p:sp>
      <p:sp>
        <p:nvSpPr>
          <p:cNvPr id="4" name="Slide Number Placeholder 3">
            <a:extLst>
              <a:ext uri="{FF2B5EF4-FFF2-40B4-BE49-F238E27FC236}">
                <a16:creationId xmlns:a16="http://schemas.microsoft.com/office/drawing/2014/main" id="{0F144E97-254A-6CB1-F79B-FBEFA5ABD6CE}"/>
              </a:ext>
            </a:extLst>
          </p:cNvPr>
          <p:cNvSpPr>
            <a:spLocks noGrp="1"/>
          </p:cNvSpPr>
          <p:nvPr>
            <p:ph type="sldNum" sz="quarter" idx="12"/>
          </p:nvPr>
        </p:nvSpPr>
        <p:spPr/>
        <p:txBody>
          <a:bodyPr/>
          <a:lstStyle/>
          <a:p>
            <a:fld id="{7DC1BBB0-96F0-4077-A278-0F3FB5C104D3}" type="slidenum">
              <a:rPr lang="en-US" smtClean="0"/>
              <a:t>40</a:t>
            </a:fld>
            <a:endParaRPr lang="en-US"/>
          </a:p>
        </p:txBody>
      </p:sp>
    </p:spTree>
    <p:extLst>
      <p:ext uri="{BB962C8B-B14F-4D97-AF65-F5344CB8AC3E}">
        <p14:creationId xmlns:p14="http://schemas.microsoft.com/office/powerpoint/2010/main" val="303281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A1A9-F156-BDAF-7E79-AADE90624F03}"/>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A2DADBDA-EF73-CE08-9B08-45048A9D02D8}"/>
              </a:ext>
            </a:extLst>
          </p:cNvPr>
          <p:cNvSpPr>
            <a:spLocks noGrp="1"/>
          </p:cNvSpPr>
          <p:nvPr>
            <p:ph idx="1"/>
          </p:nvPr>
        </p:nvSpPr>
        <p:spPr/>
        <p:txBody>
          <a:bodyPr>
            <a:normAutofit fontScale="85000" lnSpcReduction="20000"/>
          </a:bodyPr>
          <a:lstStyle/>
          <a:p>
            <a:r>
              <a:rPr lang="en-US" dirty="0">
                <a:solidFill>
                  <a:srgbClr val="00B050"/>
                </a:solidFill>
              </a:rPr>
              <a:t># To add an edge</a:t>
            </a:r>
          </a:p>
          <a:p>
            <a:r>
              <a:rPr lang="en-US" dirty="0">
                <a:solidFill>
                  <a:srgbClr val="00B050"/>
                </a:solidFill>
              </a:rPr>
              <a:t># Note graph is undirected</a:t>
            </a:r>
          </a:p>
          <a:p>
            <a:r>
              <a:rPr lang="en-US" dirty="0">
                <a:solidFill>
                  <a:srgbClr val="00B050"/>
                </a:solidFill>
              </a:rPr>
              <a:t># Hence order of nodes in edge doesn't matter</a:t>
            </a:r>
          </a:p>
          <a:p>
            <a:r>
              <a:rPr lang="en-US" dirty="0" err="1">
                <a:solidFill>
                  <a:srgbClr val="00B0F0"/>
                </a:solidFill>
              </a:rPr>
              <a:t>G.</a:t>
            </a:r>
            <a:r>
              <a:rPr lang="en-US" dirty="0" err="1">
                <a:solidFill>
                  <a:srgbClr val="FF0000"/>
                </a:solidFill>
              </a:rPr>
              <a:t>add_edge</a:t>
            </a:r>
            <a:r>
              <a:rPr lang="en-US" dirty="0">
                <a:solidFill>
                  <a:srgbClr val="00B0F0"/>
                </a:solidFill>
              </a:rPr>
              <a:t>(1,2)</a:t>
            </a:r>
          </a:p>
          <a:p>
            <a:r>
              <a:rPr lang="en-US" dirty="0" err="1">
                <a:solidFill>
                  <a:srgbClr val="00B0F0"/>
                </a:solidFill>
              </a:rPr>
              <a:t>G.</a:t>
            </a:r>
            <a:r>
              <a:rPr lang="en-US" dirty="0" err="1">
                <a:solidFill>
                  <a:srgbClr val="FF0000"/>
                </a:solidFill>
              </a:rPr>
              <a:t>add_edge</a:t>
            </a:r>
            <a:r>
              <a:rPr lang="en-US" dirty="0">
                <a:solidFill>
                  <a:srgbClr val="00B0F0"/>
                </a:solidFill>
              </a:rPr>
              <a:t>(3,1)</a:t>
            </a:r>
          </a:p>
          <a:p>
            <a:r>
              <a:rPr lang="en-US" dirty="0" err="1">
                <a:solidFill>
                  <a:srgbClr val="00B0F0"/>
                </a:solidFill>
              </a:rPr>
              <a:t>G.</a:t>
            </a:r>
            <a:r>
              <a:rPr lang="en-US" dirty="0" err="1">
                <a:solidFill>
                  <a:srgbClr val="FF0000"/>
                </a:solidFill>
              </a:rPr>
              <a:t>add_edge</a:t>
            </a:r>
            <a:r>
              <a:rPr lang="en-US" dirty="0">
                <a:solidFill>
                  <a:srgbClr val="00B0F0"/>
                </a:solidFill>
              </a:rPr>
              <a:t>(2,4)</a:t>
            </a:r>
          </a:p>
          <a:p>
            <a:r>
              <a:rPr lang="en-US" dirty="0" err="1">
                <a:solidFill>
                  <a:srgbClr val="00B0F0"/>
                </a:solidFill>
              </a:rPr>
              <a:t>G.</a:t>
            </a:r>
            <a:r>
              <a:rPr lang="en-US" dirty="0" err="1">
                <a:solidFill>
                  <a:srgbClr val="FF0000"/>
                </a:solidFill>
              </a:rPr>
              <a:t>add_edge</a:t>
            </a:r>
            <a:r>
              <a:rPr lang="en-US" dirty="0">
                <a:solidFill>
                  <a:srgbClr val="00B0F0"/>
                </a:solidFill>
              </a:rPr>
              <a:t>(4,1)</a:t>
            </a:r>
          </a:p>
          <a:p>
            <a:r>
              <a:rPr lang="en-US" dirty="0" err="1">
                <a:solidFill>
                  <a:srgbClr val="00B0F0"/>
                </a:solidFill>
              </a:rPr>
              <a:t>G.</a:t>
            </a:r>
            <a:r>
              <a:rPr lang="en-US" dirty="0" err="1">
                <a:solidFill>
                  <a:srgbClr val="FF0000"/>
                </a:solidFill>
              </a:rPr>
              <a:t>add_edge</a:t>
            </a:r>
            <a:r>
              <a:rPr lang="en-US" dirty="0">
                <a:solidFill>
                  <a:srgbClr val="00B0F0"/>
                </a:solidFill>
              </a:rPr>
              <a:t>(9,1)</a:t>
            </a:r>
          </a:p>
          <a:p>
            <a:r>
              <a:rPr lang="en-US" dirty="0" err="1">
                <a:solidFill>
                  <a:srgbClr val="00B0F0"/>
                </a:solidFill>
              </a:rPr>
              <a:t>G.</a:t>
            </a:r>
            <a:r>
              <a:rPr lang="en-US" dirty="0" err="1">
                <a:solidFill>
                  <a:srgbClr val="FF0000"/>
                </a:solidFill>
              </a:rPr>
              <a:t>add_edge</a:t>
            </a:r>
            <a:r>
              <a:rPr lang="en-US" dirty="0">
                <a:solidFill>
                  <a:srgbClr val="00B0F0"/>
                </a:solidFill>
              </a:rPr>
              <a:t>(1,7)</a:t>
            </a:r>
          </a:p>
          <a:p>
            <a:r>
              <a:rPr lang="en-US" dirty="0" err="1">
                <a:solidFill>
                  <a:srgbClr val="00B0F0"/>
                </a:solidFill>
              </a:rPr>
              <a:t>G.</a:t>
            </a:r>
            <a:r>
              <a:rPr lang="en-US" dirty="0" err="1">
                <a:solidFill>
                  <a:srgbClr val="FF0000"/>
                </a:solidFill>
              </a:rPr>
              <a:t>add_edge</a:t>
            </a:r>
            <a:r>
              <a:rPr lang="en-US" dirty="0">
                <a:solidFill>
                  <a:srgbClr val="00B0F0"/>
                </a:solidFill>
              </a:rPr>
              <a:t>(2,9)  </a:t>
            </a:r>
          </a:p>
          <a:p>
            <a:endParaRPr lang="en-US" dirty="0"/>
          </a:p>
        </p:txBody>
      </p:sp>
      <p:sp>
        <p:nvSpPr>
          <p:cNvPr id="4" name="Slide Number Placeholder 3">
            <a:extLst>
              <a:ext uri="{FF2B5EF4-FFF2-40B4-BE49-F238E27FC236}">
                <a16:creationId xmlns:a16="http://schemas.microsoft.com/office/drawing/2014/main" id="{171C4FA1-6752-3248-438A-E915CBE30FB8}"/>
              </a:ext>
            </a:extLst>
          </p:cNvPr>
          <p:cNvSpPr>
            <a:spLocks noGrp="1"/>
          </p:cNvSpPr>
          <p:nvPr>
            <p:ph type="sldNum" sz="quarter" idx="12"/>
          </p:nvPr>
        </p:nvSpPr>
        <p:spPr/>
        <p:txBody>
          <a:bodyPr/>
          <a:lstStyle/>
          <a:p>
            <a:fld id="{7DC1BBB0-96F0-4077-A278-0F3FB5C104D3}" type="slidenum">
              <a:rPr lang="en-US" smtClean="0"/>
              <a:t>41</a:t>
            </a:fld>
            <a:endParaRPr lang="en-US"/>
          </a:p>
        </p:txBody>
      </p:sp>
    </p:spTree>
    <p:extLst>
      <p:ext uri="{BB962C8B-B14F-4D97-AF65-F5344CB8AC3E}">
        <p14:creationId xmlns:p14="http://schemas.microsoft.com/office/powerpoint/2010/main" val="79962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AE6-F15F-A485-5911-1CE92EF1E7D2}"/>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3900126A-3A93-6B93-7313-8D6807DC9084}"/>
              </a:ext>
            </a:extLst>
          </p:cNvPr>
          <p:cNvSpPr>
            <a:spLocks noGrp="1"/>
          </p:cNvSpPr>
          <p:nvPr>
            <p:ph idx="1"/>
          </p:nvPr>
        </p:nvSpPr>
        <p:spPr/>
        <p:txBody>
          <a:bodyPr>
            <a:normAutofit/>
          </a:bodyPr>
          <a:lstStyle/>
          <a:p>
            <a:pPr marL="0" indent="0">
              <a:buNone/>
            </a:pPr>
            <a:r>
              <a:rPr lang="en-US" dirty="0">
                <a:solidFill>
                  <a:srgbClr val="00B050"/>
                </a:solidFill>
              </a:rPr>
              <a:t># To get all the nodes of a graph</a:t>
            </a:r>
          </a:p>
          <a:p>
            <a:pPr marL="0" indent="0">
              <a:buNone/>
            </a:pPr>
            <a:r>
              <a:rPr lang="en-US" dirty="0" err="1">
                <a:solidFill>
                  <a:srgbClr val="00B0F0"/>
                </a:solidFill>
              </a:rPr>
              <a:t>node_list</a:t>
            </a:r>
            <a:r>
              <a:rPr lang="en-US" dirty="0">
                <a:solidFill>
                  <a:srgbClr val="00B0F0"/>
                </a:solidFill>
              </a:rPr>
              <a:t> = </a:t>
            </a:r>
            <a:r>
              <a:rPr lang="en-US" dirty="0" err="1">
                <a:solidFill>
                  <a:srgbClr val="00B0F0"/>
                </a:solidFill>
              </a:rPr>
              <a:t>G.</a:t>
            </a:r>
            <a:r>
              <a:rPr lang="en-US" dirty="0" err="1">
                <a:solidFill>
                  <a:srgbClr val="FF0000"/>
                </a:solidFill>
              </a:rPr>
              <a:t>nodes</a:t>
            </a:r>
            <a:r>
              <a:rPr lang="en-US" dirty="0">
                <a:solidFill>
                  <a:srgbClr val="FF0000"/>
                </a:solidFill>
              </a:rPr>
              <a:t>()</a:t>
            </a:r>
          </a:p>
          <a:p>
            <a:pPr marL="0" indent="0">
              <a:buNone/>
            </a:pPr>
            <a:r>
              <a:rPr lang="en-US" dirty="0">
                <a:solidFill>
                  <a:srgbClr val="00B0F0"/>
                </a:solidFill>
              </a:rPr>
              <a:t> </a:t>
            </a:r>
          </a:p>
          <a:p>
            <a:pPr marL="0" indent="0">
              <a:buNone/>
            </a:pPr>
            <a:r>
              <a:rPr lang="en-US" dirty="0">
                <a:solidFill>
                  <a:srgbClr val="00B0F0"/>
                </a:solidFill>
              </a:rPr>
              <a:t># To get all the edges of a graph</a:t>
            </a:r>
          </a:p>
          <a:p>
            <a:pPr marL="0" indent="0">
              <a:buNone/>
            </a:pPr>
            <a:r>
              <a:rPr lang="en-US" dirty="0" err="1">
                <a:solidFill>
                  <a:srgbClr val="00B0F0"/>
                </a:solidFill>
              </a:rPr>
              <a:t>edge_list</a:t>
            </a:r>
            <a:r>
              <a:rPr lang="en-US" dirty="0">
                <a:solidFill>
                  <a:srgbClr val="00B0F0"/>
                </a:solidFill>
              </a:rPr>
              <a:t> = </a:t>
            </a:r>
            <a:r>
              <a:rPr lang="en-US" dirty="0" err="1">
                <a:solidFill>
                  <a:srgbClr val="00B0F0"/>
                </a:solidFill>
              </a:rPr>
              <a:t>G.</a:t>
            </a:r>
            <a:r>
              <a:rPr lang="en-US" dirty="0" err="1">
                <a:solidFill>
                  <a:srgbClr val="FF0000"/>
                </a:solidFill>
              </a:rPr>
              <a:t>edges</a:t>
            </a:r>
            <a:r>
              <a:rPr lang="en-US" dirty="0">
                <a:solidFill>
                  <a:srgbClr val="FF0000"/>
                </a:solidFill>
              </a:rPr>
              <a:t>()</a:t>
            </a:r>
          </a:p>
          <a:p>
            <a:pPr marL="0" indent="0">
              <a:buNone/>
            </a:pPr>
            <a:r>
              <a:rPr lang="en-US" dirty="0"/>
              <a:t>  </a:t>
            </a:r>
          </a:p>
          <a:p>
            <a:endParaRPr lang="en-US" dirty="0"/>
          </a:p>
        </p:txBody>
      </p:sp>
      <p:sp>
        <p:nvSpPr>
          <p:cNvPr id="4" name="Slide Number Placeholder 3">
            <a:extLst>
              <a:ext uri="{FF2B5EF4-FFF2-40B4-BE49-F238E27FC236}">
                <a16:creationId xmlns:a16="http://schemas.microsoft.com/office/drawing/2014/main" id="{BFF969E7-57B4-7F85-94B1-657FE7E87169}"/>
              </a:ext>
            </a:extLst>
          </p:cNvPr>
          <p:cNvSpPr>
            <a:spLocks noGrp="1"/>
          </p:cNvSpPr>
          <p:nvPr>
            <p:ph type="sldNum" sz="quarter" idx="12"/>
          </p:nvPr>
        </p:nvSpPr>
        <p:spPr/>
        <p:txBody>
          <a:bodyPr/>
          <a:lstStyle/>
          <a:p>
            <a:fld id="{7DC1BBB0-96F0-4077-A278-0F3FB5C104D3}" type="slidenum">
              <a:rPr lang="en-US" smtClean="0"/>
              <a:t>42</a:t>
            </a:fld>
            <a:endParaRPr lang="en-US"/>
          </a:p>
        </p:txBody>
      </p:sp>
    </p:spTree>
    <p:extLst>
      <p:ext uri="{BB962C8B-B14F-4D97-AF65-F5344CB8AC3E}">
        <p14:creationId xmlns:p14="http://schemas.microsoft.com/office/powerpoint/2010/main" val="32419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A01E-D8C7-B2BE-0A89-6FA2B8C0C806}"/>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7A4CE8CD-ADBC-0248-9F89-0F5E9BCB8ABB}"/>
              </a:ext>
            </a:extLst>
          </p:cNvPr>
          <p:cNvSpPr>
            <a:spLocks noGrp="1"/>
          </p:cNvSpPr>
          <p:nvPr>
            <p:ph idx="1"/>
          </p:nvPr>
        </p:nvSpPr>
        <p:spPr/>
        <p:txBody>
          <a:bodyPr>
            <a:normAutofit/>
          </a:bodyPr>
          <a:lstStyle/>
          <a:p>
            <a:pPr marL="0" indent="0">
              <a:buNone/>
            </a:pPr>
            <a:r>
              <a:rPr lang="en-US" dirty="0">
                <a:solidFill>
                  <a:srgbClr val="00B050"/>
                </a:solidFill>
              </a:rPr>
              <a:t># To remove a node of a graph</a:t>
            </a:r>
          </a:p>
          <a:p>
            <a:pPr marL="0" indent="0">
              <a:buNone/>
            </a:pPr>
            <a:r>
              <a:rPr lang="en-US" dirty="0" err="1">
                <a:solidFill>
                  <a:srgbClr val="00B0F0"/>
                </a:solidFill>
              </a:rPr>
              <a:t>G.</a:t>
            </a:r>
            <a:r>
              <a:rPr lang="en-US" dirty="0" err="1">
                <a:solidFill>
                  <a:srgbClr val="FF0000"/>
                </a:solidFill>
              </a:rPr>
              <a:t>remove_node</a:t>
            </a:r>
            <a:r>
              <a:rPr lang="en-US" dirty="0">
                <a:solidFill>
                  <a:srgbClr val="00B0F0"/>
                </a:solidFill>
              </a:rPr>
              <a:t>(3)</a:t>
            </a:r>
          </a:p>
          <a:p>
            <a:pPr marL="0" indent="0">
              <a:buNone/>
            </a:pPr>
            <a:r>
              <a:rPr lang="en-US" dirty="0" err="1">
                <a:solidFill>
                  <a:srgbClr val="00B0F0"/>
                </a:solidFill>
              </a:rPr>
              <a:t>node_list</a:t>
            </a:r>
            <a:r>
              <a:rPr lang="en-US" dirty="0">
                <a:solidFill>
                  <a:srgbClr val="00B0F0"/>
                </a:solidFill>
              </a:rPr>
              <a:t> = </a:t>
            </a:r>
            <a:r>
              <a:rPr lang="en-US" dirty="0" err="1">
                <a:solidFill>
                  <a:srgbClr val="00B0F0"/>
                </a:solidFill>
              </a:rPr>
              <a:t>G.nodes</a:t>
            </a:r>
            <a:r>
              <a:rPr lang="en-US" dirty="0">
                <a:solidFill>
                  <a:srgbClr val="00B0F0"/>
                </a:solidFill>
              </a:rPr>
              <a:t>()</a:t>
            </a:r>
          </a:p>
          <a:p>
            <a:pPr marL="0" indent="0">
              <a:buNone/>
            </a:pPr>
            <a:endParaRPr lang="en-US" dirty="0"/>
          </a:p>
          <a:p>
            <a:pPr marL="0" indent="0">
              <a:buNone/>
            </a:pPr>
            <a:r>
              <a:rPr lang="en-US" dirty="0">
                <a:solidFill>
                  <a:srgbClr val="00B050"/>
                </a:solidFill>
              </a:rPr>
              <a:t># To remove an edge of a graph</a:t>
            </a:r>
          </a:p>
          <a:p>
            <a:pPr marL="0" indent="0">
              <a:buNone/>
            </a:pPr>
            <a:r>
              <a:rPr lang="en-US" dirty="0" err="1"/>
              <a:t>G.</a:t>
            </a:r>
            <a:r>
              <a:rPr lang="en-US" dirty="0" err="1">
                <a:solidFill>
                  <a:srgbClr val="FF0000"/>
                </a:solidFill>
              </a:rPr>
              <a:t>remove_edge</a:t>
            </a:r>
            <a:r>
              <a:rPr lang="en-US" dirty="0"/>
              <a:t>(1,2)</a:t>
            </a:r>
          </a:p>
          <a:p>
            <a:pPr marL="0" indent="0">
              <a:buNone/>
            </a:pPr>
            <a:r>
              <a:rPr lang="en-US" dirty="0" err="1"/>
              <a:t>edge_list</a:t>
            </a:r>
            <a:r>
              <a:rPr lang="en-US" dirty="0"/>
              <a:t> = </a:t>
            </a:r>
            <a:r>
              <a:rPr lang="en-US" dirty="0" err="1"/>
              <a:t>G.</a:t>
            </a:r>
            <a:r>
              <a:rPr lang="en-US" dirty="0" err="1">
                <a:solidFill>
                  <a:srgbClr val="FF0000"/>
                </a:solidFill>
              </a:rPr>
              <a:t>edges</a:t>
            </a:r>
            <a:r>
              <a:rPr lang="en-US" dirty="0"/>
              <a:t>()</a:t>
            </a:r>
          </a:p>
          <a:p>
            <a:pPr marL="0" indent="0">
              <a:buNone/>
            </a:pPr>
            <a:r>
              <a:rPr lang="en-US" dirty="0"/>
              <a:t>  </a:t>
            </a:r>
          </a:p>
          <a:p>
            <a:endParaRPr lang="en-US" dirty="0"/>
          </a:p>
        </p:txBody>
      </p:sp>
      <p:sp>
        <p:nvSpPr>
          <p:cNvPr id="4" name="Slide Number Placeholder 3">
            <a:extLst>
              <a:ext uri="{FF2B5EF4-FFF2-40B4-BE49-F238E27FC236}">
                <a16:creationId xmlns:a16="http://schemas.microsoft.com/office/drawing/2014/main" id="{D3C367C3-0DA9-2356-EC17-6C6EF686C0C9}"/>
              </a:ext>
            </a:extLst>
          </p:cNvPr>
          <p:cNvSpPr>
            <a:spLocks noGrp="1"/>
          </p:cNvSpPr>
          <p:nvPr>
            <p:ph type="sldNum" sz="quarter" idx="12"/>
          </p:nvPr>
        </p:nvSpPr>
        <p:spPr/>
        <p:txBody>
          <a:bodyPr/>
          <a:lstStyle/>
          <a:p>
            <a:fld id="{7DC1BBB0-96F0-4077-A278-0F3FB5C104D3}" type="slidenum">
              <a:rPr lang="en-US" smtClean="0"/>
              <a:t>43</a:t>
            </a:fld>
            <a:endParaRPr lang="en-US"/>
          </a:p>
        </p:txBody>
      </p:sp>
    </p:spTree>
    <p:extLst>
      <p:ext uri="{BB962C8B-B14F-4D97-AF65-F5344CB8AC3E}">
        <p14:creationId xmlns:p14="http://schemas.microsoft.com/office/powerpoint/2010/main" val="44681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5CF5-06AB-7B6C-8006-7C8EEC945A68}"/>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21CF24A9-59D0-8A1C-A18A-2720908C1597}"/>
              </a:ext>
            </a:extLst>
          </p:cNvPr>
          <p:cNvSpPr>
            <a:spLocks noGrp="1"/>
          </p:cNvSpPr>
          <p:nvPr>
            <p:ph idx="1"/>
          </p:nvPr>
        </p:nvSpPr>
        <p:spPr/>
        <p:txBody>
          <a:bodyPr>
            <a:normAutofit/>
          </a:bodyPr>
          <a:lstStyle/>
          <a:p>
            <a:pPr marL="0" indent="0">
              <a:buNone/>
            </a:pPr>
            <a:r>
              <a:rPr lang="en-US" dirty="0">
                <a:solidFill>
                  <a:srgbClr val="00B050"/>
                </a:solidFill>
              </a:rPr>
              <a:t># To find number of nodes</a:t>
            </a:r>
          </a:p>
          <a:p>
            <a:pPr marL="0" indent="0">
              <a:buNone/>
            </a:pPr>
            <a:r>
              <a:rPr lang="en-US" dirty="0">
                <a:solidFill>
                  <a:srgbClr val="00B0F0"/>
                </a:solidFill>
              </a:rPr>
              <a:t>n = </a:t>
            </a:r>
            <a:r>
              <a:rPr lang="en-US" dirty="0" err="1">
                <a:solidFill>
                  <a:srgbClr val="00B0F0"/>
                </a:solidFill>
              </a:rPr>
              <a:t>G.</a:t>
            </a:r>
            <a:r>
              <a:rPr lang="en-US" dirty="0" err="1">
                <a:solidFill>
                  <a:srgbClr val="FF0000"/>
                </a:solidFill>
              </a:rPr>
              <a:t>number_of_nodes</a:t>
            </a:r>
            <a:r>
              <a:rPr lang="en-US" dirty="0">
                <a:solidFill>
                  <a:srgbClr val="FF0000"/>
                </a:solidFill>
              </a:rPr>
              <a:t>()</a:t>
            </a:r>
          </a:p>
          <a:p>
            <a:pPr marL="0" indent="0">
              <a:buNone/>
            </a:pPr>
            <a:r>
              <a:rPr lang="en-US" dirty="0">
                <a:solidFill>
                  <a:srgbClr val="00B0F0"/>
                </a:solidFill>
              </a:rPr>
              <a:t>  </a:t>
            </a:r>
          </a:p>
          <a:p>
            <a:pPr marL="0" indent="0">
              <a:buNone/>
            </a:pPr>
            <a:r>
              <a:rPr lang="en-US" dirty="0">
                <a:solidFill>
                  <a:srgbClr val="00B050"/>
                </a:solidFill>
              </a:rPr>
              <a:t># To find number of edges</a:t>
            </a:r>
          </a:p>
          <a:p>
            <a:pPr marL="0" indent="0">
              <a:buNone/>
            </a:pPr>
            <a:r>
              <a:rPr lang="en-US" dirty="0">
                <a:solidFill>
                  <a:srgbClr val="00B0F0"/>
                </a:solidFill>
              </a:rPr>
              <a:t>m = </a:t>
            </a:r>
            <a:r>
              <a:rPr lang="en-US" dirty="0" err="1">
                <a:solidFill>
                  <a:srgbClr val="00B0F0"/>
                </a:solidFill>
              </a:rPr>
              <a:t>G.</a:t>
            </a:r>
            <a:r>
              <a:rPr lang="en-US" dirty="0" err="1">
                <a:solidFill>
                  <a:srgbClr val="FF0000"/>
                </a:solidFill>
              </a:rPr>
              <a:t>number_of_edges</a:t>
            </a:r>
            <a:r>
              <a:rPr lang="en-US" dirty="0">
                <a:solidFill>
                  <a:srgbClr val="FF0000"/>
                </a:solidFill>
              </a:rPr>
              <a:t>()</a:t>
            </a:r>
          </a:p>
        </p:txBody>
      </p:sp>
      <p:sp>
        <p:nvSpPr>
          <p:cNvPr id="4" name="Slide Number Placeholder 3">
            <a:extLst>
              <a:ext uri="{FF2B5EF4-FFF2-40B4-BE49-F238E27FC236}">
                <a16:creationId xmlns:a16="http://schemas.microsoft.com/office/drawing/2014/main" id="{2CE0DBD1-EA3D-F14E-5AE7-11C695E82DE4}"/>
              </a:ext>
            </a:extLst>
          </p:cNvPr>
          <p:cNvSpPr>
            <a:spLocks noGrp="1"/>
          </p:cNvSpPr>
          <p:nvPr>
            <p:ph type="sldNum" sz="quarter" idx="12"/>
          </p:nvPr>
        </p:nvSpPr>
        <p:spPr/>
        <p:txBody>
          <a:bodyPr/>
          <a:lstStyle/>
          <a:p>
            <a:fld id="{7DC1BBB0-96F0-4077-A278-0F3FB5C104D3}" type="slidenum">
              <a:rPr lang="en-US" smtClean="0"/>
              <a:t>44</a:t>
            </a:fld>
            <a:endParaRPr lang="en-US"/>
          </a:p>
        </p:txBody>
      </p:sp>
    </p:spTree>
    <p:extLst>
      <p:ext uri="{BB962C8B-B14F-4D97-AF65-F5344CB8AC3E}">
        <p14:creationId xmlns:p14="http://schemas.microsoft.com/office/powerpoint/2010/main" val="42644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4693-63B6-769B-FC49-AB6E27154855}"/>
              </a:ext>
            </a:extLst>
          </p:cNvPr>
          <p:cNvSpPr>
            <a:spLocks noGrp="1"/>
          </p:cNvSpPr>
          <p:nvPr>
            <p:ph type="title"/>
          </p:nvPr>
        </p:nvSpPr>
        <p:spPr/>
        <p:txBody>
          <a:bodyPr/>
          <a:lstStyle/>
          <a:p>
            <a:r>
              <a:rPr lang="en-US" dirty="0"/>
              <a:t>Implementation in python-</a:t>
            </a:r>
            <a:r>
              <a:rPr lang="en-US" dirty="0" err="1"/>
              <a:t>networkx</a:t>
            </a:r>
            <a:r>
              <a:rPr lang="en-US" dirty="0"/>
              <a:t> </a:t>
            </a:r>
          </a:p>
        </p:txBody>
      </p:sp>
      <p:sp>
        <p:nvSpPr>
          <p:cNvPr id="3" name="Content Placeholder 2">
            <a:extLst>
              <a:ext uri="{FF2B5EF4-FFF2-40B4-BE49-F238E27FC236}">
                <a16:creationId xmlns:a16="http://schemas.microsoft.com/office/drawing/2014/main" id="{969BDD6B-E574-1E92-7C4D-6C05D3C4AB7C}"/>
              </a:ext>
            </a:extLst>
          </p:cNvPr>
          <p:cNvSpPr>
            <a:spLocks noGrp="1"/>
          </p:cNvSpPr>
          <p:nvPr>
            <p:ph idx="1"/>
          </p:nvPr>
        </p:nvSpPr>
        <p:spPr>
          <a:xfrm>
            <a:off x="1593436" y="1600200"/>
            <a:ext cx="9782801" cy="4876800"/>
          </a:xfrm>
        </p:spPr>
        <p:txBody>
          <a:bodyPr>
            <a:normAutofit lnSpcReduction="10000"/>
          </a:bodyPr>
          <a:lstStyle/>
          <a:p>
            <a:pPr marL="0" indent="0">
              <a:buNone/>
            </a:pPr>
            <a:r>
              <a:rPr lang="en-US" dirty="0">
                <a:solidFill>
                  <a:srgbClr val="00B050"/>
                </a:solidFill>
              </a:rPr>
              <a:t># To find degree of a node</a:t>
            </a:r>
          </a:p>
          <a:p>
            <a:pPr marL="0" indent="0">
              <a:buNone/>
            </a:pPr>
            <a:r>
              <a:rPr lang="en-US" dirty="0">
                <a:solidFill>
                  <a:srgbClr val="00B050"/>
                </a:solidFill>
              </a:rPr>
              <a:t># d will store degree of node 2</a:t>
            </a:r>
          </a:p>
          <a:p>
            <a:pPr marL="0" indent="0">
              <a:buNone/>
            </a:pPr>
            <a:r>
              <a:rPr lang="en-US" dirty="0">
                <a:solidFill>
                  <a:srgbClr val="00B0F0"/>
                </a:solidFill>
              </a:rPr>
              <a:t>d = </a:t>
            </a:r>
            <a:r>
              <a:rPr lang="en-US" dirty="0" err="1">
                <a:solidFill>
                  <a:srgbClr val="00B0F0"/>
                </a:solidFill>
              </a:rPr>
              <a:t>G.</a:t>
            </a:r>
            <a:r>
              <a:rPr lang="en-US" dirty="0" err="1">
                <a:solidFill>
                  <a:srgbClr val="FF0000"/>
                </a:solidFill>
              </a:rPr>
              <a:t>degree</a:t>
            </a:r>
            <a:r>
              <a:rPr lang="en-US" dirty="0">
                <a:solidFill>
                  <a:srgbClr val="00B0F0"/>
                </a:solidFill>
              </a:rPr>
              <a:t>(2)</a:t>
            </a:r>
          </a:p>
          <a:p>
            <a:endParaRPr lang="en-US" dirty="0">
              <a:solidFill>
                <a:srgbClr val="00B050"/>
              </a:solidFill>
            </a:endParaRPr>
          </a:p>
          <a:p>
            <a:pPr marL="0" indent="0">
              <a:buNone/>
            </a:pPr>
            <a:r>
              <a:rPr lang="en-US" dirty="0">
                <a:solidFill>
                  <a:srgbClr val="00B050"/>
                </a:solidFill>
              </a:rPr>
              <a:t># To find all the neighbor of a node</a:t>
            </a:r>
          </a:p>
          <a:p>
            <a:pPr marL="0" indent="0">
              <a:buNone/>
            </a:pPr>
            <a:r>
              <a:rPr lang="en-US" dirty="0" err="1">
                <a:solidFill>
                  <a:srgbClr val="00B0F0"/>
                </a:solidFill>
              </a:rPr>
              <a:t>neighbor_list</a:t>
            </a:r>
            <a:r>
              <a:rPr lang="en-US" dirty="0">
                <a:solidFill>
                  <a:srgbClr val="00B0F0"/>
                </a:solidFill>
              </a:rPr>
              <a:t> = </a:t>
            </a:r>
            <a:r>
              <a:rPr lang="en-US" dirty="0" err="1">
                <a:solidFill>
                  <a:srgbClr val="00B0F0"/>
                </a:solidFill>
              </a:rPr>
              <a:t>G.</a:t>
            </a:r>
            <a:r>
              <a:rPr lang="en-US" dirty="0" err="1">
                <a:solidFill>
                  <a:srgbClr val="FF0000"/>
                </a:solidFill>
              </a:rPr>
              <a:t>neighbors</a:t>
            </a:r>
            <a:r>
              <a:rPr lang="en-US" dirty="0">
                <a:solidFill>
                  <a:srgbClr val="00B0F0"/>
                </a:solidFill>
              </a:rPr>
              <a:t>(2)</a:t>
            </a:r>
          </a:p>
          <a:p>
            <a:endParaRPr lang="en-US" dirty="0">
              <a:solidFill>
                <a:srgbClr val="00B050"/>
              </a:solidFill>
            </a:endParaRPr>
          </a:p>
          <a:p>
            <a:pPr marL="0" indent="0">
              <a:buNone/>
            </a:pPr>
            <a:r>
              <a:rPr lang="en-US" dirty="0">
                <a:solidFill>
                  <a:srgbClr val="00B050"/>
                </a:solidFill>
              </a:rPr>
              <a:t>#To delete all the nodes and edges</a:t>
            </a:r>
          </a:p>
          <a:p>
            <a:pPr marL="0" indent="0">
              <a:buNone/>
            </a:pPr>
            <a:r>
              <a:rPr lang="en-US" dirty="0" err="1">
                <a:solidFill>
                  <a:srgbClr val="00B0F0"/>
                </a:solidFill>
              </a:rPr>
              <a:t>G.</a:t>
            </a:r>
            <a:r>
              <a:rPr lang="en-US" dirty="0" err="1">
                <a:solidFill>
                  <a:srgbClr val="FF0000"/>
                </a:solidFill>
              </a:rPr>
              <a:t>clear</a:t>
            </a:r>
            <a:r>
              <a:rPr lang="en-US" dirty="0">
                <a:solidFill>
                  <a:srgbClr val="00B0F0"/>
                </a:solidFill>
              </a:rPr>
              <a:t>()</a:t>
            </a:r>
          </a:p>
          <a:p>
            <a:endParaRPr lang="en-US" dirty="0"/>
          </a:p>
        </p:txBody>
      </p:sp>
      <p:sp>
        <p:nvSpPr>
          <p:cNvPr id="4" name="Slide Number Placeholder 3">
            <a:extLst>
              <a:ext uri="{FF2B5EF4-FFF2-40B4-BE49-F238E27FC236}">
                <a16:creationId xmlns:a16="http://schemas.microsoft.com/office/drawing/2014/main" id="{106C9091-8B74-3C21-D927-26C3C49470AD}"/>
              </a:ext>
            </a:extLst>
          </p:cNvPr>
          <p:cNvSpPr>
            <a:spLocks noGrp="1"/>
          </p:cNvSpPr>
          <p:nvPr>
            <p:ph type="sldNum" sz="quarter" idx="12"/>
          </p:nvPr>
        </p:nvSpPr>
        <p:spPr/>
        <p:txBody>
          <a:bodyPr/>
          <a:lstStyle/>
          <a:p>
            <a:fld id="{7DC1BBB0-96F0-4077-A278-0F3FB5C104D3}" type="slidenum">
              <a:rPr lang="en-US" smtClean="0"/>
              <a:t>45</a:t>
            </a:fld>
            <a:endParaRPr lang="en-US"/>
          </a:p>
        </p:txBody>
      </p:sp>
    </p:spTree>
    <p:extLst>
      <p:ext uri="{BB962C8B-B14F-4D97-AF65-F5344CB8AC3E}">
        <p14:creationId xmlns:p14="http://schemas.microsoft.com/office/powerpoint/2010/main" val="24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E4D0-534B-30BF-CC8A-51A7C990F4BD}"/>
              </a:ext>
            </a:extLst>
          </p:cNvPr>
          <p:cNvSpPr>
            <a:spLocks noGrp="1"/>
          </p:cNvSpPr>
          <p:nvPr>
            <p:ph type="title"/>
          </p:nvPr>
        </p:nvSpPr>
        <p:spPr/>
        <p:txBody>
          <a:bodyPr/>
          <a:lstStyle/>
          <a:p>
            <a:r>
              <a:rPr lang="en-US" dirty="0"/>
              <a:t>Implementation in python-</a:t>
            </a:r>
            <a:r>
              <a:rPr lang="en-US" dirty="0" err="1"/>
              <a:t>centerality</a:t>
            </a:r>
            <a:endParaRPr lang="en-US" dirty="0"/>
          </a:p>
        </p:txBody>
      </p:sp>
      <p:sp>
        <p:nvSpPr>
          <p:cNvPr id="3" name="Content Placeholder 2">
            <a:extLst>
              <a:ext uri="{FF2B5EF4-FFF2-40B4-BE49-F238E27FC236}">
                <a16:creationId xmlns:a16="http://schemas.microsoft.com/office/drawing/2014/main" id="{87BB3301-1025-03B7-D387-612A6C4F865F}"/>
              </a:ext>
            </a:extLst>
          </p:cNvPr>
          <p:cNvSpPr>
            <a:spLocks noGrp="1"/>
          </p:cNvSpPr>
          <p:nvPr>
            <p:ph idx="1"/>
          </p:nvPr>
        </p:nvSpPr>
        <p:spPr/>
        <p:txBody>
          <a:bodyPr/>
          <a:lstStyle/>
          <a:p>
            <a:pPr marL="0" indent="0">
              <a:buNone/>
            </a:pPr>
            <a:r>
              <a:rPr lang="en-US" dirty="0">
                <a:solidFill>
                  <a:srgbClr val="00B0F0"/>
                </a:solidFill>
              </a:rPr>
              <a:t>import </a:t>
            </a:r>
            <a:r>
              <a:rPr lang="en-US" dirty="0" err="1">
                <a:solidFill>
                  <a:srgbClr val="FF0000"/>
                </a:solidFill>
              </a:rPr>
              <a:t>matplotlib.pyplot</a:t>
            </a:r>
            <a:r>
              <a:rPr lang="en-US" dirty="0">
                <a:solidFill>
                  <a:srgbClr val="00B0F0"/>
                </a:solidFill>
              </a:rPr>
              <a:t> as </a:t>
            </a:r>
            <a:r>
              <a:rPr lang="en-US" dirty="0" err="1">
                <a:solidFill>
                  <a:srgbClr val="FF0000"/>
                </a:solidFill>
              </a:rPr>
              <a:t>plt</a:t>
            </a:r>
            <a:r>
              <a:rPr lang="en-US" dirty="0">
                <a:solidFill>
                  <a:srgbClr val="FF0000"/>
                </a:solidFill>
              </a:rPr>
              <a:t> </a:t>
            </a:r>
          </a:p>
          <a:p>
            <a:pPr marL="0" indent="0">
              <a:buNone/>
            </a:pPr>
            <a:r>
              <a:rPr lang="en-US" dirty="0">
                <a:solidFill>
                  <a:srgbClr val="00B0F0"/>
                </a:solidFill>
              </a:rPr>
              <a:t>import </a:t>
            </a:r>
            <a:r>
              <a:rPr lang="en-US" dirty="0" err="1">
                <a:solidFill>
                  <a:srgbClr val="FF0000"/>
                </a:solidFill>
              </a:rPr>
              <a:t>networkx</a:t>
            </a:r>
            <a:r>
              <a:rPr lang="en-US" dirty="0">
                <a:solidFill>
                  <a:srgbClr val="00B0F0"/>
                </a:solidFill>
              </a:rPr>
              <a:t> as </a:t>
            </a:r>
            <a:r>
              <a:rPr lang="en-US" dirty="0" err="1">
                <a:solidFill>
                  <a:srgbClr val="FF0000"/>
                </a:solidFill>
              </a:rPr>
              <a:t>nx</a:t>
            </a:r>
            <a:r>
              <a:rPr lang="en-US" dirty="0">
                <a:solidFill>
                  <a:srgbClr val="FF0000"/>
                </a:solidFill>
              </a:rPr>
              <a:t> </a:t>
            </a:r>
            <a:r>
              <a:rPr lang="en-US" dirty="0">
                <a:solidFill>
                  <a:srgbClr val="00B0F0"/>
                </a:solidFill>
              </a:rPr>
              <a:t>  </a:t>
            </a:r>
          </a:p>
          <a:p>
            <a:pPr marL="0" indent="0">
              <a:buNone/>
            </a:pPr>
            <a:r>
              <a:rPr lang="en-US" dirty="0">
                <a:solidFill>
                  <a:srgbClr val="00B050"/>
                </a:solidFill>
              </a:rPr>
              <a:t>#create a </a:t>
            </a:r>
            <a:r>
              <a:rPr lang="en-US">
                <a:solidFill>
                  <a:srgbClr val="00B050"/>
                </a:solidFill>
              </a:rPr>
              <a:t>path graph</a:t>
            </a:r>
            <a:endParaRPr lang="en-US" dirty="0">
              <a:solidFill>
                <a:srgbClr val="00B050"/>
              </a:solidFill>
            </a:endParaRPr>
          </a:p>
          <a:p>
            <a:pPr marL="0" indent="0">
              <a:buNone/>
            </a:pPr>
            <a:r>
              <a:rPr lang="en-US" dirty="0">
                <a:solidFill>
                  <a:srgbClr val="00B0F0"/>
                </a:solidFill>
              </a:rPr>
              <a:t>G = </a:t>
            </a:r>
            <a:r>
              <a:rPr lang="en-US" dirty="0" err="1">
                <a:solidFill>
                  <a:srgbClr val="00B0F0"/>
                </a:solidFill>
              </a:rPr>
              <a:t>nx.</a:t>
            </a:r>
            <a:r>
              <a:rPr lang="en-US" dirty="0" err="1">
                <a:solidFill>
                  <a:srgbClr val="FF0000"/>
                </a:solidFill>
              </a:rPr>
              <a:t>path_graph</a:t>
            </a:r>
            <a:r>
              <a:rPr lang="en-US" dirty="0">
                <a:solidFill>
                  <a:srgbClr val="00B0F0"/>
                </a:solidFill>
              </a:rPr>
              <a:t>(4)</a:t>
            </a:r>
          </a:p>
          <a:p>
            <a:pPr marL="0" indent="0">
              <a:buNone/>
            </a:pPr>
            <a:r>
              <a:rPr lang="en-US" dirty="0" err="1">
                <a:solidFill>
                  <a:srgbClr val="00B0F0"/>
                </a:solidFill>
              </a:rPr>
              <a:t>plt.</a:t>
            </a:r>
            <a:r>
              <a:rPr lang="en-US" dirty="0" err="1">
                <a:solidFill>
                  <a:srgbClr val="FF0000"/>
                </a:solidFill>
              </a:rPr>
              <a:t>figure</a:t>
            </a:r>
            <a:r>
              <a:rPr lang="en-US" dirty="0">
                <a:solidFill>
                  <a:srgbClr val="00B0F0"/>
                </a:solidFill>
              </a:rPr>
              <a:t>(</a:t>
            </a:r>
            <a:r>
              <a:rPr lang="en-US" dirty="0" err="1">
                <a:solidFill>
                  <a:srgbClr val="00B0F0"/>
                </a:solidFill>
              </a:rPr>
              <a:t>figsize</a:t>
            </a:r>
            <a:r>
              <a:rPr lang="en-US" dirty="0">
                <a:solidFill>
                  <a:srgbClr val="00B0F0"/>
                </a:solidFill>
              </a:rPr>
              <a:t> =(5, 5)) </a:t>
            </a:r>
          </a:p>
          <a:p>
            <a:pPr marL="0" indent="0">
              <a:buNone/>
            </a:pPr>
            <a:r>
              <a:rPr lang="en-US" dirty="0" err="1">
                <a:solidFill>
                  <a:srgbClr val="00B0F0"/>
                </a:solidFill>
              </a:rPr>
              <a:t>nx.</a:t>
            </a:r>
            <a:r>
              <a:rPr lang="en-US" dirty="0" err="1">
                <a:solidFill>
                  <a:srgbClr val="FF0000"/>
                </a:solidFill>
              </a:rPr>
              <a:t>draw_networkx</a:t>
            </a:r>
            <a:r>
              <a:rPr lang="en-US" dirty="0">
                <a:solidFill>
                  <a:srgbClr val="00B0F0"/>
                </a:solidFill>
              </a:rPr>
              <a:t>(G, </a:t>
            </a:r>
            <a:r>
              <a:rPr lang="en-US" dirty="0" err="1">
                <a:solidFill>
                  <a:srgbClr val="00B0F0"/>
                </a:solidFill>
              </a:rPr>
              <a:t>with_labels</a:t>
            </a:r>
            <a:r>
              <a:rPr lang="en-US" dirty="0">
                <a:solidFill>
                  <a:srgbClr val="00B0F0"/>
                </a:solidFill>
              </a:rPr>
              <a:t> = True)</a:t>
            </a:r>
          </a:p>
        </p:txBody>
      </p:sp>
      <p:pic>
        <p:nvPicPr>
          <p:cNvPr id="5" name="Picture 4">
            <a:extLst>
              <a:ext uri="{FF2B5EF4-FFF2-40B4-BE49-F238E27FC236}">
                <a16:creationId xmlns:a16="http://schemas.microsoft.com/office/drawing/2014/main" id="{D0D27F61-A74A-52AB-0CEF-36BC747BB1D6}"/>
              </a:ext>
            </a:extLst>
          </p:cNvPr>
          <p:cNvPicPr>
            <a:picLocks noChangeAspect="1"/>
          </p:cNvPicPr>
          <p:nvPr/>
        </p:nvPicPr>
        <p:blipFill rotWithShape="1">
          <a:blip r:embed="rId2"/>
          <a:srcRect l="1569"/>
          <a:stretch/>
        </p:blipFill>
        <p:spPr>
          <a:xfrm>
            <a:off x="8532812" y="4267200"/>
            <a:ext cx="2341469" cy="2336800"/>
          </a:xfrm>
          <a:prstGeom prst="rect">
            <a:avLst/>
          </a:prstGeom>
        </p:spPr>
      </p:pic>
      <p:sp>
        <p:nvSpPr>
          <p:cNvPr id="4" name="Slide Number Placeholder 3">
            <a:extLst>
              <a:ext uri="{FF2B5EF4-FFF2-40B4-BE49-F238E27FC236}">
                <a16:creationId xmlns:a16="http://schemas.microsoft.com/office/drawing/2014/main" id="{58B80AB7-E681-BFDC-88F7-3EC3938B89DC}"/>
              </a:ext>
            </a:extLst>
          </p:cNvPr>
          <p:cNvSpPr>
            <a:spLocks noGrp="1"/>
          </p:cNvSpPr>
          <p:nvPr>
            <p:ph type="sldNum" sz="quarter" idx="12"/>
          </p:nvPr>
        </p:nvSpPr>
        <p:spPr/>
        <p:txBody>
          <a:bodyPr/>
          <a:lstStyle/>
          <a:p>
            <a:fld id="{7DC1BBB0-96F0-4077-A278-0F3FB5C104D3}" type="slidenum">
              <a:rPr lang="en-US" smtClean="0"/>
              <a:t>46</a:t>
            </a:fld>
            <a:endParaRPr lang="en-US"/>
          </a:p>
        </p:txBody>
      </p:sp>
    </p:spTree>
    <p:extLst>
      <p:ext uri="{BB962C8B-B14F-4D97-AF65-F5344CB8AC3E}">
        <p14:creationId xmlns:p14="http://schemas.microsoft.com/office/powerpoint/2010/main" val="3093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E4D0-534B-30BF-CC8A-51A7C990F4BD}"/>
              </a:ext>
            </a:extLst>
          </p:cNvPr>
          <p:cNvSpPr>
            <a:spLocks noGrp="1"/>
          </p:cNvSpPr>
          <p:nvPr>
            <p:ph type="title"/>
          </p:nvPr>
        </p:nvSpPr>
        <p:spPr/>
        <p:txBody>
          <a:bodyPr/>
          <a:lstStyle/>
          <a:p>
            <a:r>
              <a:rPr lang="en-US" dirty="0"/>
              <a:t>Implementation in python-</a:t>
            </a:r>
            <a:r>
              <a:rPr lang="en-US" dirty="0" err="1"/>
              <a:t>centerality</a:t>
            </a:r>
            <a:endParaRPr lang="en-US" dirty="0"/>
          </a:p>
        </p:txBody>
      </p:sp>
      <p:sp>
        <p:nvSpPr>
          <p:cNvPr id="3" name="Content Placeholder 2">
            <a:extLst>
              <a:ext uri="{FF2B5EF4-FFF2-40B4-BE49-F238E27FC236}">
                <a16:creationId xmlns:a16="http://schemas.microsoft.com/office/drawing/2014/main" id="{87BB3301-1025-03B7-D387-612A6C4F865F}"/>
              </a:ext>
            </a:extLst>
          </p:cNvPr>
          <p:cNvSpPr>
            <a:spLocks noGrp="1"/>
          </p:cNvSpPr>
          <p:nvPr>
            <p:ph idx="1"/>
          </p:nvPr>
        </p:nvSpPr>
        <p:spPr/>
        <p:txBody>
          <a:bodyPr/>
          <a:lstStyle/>
          <a:p>
            <a:pPr marL="0" indent="0">
              <a:buNone/>
            </a:pPr>
            <a:r>
              <a:rPr lang="en-US" dirty="0" err="1">
                <a:solidFill>
                  <a:srgbClr val="00B0F0"/>
                </a:solidFill>
              </a:rPr>
              <a:t>close_centrality</a:t>
            </a:r>
            <a:r>
              <a:rPr lang="en-US" dirty="0">
                <a:solidFill>
                  <a:srgbClr val="00B0F0"/>
                </a:solidFill>
              </a:rPr>
              <a:t>= </a:t>
            </a:r>
            <a:r>
              <a:rPr lang="en-US" dirty="0" err="1">
                <a:solidFill>
                  <a:srgbClr val="00B0F0"/>
                </a:solidFill>
              </a:rPr>
              <a:t>nx.</a:t>
            </a:r>
            <a:r>
              <a:rPr lang="en-US" dirty="0" err="1">
                <a:solidFill>
                  <a:srgbClr val="FF0000"/>
                </a:solidFill>
              </a:rPr>
              <a:t>closeness_centrality</a:t>
            </a:r>
            <a:r>
              <a:rPr lang="en-US" dirty="0">
                <a:solidFill>
                  <a:srgbClr val="00B0F0"/>
                </a:solidFill>
              </a:rPr>
              <a:t>(G) </a:t>
            </a:r>
          </a:p>
          <a:p>
            <a:pPr marL="0" indent="0">
              <a:buNone/>
            </a:pPr>
            <a:r>
              <a:rPr lang="en-US" dirty="0">
                <a:solidFill>
                  <a:srgbClr val="00B0F0"/>
                </a:solidFill>
              </a:rPr>
              <a:t>print(</a:t>
            </a:r>
            <a:r>
              <a:rPr lang="en-US" dirty="0" err="1">
                <a:solidFill>
                  <a:srgbClr val="00B0F0"/>
                </a:solidFill>
              </a:rPr>
              <a:t>close_centrality</a:t>
            </a:r>
            <a:r>
              <a:rPr lang="en-US" dirty="0">
                <a:solidFill>
                  <a:srgbClr val="00B0F0"/>
                </a:solidFill>
              </a:rPr>
              <a:t>)</a:t>
            </a:r>
          </a:p>
          <a:p>
            <a:pPr marL="0" indent="0">
              <a:buNone/>
            </a:pPr>
            <a:r>
              <a:rPr lang="en-US" dirty="0">
                <a:solidFill>
                  <a:srgbClr val="00B050"/>
                </a:solidFill>
              </a:rPr>
              <a:t>#close_centrality is a dictionary which keys are the label of node and values are centrality</a:t>
            </a:r>
          </a:p>
        </p:txBody>
      </p:sp>
      <p:pic>
        <p:nvPicPr>
          <p:cNvPr id="5" name="Picture 4">
            <a:extLst>
              <a:ext uri="{FF2B5EF4-FFF2-40B4-BE49-F238E27FC236}">
                <a16:creationId xmlns:a16="http://schemas.microsoft.com/office/drawing/2014/main" id="{93A1CDEB-652B-5AF2-10EF-0987D8A1AABA}"/>
              </a:ext>
            </a:extLst>
          </p:cNvPr>
          <p:cNvPicPr>
            <a:picLocks noChangeAspect="1"/>
          </p:cNvPicPr>
          <p:nvPr/>
        </p:nvPicPr>
        <p:blipFill>
          <a:blip r:embed="rId2"/>
          <a:stretch>
            <a:fillRect/>
          </a:stretch>
        </p:blipFill>
        <p:spPr>
          <a:xfrm>
            <a:off x="2436812" y="4114800"/>
            <a:ext cx="8460987" cy="747716"/>
          </a:xfrm>
          <a:prstGeom prst="rect">
            <a:avLst/>
          </a:prstGeom>
        </p:spPr>
      </p:pic>
      <p:sp>
        <p:nvSpPr>
          <p:cNvPr id="4" name="Slide Number Placeholder 3">
            <a:extLst>
              <a:ext uri="{FF2B5EF4-FFF2-40B4-BE49-F238E27FC236}">
                <a16:creationId xmlns:a16="http://schemas.microsoft.com/office/drawing/2014/main" id="{24C8B553-B1BE-30C6-1947-DFB8757F18D7}"/>
              </a:ext>
            </a:extLst>
          </p:cNvPr>
          <p:cNvSpPr>
            <a:spLocks noGrp="1"/>
          </p:cNvSpPr>
          <p:nvPr>
            <p:ph type="sldNum" sz="quarter" idx="12"/>
          </p:nvPr>
        </p:nvSpPr>
        <p:spPr/>
        <p:txBody>
          <a:bodyPr/>
          <a:lstStyle/>
          <a:p>
            <a:fld id="{7DC1BBB0-96F0-4077-A278-0F3FB5C104D3}" type="slidenum">
              <a:rPr lang="en-US" smtClean="0"/>
              <a:t>47</a:t>
            </a:fld>
            <a:endParaRPr lang="en-US"/>
          </a:p>
        </p:txBody>
      </p:sp>
    </p:spTree>
    <p:extLst>
      <p:ext uri="{BB962C8B-B14F-4D97-AF65-F5344CB8AC3E}">
        <p14:creationId xmlns:p14="http://schemas.microsoft.com/office/powerpoint/2010/main" val="219556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E4D0-534B-30BF-CC8A-51A7C990F4BD}"/>
              </a:ext>
            </a:extLst>
          </p:cNvPr>
          <p:cNvSpPr>
            <a:spLocks noGrp="1"/>
          </p:cNvSpPr>
          <p:nvPr>
            <p:ph type="title"/>
          </p:nvPr>
        </p:nvSpPr>
        <p:spPr/>
        <p:txBody>
          <a:bodyPr/>
          <a:lstStyle/>
          <a:p>
            <a:r>
              <a:rPr lang="en-US" dirty="0"/>
              <a:t>Implementation in python-</a:t>
            </a:r>
            <a:r>
              <a:rPr lang="en-US" dirty="0" err="1"/>
              <a:t>centerality</a:t>
            </a:r>
            <a:endParaRPr lang="en-US" dirty="0"/>
          </a:p>
        </p:txBody>
      </p:sp>
      <p:sp>
        <p:nvSpPr>
          <p:cNvPr id="3" name="Content Placeholder 2">
            <a:extLst>
              <a:ext uri="{FF2B5EF4-FFF2-40B4-BE49-F238E27FC236}">
                <a16:creationId xmlns:a16="http://schemas.microsoft.com/office/drawing/2014/main" id="{87BB3301-1025-03B7-D387-612A6C4F865F}"/>
              </a:ext>
            </a:extLst>
          </p:cNvPr>
          <p:cNvSpPr>
            <a:spLocks noGrp="1"/>
          </p:cNvSpPr>
          <p:nvPr>
            <p:ph idx="1"/>
          </p:nvPr>
        </p:nvSpPr>
        <p:spPr/>
        <p:txBody>
          <a:bodyPr/>
          <a:lstStyle/>
          <a:p>
            <a:pPr marL="0" indent="0">
              <a:buNone/>
            </a:pPr>
            <a:r>
              <a:rPr lang="en-US" dirty="0" err="1">
                <a:solidFill>
                  <a:srgbClr val="00B0F0"/>
                </a:solidFill>
              </a:rPr>
              <a:t>deg_centrality</a:t>
            </a:r>
            <a:r>
              <a:rPr lang="en-US" dirty="0">
                <a:solidFill>
                  <a:srgbClr val="00B0F0"/>
                </a:solidFill>
              </a:rPr>
              <a:t>= </a:t>
            </a:r>
            <a:r>
              <a:rPr lang="en-US" dirty="0" err="1">
                <a:solidFill>
                  <a:srgbClr val="00B0F0"/>
                </a:solidFill>
              </a:rPr>
              <a:t>nx.</a:t>
            </a:r>
            <a:r>
              <a:rPr lang="en-US" dirty="0" err="1">
                <a:solidFill>
                  <a:srgbClr val="FF0000"/>
                </a:solidFill>
              </a:rPr>
              <a:t>degree_centrality</a:t>
            </a:r>
            <a:r>
              <a:rPr lang="en-US" dirty="0">
                <a:solidFill>
                  <a:srgbClr val="00B0F0"/>
                </a:solidFill>
              </a:rPr>
              <a:t>(G) </a:t>
            </a:r>
          </a:p>
          <a:p>
            <a:pPr marL="0" indent="0">
              <a:buNone/>
            </a:pPr>
            <a:r>
              <a:rPr lang="en-US" dirty="0">
                <a:solidFill>
                  <a:srgbClr val="00B0F0"/>
                </a:solidFill>
              </a:rPr>
              <a:t>print(</a:t>
            </a:r>
            <a:r>
              <a:rPr lang="en-US" dirty="0" err="1">
                <a:solidFill>
                  <a:srgbClr val="00B0F0"/>
                </a:solidFill>
              </a:rPr>
              <a:t>deg_centrality</a:t>
            </a:r>
            <a:r>
              <a:rPr lang="en-US" dirty="0">
                <a:solidFill>
                  <a:srgbClr val="00B0F0"/>
                </a:solidFill>
              </a:rPr>
              <a:t>)</a:t>
            </a:r>
          </a:p>
        </p:txBody>
      </p:sp>
      <p:pic>
        <p:nvPicPr>
          <p:cNvPr id="5" name="Picture 4">
            <a:extLst>
              <a:ext uri="{FF2B5EF4-FFF2-40B4-BE49-F238E27FC236}">
                <a16:creationId xmlns:a16="http://schemas.microsoft.com/office/drawing/2014/main" id="{D1B54B00-4E65-27AE-4151-F04BCFEE6914}"/>
              </a:ext>
            </a:extLst>
          </p:cNvPr>
          <p:cNvPicPr>
            <a:picLocks noChangeAspect="1"/>
          </p:cNvPicPr>
          <p:nvPr/>
        </p:nvPicPr>
        <p:blipFill>
          <a:blip r:embed="rId2"/>
          <a:stretch>
            <a:fillRect/>
          </a:stretch>
        </p:blipFill>
        <p:spPr>
          <a:xfrm>
            <a:off x="1421592" y="3438463"/>
            <a:ext cx="10126488" cy="447737"/>
          </a:xfrm>
          <a:prstGeom prst="rect">
            <a:avLst/>
          </a:prstGeom>
        </p:spPr>
      </p:pic>
      <p:sp>
        <p:nvSpPr>
          <p:cNvPr id="4" name="Slide Number Placeholder 3">
            <a:extLst>
              <a:ext uri="{FF2B5EF4-FFF2-40B4-BE49-F238E27FC236}">
                <a16:creationId xmlns:a16="http://schemas.microsoft.com/office/drawing/2014/main" id="{6B1163A3-79EE-1D00-B4C8-AD5373387D1C}"/>
              </a:ext>
            </a:extLst>
          </p:cNvPr>
          <p:cNvSpPr>
            <a:spLocks noGrp="1"/>
          </p:cNvSpPr>
          <p:nvPr>
            <p:ph type="sldNum" sz="quarter" idx="12"/>
          </p:nvPr>
        </p:nvSpPr>
        <p:spPr/>
        <p:txBody>
          <a:bodyPr/>
          <a:lstStyle/>
          <a:p>
            <a:fld id="{7DC1BBB0-96F0-4077-A278-0F3FB5C104D3}" type="slidenum">
              <a:rPr lang="en-US" smtClean="0"/>
              <a:t>48</a:t>
            </a:fld>
            <a:endParaRPr lang="en-US"/>
          </a:p>
        </p:txBody>
      </p:sp>
    </p:spTree>
    <p:extLst>
      <p:ext uri="{BB962C8B-B14F-4D97-AF65-F5344CB8AC3E}">
        <p14:creationId xmlns:p14="http://schemas.microsoft.com/office/powerpoint/2010/main" val="93179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E4D0-534B-30BF-CC8A-51A7C990F4BD}"/>
              </a:ext>
            </a:extLst>
          </p:cNvPr>
          <p:cNvSpPr>
            <a:spLocks noGrp="1"/>
          </p:cNvSpPr>
          <p:nvPr>
            <p:ph type="title"/>
          </p:nvPr>
        </p:nvSpPr>
        <p:spPr/>
        <p:txBody>
          <a:bodyPr/>
          <a:lstStyle/>
          <a:p>
            <a:r>
              <a:rPr lang="en-US" dirty="0"/>
              <a:t>Implementation in python-centrality</a:t>
            </a:r>
          </a:p>
        </p:txBody>
      </p:sp>
      <p:sp>
        <p:nvSpPr>
          <p:cNvPr id="3" name="Content Placeholder 2">
            <a:extLst>
              <a:ext uri="{FF2B5EF4-FFF2-40B4-BE49-F238E27FC236}">
                <a16:creationId xmlns:a16="http://schemas.microsoft.com/office/drawing/2014/main" id="{87BB3301-1025-03B7-D387-612A6C4F865F}"/>
              </a:ext>
            </a:extLst>
          </p:cNvPr>
          <p:cNvSpPr>
            <a:spLocks noGrp="1"/>
          </p:cNvSpPr>
          <p:nvPr>
            <p:ph idx="1"/>
          </p:nvPr>
        </p:nvSpPr>
        <p:spPr/>
        <p:txBody>
          <a:bodyPr>
            <a:normAutofit/>
          </a:bodyPr>
          <a:lstStyle/>
          <a:p>
            <a:pPr marL="0" indent="0">
              <a:buNone/>
            </a:pPr>
            <a:endParaRPr lang="en-US" dirty="0">
              <a:solidFill>
                <a:srgbClr val="00B0F0"/>
              </a:solidFill>
            </a:endParaRPr>
          </a:p>
          <a:p>
            <a:pPr marL="0" indent="0">
              <a:buNone/>
            </a:pPr>
            <a:r>
              <a:rPr lang="en-US" dirty="0" err="1">
                <a:solidFill>
                  <a:srgbClr val="00B0F0"/>
                </a:solidFill>
              </a:rPr>
              <a:t>bet_centrality</a:t>
            </a:r>
            <a:r>
              <a:rPr lang="en-US" dirty="0">
                <a:solidFill>
                  <a:srgbClr val="00B0F0"/>
                </a:solidFill>
              </a:rPr>
              <a:t> = </a:t>
            </a:r>
            <a:r>
              <a:rPr lang="en-US" dirty="0" err="1">
                <a:solidFill>
                  <a:srgbClr val="00B0F0"/>
                </a:solidFill>
              </a:rPr>
              <a:t>nx.</a:t>
            </a:r>
            <a:r>
              <a:rPr lang="en-US" dirty="0" err="1">
                <a:solidFill>
                  <a:srgbClr val="FF0000"/>
                </a:solidFill>
              </a:rPr>
              <a:t>betweenness_centrality</a:t>
            </a:r>
            <a:r>
              <a:rPr lang="en-US" dirty="0">
                <a:solidFill>
                  <a:srgbClr val="00B0F0"/>
                </a:solidFill>
              </a:rPr>
              <a:t>(G, </a:t>
            </a:r>
            <a:r>
              <a:rPr lang="en-US" dirty="0">
                <a:solidFill>
                  <a:srgbClr val="FF0000"/>
                </a:solidFill>
              </a:rPr>
              <a:t>normalized</a:t>
            </a:r>
            <a:r>
              <a:rPr lang="en-US" dirty="0">
                <a:solidFill>
                  <a:srgbClr val="00B0F0"/>
                </a:solidFill>
              </a:rPr>
              <a:t> = True, </a:t>
            </a:r>
            <a:r>
              <a:rPr lang="en-US" dirty="0">
                <a:solidFill>
                  <a:srgbClr val="FF0000"/>
                </a:solidFill>
              </a:rPr>
              <a:t>endpoints </a:t>
            </a:r>
            <a:r>
              <a:rPr lang="en-US" dirty="0">
                <a:solidFill>
                  <a:srgbClr val="00B0F0"/>
                </a:solidFill>
              </a:rPr>
              <a:t>= False) </a:t>
            </a:r>
          </a:p>
          <a:p>
            <a:pPr marL="0" indent="0">
              <a:buNone/>
            </a:pPr>
            <a:r>
              <a:rPr lang="en-US" dirty="0">
                <a:solidFill>
                  <a:srgbClr val="00B0F0"/>
                </a:solidFill>
              </a:rPr>
              <a:t>print(</a:t>
            </a:r>
            <a:r>
              <a:rPr lang="en-US" dirty="0" err="1">
                <a:solidFill>
                  <a:srgbClr val="00B0F0"/>
                </a:solidFill>
              </a:rPr>
              <a:t>bet_centrality</a:t>
            </a:r>
            <a:r>
              <a:rPr lang="en-US" dirty="0">
                <a:solidFill>
                  <a:srgbClr val="00B0F0"/>
                </a:solidFill>
              </a:rPr>
              <a:t>)</a:t>
            </a:r>
          </a:p>
          <a:p>
            <a:pPr marL="0" indent="0">
              <a:buNone/>
            </a:pPr>
            <a:endParaRPr lang="en-US" dirty="0">
              <a:solidFill>
                <a:srgbClr val="00B0F0"/>
              </a:solidFill>
            </a:endParaRPr>
          </a:p>
        </p:txBody>
      </p:sp>
      <p:pic>
        <p:nvPicPr>
          <p:cNvPr id="7" name="Picture 6">
            <a:extLst>
              <a:ext uri="{FF2B5EF4-FFF2-40B4-BE49-F238E27FC236}">
                <a16:creationId xmlns:a16="http://schemas.microsoft.com/office/drawing/2014/main" id="{B3059A14-046B-FF5A-D3EF-362825BA18C3}"/>
              </a:ext>
            </a:extLst>
          </p:cNvPr>
          <p:cNvPicPr>
            <a:picLocks noChangeAspect="1"/>
          </p:cNvPicPr>
          <p:nvPr/>
        </p:nvPicPr>
        <p:blipFill>
          <a:blip r:embed="rId2"/>
          <a:stretch>
            <a:fillRect/>
          </a:stretch>
        </p:blipFill>
        <p:spPr>
          <a:xfrm>
            <a:off x="1751012" y="4267200"/>
            <a:ext cx="9782801" cy="479779"/>
          </a:xfrm>
          <a:prstGeom prst="rect">
            <a:avLst/>
          </a:prstGeom>
        </p:spPr>
      </p:pic>
      <p:sp>
        <p:nvSpPr>
          <p:cNvPr id="4" name="Slide Number Placeholder 3">
            <a:extLst>
              <a:ext uri="{FF2B5EF4-FFF2-40B4-BE49-F238E27FC236}">
                <a16:creationId xmlns:a16="http://schemas.microsoft.com/office/drawing/2014/main" id="{C185F12C-67CF-A48C-AFB9-E12EAB5A439B}"/>
              </a:ext>
            </a:extLst>
          </p:cNvPr>
          <p:cNvSpPr>
            <a:spLocks noGrp="1"/>
          </p:cNvSpPr>
          <p:nvPr>
            <p:ph type="sldNum" sz="quarter" idx="12"/>
          </p:nvPr>
        </p:nvSpPr>
        <p:spPr/>
        <p:txBody>
          <a:bodyPr/>
          <a:lstStyle/>
          <a:p>
            <a:fld id="{7DC1BBB0-96F0-4077-A278-0F3FB5C104D3}" type="slidenum">
              <a:rPr lang="en-US" smtClean="0"/>
              <a:t>49</a:t>
            </a:fld>
            <a:endParaRPr lang="en-US"/>
          </a:p>
        </p:txBody>
      </p:sp>
    </p:spTree>
    <p:extLst>
      <p:ext uri="{BB962C8B-B14F-4D97-AF65-F5344CB8AC3E}">
        <p14:creationId xmlns:p14="http://schemas.microsoft.com/office/powerpoint/2010/main" val="78494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3138-20D2-C912-495D-7F8FBF364075}"/>
              </a:ext>
            </a:extLst>
          </p:cNvPr>
          <p:cNvSpPr>
            <a:spLocks noGrp="1"/>
          </p:cNvSpPr>
          <p:nvPr>
            <p:ph type="title"/>
          </p:nvPr>
        </p:nvSpPr>
        <p:spPr/>
        <p:txBody>
          <a:bodyPr/>
          <a:lstStyle/>
          <a:p>
            <a:r>
              <a:rPr lang="en-US" dirty="0"/>
              <a:t>Why Network Analysis?</a:t>
            </a:r>
          </a:p>
        </p:txBody>
      </p:sp>
      <p:sp>
        <p:nvSpPr>
          <p:cNvPr id="3" name="Content Placeholder 2">
            <a:extLst>
              <a:ext uri="{FF2B5EF4-FFF2-40B4-BE49-F238E27FC236}">
                <a16:creationId xmlns:a16="http://schemas.microsoft.com/office/drawing/2014/main" id="{3FBF540F-8445-4B5A-DF75-064B1D19DE4F}"/>
              </a:ext>
            </a:extLst>
          </p:cNvPr>
          <p:cNvSpPr>
            <a:spLocks noGrp="1"/>
          </p:cNvSpPr>
          <p:nvPr>
            <p:ph idx="1"/>
          </p:nvPr>
        </p:nvSpPr>
        <p:spPr/>
        <p:txBody>
          <a:bodyPr/>
          <a:lstStyle/>
          <a:p>
            <a:r>
              <a:rPr lang="en-US" dirty="0">
                <a:solidFill>
                  <a:schemeClr val="tx2"/>
                </a:solidFill>
              </a:rPr>
              <a:t>Again, let’s use the network of social media users as an example. Analyzing this network helps in:</a:t>
            </a:r>
          </a:p>
          <a:p>
            <a:r>
              <a:rPr lang="en-US" dirty="0">
                <a:solidFill>
                  <a:schemeClr val="tx2"/>
                </a:solidFill>
              </a:rPr>
              <a:t>Identifying the most influent person/people in a group</a:t>
            </a:r>
          </a:p>
          <a:p>
            <a:r>
              <a:rPr lang="en-US" dirty="0">
                <a:solidFill>
                  <a:schemeClr val="tx2"/>
                </a:solidFill>
              </a:rPr>
              <a:t>Defining characteristics of groups of users</a:t>
            </a:r>
          </a:p>
          <a:p>
            <a:r>
              <a:rPr lang="en-US" dirty="0">
                <a:solidFill>
                  <a:schemeClr val="tx2"/>
                </a:solidFill>
              </a:rPr>
              <a:t>Prediction of suitable items for users</a:t>
            </a:r>
          </a:p>
          <a:p>
            <a:r>
              <a:rPr lang="en-US" dirty="0">
                <a:solidFill>
                  <a:schemeClr val="tx2"/>
                </a:solidFill>
              </a:rPr>
              <a:t>Identifying CM targets ,etc.</a:t>
            </a:r>
          </a:p>
          <a:p>
            <a:r>
              <a:rPr lang="en-US" dirty="0">
                <a:solidFill>
                  <a:schemeClr val="tx2"/>
                </a:solidFill>
              </a:rPr>
              <a:t>Friend Suggestion function in Facebook or Follow Suggestion function in Twitter.</a:t>
            </a:r>
          </a:p>
        </p:txBody>
      </p:sp>
      <p:sp>
        <p:nvSpPr>
          <p:cNvPr id="4" name="Slide Number Placeholder 3">
            <a:extLst>
              <a:ext uri="{FF2B5EF4-FFF2-40B4-BE49-F238E27FC236}">
                <a16:creationId xmlns:a16="http://schemas.microsoft.com/office/drawing/2014/main" id="{E88C28B1-2339-B569-5AB2-E7A5FDBE0D91}"/>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31545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12E1-16CB-E63F-6C86-6B5B458E201B}"/>
              </a:ext>
            </a:extLst>
          </p:cNvPr>
          <p:cNvSpPr>
            <a:spLocks noGrp="1"/>
          </p:cNvSpPr>
          <p:nvPr>
            <p:ph type="title"/>
          </p:nvPr>
        </p:nvSpPr>
        <p:spPr/>
        <p:txBody>
          <a:bodyPr/>
          <a:lstStyle/>
          <a:p>
            <a:r>
              <a:rPr lang="en-US" dirty="0"/>
              <a:t>Implementation in python-centrality</a:t>
            </a:r>
          </a:p>
        </p:txBody>
      </p:sp>
      <p:sp>
        <p:nvSpPr>
          <p:cNvPr id="3" name="Content Placeholder 2">
            <a:extLst>
              <a:ext uri="{FF2B5EF4-FFF2-40B4-BE49-F238E27FC236}">
                <a16:creationId xmlns:a16="http://schemas.microsoft.com/office/drawing/2014/main" id="{F9E2E674-86B4-22DC-BB13-4DC49744C79E}"/>
              </a:ext>
            </a:extLst>
          </p:cNvPr>
          <p:cNvSpPr>
            <a:spLocks noGrp="1"/>
          </p:cNvSpPr>
          <p:nvPr>
            <p:ph idx="1"/>
          </p:nvPr>
        </p:nvSpPr>
        <p:spPr/>
        <p:txBody>
          <a:bodyPr/>
          <a:lstStyle/>
          <a:p>
            <a:r>
              <a:rPr lang="en-US" dirty="0"/>
              <a:t>G = </a:t>
            </a:r>
            <a:r>
              <a:rPr lang="en-US" dirty="0" err="1"/>
              <a:t>nx.path_graph</a:t>
            </a:r>
            <a:r>
              <a:rPr lang="en-US" dirty="0"/>
              <a:t>(4)</a:t>
            </a:r>
          </a:p>
          <a:p>
            <a:r>
              <a:rPr lang="en-US" dirty="0"/>
              <a:t>centrality = </a:t>
            </a:r>
            <a:r>
              <a:rPr lang="en-US" dirty="0" err="1"/>
              <a:t>nx.eigenvector_centrality</a:t>
            </a:r>
            <a:r>
              <a:rPr lang="en-US" dirty="0"/>
              <a:t>(G)</a:t>
            </a:r>
          </a:p>
          <a:p>
            <a:r>
              <a:rPr lang="en-US" dirty="0"/>
              <a:t>sorted((v, f"{c:0.2f}") for v, c in </a:t>
            </a:r>
            <a:r>
              <a:rPr lang="en-US" dirty="0" err="1"/>
              <a:t>centrality.items</a:t>
            </a:r>
            <a:r>
              <a:rPr lang="en-US" dirty="0"/>
              <a:t>())</a:t>
            </a:r>
          </a:p>
        </p:txBody>
      </p:sp>
      <p:sp>
        <p:nvSpPr>
          <p:cNvPr id="4" name="Slide Number Placeholder 3">
            <a:extLst>
              <a:ext uri="{FF2B5EF4-FFF2-40B4-BE49-F238E27FC236}">
                <a16:creationId xmlns:a16="http://schemas.microsoft.com/office/drawing/2014/main" id="{ECF9C63C-DE58-F69F-3CC5-BCA84E4FDAEF}"/>
              </a:ext>
            </a:extLst>
          </p:cNvPr>
          <p:cNvSpPr>
            <a:spLocks noGrp="1"/>
          </p:cNvSpPr>
          <p:nvPr>
            <p:ph type="sldNum" sz="quarter" idx="12"/>
          </p:nvPr>
        </p:nvSpPr>
        <p:spPr/>
        <p:txBody>
          <a:bodyPr/>
          <a:lstStyle/>
          <a:p>
            <a:fld id="{7DC1BBB0-96F0-4077-A278-0F3FB5C104D3}" type="slidenum">
              <a:rPr lang="en-US" smtClean="0"/>
              <a:t>50</a:t>
            </a:fld>
            <a:endParaRPr lang="en-US"/>
          </a:p>
        </p:txBody>
      </p:sp>
    </p:spTree>
    <p:extLst>
      <p:ext uri="{BB962C8B-B14F-4D97-AF65-F5344CB8AC3E}">
        <p14:creationId xmlns:p14="http://schemas.microsoft.com/office/powerpoint/2010/main" val="206623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6D5F-439E-53F2-FB6C-B0DD80490741}"/>
              </a:ext>
            </a:extLst>
          </p:cNvPr>
          <p:cNvSpPr>
            <a:spLocks noGrp="1"/>
          </p:cNvSpPr>
          <p:nvPr>
            <p:ph type="title"/>
          </p:nvPr>
        </p:nvSpPr>
        <p:spPr/>
        <p:txBody>
          <a:bodyPr/>
          <a:lstStyle/>
          <a:p>
            <a:r>
              <a:rPr lang="en-US" dirty="0"/>
              <a:t>Page Rank and Directed Graph</a:t>
            </a:r>
          </a:p>
        </p:txBody>
      </p:sp>
      <p:sp>
        <p:nvSpPr>
          <p:cNvPr id="3" name="Content Placeholder 2">
            <a:extLst>
              <a:ext uri="{FF2B5EF4-FFF2-40B4-BE49-F238E27FC236}">
                <a16:creationId xmlns:a16="http://schemas.microsoft.com/office/drawing/2014/main" id="{E5B4F972-CC7B-84DA-AAFB-C022B8C9D96E}"/>
              </a:ext>
            </a:extLst>
          </p:cNvPr>
          <p:cNvSpPr>
            <a:spLocks noGrp="1"/>
          </p:cNvSpPr>
          <p:nvPr>
            <p:ph idx="1"/>
          </p:nvPr>
        </p:nvSpPr>
        <p:spPr/>
        <p:txBody>
          <a:bodyPr>
            <a:normAutofit fontScale="92500"/>
          </a:bodyPr>
          <a:lstStyle/>
          <a:p>
            <a:r>
              <a:rPr lang="en-US" dirty="0">
                <a:solidFill>
                  <a:schemeClr val="tx2"/>
                </a:solidFill>
              </a:rPr>
              <a:t>PageRank (PR) is an algorithm used by Google Search to rank web pages in their search engine results. It is named after both the term "web page" and co-founder Larry Page. PageRank is a way of measuring the importance of website pages. According to Google:</a:t>
            </a:r>
          </a:p>
          <a:p>
            <a:r>
              <a:rPr lang="en-US" dirty="0">
                <a:solidFill>
                  <a:schemeClr val="tx2"/>
                </a:solidFill>
              </a:rPr>
              <a:t>PageRank works by counting the number and quality of links to a page to determine a rough estimate of how important the website is. The underlying assumption is that more important websites are likely to receive more links from other websites. Currently, PageRank is not the only algorithm used by Google to order search results, but it is the first algorithm that was used by the company, and it is the best known</a:t>
            </a:r>
          </a:p>
        </p:txBody>
      </p:sp>
      <p:sp>
        <p:nvSpPr>
          <p:cNvPr id="4" name="Slide Number Placeholder 3">
            <a:extLst>
              <a:ext uri="{FF2B5EF4-FFF2-40B4-BE49-F238E27FC236}">
                <a16:creationId xmlns:a16="http://schemas.microsoft.com/office/drawing/2014/main" id="{2FD84191-A982-614A-8163-C392470D0EAB}"/>
              </a:ext>
            </a:extLst>
          </p:cNvPr>
          <p:cNvSpPr>
            <a:spLocks noGrp="1"/>
          </p:cNvSpPr>
          <p:nvPr>
            <p:ph type="sldNum" sz="quarter" idx="12"/>
          </p:nvPr>
        </p:nvSpPr>
        <p:spPr/>
        <p:txBody>
          <a:bodyPr/>
          <a:lstStyle/>
          <a:p>
            <a:fld id="{7DC1BBB0-96F0-4077-A278-0F3FB5C104D3}" type="slidenum">
              <a:rPr lang="en-US" smtClean="0"/>
              <a:t>51</a:t>
            </a:fld>
            <a:endParaRPr lang="en-US"/>
          </a:p>
        </p:txBody>
      </p:sp>
    </p:spTree>
    <p:extLst>
      <p:ext uri="{BB962C8B-B14F-4D97-AF65-F5344CB8AC3E}">
        <p14:creationId xmlns:p14="http://schemas.microsoft.com/office/powerpoint/2010/main" val="86065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A98D-756C-D286-F372-524CB84FE2B2}"/>
              </a:ext>
            </a:extLst>
          </p:cNvPr>
          <p:cNvSpPr>
            <a:spLocks noGrp="1"/>
          </p:cNvSpPr>
          <p:nvPr>
            <p:ph type="title"/>
          </p:nvPr>
        </p:nvSpPr>
        <p:spPr/>
        <p:txBody>
          <a:bodyPr/>
          <a:lstStyle/>
          <a:p>
            <a:r>
              <a:rPr lang="en-US" dirty="0"/>
              <a:t>Page Rank algorithm-example</a:t>
            </a:r>
          </a:p>
        </p:txBody>
      </p:sp>
      <p:sp>
        <p:nvSpPr>
          <p:cNvPr id="3" name="Content Placeholder 2">
            <a:extLst>
              <a:ext uri="{FF2B5EF4-FFF2-40B4-BE49-F238E27FC236}">
                <a16:creationId xmlns:a16="http://schemas.microsoft.com/office/drawing/2014/main" id="{14E6A0A8-774B-554D-8C47-F1DC5B6CD6DD}"/>
              </a:ext>
            </a:extLst>
          </p:cNvPr>
          <p:cNvSpPr>
            <a:spLocks noGrp="1"/>
          </p:cNvSpPr>
          <p:nvPr>
            <p:ph idx="1"/>
          </p:nvPr>
        </p:nvSpPr>
        <p:spPr/>
        <p:txBody>
          <a:bodyPr/>
          <a:lstStyle/>
          <a:p>
            <a:r>
              <a:rPr lang="en-US" dirty="0">
                <a:solidFill>
                  <a:schemeClr val="tx2"/>
                </a:solidFill>
              </a:rPr>
              <a:t>tech recruiters care very much which data scientists are respected by other data scientists. .In this model, we’ll track endorsements (source, target) that no longer represent a reciprocal relationship, but rather that source endorses target as an awesome data scientist .</a:t>
            </a:r>
          </a:p>
        </p:txBody>
      </p:sp>
      <p:pic>
        <p:nvPicPr>
          <p:cNvPr id="5" name="Picture 4">
            <a:extLst>
              <a:ext uri="{FF2B5EF4-FFF2-40B4-BE49-F238E27FC236}">
                <a16:creationId xmlns:a16="http://schemas.microsoft.com/office/drawing/2014/main" id="{D531466F-098F-A9B2-8E84-E02633F57505}"/>
              </a:ext>
            </a:extLst>
          </p:cNvPr>
          <p:cNvPicPr>
            <a:picLocks noChangeAspect="1"/>
          </p:cNvPicPr>
          <p:nvPr/>
        </p:nvPicPr>
        <p:blipFill>
          <a:blip r:embed="rId2"/>
          <a:stretch>
            <a:fillRect/>
          </a:stretch>
        </p:blipFill>
        <p:spPr>
          <a:xfrm>
            <a:off x="3146013" y="4038600"/>
            <a:ext cx="5896798" cy="1524213"/>
          </a:xfrm>
          <a:prstGeom prst="rect">
            <a:avLst/>
          </a:prstGeom>
        </p:spPr>
      </p:pic>
      <p:sp>
        <p:nvSpPr>
          <p:cNvPr id="4" name="Slide Number Placeholder 3">
            <a:extLst>
              <a:ext uri="{FF2B5EF4-FFF2-40B4-BE49-F238E27FC236}">
                <a16:creationId xmlns:a16="http://schemas.microsoft.com/office/drawing/2014/main" id="{BCC8561F-D476-3190-48F3-EDAADB32D5EB}"/>
              </a:ext>
            </a:extLst>
          </p:cNvPr>
          <p:cNvSpPr>
            <a:spLocks noGrp="1"/>
          </p:cNvSpPr>
          <p:nvPr>
            <p:ph type="sldNum" sz="quarter" idx="12"/>
          </p:nvPr>
        </p:nvSpPr>
        <p:spPr/>
        <p:txBody>
          <a:bodyPr/>
          <a:lstStyle/>
          <a:p>
            <a:fld id="{7DC1BBB0-96F0-4077-A278-0F3FB5C104D3}" type="slidenum">
              <a:rPr lang="en-US" smtClean="0"/>
              <a:t>52</a:t>
            </a:fld>
            <a:endParaRPr lang="en-US"/>
          </a:p>
        </p:txBody>
      </p:sp>
    </p:spTree>
    <p:extLst>
      <p:ext uri="{BB962C8B-B14F-4D97-AF65-F5344CB8AC3E}">
        <p14:creationId xmlns:p14="http://schemas.microsoft.com/office/powerpoint/2010/main" val="58282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BCD-2EAA-D7C5-5C59-8078F54EF1FC}"/>
              </a:ext>
            </a:extLst>
          </p:cNvPr>
          <p:cNvSpPr>
            <a:spLocks noGrp="1"/>
          </p:cNvSpPr>
          <p:nvPr>
            <p:ph type="title"/>
          </p:nvPr>
        </p:nvSpPr>
        <p:spPr/>
        <p:txBody>
          <a:bodyPr/>
          <a:lstStyle/>
          <a:p>
            <a:r>
              <a:rPr lang="en-US" dirty="0"/>
              <a:t>Page Rank algorithm-example</a:t>
            </a:r>
          </a:p>
        </p:txBody>
      </p:sp>
      <p:sp>
        <p:nvSpPr>
          <p:cNvPr id="3" name="Content Placeholder 2">
            <a:extLst>
              <a:ext uri="{FF2B5EF4-FFF2-40B4-BE49-F238E27FC236}">
                <a16:creationId xmlns:a16="http://schemas.microsoft.com/office/drawing/2014/main" id="{45E72A1B-8F0A-AB13-7E26-29EBC79DE794}"/>
              </a:ext>
            </a:extLst>
          </p:cNvPr>
          <p:cNvSpPr>
            <a:spLocks noGrp="1"/>
          </p:cNvSpPr>
          <p:nvPr>
            <p:ph idx="1"/>
          </p:nvPr>
        </p:nvSpPr>
        <p:spPr/>
        <p:txBody>
          <a:bodyPr/>
          <a:lstStyle/>
          <a:p>
            <a:r>
              <a:rPr lang="en-US" dirty="0"/>
              <a:t>We’ll need to account for this asymmetry:</a:t>
            </a:r>
          </a:p>
        </p:txBody>
      </p:sp>
      <p:pic>
        <p:nvPicPr>
          <p:cNvPr id="5" name="Picture 4">
            <a:extLst>
              <a:ext uri="{FF2B5EF4-FFF2-40B4-BE49-F238E27FC236}">
                <a16:creationId xmlns:a16="http://schemas.microsoft.com/office/drawing/2014/main" id="{EA7A16A6-6549-435C-BA76-92EB2EB6A415}"/>
              </a:ext>
            </a:extLst>
          </p:cNvPr>
          <p:cNvPicPr>
            <a:picLocks noChangeAspect="1"/>
          </p:cNvPicPr>
          <p:nvPr/>
        </p:nvPicPr>
        <p:blipFill>
          <a:blip r:embed="rId2"/>
          <a:stretch>
            <a:fillRect/>
          </a:stretch>
        </p:blipFill>
        <p:spPr>
          <a:xfrm>
            <a:off x="2436812" y="2590800"/>
            <a:ext cx="7772400" cy="1600200"/>
          </a:xfrm>
          <a:prstGeom prst="rect">
            <a:avLst/>
          </a:prstGeom>
        </p:spPr>
      </p:pic>
      <p:sp>
        <p:nvSpPr>
          <p:cNvPr id="4" name="Slide Number Placeholder 3">
            <a:extLst>
              <a:ext uri="{FF2B5EF4-FFF2-40B4-BE49-F238E27FC236}">
                <a16:creationId xmlns:a16="http://schemas.microsoft.com/office/drawing/2014/main" id="{66296280-9BF2-4A10-4A72-3351ABB14365}"/>
              </a:ext>
            </a:extLst>
          </p:cNvPr>
          <p:cNvSpPr>
            <a:spLocks noGrp="1"/>
          </p:cNvSpPr>
          <p:nvPr>
            <p:ph type="sldNum" sz="quarter" idx="12"/>
          </p:nvPr>
        </p:nvSpPr>
        <p:spPr/>
        <p:txBody>
          <a:bodyPr/>
          <a:lstStyle/>
          <a:p>
            <a:fld id="{7DC1BBB0-96F0-4077-A278-0F3FB5C104D3}" type="slidenum">
              <a:rPr lang="en-US" smtClean="0"/>
              <a:t>53</a:t>
            </a:fld>
            <a:endParaRPr lang="en-US"/>
          </a:p>
        </p:txBody>
      </p:sp>
    </p:spTree>
    <p:extLst>
      <p:ext uri="{BB962C8B-B14F-4D97-AF65-F5344CB8AC3E}">
        <p14:creationId xmlns:p14="http://schemas.microsoft.com/office/powerpoint/2010/main" val="357368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BCD-2EAA-D7C5-5C59-8078F54EF1FC}"/>
              </a:ext>
            </a:extLst>
          </p:cNvPr>
          <p:cNvSpPr>
            <a:spLocks noGrp="1"/>
          </p:cNvSpPr>
          <p:nvPr>
            <p:ph type="title"/>
          </p:nvPr>
        </p:nvSpPr>
        <p:spPr/>
        <p:txBody>
          <a:bodyPr/>
          <a:lstStyle/>
          <a:p>
            <a:r>
              <a:rPr lang="en-US" dirty="0"/>
              <a:t>Page Rank algorithm-example</a:t>
            </a:r>
          </a:p>
        </p:txBody>
      </p:sp>
      <p:sp>
        <p:nvSpPr>
          <p:cNvPr id="3" name="Content Placeholder 2">
            <a:extLst>
              <a:ext uri="{FF2B5EF4-FFF2-40B4-BE49-F238E27FC236}">
                <a16:creationId xmlns:a16="http://schemas.microsoft.com/office/drawing/2014/main" id="{45E72A1B-8F0A-AB13-7E26-29EBC79DE794}"/>
              </a:ext>
            </a:extLst>
          </p:cNvPr>
          <p:cNvSpPr>
            <a:spLocks noGrp="1"/>
          </p:cNvSpPr>
          <p:nvPr>
            <p:ph idx="1"/>
          </p:nvPr>
        </p:nvSpPr>
        <p:spPr/>
        <p:txBody>
          <a:bodyPr/>
          <a:lstStyle/>
          <a:p>
            <a:r>
              <a:rPr lang="en-US" dirty="0">
                <a:solidFill>
                  <a:schemeClr val="tx2"/>
                </a:solidFill>
              </a:rPr>
              <a:t>However, “number of endorsements” is an easy metric to game. All you need to do is create phony accounts and have them endorse you. Or arrange with your friends to endorse each other. (As users 0, 1, and 2 seem to have done.)</a:t>
            </a:r>
          </a:p>
        </p:txBody>
      </p:sp>
      <p:sp>
        <p:nvSpPr>
          <p:cNvPr id="4" name="Slide Number Placeholder 3">
            <a:extLst>
              <a:ext uri="{FF2B5EF4-FFF2-40B4-BE49-F238E27FC236}">
                <a16:creationId xmlns:a16="http://schemas.microsoft.com/office/drawing/2014/main" id="{4A22E798-0D8A-BCAE-B1A6-1CC7783680C4}"/>
              </a:ext>
            </a:extLst>
          </p:cNvPr>
          <p:cNvSpPr>
            <a:spLocks noGrp="1"/>
          </p:cNvSpPr>
          <p:nvPr>
            <p:ph type="sldNum" sz="quarter" idx="12"/>
          </p:nvPr>
        </p:nvSpPr>
        <p:spPr/>
        <p:txBody>
          <a:bodyPr/>
          <a:lstStyle/>
          <a:p>
            <a:fld id="{7DC1BBB0-96F0-4077-A278-0F3FB5C104D3}" type="slidenum">
              <a:rPr lang="en-US" smtClean="0"/>
              <a:t>54</a:t>
            </a:fld>
            <a:endParaRPr lang="en-US"/>
          </a:p>
        </p:txBody>
      </p:sp>
    </p:spTree>
    <p:extLst>
      <p:ext uri="{BB962C8B-B14F-4D97-AF65-F5344CB8AC3E}">
        <p14:creationId xmlns:p14="http://schemas.microsoft.com/office/powerpoint/2010/main" val="182108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BCD-2EAA-D7C5-5C59-8078F54EF1FC}"/>
              </a:ext>
            </a:extLst>
          </p:cNvPr>
          <p:cNvSpPr>
            <a:spLocks noGrp="1"/>
          </p:cNvSpPr>
          <p:nvPr>
            <p:ph type="title"/>
          </p:nvPr>
        </p:nvSpPr>
        <p:spPr/>
        <p:txBody>
          <a:bodyPr/>
          <a:lstStyle/>
          <a:p>
            <a:r>
              <a:rPr lang="en-US" dirty="0"/>
              <a:t>Page Rank algorithm-example</a:t>
            </a:r>
          </a:p>
        </p:txBody>
      </p:sp>
      <p:sp>
        <p:nvSpPr>
          <p:cNvPr id="3" name="Content Placeholder 2">
            <a:extLst>
              <a:ext uri="{FF2B5EF4-FFF2-40B4-BE49-F238E27FC236}">
                <a16:creationId xmlns:a16="http://schemas.microsoft.com/office/drawing/2014/main" id="{45E72A1B-8F0A-AB13-7E26-29EBC79DE794}"/>
              </a:ext>
            </a:extLst>
          </p:cNvPr>
          <p:cNvSpPr>
            <a:spLocks noGrp="1"/>
          </p:cNvSpPr>
          <p:nvPr>
            <p:ph idx="1"/>
          </p:nvPr>
        </p:nvSpPr>
        <p:spPr/>
        <p:txBody>
          <a:bodyPr>
            <a:normAutofit/>
          </a:bodyPr>
          <a:lstStyle/>
          <a:p>
            <a:r>
              <a:rPr lang="en-US" dirty="0">
                <a:solidFill>
                  <a:schemeClr val="tx2"/>
                </a:solidFill>
              </a:rPr>
              <a:t>A better metric would take into account who endorses you. Endorsements from people who have a lot of endorsements should somehow count more than endorsements from people with few endorsements. This is the essence of the PageRank algorithm, used by Google to rank websites based on which other websites link to them, which other websites link to those, and so on.</a:t>
            </a:r>
          </a:p>
        </p:txBody>
      </p:sp>
      <p:sp>
        <p:nvSpPr>
          <p:cNvPr id="4" name="Slide Number Placeholder 3">
            <a:extLst>
              <a:ext uri="{FF2B5EF4-FFF2-40B4-BE49-F238E27FC236}">
                <a16:creationId xmlns:a16="http://schemas.microsoft.com/office/drawing/2014/main" id="{A5BD16A8-3EE8-A35E-078F-6585E2A7CEFE}"/>
              </a:ext>
            </a:extLst>
          </p:cNvPr>
          <p:cNvSpPr>
            <a:spLocks noGrp="1"/>
          </p:cNvSpPr>
          <p:nvPr>
            <p:ph type="sldNum" sz="quarter" idx="12"/>
          </p:nvPr>
        </p:nvSpPr>
        <p:spPr/>
        <p:txBody>
          <a:bodyPr/>
          <a:lstStyle/>
          <a:p>
            <a:fld id="{7DC1BBB0-96F0-4077-A278-0F3FB5C104D3}" type="slidenum">
              <a:rPr lang="en-US" smtClean="0"/>
              <a:t>55</a:t>
            </a:fld>
            <a:endParaRPr lang="en-US"/>
          </a:p>
        </p:txBody>
      </p:sp>
    </p:spTree>
    <p:extLst>
      <p:ext uri="{BB962C8B-B14F-4D97-AF65-F5344CB8AC3E}">
        <p14:creationId xmlns:p14="http://schemas.microsoft.com/office/powerpoint/2010/main" val="333921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A630-B53D-9A02-DE8F-3CEE82CED336}"/>
              </a:ext>
            </a:extLst>
          </p:cNvPr>
          <p:cNvSpPr>
            <a:spLocks noGrp="1"/>
          </p:cNvSpPr>
          <p:nvPr>
            <p:ph type="title"/>
          </p:nvPr>
        </p:nvSpPr>
        <p:spPr/>
        <p:txBody>
          <a:bodyPr/>
          <a:lstStyle/>
          <a:p>
            <a:r>
              <a:rPr lang="en-US" dirty="0"/>
              <a:t>Page Rank algorithm-example</a:t>
            </a:r>
          </a:p>
        </p:txBody>
      </p:sp>
      <p:sp>
        <p:nvSpPr>
          <p:cNvPr id="3" name="Content Placeholder 2">
            <a:extLst>
              <a:ext uri="{FF2B5EF4-FFF2-40B4-BE49-F238E27FC236}">
                <a16:creationId xmlns:a16="http://schemas.microsoft.com/office/drawing/2014/main" id="{FABB1AAB-D646-DA19-3639-B4710224C353}"/>
              </a:ext>
            </a:extLst>
          </p:cNvPr>
          <p:cNvSpPr>
            <a:spLocks noGrp="1"/>
          </p:cNvSpPr>
          <p:nvPr>
            <p:ph idx="1"/>
          </p:nvPr>
        </p:nvSpPr>
        <p:spPr/>
        <p:txBody>
          <a:bodyPr>
            <a:normAutofit fontScale="92500"/>
          </a:bodyPr>
          <a:lstStyle/>
          <a:p>
            <a:r>
              <a:rPr lang="en-US" dirty="0">
                <a:solidFill>
                  <a:schemeClr val="tx2"/>
                </a:solidFill>
              </a:rPr>
              <a:t>(If this sort of reminds you of the idea behind eigenvector centrality, it should.)</a:t>
            </a:r>
          </a:p>
          <a:p>
            <a:pPr marL="0" indent="0">
              <a:buNone/>
            </a:pPr>
            <a:r>
              <a:rPr lang="en-US" dirty="0">
                <a:solidFill>
                  <a:schemeClr val="tx2"/>
                </a:solidFill>
              </a:rPr>
              <a:t>A simplified version looks like this:</a:t>
            </a:r>
          </a:p>
          <a:p>
            <a:pPr marL="0" indent="0">
              <a:buNone/>
            </a:pPr>
            <a:r>
              <a:rPr lang="en-US" dirty="0">
                <a:solidFill>
                  <a:schemeClr val="tx2"/>
                </a:solidFill>
              </a:rPr>
              <a:t>1. There is a total of 1.0 (or 100%) PageRank in the network.</a:t>
            </a:r>
          </a:p>
          <a:p>
            <a:pPr marL="0" indent="0">
              <a:buNone/>
            </a:pPr>
            <a:r>
              <a:rPr lang="en-US" dirty="0">
                <a:solidFill>
                  <a:schemeClr val="tx2"/>
                </a:solidFill>
              </a:rPr>
              <a:t>2. Initially this PageRank is equally distributed among nodes.</a:t>
            </a:r>
          </a:p>
          <a:p>
            <a:pPr marL="0" indent="0">
              <a:buNone/>
            </a:pPr>
            <a:r>
              <a:rPr lang="en-US" dirty="0">
                <a:solidFill>
                  <a:schemeClr val="tx2"/>
                </a:solidFill>
              </a:rPr>
              <a:t>3. At each step, a large fraction of each node’s PageRank is</a:t>
            </a:r>
          </a:p>
          <a:p>
            <a:pPr marL="0" indent="0">
              <a:buNone/>
            </a:pPr>
            <a:r>
              <a:rPr lang="en-US" dirty="0">
                <a:solidFill>
                  <a:schemeClr val="tx2"/>
                </a:solidFill>
              </a:rPr>
              <a:t>distributed evenly among its outgoing links.</a:t>
            </a:r>
          </a:p>
          <a:p>
            <a:pPr marL="0" indent="0">
              <a:buNone/>
            </a:pPr>
            <a:r>
              <a:rPr lang="en-US" dirty="0">
                <a:solidFill>
                  <a:schemeClr val="tx2"/>
                </a:solidFill>
              </a:rPr>
              <a:t>4. At each step, the remainder of each node’s PageRank is</a:t>
            </a:r>
          </a:p>
          <a:p>
            <a:pPr marL="0" indent="0">
              <a:buNone/>
            </a:pPr>
            <a:r>
              <a:rPr lang="en-US" dirty="0">
                <a:solidFill>
                  <a:schemeClr val="tx2"/>
                </a:solidFill>
              </a:rPr>
              <a:t>distributed evenly among all nodes</a:t>
            </a:r>
            <a:r>
              <a:rPr lang="en-US" dirty="0"/>
              <a:t>.</a:t>
            </a:r>
          </a:p>
        </p:txBody>
      </p:sp>
      <p:sp>
        <p:nvSpPr>
          <p:cNvPr id="4" name="Slide Number Placeholder 3">
            <a:extLst>
              <a:ext uri="{FF2B5EF4-FFF2-40B4-BE49-F238E27FC236}">
                <a16:creationId xmlns:a16="http://schemas.microsoft.com/office/drawing/2014/main" id="{E8D38781-2615-E173-D9ED-AAA373D75974}"/>
              </a:ext>
            </a:extLst>
          </p:cNvPr>
          <p:cNvSpPr>
            <a:spLocks noGrp="1"/>
          </p:cNvSpPr>
          <p:nvPr>
            <p:ph type="sldNum" sz="quarter" idx="12"/>
          </p:nvPr>
        </p:nvSpPr>
        <p:spPr/>
        <p:txBody>
          <a:bodyPr/>
          <a:lstStyle/>
          <a:p>
            <a:fld id="{7DC1BBB0-96F0-4077-A278-0F3FB5C104D3}" type="slidenum">
              <a:rPr lang="en-US" smtClean="0"/>
              <a:t>56</a:t>
            </a:fld>
            <a:endParaRPr lang="en-US"/>
          </a:p>
        </p:txBody>
      </p:sp>
    </p:spTree>
    <p:extLst>
      <p:ext uri="{BB962C8B-B14F-4D97-AF65-F5344CB8AC3E}">
        <p14:creationId xmlns:p14="http://schemas.microsoft.com/office/powerpoint/2010/main" val="305328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3331-13F0-4C56-8C6E-E0414BF82F39}"/>
              </a:ext>
            </a:extLst>
          </p:cNvPr>
          <p:cNvSpPr>
            <a:spLocks noGrp="1"/>
          </p:cNvSpPr>
          <p:nvPr>
            <p:ph type="title"/>
          </p:nvPr>
        </p:nvSpPr>
        <p:spPr/>
        <p:txBody>
          <a:bodyPr/>
          <a:lstStyle/>
          <a:p>
            <a:r>
              <a:rPr lang="en-US" dirty="0"/>
              <a:t>Page Rank algorithm</a:t>
            </a:r>
          </a:p>
        </p:txBody>
      </p:sp>
      <p:pic>
        <p:nvPicPr>
          <p:cNvPr id="5" name="Content Placeholder 4">
            <a:extLst>
              <a:ext uri="{FF2B5EF4-FFF2-40B4-BE49-F238E27FC236}">
                <a16:creationId xmlns:a16="http://schemas.microsoft.com/office/drawing/2014/main" id="{662162C2-9D1A-8C35-DF0A-0428A0359CDF}"/>
              </a:ext>
            </a:extLst>
          </p:cNvPr>
          <p:cNvPicPr>
            <a:picLocks noGrp="1" noChangeAspect="1"/>
          </p:cNvPicPr>
          <p:nvPr>
            <p:ph idx="1"/>
          </p:nvPr>
        </p:nvPicPr>
        <p:blipFill>
          <a:blip r:embed="rId2"/>
          <a:stretch>
            <a:fillRect/>
          </a:stretch>
        </p:blipFill>
        <p:spPr>
          <a:xfrm>
            <a:off x="1593436" y="1752600"/>
            <a:ext cx="8387176" cy="4724400"/>
          </a:xfrm>
        </p:spPr>
      </p:pic>
      <p:sp>
        <p:nvSpPr>
          <p:cNvPr id="3" name="Slide Number Placeholder 2">
            <a:extLst>
              <a:ext uri="{FF2B5EF4-FFF2-40B4-BE49-F238E27FC236}">
                <a16:creationId xmlns:a16="http://schemas.microsoft.com/office/drawing/2014/main" id="{6D929967-E8EE-A35D-7D53-F2B126FEE230}"/>
              </a:ext>
            </a:extLst>
          </p:cNvPr>
          <p:cNvSpPr>
            <a:spLocks noGrp="1"/>
          </p:cNvSpPr>
          <p:nvPr>
            <p:ph type="sldNum" sz="quarter" idx="12"/>
          </p:nvPr>
        </p:nvSpPr>
        <p:spPr/>
        <p:txBody>
          <a:bodyPr/>
          <a:lstStyle/>
          <a:p>
            <a:fld id="{7DC1BBB0-96F0-4077-A278-0F3FB5C104D3}" type="slidenum">
              <a:rPr lang="en-US" smtClean="0"/>
              <a:t>57</a:t>
            </a:fld>
            <a:endParaRPr lang="en-US"/>
          </a:p>
        </p:txBody>
      </p:sp>
    </p:spTree>
    <p:extLst>
      <p:ext uri="{BB962C8B-B14F-4D97-AF65-F5344CB8AC3E}">
        <p14:creationId xmlns:p14="http://schemas.microsoft.com/office/powerpoint/2010/main" val="303436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9377-AF0D-2EC8-0687-BABB3B202DC6}"/>
              </a:ext>
            </a:extLst>
          </p:cNvPr>
          <p:cNvSpPr>
            <a:spLocks noGrp="1"/>
          </p:cNvSpPr>
          <p:nvPr>
            <p:ph type="title"/>
          </p:nvPr>
        </p:nvSpPr>
        <p:spPr/>
        <p:txBody>
          <a:bodyPr/>
          <a:lstStyle/>
          <a:p>
            <a:r>
              <a:rPr lang="en-US" dirty="0"/>
              <a:t>Page Rank algorithm</a:t>
            </a:r>
          </a:p>
        </p:txBody>
      </p:sp>
      <p:pic>
        <p:nvPicPr>
          <p:cNvPr id="5" name="Content Placeholder 4">
            <a:extLst>
              <a:ext uri="{FF2B5EF4-FFF2-40B4-BE49-F238E27FC236}">
                <a16:creationId xmlns:a16="http://schemas.microsoft.com/office/drawing/2014/main" id="{7BDC68E1-4AC7-0BC6-04E0-30C39DC39C45}"/>
              </a:ext>
            </a:extLst>
          </p:cNvPr>
          <p:cNvPicPr>
            <a:picLocks noGrp="1" noChangeAspect="1"/>
          </p:cNvPicPr>
          <p:nvPr>
            <p:ph idx="1"/>
          </p:nvPr>
        </p:nvPicPr>
        <p:blipFill>
          <a:blip r:embed="rId2"/>
          <a:stretch>
            <a:fillRect/>
          </a:stretch>
        </p:blipFill>
        <p:spPr>
          <a:xfrm>
            <a:off x="2436812" y="3962492"/>
            <a:ext cx="5896798" cy="1524213"/>
          </a:xfrm>
        </p:spPr>
      </p:pic>
      <p:pic>
        <p:nvPicPr>
          <p:cNvPr id="9" name="Picture 8">
            <a:extLst>
              <a:ext uri="{FF2B5EF4-FFF2-40B4-BE49-F238E27FC236}">
                <a16:creationId xmlns:a16="http://schemas.microsoft.com/office/drawing/2014/main" id="{03EB9065-89B0-7C23-8BA5-562E0BA7C035}"/>
              </a:ext>
            </a:extLst>
          </p:cNvPr>
          <p:cNvPicPr>
            <a:picLocks noChangeAspect="1"/>
          </p:cNvPicPr>
          <p:nvPr/>
        </p:nvPicPr>
        <p:blipFill>
          <a:blip r:embed="rId3"/>
          <a:stretch>
            <a:fillRect/>
          </a:stretch>
        </p:blipFill>
        <p:spPr>
          <a:xfrm>
            <a:off x="1399013" y="1618300"/>
            <a:ext cx="8429199" cy="2143529"/>
          </a:xfrm>
          <a:prstGeom prst="rect">
            <a:avLst/>
          </a:prstGeom>
        </p:spPr>
      </p:pic>
      <p:sp>
        <p:nvSpPr>
          <p:cNvPr id="10" name="TextBox 9">
            <a:extLst>
              <a:ext uri="{FF2B5EF4-FFF2-40B4-BE49-F238E27FC236}">
                <a16:creationId xmlns:a16="http://schemas.microsoft.com/office/drawing/2014/main" id="{E0FC41FA-0A6F-BEEC-7801-957D3AA9A2F2}"/>
              </a:ext>
            </a:extLst>
          </p:cNvPr>
          <p:cNvSpPr txBox="1"/>
          <p:nvPr/>
        </p:nvSpPr>
        <p:spPr>
          <a:xfrm>
            <a:off x="2132012" y="5512105"/>
            <a:ext cx="8161850" cy="1200329"/>
          </a:xfrm>
          <a:prstGeom prst="rect">
            <a:avLst/>
          </a:prstGeom>
          <a:noFill/>
        </p:spPr>
        <p:txBody>
          <a:bodyPr wrap="none" rtlCol="0">
            <a:spAutoFit/>
          </a:bodyPr>
          <a:lstStyle/>
          <a:p>
            <a:r>
              <a:rPr lang="en-US" dirty="0"/>
              <a:t>Even though 4 has fewer endorsements (two) than users 0, 1, and 2, his</a:t>
            </a:r>
          </a:p>
          <a:p>
            <a:r>
              <a:rPr lang="en-US" dirty="0"/>
              <a:t>endorsements carry with them rank from their endorsements. Additionally,</a:t>
            </a:r>
          </a:p>
          <a:p>
            <a:r>
              <a:rPr lang="en-US" dirty="0"/>
              <a:t>both of his endorsers endorsed only him, which means that he doesn’t have</a:t>
            </a:r>
          </a:p>
          <a:p>
            <a:r>
              <a:rPr lang="en-US" dirty="0"/>
              <a:t>to divide their rank with anyone else.</a:t>
            </a:r>
          </a:p>
        </p:txBody>
      </p:sp>
      <p:sp>
        <p:nvSpPr>
          <p:cNvPr id="3" name="Slide Number Placeholder 2">
            <a:extLst>
              <a:ext uri="{FF2B5EF4-FFF2-40B4-BE49-F238E27FC236}">
                <a16:creationId xmlns:a16="http://schemas.microsoft.com/office/drawing/2014/main" id="{46382296-C82C-BCB1-CA13-3A3AB8920E5B}"/>
              </a:ext>
            </a:extLst>
          </p:cNvPr>
          <p:cNvSpPr>
            <a:spLocks noGrp="1"/>
          </p:cNvSpPr>
          <p:nvPr>
            <p:ph type="sldNum" sz="quarter" idx="12"/>
          </p:nvPr>
        </p:nvSpPr>
        <p:spPr/>
        <p:txBody>
          <a:bodyPr/>
          <a:lstStyle/>
          <a:p>
            <a:fld id="{7DC1BBB0-96F0-4077-A278-0F3FB5C104D3}" type="slidenum">
              <a:rPr lang="en-US" smtClean="0"/>
              <a:t>58</a:t>
            </a:fld>
            <a:endParaRPr lang="en-US"/>
          </a:p>
        </p:txBody>
      </p:sp>
    </p:spTree>
    <p:extLst>
      <p:ext uri="{BB962C8B-B14F-4D97-AF65-F5344CB8AC3E}">
        <p14:creationId xmlns:p14="http://schemas.microsoft.com/office/powerpoint/2010/main" val="32843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600D-F958-2E34-68FB-1F9234A3570A}"/>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1402E691-68E6-E0EE-EB4A-0EB836E3B043}"/>
              </a:ext>
            </a:extLst>
          </p:cNvPr>
          <p:cNvSpPr>
            <a:spLocks noGrp="1"/>
          </p:cNvSpPr>
          <p:nvPr>
            <p:ph idx="1"/>
          </p:nvPr>
        </p:nvSpPr>
        <p:spPr/>
        <p:txBody>
          <a:bodyPr>
            <a:normAutofit/>
          </a:bodyPr>
          <a:lstStyle/>
          <a:p>
            <a:pPr marL="0" indent="0">
              <a:buNone/>
            </a:pPr>
            <a:r>
              <a:rPr lang="en-US" dirty="0">
                <a:solidFill>
                  <a:srgbClr val="00B0F0"/>
                </a:solidFill>
              </a:rPr>
              <a:t>import </a:t>
            </a:r>
            <a:r>
              <a:rPr lang="en-US" dirty="0" err="1">
                <a:solidFill>
                  <a:srgbClr val="FF0000"/>
                </a:solidFill>
              </a:rPr>
              <a:t>networkx</a:t>
            </a:r>
            <a:r>
              <a:rPr lang="en-US" dirty="0">
                <a:solidFill>
                  <a:srgbClr val="00B0F0"/>
                </a:solidFill>
              </a:rPr>
              <a:t> as </a:t>
            </a:r>
            <a:r>
              <a:rPr lang="en-US" dirty="0" err="1">
                <a:solidFill>
                  <a:srgbClr val="FF0000"/>
                </a:solidFill>
              </a:rPr>
              <a:t>nx</a:t>
            </a:r>
            <a:r>
              <a:rPr lang="en-US" dirty="0">
                <a:solidFill>
                  <a:srgbClr val="FF0000"/>
                </a:solidFill>
              </a:rPr>
              <a:t> </a:t>
            </a:r>
          </a:p>
          <a:p>
            <a:pPr marL="0" indent="0">
              <a:buNone/>
            </a:pPr>
            <a:r>
              <a:rPr lang="en-US" dirty="0">
                <a:solidFill>
                  <a:srgbClr val="00B0F0"/>
                </a:solidFill>
              </a:rPr>
              <a:t>G=</a:t>
            </a:r>
            <a:r>
              <a:rPr lang="en-US" dirty="0" err="1">
                <a:solidFill>
                  <a:srgbClr val="00B0F0"/>
                </a:solidFill>
              </a:rPr>
              <a:t>nx</a:t>
            </a:r>
            <a:r>
              <a:rPr lang="en-US" dirty="0" err="1">
                <a:solidFill>
                  <a:srgbClr val="FF0000"/>
                </a:solidFill>
              </a:rPr>
              <a:t>.barabasi_albert_graph</a:t>
            </a:r>
            <a:r>
              <a:rPr lang="en-US" dirty="0">
                <a:solidFill>
                  <a:srgbClr val="00B0F0"/>
                </a:solidFill>
              </a:rPr>
              <a:t>(60,41) </a:t>
            </a:r>
          </a:p>
          <a:p>
            <a:pPr marL="0" indent="0">
              <a:buNone/>
            </a:pPr>
            <a:r>
              <a:rPr lang="en-US" dirty="0">
                <a:solidFill>
                  <a:srgbClr val="00B0F0"/>
                </a:solidFill>
              </a:rPr>
              <a:t>pr=</a:t>
            </a:r>
            <a:r>
              <a:rPr lang="en-US" dirty="0" err="1">
                <a:solidFill>
                  <a:srgbClr val="00B0F0"/>
                </a:solidFill>
              </a:rPr>
              <a:t>nx</a:t>
            </a:r>
            <a:r>
              <a:rPr lang="en-US" dirty="0" err="1">
                <a:solidFill>
                  <a:srgbClr val="FF0000"/>
                </a:solidFill>
              </a:rPr>
              <a:t>.pagerank</a:t>
            </a:r>
            <a:r>
              <a:rPr lang="en-US" dirty="0">
                <a:solidFill>
                  <a:srgbClr val="00B0F0"/>
                </a:solidFill>
              </a:rPr>
              <a:t>(G,0.4) </a:t>
            </a:r>
          </a:p>
          <a:p>
            <a:pPr marL="0" indent="0">
              <a:buNone/>
            </a:pPr>
            <a:r>
              <a:rPr lang="en-US" dirty="0">
                <a:solidFill>
                  <a:srgbClr val="00B0F0"/>
                </a:solidFill>
              </a:rPr>
              <a:t>pr</a:t>
            </a:r>
          </a:p>
          <a:p>
            <a:pPr marL="0" indent="0">
              <a:buNone/>
            </a:pPr>
            <a:r>
              <a:rPr lang="en-US" dirty="0">
                <a:solidFill>
                  <a:srgbClr val="00B050"/>
                </a:solidFill>
              </a:rPr>
              <a:t>#barabasi_albert_graph(n, m, seed=None, </a:t>
            </a:r>
            <a:r>
              <a:rPr lang="en-US" dirty="0" err="1">
                <a:solidFill>
                  <a:srgbClr val="00B050"/>
                </a:solidFill>
              </a:rPr>
              <a:t>initial_graph</a:t>
            </a:r>
            <a:r>
              <a:rPr lang="en-US" dirty="0">
                <a:solidFill>
                  <a:srgbClr val="00B050"/>
                </a:solidFill>
              </a:rPr>
              <a:t>=None):Returns a random graph using </a:t>
            </a:r>
            <a:r>
              <a:rPr lang="en-US" dirty="0" err="1">
                <a:solidFill>
                  <a:srgbClr val="00B050"/>
                </a:solidFill>
              </a:rPr>
              <a:t>Barabási</a:t>
            </a:r>
            <a:r>
              <a:rPr lang="en-US" dirty="0">
                <a:solidFill>
                  <a:srgbClr val="00B050"/>
                </a:solidFill>
              </a:rPr>
              <a:t>–Albert preferential </a:t>
            </a:r>
            <a:r>
              <a:rPr lang="en-US" dirty="0" err="1">
                <a:solidFill>
                  <a:srgbClr val="00B050"/>
                </a:solidFill>
              </a:rPr>
              <a:t>attachmentA</a:t>
            </a:r>
            <a:r>
              <a:rPr lang="en-US" dirty="0">
                <a:solidFill>
                  <a:srgbClr val="00B050"/>
                </a:solidFill>
              </a:rPr>
              <a:t> graph of nodes is grown by attaching new nodes each with edges that are preferentially attached to existing nodes with high degree.</a:t>
            </a:r>
          </a:p>
        </p:txBody>
      </p:sp>
      <p:sp>
        <p:nvSpPr>
          <p:cNvPr id="4" name="Slide Number Placeholder 3">
            <a:extLst>
              <a:ext uri="{FF2B5EF4-FFF2-40B4-BE49-F238E27FC236}">
                <a16:creationId xmlns:a16="http://schemas.microsoft.com/office/drawing/2014/main" id="{7AF96FCC-A125-6A61-C25B-20DDEB42292B}"/>
              </a:ext>
            </a:extLst>
          </p:cNvPr>
          <p:cNvSpPr>
            <a:spLocks noGrp="1"/>
          </p:cNvSpPr>
          <p:nvPr>
            <p:ph type="sldNum" sz="quarter" idx="12"/>
          </p:nvPr>
        </p:nvSpPr>
        <p:spPr/>
        <p:txBody>
          <a:bodyPr/>
          <a:lstStyle/>
          <a:p>
            <a:fld id="{7DC1BBB0-96F0-4077-A278-0F3FB5C104D3}" type="slidenum">
              <a:rPr lang="en-US" smtClean="0"/>
              <a:t>59</a:t>
            </a:fld>
            <a:endParaRPr lang="en-US"/>
          </a:p>
        </p:txBody>
      </p:sp>
    </p:spTree>
    <p:extLst>
      <p:ext uri="{BB962C8B-B14F-4D97-AF65-F5344CB8AC3E}">
        <p14:creationId xmlns:p14="http://schemas.microsoft.com/office/powerpoint/2010/main" val="235058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0A10-DDAB-A352-BE18-EE4E25136B53}"/>
              </a:ext>
            </a:extLst>
          </p:cNvPr>
          <p:cNvSpPr>
            <a:spLocks noGrp="1"/>
          </p:cNvSpPr>
          <p:nvPr>
            <p:ph type="title"/>
          </p:nvPr>
        </p:nvSpPr>
        <p:spPr/>
        <p:txBody>
          <a:bodyPr/>
          <a:lstStyle/>
          <a:p>
            <a:r>
              <a:rPr lang="en-US" dirty="0"/>
              <a:t>Who is the Important Person?</a:t>
            </a:r>
          </a:p>
        </p:txBody>
      </p:sp>
      <p:sp>
        <p:nvSpPr>
          <p:cNvPr id="3" name="Content Placeholder 2">
            <a:extLst>
              <a:ext uri="{FF2B5EF4-FFF2-40B4-BE49-F238E27FC236}">
                <a16:creationId xmlns:a16="http://schemas.microsoft.com/office/drawing/2014/main" id="{D21AC00D-27FE-1E42-8669-33ED081FE1C9}"/>
              </a:ext>
            </a:extLst>
          </p:cNvPr>
          <p:cNvSpPr>
            <a:spLocks noGrp="1"/>
          </p:cNvSpPr>
          <p:nvPr>
            <p:ph idx="1"/>
          </p:nvPr>
        </p:nvSpPr>
        <p:spPr/>
        <p:txBody>
          <a:bodyPr/>
          <a:lstStyle/>
          <a:p>
            <a:r>
              <a:rPr lang="en-US" dirty="0">
                <a:solidFill>
                  <a:schemeClr val="tx2"/>
                </a:solidFill>
              </a:rPr>
              <a:t>A crucial application of network analysis is identifying the important node in a network. This task is called Measuring Network Centrality. In social network analysis, it can refer to the task of identifying the most influential member, or the representative of the group.</a:t>
            </a:r>
          </a:p>
        </p:txBody>
      </p:sp>
      <p:sp>
        <p:nvSpPr>
          <p:cNvPr id="4" name="Slide Number Placeholder 3">
            <a:extLst>
              <a:ext uri="{FF2B5EF4-FFF2-40B4-BE49-F238E27FC236}">
                <a16:creationId xmlns:a16="http://schemas.microsoft.com/office/drawing/2014/main" id="{91379FA1-22D8-A713-A9A5-1F98CC87E99E}"/>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1142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A692-CD49-E917-B42C-3EBF2DCA5A74}"/>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C06443CC-A793-C0D7-79CE-705EE301AA9F}"/>
              </a:ext>
            </a:extLst>
          </p:cNvPr>
          <p:cNvSpPr>
            <a:spLocks noGrp="1"/>
          </p:cNvSpPr>
          <p:nvPr>
            <p:ph idx="1"/>
          </p:nvPr>
        </p:nvSpPr>
        <p:spPr>
          <a:xfrm>
            <a:off x="1593436" y="1600200"/>
            <a:ext cx="9782801" cy="5334000"/>
          </a:xfrm>
        </p:spPr>
        <p:txBody>
          <a:bodyPr>
            <a:normAutofit/>
          </a:bodyPr>
          <a:lstStyle/>
          <a:p>
            <a:r>
              <a:rPr lang="en-US" dirty="0">
                <a:solidFill>
                  <a:schemeClr val="tx2"/>
                </a:solidFill>
              </a:rPr>
              <a:t>Output:</a:t>
            </a:r>
          </a:p>
          <a:p>
            <a:r>
              <a:rPr lang="en-US" dirty="0">
                <a:solidFill>
                  <a:schemeClr val="tx2"/>
                </a:solidFill>
              </a:rPr>
              <a:t>{0: 0.012774147598875784, 1: 0.013359655345577266, 2: 0.013157355731377924, 3: 0.012142198569313045, 4: 0.013160014506830858, 5: 0.012973342862730735,   6: 0.012166706783753325, 7: 0.011985935451513014, 8: 0.012973502696061718, ….}</a:t>
            </a:r>
          </a:p>
        </p:txBody>
      </p:sp>
      <p:sp>
        <p:nvSpPr>
          <p:cNvPr id="4" name="Slide Number Placeholder 3">
            <a:extLst>
              <a:ext uri="{FF2B5EF4-FFF2-40B4-BE49-F238E27FC236}">
                <a16:creationId xmlns:a16="http://schemas.microsoft.com/office/drawing/2014/main" id="{515A6B9C-3D2D-EF9D-FAF5-029B34865647}"/>
              </a:ext>
            </a:extLst>
          </p:cNvPr>
          <p:cNvSpPr>
            <a:spLocks noGrp="1"/>
          </p:cNvSpPr>
          <p:nvPr>
            <p:ph type="sldNum" sz="quarter" idx="12"/>
          </p:nvPr>
        </p:nvSpPr>
        <p:spPr/>
        <p:txBody>
          <a:bodyPr/>
          <a:lstStyle/>
          <a:p>
            <a:fld id="{7DC1BBB0-96F0-4077-A278-0F3FB5C104D3}" type="slidenum">
              <a:rPr lang="en-US" smtClean="0"/>
              <a:t>60</a:t>
            </a:fld>
            <a:endParaRPr lang="en-US"/>
          </a:p>
        </p:txBody>
      </p:sp>
    </p:spTree>
    <p:extLst>
      <p:ext uri="{BB962C8B-B14F-4D97-AF65-F5344CB8AC3E}">
        <p14:creationId xmlns:p14="http://schemas.microsoft.com/office/powerpoint/2010/main" val="404677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C8A2-2C9B-1498-BC11-D68BF5ED9C89}"/>
              </a:ext>
            </a:extLst>
          </p:cNvPr>
          <p:cNvSpPr>
            <a:spLocks noGrp="1"/>
          </p:cNvSpPr>
          <p:nvPr>
            <p:ph type="title"/>
          </p:nvPr>
        </p:nvSpPr>
        <p:spPr/>
        <p:txBody>
          <a:bodyPr/>
          <a:lstStyle/>
          <a:p>
            <a:r>
              <a:rPr lang="en-US" dirty="0"/>
              <a:t>Who is the Important Person?</a:t>
            </a:r>
          </a:p>
        </p:txBody>
      </p:sp>
      <p:sp>
        <p:nvSpPr>
          <p:cNvPr id="3" name="Content Placeholder 2">
            <a:extLst>
              <a:ext uri="{FF2B5EF4-FFF2-40B4-BE49-F238E27FC236}">
                <a16:creationId xmlns:a16="http://schemas.microsoft.com/office/drawing/2014/main" id="{0E207F3A-1B1E-0A0D-B91F-88C26D46F00D}"/>
              </a:ext>
            </a:extLst>
          </p:cNvPr>
          <p:cNvSpPr>
            <a:spLocks noGrp="1"/>
          </p:cNvSpPr>
          <p:nvPr>
            <p:ph idx="1"/>
          </p:nvPr>
        </p:nvSpPr>
        <p:spPr/>
        <p:txBody>
          <a:bodyPr/>
          <a:lstStyle/>
          <a:p>
            <a:r>
              <a:rPr lang="en-US" dirty="0">
                <a:solidFill>
                  <a:schemeClr val="tx2"/>
                </a:solidFill>
              </a:rPr>
              <a:t>to define the most important node, we need a specific definition of the Important Node. There are several indicators used to measure the centrality of a node:</a:t>
            </a:r>
          </a:p>
          <a:p>
            <a:r>
              <a:rPr lang="en-US" dirty="0">
                <a:solidFill>
                  <a:schemeClr val="tx2"/>
                </a:solidFill>
              </a:rPr>
              <a:t>Degree centrality</a:t>
            </a:r>
          </a:p>
          <a:p>
            <a:r>
              <a:rPr lang="en-US" dirty="0">
                <a:solidFill>
                  <a:schemeClr val="tx2"/>
                </a:solidFill>
              </a:rPr>
              <a:t>Closeness centrality</a:t>
            </a:r>
          </a:p>
          <a:p>
            <a:r>
              <a:rPr lang="en-US" dirty="0">
                <a:solidFill>
                  <a:schemeClr val="tx2"/>
                </a:solidFill>
              </a:rPr>
              <a:t>Betweenness centrality</a:t>
            </a:r>
          </a:p>
          <a:p>
            <a:r>
              <a:rPr lang="en-US" dirty="0">
                <a:solidFill>
                  <a:schemeClr val="tx2"/>
                </a:solidFill>
              </a:rPr>
              <a:t>Eigenvector centrality</a:t>
            </a:r>
          </a:p>
          <a:p>
            <a:endParaRPr lang="en-US" dirty="0">
              <a:solidFill>
                <a:schemeClr val="tx2"/>
              </a:solidFill>
            </a:endParaRPr>
          </a:p>
        </p:txBody>
      </p:sp>
      <p:sp>
        <p:nvSpPr>
          <p:cNvPr id="4" name="Slide Number Placeholder 3">
            <a:extLst>
              <a:ext uri="{FF2B5EF4-FFF2-40B4-BE49-F238E27FC236}">
                <a16:creationId xmlns:a16="http://schemas.microsoft.com/office/drawing/2014/main" id="{2969E3DB-7B9F-FB69-4C1E-2C107C86FB23}"/>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384952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28CE-546B-A28F-C88B-EEFDFE9EF6CB}"/>
              </a:ext>
            </a:extLst>
          </p:cNvPr>
          <p:cNvSpPr>
            <a:spLocks noGrp="1"/>
          </p:cNvSpPr>
          <p:nvPr>
            <p:ph type="title"/>
          </p:nvPr>
        </p:nvSpPr>
        <p:spPr/>
        <p:txBody>
          <a:bodyPr/>
          <a:lstStyle/>
          <a:p>
            <a:r>
              <a:rPr lang="en-US" dirty="0">
                <a:solidFill>
                  <a:schemeClr val="tx2"/>
                </a:solidFill>
              </a:rPr>
              <a:t>Degree centrality </a:t>
            </a:r>
            <a:endParaRPr lang="en-US" dirty="0"/>
          </a:p>
        </p:txBody>
      </p:sp>
      <p:sp>
        <p:nvSpPr>
          <p:cNvPr id="3" name="Content Placeholder 2">
            <a:extLst>
              <a:ext uri="{FF2B5EF4-FFF2-40B4-BE49-F238E27FC236}">
                <a16:creationId xmlns:a16="http://schemas.microsoft.com/office/drawing/2014/main" id="{1A205185-84DE-410A-AE58-83804088FAB4}"/>
              </a:ext>
            </a:extLst>
          </p:cNvPr>
          <p:cNvSpPr>
            <a:spLocks noGrp="1"/>
          </p:cNvSpPr>
          <p:nvPr>
            <p:ph idx="1"/>
          </p:nvPr>
        </p:nvSpPr>
        <p:spPr/>
        <p:txBody>
          <a:bodyPr/>
          <a:lstStyle/>
          <a:p>
            <a:r>
              <a:rPr lang="en-US" dirty="0">
                <a:solidFill>
                  <a:schemeClr val="tx2"/>
                </a:solidFill>
              </a:rPr>
              <a:t>Degree centrality is the simplest centrality measure to compute. Recall that a node’s degree is simply a count of how many social connections (i.e., edges) it has. The degree centrality for a node is simply its degree. A node with 10 social connections would have a degree centrality of 10. A node with 1 edge would have a degree centrality of 1</a:t>
            </a:r>
          </a:p>
        </p:txBody>
      </p:sp>
      <p:sp>
        <p:nvSpPr>
          <p:cNvPr id="4" name="Slide Number Placeholder 3">
            <a:extLst>
              <a:ext uri="{FF2B5EF4-FFF2-40B4-BE49-F238E27FC236}">
                <a16:creationId xmlns:a16="http://schemas.microsoft.com/office/drawing/2014/main" id="{E95DD80F-36EB-111C-D52A-19B5BBB6D4C9}"/>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84485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5B14-C16B-8A8C-1660-3B19DEA7C064}"/>
              </a:ext>
            </a:extLst>
          </p:cNvPr>
          <p:cNvSpPr>
            <a:spLocks noGrp="1"/>
          </p:cNvSpPr>
          <p:nvPr>
            <p:ph type="title"/>
          </p:nvPr>
        </p:nvSpPr>
        <p:spPr/>
        <p:txBody>
          <a:bodyPr/>
          <a:lstStyle/>
          <a:p>
            <a:r>
              <a:rPr lang="en-US" dirty="0">
                <a:solidFill>
                  <a:schemeClr val="tx2"/>
                </a:solidFill>
              </a:rPr>
              <a:t>Degree centrality </a:t>
            </a:r>
            <a:endParaRPr lang="en-US" dirty="0"/>
          </a:p>
        </p:txBody>
      </p:sp>
      <p:sp>
        <p:nvSpPr>
          <p:cNvPr id="3" name="Content Placeholder 2">
            <a:extLst>
              <a:ext uri="{FF2B5EF4-FFF2-40B4-BE49-F238E27FC236}">
                <a16:creationId xmlns:a16="http://schemas.microsoft.com/office/drawing/2014/main" id="{927E3214-1AF8-AE11-547B-CEF9B8AE8201}"/>
              </a:ext>
            </a:extLst>
          </p:cNvPr>
          <p:cNvSpPr>
            <a:spLocks noGrp="1"/>
          </p:cNvSpPr>
          <p:nvPr>
            <p:ph idx="1"/>
          </p:nvPr>
        </p:nvSpPr>
        <p:spPr/>
        <p:txBody>
          <a:bodyPr>
            <a:normAutofit/>
          </a:bodyPr>
          <a:lstStyle/>
          <a:p>
            <a:r>
              <a:rPr lang="en-US" dirty="0">
                <a:solidFill>
                  <a:schemeClr val="tx2"/>
                </a:solidFill>
              </a:rPr>
              <a:t>For degree centrality, higher values mean that the node is more central. As mentioned before, each centrality measure indicates a different type of importance. Degree centrality shows how many connections a person has. They may be connected to lots of people at the heart of the network, but they might also be far off on the edge of the network. </a:t>
            </a:r>
          </a:p>
        </p:txBody>
      </p:sp>
      <p:sp>
        <p:nvSpPr>
          <p:cNvPr id="4" name="Slide Number Placeholder 3">
            <a:extLst>
              <a:ext uri="{FF2B5EF4-FFF2-40B4-BE49-F238E27FC236}">
                <a16:creationId xmlns:a16="http://schemas.microsoft.com/office/drawing/2014/main" id="{1F85667F-B6A2-7563-FEE7-F5286ACC34EC}"/>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36789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169</TotalTime>
  <Words>3038</Words>
  <Application>Microsoft Office PowerPoint</Application>
  <PresentationFormat>Custom</PresentationFormat>
  <Paragraphs>273</Paragraphs>
  <Slides>60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Euphemia</vt:lpstr>
      <vt:lpstr>Math 16x9</vt:lpstr>
      <vt:lpstr>Network analysis</vt:lpstr>
      <vt:lpstr>What is a Network?</vt:lpstr>
      <vt:lpstr>What is a Network?</vt:lpstr>
      <vt:lpstr>Why Network Analysis?</vt:lpstr>
      <vt:lpstr>Why Network Analysis?</vt:lpstr>
      <vt:lpstr>Who is the Important Person?</vt:lpstr>
      <vt:lpstr>Who is the Important Person?</vt:lpstr>
      <vt:lpstr>Degree centrality </vt:lpstr>
      <vt:lpstr>Degree centrality </vt:lpstr>
      <vt:lpstr>Degree centrality </vt:lpstr>
      <vt:lpstr>Closeness Centrality </vt:lpstr>
      <vt:lpstr>Closeness Centrality</vt:lpstr>
      <vt:lpstr>Closeness Centrality-Example</vt:lpstr>
      <vt:lpstr>Closeness Centrality-Example</vt:lpstr>
      <vt:lpstr>Closeness Centrality-Example</vt:lpstr>
      <vt:lpstr>Closeness Centrality-Example</vt:lpstr>
      <vt:lpstr>Closeness Centrality-Example</vt:lpstr>
      <vt:lpstr>Closeness Centrality-Example</vt:lpstr>
      <vt:lpstr>Closeness Centrality-Example</vt:lpstr>
      <vt:lpstr>Closeness Centrality-Example</vt:lpstr>
      <vt:lpstr>Closeness Centrality-Example</vt:lpstr>
      <vt:lpstr>Closeness Centrality-Example</vt:lpstr>
      <vt:lpstr>Closeness Centrality-Example</vt:lpstr>
      <vt:lpstr>Betweenness Centrality</vt:lpstr>
      <vt:lpstr>Betweenness Centrality</vt:lpstr>
      <vt:lpstr>Betweenness Centrality</vt:lpstr>
      <vt:lpstr>Betweenness Centrality</vt:lpstr>
      <vt:lpstr>Betweenness Centrality</vt:lpstr>
      <vt:lpstr>Betweenness Centrality</vt:lpstr>
      <vt:lpstr>Betweenness Centrality-Example</vt:lpstr>
      <vt:lpstr>Betweenness Centrality-Example</vt:lpstr>
      <vt:lpstr>Eigenvector centrality</vt:lpstr>
      <vt:lpstr>Eigenvector centrality</vt:lpstr>
      <vt:lpstr>Eigenvector centrality</vt:lpstr>
      <vt:lpstr>Eigenvector centrality</vt:lpstr>
      <vt:lpstr>Eigenvector centrality-Example</vt:lpstr>
      <vt:lpstr>Eigenvector centrality-applications</vt:lpstr>
      <vt:lpstr>Implementation in python-networkx </vt:lpstr>
      <vt:lpstr>Implementation in python-networkx </vt:lpstr>
      <vt:lpstr>Implementation in python-networkx </vt:lpstr>
      <vt:lpstr>Implementation in python-networkx </vt:lpstr>
      <vt:lpstr>Implementation in python-networkx </vt:lpstr>
      <vt:lpstr>Implementation in python-networkx </vt:lpstr>
      <vt:lpstr>Implementation in python-networkx </vt:lpstr>
      <vt:lpstr>Implementation in python-networkx </vt:lpstr>
      <vt:lpstr>Implementation in python-centerality</vt:lpstr>
      <vt:lpstr>Implementation in python-centerality</vt:lpstr>
      <vt:lpstr>Implementation in python-centerality</vt:lpstr>
      <vt:lpstr>Implementation in python-centrality</vt:lpstr>
      <vt:lpstr>Implementation in python-centrality</vt:lpstr>
      <vt:lpstr>Page Rank and Directed Graph</vt:lpstr>
      <vt:lpstr>Page Rank algorithm-example</vt:lpstr>
      <vt:lpstr>Page Rank algorithm-example</vt:lpstr>
      <vt:lpstr>Page Rank algorithm-example</vt:lpstr>
      <vt:lpstr>Page Rank algorithm-example</vt:lpstr>
      <vt:lpstr>Page Rank algorithm-example</vt:lpstr>
      <vt:lpstr>Page Rank algorithm</vt:lpstr>
      <vt:lpstr>Page Rank algorithm</vt:lpstr>
      <vt:lpstr>Implementation in python</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dc:title>
  <dc:creator>Marziyeh Mousavi</dc:creator>
  <cp:lastModifiedBy>Marziyeh Mousavi</cp:lastModifiedBy>
  <cp:revision>14</cp:revision>
  <dcterms:created xsi:type="dcterms:W3CDTF">2024-07-26T13:06:52Z</dcterms:created>
  <dcterms:modified xsi:type="dcterms:W3CDTF">2024-08-09T13:51:27Z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