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99" r:id="rId3"/>
    <p:sldId id="312" r:id="rId4"/>
    <p:sldId id="313" r:id="rId5"/>
    <p:sldId id="314" r:id="rId6"/>
    <p:sldId id="316" r:id="rId7"/>
    <p:sldId id="318" r:id="rId8"/>
    <p:sldId id="321" r:id="rId9"/>
    <p:sldId id="319" r:id="rId10"/>
    <p:sldId id="322" r:id="rId11"/>
    <p:sldId id="324" r:id="rId12"/>
    <p:sldId id="325" r:id="rId13"/>
    <p:sldId id="326" r:id="rId14"/>
    <p:sldId id="329" r:id="rId15"/>
    <p:sldId id="328" r:id="rId16"/>
    <p:sldId id="330" r:id="rId17"/>
    <p:sldId id="333" r:id="rId18"/>
    <p:sldId id="331" r:id="rId19"/>
    <p:sldId id="332" r:id="rId20"/>
    <p:sldId id="334" r:id="rId21"/>
    <p:sldId id="335" r:id="rId22"/>
    <p:sldId id="336" r:id="rId23"/>
    <p:sldId id="337" r:id="rId24"/>
    <p:sldId id="338" r:id="rId25"/>
    <p:sldId id="339" r:id="rId26"/>
    <p:sldId id="340" r:id="rId27"/>
    <p:sldId id="341" r:id="rId28"/>
    <p:sldId id="342" r:id="rId29"/>
    <p:sldId id="343" r:id="rId30"/>
    <p:sldId id="344"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D41846AE-5F74-4A1A-82B9-FFF145AECE20}"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58FECBF-3428-47CB-8D34-72380DBB6F7E}"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D31666A-CA33-47F6-A588-2169F56C97DB}"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06949F6E-5A33-4E40-A2E4-15D46AC9D39F}" type="datetime1">
              <a:rPr lang="en-US" smtClean="0"/>
              <a:t>8/12/2024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E236ACC9-ADD7-4A36-B776-45A4A7B29FF1}"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859A267-7540-430C-BA11-83D65F67E078}"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D6176A9-C0D2-4CED-AA80-A999DB5BAA1A}" type="datetime1">
              <a:rPr lang="en-US" smtClean="0"/>
              <a:t>8/12/2024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53AD3FF-6B44-4A3E-AF2D-EB1ADEE79DA7}" type="datetime1">
              <a:rPr lang="en-US" smtClean="0"/>
              <a:t>8/12/2024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16D57778-9C1E-4E55-8268-44D46A1F7422}" type="datetime1">
              <a:rPr lang="en-US" smtClean="0"/>
              <a:t>8/12/2024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66F9B-9602-4045-B746-870BD2DA79CD}"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7BD7E0E8-A94F-429F-A210-406310635997}" type="datetime1">
              <a:rPr lang="en-US" smtClean="0"/>
              <a:t>8/12/2024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7B086FF8-9406-4AFB-8E06-9723C4F17AE4}" type="datetime1">
              <a:rPr lang="en-US" smtClean="0"/>
              <a:t>8/12/2024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Recommender systems-part 2</a:t>
            </a:r>
          </a:p>
        </p:txBody>
      </p:sp>
      <p:sp>
        <p:nvSpPr>
          <p:cNvPr id="3" name="Subtitle 2"/>
          <p:cNvSpPr>
            <a:spLocks noGrp="1"/>
          </p:cNvSpPr>
          <p:nvPr>
            <p:ph type="subTitle" idx="1"/>
          </p:nvPr>
        </p:nvSpPr>
        <p:spPr>
          <a:xfrm>
            <a:off x="2428669" y="4344915"/>
            <a:ext cx="7516442" cy="12938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7B936D59-9B86-536D-AB7B-CBE4246B9F1B}"/>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7064-6A61-AB5D-85C0-AC5C4DB902DA}"/>
              </a:ext>
            </a:extLst>
          </p:cNvPr>
          <p:cNvSpPr>
            <a:spLocks noGrp="1"/>
          </p:cNvSpPr>
          <p:nvPr>
            <p:ph type="title"/>
          </p:nvPr>
        </p:nvSpPr>
        <p:spPr/>
        <p:txBody>
          <a:bodyPr/>
          <a:lstStyle/>
          <a:p>
            <a:r>
              <a:rPr lang="en-US" dirty="0"/>
              <a:t>Matrix Factorization</a:t>
            </a:r>
          </a:p>
        </p:txBody>
      </p:sp>
      <p:sp>
        <p:nvSpPr>
          <p:cNvPr id="3" name="Content Placeholder 2">
            <a:extLst>
              <a:ext uri="{FF2B5EF4-FFF2-40B4-BE49-F238E27FC236}">
                <a16:creationId xmlns:a16="http://schemas.microsoft.com/office/drawing/2014/main" id="{1196EE1A-2E4E-1862-9376-74D2260E1F9B}"/>
              </a:ext>
            </a:extLst>
          </p:cNvPr>
          <p:cNvSpPr>
            <a:spLocks noGrp="1"/>
          </p:cNvSpPr>
          <p:nvPr>
            <p:ph idx="1"/>
          </p:nvPr>
        </p:nvSpPr>
        <p:spPr/>
        <p:txBody>
          <a:bodyPr/>
          <a:lstStyle/>
          <a:p>
            <a:r>
              <a:rPr lang="en-US" dirty="0">
                <a:solidFill>
                  <a:schemeClr val="tx2"/>
                </a:solidFill>
              </a:rPr>
              <a:t>Matrix factorization is a powerful mathematical technique used in various fields, from recommendation systems to data compression. At its core, it’s a method for breaking down a complex matrix into simpler, more manageable components. </a:t>
            </a:r>
          </a:p>
        </p:txBody>
      </p:sp>
      <p:sp>
        <p:nvSpPr>
          <p:cNvPr id="4" name="Slide Number Placeholder 3">
            <a:extLst>
              <a:ext uri="{FF2B5EF4-FFF2-40B4-BE49-F238E27FC236}">
                <a16:creationId xmlns:a16="http://schemas.microsoft.com/office/drawing/2014/main" id="{E72049F3-5658-FDC2-6D7F-850072408F28}"/>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377907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7064-6A61-AB5D-85C0-AC5C4DB902DA}"/>
              </a:ext>
            </a:extLst>
          </p:cNvPr>
          <p:cNvSpPr>
            <a:spLocks noGrp="1"/>
          </p:cNvSpPr>
          <p:nvPr>
            <p:ph type="title"/>
          </p:nvPr>
        </p:nvSpPr>
        <p:spPr/>
        <p:txBody>
          <a:bodyPr/>
          <a:lstStyle/>
          <a:p>
            <a:r>
              <a:rPr lang="en-US" dirty="0"/>
              <a:t>Matrix Factorization</a:t>
            </a:r>
          </a:p>
        </p:txBody>
      </p:sp>
      <p:sp>
        <p:nvSpPr>
          <p:cNvPr id="3" name="Content Placeholder 2">
            <a:extLst>
              <a:ext uri="{FF2B5EF4-FFF2-40B4-BE49-F238E27FC236}">
                <a16:creationId xmlns:a16="http://schemas.microsoft.com/office/drawing/2014/main" id="{1196EE1A-2E4E-1862-9376-74D2260E1F9B}"/>
              </a:ext>
            </a:extLst>
          </p:cNvPr>
          <p:cNvSpPr>
            <a:spLocks noGrp="1"/>
          </p:cNvSpPr>
          <p:nvPr>
            <p:ph idx="1"/>
          </p:nvPr>
        </p:nvSpPr>
        <p:spPr/>
        <p:txBody>
          <a:bodyPr/>
          <a:lstStyle/>
          <a:p>
            <a:r>
              <a:rPr lang="en-US" dirty="0">
                <a:solidFill>
                  <a:schemeClr val="tx2"/>
                </a:solidFill>
              </a:rPr>
              <a:t>Imagine you have a large dataset representing interactions between users and items. For instance, it could be user ratings for movies on a streaming platform. This data can be organized as a matrix, with users as rows and items as columns. The cells of the matrix contain the ratings.</a:t>
            </a:r>
          </a:p>
        </p:txBody>
      </p:sp>
      <p:sp>
        <p:nvSpPr>
          <p:cNvPr id="4" name="Slide Number Placeholder 3">
            <a:extLst>
              <a:ext uri="{FF2B5EF4-FFF2-40B4-BE49-F238E27FC236}">
                <a16:creationId xmlns:a16="http://schemas.microsoft.com/office/drawing/2014/main" id="{92E725AC-1F15-6E2E-DE99-27981FFFB4C3}"/>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15517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7064-6A61-AB5D-85C0-AC5C4DB902DA}"/>
              </a:ext>
            </a:extLst>
          </p:cNvPr>
          <p:cNvSpPr>
            <a:spLocks noGrp="1"/>
          </p:cNvSpPr>
          <p:nvPr>
            <p:ph type="title"/>
          </p:nvPr>
        </p:nvSpPr>
        <p:spPr/>
        <p:txBody>
          <a:bodyPr/>
          <a:lstStyle/>
          <a:p>
            <a:r>
              <a:rPr lang="en-US" dirty="0"/>
              <a:t>Matrix Factorization</a:t>
            </a:r>
          </a:p>
        </p:txBody>
      </p:sp>
      <p:sp>
        <p:nvSpPr>
          <p:cNvPr id="3" name="Content Placeholder 2">
            <a:extLst>
              <a:ext uri="{FF2B5EF4-FFF2-40B4-BE49-F238E27FC236}">
                <a16:creationId xmlns:a16="http://schemas.microsoft.com/office/drawing/2014/main" id="{1196EE1A-2E4E-1862-9376-74D2260E1F9B}"/>
              </a:ext>
            </a:extLst>
          </p:cNvPr>
          <p:cNvSpPr>
            <a:spLocks noGrp="1"/>
          </p:cNvSpPr>
          <p:nvPr>
            <p:ph idx="1"/>
          </p:nvPr>
        </p:nvSpPr>
        <p:spPr/>
        <p:txBody>
          <a:bodyPr/>
          <a:lstStyle/>
          <a:p>
            <a:r>
              <a:rPr lang="en-US" dirty="0">
                <a:solidFill>
                  <a:schemeClr val="tx2"/>
                </a:solidFill>
              </a:rPr>
              <a:t>Matrix factorization is the process of decomposing this matrix into two or more matrices that, when multiplied together, approximate the original matrix. In simpler terms, it’s finding hidden patterns or features within the data.</a:t>
            </a:r>
          </a:p>
        </p:txBody>
      </p:sp>
      <p:sp>
        <p:nvSpPr>
          <p:cNvPr id="4" name="Slide Number Placeholder 3">
            <a:extLst>
              <a:ext uri="{FF2B5EF4-FFF2-40B4-BE49-F238E27FC236}">
                <a16:creationId xmlns:a16="http://schemas.microsoft.com/office/drawing/2014/main" id="{9EDCA5DA-E526-CA85-8E21-6FE7669189EE}"/>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150361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BD81-AAD5-C1D5-357E-A96D043C6085}"/>
              </a:ext>
            </a:extLst>
          </p:cNvPr>
          <p:cNvSpPr>
            <a:spLocks noGrp="1"/>
          </p:cNvSpPr>
          <p:nvPr>
            <p:ph type="title"/>
          </p:nvPr>
        </p:nvSpPr>
        <p:spPr/>
        <p:txBody>
          <a:bodyPr/>
          <a:lstStyle/>
          <a:p>
            <a:r>
              <a:rPr lang="en-US" dirty="0"/>
              <a:t>How Does Matrix Factorization Work?</a:t>
            </a:r>
          </a:p>
        </p:txBody>
      </p:sp>
      <p:sp>
        <p:nvSpPr>
          <p:cNvPr id="3" name="Content Placeholder 2">
            <a:extLst>
              <a:ext uri="{FF2B5EF4-FFF2-40B4-BE49-F238E27FC236}">
                <a16:creationId xmlns:a16="http://schemas.microsoft.com/office/drawing/2014/main" id="{B9F62CC7-204F-B292-7C6C-90E90CC66D1C}"/>
              </a:ext>
            </a:extLst>
          </p:cNvPr>
          <p:cNvSpPr>
            <a:spLocks noGrp="1"/>
          </p:cNvSpPr>
          <p:nvPr>
            <p:ph idx="1"/>
          </p:nvPr>
        </p:nvSpPr>
        <p:spPr/>
        <p:txBody>
          <a:bodyPr/>
          <a:lstStyle/>
          <a:p>
            <a:r>
              <a:rPr lang="en-US" dirty="0">
                <a:solidFill>
                  <a:schemeClr val="tx2"/>
                </a:solidFill>
              </a:rPr>
              <a:t>The most common form of matrix factorization is Singular Value Decomposition (SVD). It involves breaking down the original matrix into three matrices:</a:t>
            </a:r>
          </a:p>
        </p:txBody>
      </p:sp>
      <p:pic>
        <p:nvPicPr>
          <p:cNvPr id="5" name="Picture 4">
            <a:extLst>
              <a:ext uri="{FF2B5EF4-FFF2-40B4-BE49-F238E27FC236}">
                <a16:creationId xmlns:a16="http://schemas.microsoft.com/office/drawing/2014/main" id="{285EA456-391C-EC77-64AF-E39D43905032}"/>
              </a:ext>
            </a:extLst>
          </p:cNvPr>
          <p:cNvPicPr>
            <a:picLocks noChangeAspect="1"/>
          </p:cNvPicPr>
          <p:nvPr/>
        </p:nvPicPr>
        <p:blipFill>
          <a:blip r:embed="rId2"/>
          <a:stretch>
            <a:fillRect/>
          </a:stretch>
        </p:blipFill>
        <p:spPr>
          <a:xfrm>
            <a:off x="2817812" y="2830218"/>
            <a:ext cx="6858575" cy="3524545"/>
          </a:xfrm>
          <a:prstGeom prst="rect">
            <a:avLst/>
          </a:prstGeom>
        </p:spPr>
      </p:pic>
      <p:sp>
        <p:nvSpPr>
          <p:cNvPr id="4" name="Slide Number Placeholder 3">
            <a:extLst>
              <a:ext uri="{FF2B5EF4-FFF2-40B4-BE49-F238E27FC236}">
                <a16:creationId xmlns:a16="http://schemas.microsoft.com/office/drawing/2014/main" id="{C6C0D62F-6577-1719-EFD3-0E8F38DE3707}"/>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1260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BD81-AAD5-C1D5-357E-A96D043C6085}"/>
              </a:ext>
            </a:extLst>
          </p:cNvPr>
          <p:cNvSpPr>
            <a:spLocks noGrp="1"/>
          </p:cNvSpPr>
          <p:nvPr>
            <p:ph type="title"/>
          </p:nvPr>
        </p:nvSpPr>
        <p:spPr/>
        <p:txBody>
          <a:bodyPr/>
          <a:lstStyle/>
          <a:p>
            <a:r>
              <a:rPr lang="en-US" dirty="0"/>
              <a:t>How Does Matrix Factorization Work?</a:t>
            </a:r>
          </a:p>
        </p:txBody>
      </p:sp>
      <p:sp>
        <p:nvSpPr>
          <p:cNvPr id="3" name="Content Placeholder 2">
            <a:extLst>
              <a:ext uri="{FF2B5EF4-FFF2-40B4-BE49-F238E27FC236}">
                <a16:creationId xmlns:a16="http://schemas.microsoft.com/office/drawing/2014/main" id="{B9F62CC7-204F-B292-7C6C-90E90CC66D1C}"/>
              </a:ext>
            </a:extLst>
          </p:cNvPr>
          <p:cNvSpPr>
            <a:spLocks noGrp="1"/>
          </p:cNvSpPr>
          <p:nvPr>
            <p:ph idx="1"/>
          </p:nvPr>
        </p:nvSpPr>
        <p:spPr/>
        <p:txBody>
          <a:bodyPr/>
          <a:lstStyle/>
          <a:p>
            <a:r>
              <a:rPr lang="en-US" dirty="0">
                <a:solidFill>
                  <a:schemeClr val="tx2"/>
                </a:solidFill>
              </a:rPr>
              <a:t>U (Left Singular Vectors): This matrix represents the relationships between users and latent features. Each row corresponds to a user, and each column corresponds to a feature.</a:t>
            </a:r>
          </a:p>
        </p:txBody>
      </p:sp>
      <p:pic>
        <p:nvPicPr>
          <p:cNvPr id="5" name="Picture 4">
            <a:extLst>
              <a:ext uri="{FF2B5EF4-FFF2-40B4-BE49-F238E27FC236}">
                <a16:creationId xmlns:a16="http://schemas.microsoft.com/office/drawing/2014/main" id="{285EA456-391C-EC77-64AF-E39D43905032}"/>
              </a:ext>
            </a:extLst>
          </p:cNvPr>
          <p:cNvPicPr>
            <a:picLocks noChangeAspect="1"/>
          </p:cNvPicPr>
          <p:nvPr/>
        </p:nvPicPr>
        <p:blipFill>
          <a:blip r:embed="rId2"/>
          <a:stretch>
            <a:fillRect/>
          </a:stretch>
        </p:blipFill>
        <p:spPr>
          <a:xfrm>
            <a:off x="2817812" y="2830218"/>
            <a:ext cx="6858575" cy="3524545"/>
          </a:xfrm>
          <a:prstGeom prst="rect">
            <a:avLst/>
          </a:prstGeom>
        </p:spPr>
      </p:pic>
      <p:sp>
        <p:nvSpPr>
          <p:cNvPr id="4" name="Slide Number Placeholder 3">
            <a:extLst>
              <a:ext uri="{FF2B5EF4-FFF2-40B4-BE49-F238E27FC236}">
                <a16:creationId xmlns:a16="http://schemas.microsoft.com/office/drawing/2014/main" id="{B8C1E0CB-E609-C3E5-8BED-7E728BBA31A0}"/>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117880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BD81-AAD5-C1D5-357E-A96D043C6085}"/>
              </a:ext>
            </a:extLst>
          </p:cNvPr>
          <p:cNvSpPr>
            <a:spLocks noGrp="1"/>
          </p:cNvSpPr>
          <p:nvPr>
            <p:ph type="title"/>
          </p:nvPr>
        </p:nvSpPr>
        <p:spPr/>
        <p:txBody>
          <a:bodyPr/>
          <a:lstStyle/>
          <a:p>
            <a:r>
              <a:rPr lang="en-US" dirty="0"/>
              <a:t>How Does Matrix Factorization Work?</a:t>
            </a:r>
          </a:p>
        </p:txBody>
      </p:sp>
      <p:sp>
        <p:nvSpPr>
          <p:cNvPr id="3" name="Content Placeholder 2">
            <a:extLst>
              <a:ext uri="{FF2B5EF4-FFF2-40B4-BE49-F238E27FC236}">
                <a16:creationId xmlns:a16="http://schemas.microsoft.com/office/drawing/2014/main" id="{B9F62CC7-204F-B292-7C6C-90E90CC66D1C}"/>
              </a:ext>
            </a:extLst>
          </p:cNvPr>
          <p:cNvSpPr>
            <a:spLocks noGrp="1"/>
          </p:cNvSpPr>
          <p:nvPr>
            <p:ph idx="1"/>
          </p:nvPr>
        </p:nvSpPr>
        <p:spPr/>
        <p:txBody>
          <a:bodyPr/>
          <a:lstStyle/>
          <a:p>
            <a:r>
              <a:rPr lang="en-US" dirty="0">
                <a:solidFill>
                  <a:schemeClr val="tx2"/>
                </a:solidFill>
              </a:rPr>
              <a:t>Σ (Singular Values): This is a diagonal matrix that contains information about the importance of each latent feature. The values are arranged in descending order, indicating the significance of each feature.</a:t>
            </a:r>
          </a:p>
        </p:txBody>
      </p:sp>
      <p:pic>
        <p:nvPicPr>
          <p:cNvPr id="5" name="Picture 4">
            <a:extLst>
              <a:ext uri="{FF2B5EF4-FFF2-40B4-BE49-F238E27FC236}">
                <a16:creationId xmlns:a16="http://schemas.microsoft.com/office/drawing/2014/main" id="{285EA456-391C-EC77-64AF-E39D43905032}"/>
              </a:ext>
            </a:extLst>
          </p:cNvPr>
          <p:cNvPicPr>
            <a:picLocks noChangeAspect="1"/>
          </p:cNvPicPr>
          <p:nvPr/>
        </p:nvPicPr>
        <p:blipFill>
          <a:blip r:embed="rId2"/>
          <a:stretch>
            <a:fillRect/>
          </a:stretch>
        </p:blipFill>
        <p:spPr>
          <a:xfrm>
            <a:off x="2817812" y="2830218"/>
            <a:ext cx="6858575" cy="3524545"/>
          </a:xfrm>
          <a:prstGeom prst="rect">
            <a:avLst/>
          </a:prstGeom>
        </p:spPr>
      </p:pic>
      <p:sp>
        <p:nvSpPr>
          <p:cNvPr id="4" name="Slide Number Placeholder 3">
            <a:extLst>
              <a:ext uri="{FF2B5EF4-FFF2-40B4-BE49-F238E27FC236}">
                <a16:creationId xmlns:a16="http://schemas.microsoft.com/office/drawing/2014/main" id="{705E0CF4-418C-D912-B104-31C2C3FD7612}"/>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254839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BD81-AAD5-C1D5-357E-A96D043C6085}"/>
              </a:ext>
            </a:extLst>
          </p:cNvPr>
          <p:cNvSpPr>
            <a:spLocks noGrp="1"/>
          </p:cNvSpPr>
          <p:nvPr>
            <p:ph type="title"/>
          </p:nvPr>
        </p:nvSpPr>
        <p:spPr/>
        <p:txBody>
          <a:bodyPr/>
          <a:lstStyle/>
          <a:p>
            <a:r>
              <a:rPr lang="en-US" dirty="0"/>
              <a:t>How Does Matrix Factorization Work?</a:t>
            </a:r>
          </a:p>
        </p:txBody>
      </p:sp>
      <p:sp>
        <p:nvSpPr>
          <p:cNvPr id="3" name="Content Placeholder 2">
            <a:extLst>
              <a:ext uri="{FF2B5EF4-FFF2-40B4-BE49-F238E27FC236}">
                <a16:creationId xmlns:a16="http://schemas.microsoft.com/office/drawing/2014/main" id="{B9F62CC7-204F-B292-7C6C-90E90CC66D1C}"/>
              </a:ext>
            </a:extLst>
          </p:cNvPr>
          <p:cNvSpPr>
            <a:spLocks noGrp="1"/>
          </p:cNvSpPr>
          <p:nvPr>
            <p:ph idx="1"/>
          </p:nvPr>
        </p:nvSpPr>
        <p:spPr/>
        <p:txBody>
          <a:bodyPr/>
          <a:lstStyle/>
          <a:p>
            <a:r>
              <a:rPr lang="en-US" dirty="0">
                <a:solidFill>
                  <a:schemeClr val="tx2"/>
                </a:solidFill>
              </a:rPr>
              <a:t>Vᵀ (Right Singular Vectors): This matrix encodes the relationships between items and latent features. Each row corresponds to a feature, and each column corresponds to an item.</a:t>
            </a:r>
          </a:p>
        </p:txBody>
      </p:sp>
      <p:pic>
        <p:nvPicPr>
          <p:cNvPr id="5" name="Picture 4">
            <a:extLst>
              <a:ext uri="{FF2B5EF4-FFF2-40B4-BE49-F238E27FC236}">
                <a16:creationId xmlns:a16="http://schemas.microsoft.com/office/drawing/2014/main" id="{285EA456-391C-EC77-64AF-E39D43905032}"/>
              </a:ext>
            </a:extLst>
          </p:cNvPr>
          <p:cNvPicPr>
            <a:picLocks noChangeAspect="1"/>
          </p:cNvPicPr>
          <p:nvPr/>
        </p:nvPicPr>
        <p:blipFill>
          <a:blip r:embed="rId2"/>
          <a:stretch>
            <a:fillRect/>
          </a:stretch>
        </p:blipFill>
        <p:spPr>
          <a:xfrm>
            <a:off x="2817812" y="2830218"/>
            <a:ext cx="6858575" cy="3524545"/>
          </a:xfrm>
          <a:prstGeom prst="rect">
            <a:avLst/>
          </a:prstGeom>
        </p:spPr>
      </p:pic>
      <p:sp>
        <p:nvSpPr>
          <p:cNvPr id="4" name="Slide Number Placeholder 3">
            <a:extLst>
              <a:ext uri="{FF2B5EF4-FFF2-40B4-BE49-F238E27FC236}">
                <a16:creationId xmlns:a16="http://schemas.microsoft.com/office/drawing/2014/main" id="{16C35E7C-F8D8-296B-DD7D-0CE7F9B9A213}"/>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412602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9544-9BDB-FD25-0EC2-4F0E781413A7}"/>
              </a:ext>
            </a:extLst>
          </p:cNvPr>
          <p:cNvSpPr>
            <a:spLocks noGrp="1"/>
          </p:cNvSpPr>
          <p:nvPr>
            <p:ph type="title"/>
          </p:nvPr>
        </p:nvSpPr>
        <p:spPr/>
        <p:txBody>
          <a:bodyPr/>
          <a:lstStyle/>
          <a:p>
            <a:r>
              <a:rPr lang="en-US" dirty="0"/>
              <a:t>SVD-formula</a:t>
            </a:r>
          </a:p>
        </p:txBody>
      </p:sp>
      <p:pic>
        <p:nvPicPr>
          <p:cNvPr id="5" name="Content Placeholder 4">
            <a:extLst>
              <a:ext uri="{FF2B5EF4-FFF2-40B4-BE49-F238E27FC236}">
                <a16:creationId xmlns:a16="http://schemas.microsoft.com/office/drawing/2014/main" id="{516AE348-914A-FC09-503F-C4C879BC59E8}"/>
              </a:ext>
            </a:extLst>
          </p:cNvPr>
          <p:cNvPicPr>
            <a:picLocks noGrp="1" noChangeAspect="1"/>
          </p:cNvPicPr>
          <p:nvPr>
            <p:ph idx="1"/>
          </p:nvPr>
        </p:nvPicPr>
        <p:blipFill>
          <a:blip r:embed="rId2"/>
          <a:stretch>
            <a:fillRect/>
          </a:stretch>
        </p:blipFill>
        <p:spPr>
          <a:xfrm>
            <a:off x="1446212" y="1600200"/>
            <a:ext cx="8915400" cy="4870355"/>
          </a:xfrm>
        </p:spPr>
      </p:pic>
      <p:sp>
        <p:nvSpPr>
          <p:cNvPr id="3" name="Slide Number Placeholder 2">
            <a:extLst>
              <a:ext uri="{FF2B5EF4-FFF2-40B4-BE49-F238E27FC236}">
                <a16:creationId xmlns:a16="http://schemas.microsoft.com/office/drawing/2014/main" id="{D4861601-1F1B-955C-0314-63B8E4BB847B}"/>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179655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8962-673F-5026-794B-EEB573DAB50E}"/>
              </a:ext>
            </a:extLst>
          </p:cNvPr>
          <p:cNvSpPr>
            <a:spLocks noGrp="1"/>
          </p:cNvSpPr>
          <p:nvPr>
            <p:ph type="title"/>
          </p:nvPr>
        </p:nvSpPr>
        <p:spPr/>
        <p:txBody>
          <a:bodyPr/>
          <a:lstStyle/>
          <a:p>
            <a:r>
              <a:rPr lang="en-US" dirty="0"/>
              <a:t>SVD-example</a:t>
            </a:r>
          </a:p>
        </p:txBody>
      </p:sp>
      <p:pic>
        <p:nvPicPr>
          <p:cNvPr id="9" name="Content Placeholder 8">
            <a:extLst>
              <a:ext uri="{FF2B5EF4-FFF2-40B4-BE49-F238E27FC236}">
                <a16:creationId xmlns:a16="http://schemas.microsoft.com/office/drawing/2014/main" id="{486D48ED-CCD2-8904-021A-E85B70EE5F05}"/>
              </a:ext>
            </a:extLst>
          </p:cNvPr>
          <p:cNvPicPr>
            <a:picLocks noGrp="1" noChangeAspect="1"/>
          </p:cNvPicPr>
          <p:nvPr>
            <p:ph idx="1"/>
          </p:nvPr>
        </p:nvPicPr>
        <p:blipFill rotWithShape="1">
          <a:blip r:embed="rId2"/>
          <a:srcRect t="1946"/>
          <a:stretch/>
        </p:blipFill>
        <p:spPr>
          <a:xfrm>
            <a:off x="1623224" y="1905000"/>
            <a:ext cx="7519188" cy="4419600"/>
          </a:xfrm>
        </p:spPr>
      </p:pic>
      <p:sp>
        <p:nvSpPr>
          <p:cNvPr id="3" name="Slide Number Placeholder 2">
            <a:extLst>
              <a:ext uri="{FF2B5EF4-FFF2-40B4-BE49-F238E27FC236}">
                <a16:creationId xmlns:a16="http://schemas.microsoft.com/office/drawing/2014/main" id="{9200ADC4-B1C0-6890-66A4-72B3CB386510}"/>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2419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8962-673F-5026-794B-EEB573DAB50E}"/>
              </a:ext>
            </a:extLst>
          </p:cNvPr>
          <p:cNvSpPr>
            <a:spLocks noGrp="1"/>
          </p:cNvSpPr>
          <p:nvPr>
            <p:ph type="title"/>
          </p:nvPr>
        </p:nvSpPr>
        <p:spPr/>
        <p:txBody>
          <a:bodyPr/>
          <a:lstStyle/>
          <a:p>
            <a:r>
              <a:rPr lang="en-US" dirty="0"/>
              <a:t>SVD-example</a:t>
            </a:r>
          </a:p>
        </p:txBody>
      </p:sp>
      <p:pic>
        <p:nvPicPr>
          <p:cNvPr id="8" name="Content Placeholder 7">
            <a:extLst>
              <a:ext uri="{FF2B5EF4-FFF2-40B4-BE49-F238E27FC236}">
                <a16:creationId xmlns:a16="http://schemas.microsoft.com/office/drawing/2014/main" id="{4F2F02C5-831A-C10B-38BD-E0B754CAB93B}"/>
              </a:ext>
            </a:extLst>
          </p:cNvPr>
          <p:cNvPicPr>
            <a:picLocks noGrp="1" noChangeAspect="1"/>
          </p:cNvPicPr>
          <p:nvPr>
            <p:ph idx="1"/>
          </p:nvPr>
        </p:nvPicPr>
        <p:blipFill>
          <a:blip r:embed="rId2"/>
          <a:stretch>
            <a:fillRect/>
          </a:stretch>
        </p:blipFill>
        <p:spPr>
          <a:xfrm>
            <a:off x="1293812" y="1417637"/>
            <a:ext cx="9241305" cy="3776881"/>
          </a:xfrm>
        </p:spPr>
      </p:pic>
      <p:sp>
        <p:nvSpPr>
          <p:cNvPr id="3" name="Slide Number Placeholder 2">
            <a:extLst>
              <a:ext uri="{FF2B5EF4-FFF2-40B4-BE49-F238E27FC236}">
                <a16:creationId xmlns:a16="http://schemas.microsoft.com/office/drawing/2014/main" id="{C5DE2BFC-331B-98D0-1422-60DAE7090603}"/>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183607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D829-AAF1-2FBC-E730-D310CECB27FA}"/>
              </a:ext>
            </a:extLst>
          </p:cNvPr>
          <p:cNvSpPr>
            <a:spLocks noGrp="1"/>
          </p:cNvSpPr>
          <p:nvPr>
            <p:ph type="title"/>
          </p:nvPr>
        </p:nvSpPr>
        <p:spPr/>
        <p:txBody>
          <a:bodyPr/>
          <a:lstStyle/>
          <a:p>
            <a:r>
              <a:rPr lang="en-US" dirty="0">
                <a:solidFill>
                  <a:schemeClr val="tx2"/>
                </a:solidFill>
              </a:rPr>
              <a:t>User-Based Collaborative Filtering</a:t>
            </a:r>
            <a:endParaRPr lang="en-US" dirty="0"/>
          </a:p>
        </p:txBody>
      </p:sp>
      <p:sp>
        <p:nvSpPr>
          <p:cNvPr id="3" name="Content Placeholder 2">
            <a:extLst>
              <a:ext uri="{FF2B5EF4-FFF2-40B4-BE49-F238E27FC236}">
                <a16:creationId xmlns:a16="http://schemas.microsoft.com/office/drawing/2014/main" id="{8DE20E19-E3D6-B080-0A0C-5721E9E1BEAD}"/>
              </a:ext>
            </a:extLst>
          </p:cNvPr>
          <p:cNvSpPr>
            <a:spLocks noGrp="1"/>
          </p:cNvSpPr>
          <p:nvPr>
            <p:ph idx="1"/>
          </p:nvPr>
        </p:nvSpPr>
        <p:spPr/>
        <p:txBody>
          <a:bodyPr/>
          <a:lstStyle/>
          <a:p>
            <a:r>
              <a:rPr lang="en-US" dirty="0">
                <a:solidFill>
                  <a:schemeClr val="tx2"/>
                </a:solidFill>
              </a:rPr>
              <a:t>To suggest new recommendations to a particular user, a group of similar users (nearest neighbors) is created based on the interactions of the reference user. The items that are most popular in this group, but new to the target user, are used for the suggestions.</a:t>
            </a:r>
          </a:p>
        </p:txBody>
      </p:sp>
      <p:sp>
        <p:nvSpPr>
          <p:cNvPr id="4" name="Slide Number Placeholder 3">
            <a:extLst>
              <a:ext uri="{FF2B5EF4-FFF2-40B4-BE49-F238E27FC236}">
                <a16:creationId xmlns:a16="http://schemas.microsoft.com/office/drawing/2014/main" id="{CCB4746E-3D73-B029-6397-38F410B1F31D}"/>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299412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DD2B-68EE-601F-4A3A-4F20D441C624}"/>
              </a:ext>
            </a:extLst>
          </p:cNvPr>
          <p:cNvSpPr>
            <a:spLocks noGrp="1"/>
          </p:cNvSpPr>
          <p:nvPr>
            <p:ph type="title"/>
          </p:nvPr>
        </p:nvSpPr>
        <p:spPr/>
        <p:txBody>
          <a:bodyPr/>
          <a:lstStyle/>
          <a:p>
            <a:r>
              <a:rPr lang="en-US" dirty="0"/>
              <a:t>Surprise</a:t>
            </a:r>
          </a:p>
        </p:txBody>
      </p:sp>
      <p:sp>
        <p:nvSpPr>
          <p:cNvPr id="3" name="Content Placeholder 2">
            <a:extLst>
              <a:ext uri="{FF2B5EF4-FFF2-40B4-BE49-F238E27FC236}">
                <a16:creationId xmlns:a16="http://schemas.microsoft.com/office/drawing/2014/main" id="{F9E7F30B-AB2A-B07B-313A-B60F39428F2C}"/>
              </a:ext>
            </a:extLst>
          </p:cNvPr>
          <p:cNvSpPr>
            <a:spLocks noGrp="1"/>
          </p:cNvSpPr>
          <p:nvPr>
            <p:ph idx="1"/>
          </p:nvPr>
        </p:nvSpPr>
        <p:spPr/>
        <p:txBody>
          <a:bodyPr/>
          <a:lstStyle/>
          <a:p>
            <a:r>
              <a:rPr lang="en-US" dirty="0">
                <a:solidFill>
                  <a:schemeClr val="tx2"/>
                </a:solidFill>
              </a:rPr>
              <a:t>Surprise is one of the “scikit-based Python” libraries to develop recommender systems using explicit rating data. Since Surprise is one of scikit-based libraries, it is relatively easy to use for developers that are quite familiar using scikit-based libraries, such as scikit-learn. Conveniently, Surprise provides several algorithms to develop collaborative filtering recommender systems, starting from memory-based method (i.e. K-Nearest Neighbors or KNN) to model-based method (i.e. Singular Value Decomposition or SVD).</a:t>
            </a:r>
          </a:p>
        </p:txBody>
      </p:sp>
      <p:sp>
        <p:nvSpPr>
          <p:cNvPr id="4" name="Slide Number Placeholder 3">
            <a:extLst>
              <a:ext uri="{FF2B5EF4-FFF2-40B4-BE49-F238E27FC236}">
                <a16:creationId xmlns:a16="http://schemas.microsoft.com/office/drawing/2014/main" id="{F5A660B3-AA01-FC15-FC4F-7E7CA7677621}"/>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389170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DD2B-68EE-601F-4A3A-4F20D441C624}"/>
              </a:ext>
            </a:extLst>
          </p:cNvPr>
          <p:cNvSpPr>
            <a:spLocks noGrp="1"/>
          </p:cNvSpPr>
          <p:nvPr>
            <p:ph type="title"/>
          </p:nvPr>
        </p:nvSpPr>
        <p:spPr/>
        <p:txBody>
          <a:bodyPr/>
          <a:lstStyle/>
          <a:p>
            <a:r>
              <a:rPr lang="en-US" dirty="0"/>
              <a:t>Surprise</a:t>
            </a:r>
          </a:p>
        </p:txBody>
      </p:sp>
      <p:sp>
        <p:nvSpPr>
          <p:cNvPr id="3" name="Content Placeholder 2">
            <a:extLst>
              <a:ext uri="{FF2B5EF4-FFF2-40B4-BE49-F238E27FC236}">
                <a16:creationId xmlns:a16="http://schemas.microsoft.com/office/drawing/2014/main" id="{F9E7F30B-AB2A-B07B-313A-B60F39428F2C}"/>
              </a:ext>
            </a:extLst>
          </p:cNvPr>
          <p:cNvSpPr>
            <a:spLocks noGrp="1"/>
          </p:cNvSpPr>
          <p:nvPr>
            <p:ph idx="1"/>
          </p:nvPr>
        </p:nvSpPr>
        <p:spPr/>
        <p:txBody>
          <a:bodyPr/>
          <a:lstStyle/>
          <a:p>
            <a:r>
              <a:rPr lang="en-US" dirty="0">
                <a:solidFill>
                  <a:schemeClr val="tx2"/>
                </a:solidFill>
              </a:rPr>
              <a:t>Surprise is one of the “scikit-based Python” libraries to develop recommender systems using explicit rating data. Since Surprise is one of scikit-based libraries, it is relatively easy to use for developers that are quite familiar using scikit-based libraries, such as scikit-learn. Conveniently, Surprise provides several algorithms to develop collaborative filtering recommender systems, starting from memory-based method (i.e. K-Nearest Neighbors or KNN) to model-based method (i.e. Singular Value Decomposition or SVD).</a:t>
            </a:r>
          </a:p>
        </p:txBody>
      </p:sp>
      <p:sp>
        <p:nvSpPr>
          <p:cNvPr id="4" name="Slide Number Placeholder 3">
            <a:extLst>
              <a:ext uri="{FF2B5EF4-FFF2-40B4-BE49-F238E27FC236}">
                <a16:creationId xmlns:a16="http://schemas.microsoft.com/office/drawing/2014/main" id="{636FCD2F-DFFA-9CBD-75BC-4F3398CEE29A}"/>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231637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DD2B-68EE-601F-4A3A-4F20D441C624}"/>
              </a:ext>
            </a:extLst>
          </p:cNvPr>
          <p:cNvSpPr>
            <a:spLocks noGrp="1"/>
          </p:cNvSpPr>
          <p:nvPr>
            <p:ph type="title"/>
          </p:nvPr>
        </p:nvSpPr>
        <p:spPr/>
        <p:txBody>
          <a:bodyPr/>
          <a:lstStyle/>
          <a:p>
            <a:r>
              <a:rPr lang="en-US" dirty="0"/>
              <a:t>Surprise</a:t>
            </a:r>
          </a:p>
        </p:txBody>
      </p:sp>
      <p:sp>
        <p:nvSpPr>
          <p:cNvPr id="3" name="Content Placeholder 2">
            <a:extLst>
              <a:ext uri="{FF2B5EF4-FFF2-40B4-BE49-F238E27FC236}">
                <a16:creationId xmlns:a16="http://schemas.microsoft.com/office/drawing/2014/main" id="{F9E7F30B-AB2A-B07B-313A-B60F39428F2C}"/>
              </a:ext>
            </a:extLst>
          </p:cNvPr>
          <p:cNvSpPr>
            <a:spLocks noGrp="1"/>
          </p:cNvSpPr>
          <p:nvPr>
            <p:ph idx="1"/>
          </p:nvPr>
        </p:nvSpPr>
        <p:spPr/>
        <p:txBody>
          <a:bodyPr/>
          <a:lstStyle/>
          <a:p>
            <a:r>
              <a:rPr lang="en-US" dirty="0">
                <a:solidFill>
                  <a:schemeClr val="tx2"/>
                </a:solidFill>
              </a:rPr>
              <a:t>Surprise is one of the “scikit-based Python” libraries to develop recommender systems using explicit rating data. Since Surprise is one of scikit-based libraries, it is relatively easy to use for developers that are quite familiar using scikit-based libraries, such as scikit-learn. Conveniently, Surprise provides several algorithms to develop collaborative filtering recommender systems, starting from memory-based method (i.e. K-Nearest Neighbors or KNN) to model-based method (i.e. Singular Value Decomposition or SVD).</a:t>
            </a:r>
          </a:p>
        </p:txBody>
      </p:sp>
      <p:sp>
        <p:nvSpPr>
          <p:cNvPr id="4" name="Slide Number Placeholder 3">
            <a:extLst>
              <a:ext uri="{FF2B5EF4-FFF2-40B4-BE49-F238E27FC236}">
                <a16:creationId xmlns:a16="http://schemas.microsoft.com/office/drawing/2014/main" id="{A9B3384D-7424-ACA1-C455-8847927A11E6}"/>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199342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0D9A-4EBC-BAF9-AE44-EB37AC347D27}"/>
              </a:ext>
            </a:extLst>
          </p:cNvPr>
          <p:cNvSpPr>
            <a:spLocks noGrp="1"/>
          </p:cNvSpPr>
          <p:nvPr>
            <p:ph type="title"/>
          </p:nvPr>
        </p:nvSpPr>
        <p:spPr/>
        <p:txBody>
          <a:bodyPr/>
          <a:lstStyle/>
          <a:p>
            <a:r>
              <a:rPr lang="en-US" dirty="0"/>
              <a:t>SVD implementation using Surprise</a:t>
            </a:r>
          </a:p>
        </p:txBody>
      </p:sp>
      <p:sp>
        <p:nvSpPr>
          <p:cNvPr id="3" name="Content Placeholder 2">
            <a:extLst>
              <a:ext uri="{FF2B5EF4-FFF2-40B4-BE49-F238E27FC236}">
                <a16:creationId xmlns:a16="http://schemas.microsoft.com/office/drawing/2014/main" id="{19E07183-D063-D97A-78BB-54B61F91A98C}"/>
              </a:ext>
            </a:extLst>
          </p:cNvPr>
          <p:cNvSpPr>
            <a:spLocks noGrp="1"/>
          </p:cNvSpPr>
          <p:nvPr>
            <p:ph idx="1"/>
          </p:nvPr>
        </p:nvSpPr>
        <p:spPr/>
        <p:txBody>
          <a:bodyPr/>
          <a:lstStyle/>
          <a:p>
            <a:r>
              <a:rPr lang="en-US" dirty="0">
                <a:solidFill>
                  <a:schemeClr val="tx2"/>
                </a:solidFill>
              </a:rPr>
              <a:t>First we read the dataset</a:t>
            </a:r>
          </a:p>
          <a:p>
            <a:endParaRPr lang="en-US" dirty="0">
              <a:solidFill>
                <a:schemeClr val="tx2"/>
              </a:solidFill>
            </a:endParaRPr>
          </a:p>
          <a:p>
            <a:endParaRPr lang="en-US" dirty="0">
              <a:solidFill>
                <a:schemeClr val="tx2"/>
              </a:solidFill>
            </a:endParaRPr>
          </a:p>
          <a:p>
            <a:endParaRPr lang="en-US" dirty="0">
              <a:solidFill>
                <a:schemeClr val="tx2"/>
              </a:solidFill>
            </a:endParaRPr>
          </a:p>
          <a:p>
            <a:pPr marL="0" indent="0">
              <a:buNone/>
            </a:pPr>
            <a:endParaRPr lang="en-US" dirty="0">
              <a:solidFill>
                <a:schemeClr val="tx2"/>
              </a:solidFill>
            </a:endParaRPr>
          </a:p>
        </p:txBody>
      </p:sp>
      <p:pic>
        <p:nvPicPr>
          <p:cNvPr id="5" name="Picture 4">
            <a:extLst>
              <a:ext uri="{FF2B5EF4-FFF2-40B4-BE49-F238E27FC236}">
                <a16:creationId xmlns:a16="http://schemas.microsoft.com/office/drawing/2014/main" id="{5E401C7C-F9BF-62BA-5791-C9C9BE082D53}"/>
              </a:ext>
            </a:extLst>
          </p:cNvPr>
          <p:cNvPicPr>
            <a:picLocks noChangeAspect="1"/>
          </p:cNvPicPr>
          <p:nvPr/>
        </p:nvPicPr>
        <p:blipFill rotWithShape="1">
          <a:blip r:embed="rId2"/>
          <a:srcRect r="59504"/>
          <a:stretch/>
        </p:blipFill>
        <p:spPr>
          <a:xfrm>
            <a:off x="1476460" y="2260876"/>
            <a:ext cx="5029200" cy="1168124"/>
          </a:xfrm>
          <a:prstGeom prst="rect">
            <a:avLst/>
          </a:prstGeom>
        </p:spPr>
      </p:pic>
      <p:sp>
        <p:nvSpPr>
          <p:cNvPr id="4" name="Slide Number Placeholder 3">
            <a:extLst>
              <a:ext uri="{FF2B5EF4-FFF2-40B4-BE49-F238E27FC236}">
                <a16:creationId xmlns:a16="http://schemas.microsoft.com/office/drawing/2014/main" id="{DCF08975-50F4-6DA1-06BB-6F2A4B3197F8}"/>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170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12A3-7F08-9548-F9B4-340554C1FE5D}"/>
              </a:ext>
            </a:extLst>
          </p:cNvPr>
          <p:cNvSpPr>
            <a:spLocks noGrp="1"/>
          </p:cNvSpPr>
          <p:nvPr>
            <p:ph type="title"/>
          </p:nvPr>
        </p:nvSpPr>
        <p:spPr/>
        <p:txBody>
          <a:bodyPr/>
          <a:lstStyle/>
          <a:p>
            <a:r>
              <a:rPr lang="en-US" dirty="0"/>
              <a:t>SVD implementation using Surprise</a:t>
            </a:r>
          </a:p>
        </p:txBody>
      </p:sp>
      <p:sp>
        <p:nvSpPr>
          <p:cNvPr id="3" name="Content Placeholder 2">
            <a:extLst>
              <a:ext uri="{FF2B5EF4-FFF2-40B4-BE49-F238E27FC236}">
                <a16:creationId xmlns:a16="http://schemas.microsoft.com/office/drawing/2014/main" id="{4CB1D9FF-0382-FDC5-E59F-B51A2DBAF7B6}"/>
              </a:ext>
            </a:extLst>
          </p:cNvPr>
          <p:cNvSpPr>
            <a:spLocks noGrp="1"/>
          </p:cNvSpPr>
          <p:nvPr>
            <p:ph idx="1"/>
          </p:nvPr>
        </p:nvSpPr>
        <p:spPr/>
        <p:txBody>
          <a:bodyPr/>
          <a:lstStyle/>
          <a:p>
            <a:r>
              <a:rPr lang="en-US" dirty="0">
                <a:solidFill>
                  <a:schemeClr val="tx2"/>
                </a:solidFill>
              </a:rPr>
              <a:t>Our datasets are like this</a:t>
            </a:r>
          </a:p>
        </p:txBody>
      </p:sp>
      <p:pic>
        <p:nvPicPr>
          <p:cNvPr id="4" name="Picture 3">
            <a:extLst>
              <a:ext uri="{FF2B5EF4-FFF2-40B4-BE49-F238E27FC236}">
                <a16:creationId xmlns:a16="http://schemas.microsoft.com/office/drawing/2014/main" id="{E2D40A2D-F665-3E8A-66BD-C56BD71C2E36}"/>
              </a:ext>
            </a:extLst>
          </p:cNvPr>
          <p:cNvPicPr>
            <a:picLocks noChangeAspect="1"/>
          </p:cNvPicPr>
          <p:nvPr/>
        </p:nvPicPr>
        <p:blipFill>
          <a:blip r:embed="rId2"/>
          <a:stretch>
            <a:fillRect/>
          </a:stretch>
        </p:blipFill>
        <p:spPr>
          <a:xfrm>
            <a:off x="1751012" y="2282297"/>
            <a:ext cx="4500976" cy="2283315"/>
          </a:xfrm>
          <a:prstGeom prst="rect">
            <a:avLst/>
          </a:prstGeom>
        </p:spPr>
      </p:pic>
      <p:pic>
        <p:nvPicPr>
          <p:cNvPr id="6" name="Picture 5">
            <a:extLst>
              <a:ext uri="{FF2B5EF4-FFF2-40B4-BE49-F238E27FC236}">
                <a16:creationId xmlns:a16="http://schemas.microsoft.com/office/drawing/2014/main" id="{6EA1532D-6A44-F653-9E33-5A3006436A8D}"/>
              </a:ext>
            </a:extLst>
          </p:cNvPr>
          <p:cNvPicPr>
            <a:picLocks noChangeAspect="1"/>
          </p:cNvPicPr>
          <p:nvPr/>
        </p:nvPicPr>
        <p:blipFill>
          <a:blip r:embed="rId3"/>
          <a:stretch>
            <a:fillRect/>
          </a:stretch>
        </p:blipFill>
        <p:spPr>
          <a:xfrm>
            <a:off x="1751012" y="4565612"/>
            <a:ext cx="7202129" cy="2189097"/>
          </a:xfrm>
          <a:prstGeom prst="rect">
            <a:avLst/>
          </a:prstGeom>
        </p:spPr>
      </p:pic>
      <p:sp>
        <p:nvSpPr>
          <p:cNvPr id="5" name="Slide Number Placeholder 4">
            <a:extLst>
              <a:ext uri="{FF2B5EF4-FFF2-40B4-BE49-F238E27FC236}">
                <a16:creationId xmlns:a16="http://schemas.microsoft.com/office/drawing/2014/main" id="{EB76E2FF-3BC4-8D89-E174-F6A4D75A76A1}"/>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281713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CC45-E6DC-BE01-A635-B7917BD9C0CD}"/>
              </a:ext>
            </a:extLst>
          </p:cNvPr>
          <p:cNvSpPr>
            <a:spLocks noGrp="1"/>
          </p:cNvSpPr>
          <p:nvPr>
            <p:ph type="title"/>
          </p:nvPr>
        </p:nvSpPr>
        <p:spPr/>
        <p:txBody>
          <a:bodyPr/>
          <a:lstStyle/>
          <a:p>
            <a:r>
              <a:rPr lang="en-US" dirty="0"/>
              <a:t>SVD implementation using Surprise</a:t>
            </a:r>
          </a:p>
        </p:txBody>
      </p:sp>
      <p:sp>
        <p:nvSpPr>
          <p:cNvPr id="3" name="Content Placeholder 2">
            <a:extLst>
              <a:ext uri="{FF2B5EF4-FFF2-40B4-BE49-F238E27FC236}">
                <a16:creationId xmlns:a16="http://schemas.microsoft.com/office/drawing/2014/main" id="{D28B9668-4A1F-173E-B3DB-4A5395A18CD2}"/>
              </a:ext>
            </a:extLst>
          </p:cNvPr>
          <p:cNvSpPr>
            <a:spLocks noGrp="1"/>
          </p:cNvSpPr>
          <p:nvPr>
            <p:ph idx="1"/>
          </p:nvPr>
        </p:nvSpPr>
        <p:spPr/>
        <p:txBody>
          <a:bodyPr/>
          <a:lstStyle/>
          <a:p>
            <a:r>
              <a:rPr lang="en-US" dirty="0">
                <a:solidFill>
                  <a:schemeClr val="tx2"/>
                </a:solidFill>
              </a:rPr>
              <a:t>The Reader class is used to parse a file containing </a:t>
            </a:r>
            <a:r>
              <a:rPr lang="en-US" dirty="0" err="1">
                <a:solidFill>
                  <a:schemeClr val="tx2"/>
                </a:solidFill>
              </a:rPr>
              <a:t>ratings.Such</a:t>
            </a:r>
            <a:r>
              <a:rPr lang="en-US" dirty="0">
                <a:solidFill>
                  <a:schemeClr val="tx2"/>
                </a:solidFill>
              </a:rPr>
              <a:t> a file is assumed to specify only one rating per line, and each line needs to respect the following structure:</a:t>
            </a:r>
          </a:p>
          <a:p>
            <a:r>
              <a:rPr lang="en-US" dirty="0">
                <a:solidFill>
                  <a:schemeClr val="tx2"/>
                </a:solidFill>
              </a:rPr>
              <a:t>user ; item ; rating ; [timestamp]</a:t>
            </a:r>
          </a:p>
          <a:p>
            <a:r>
              <a:rPr lang="en-US" dirty="0" err="1">
                <a:solidFill>
                  <a:schemeClr val="tx2"/>
                </a:solidFill>
              </a:rPr>
              <a:t>Dataset.load_from_file:Load</a:t>
            </a:r>
            <a:r>
              <a:rPr lang="en-US" dirty="0">
                <a:solidFill>
                  <a:schemeClr val="tx2"/>
                </a:solidFill>
              </a:rPr>
              <a:t> a dataset from a (custom) file.</a:t>
            </a:r>
          </a:p>
          <a:p>
            <a:endParaRPr lang="en-US" dirty="0"/>
          </a:p>
        </p:txBody>
      </p:sp>
      <p:sp>
        <p:nvSpPr>
          <p:cNvPr id="4" name="Slide Number Placeholder 3">
            <a:extLst>
              <a:ext uri="{FF2B5EF4-FFF2-40B4-BE49-F238E27FC236}">
                <a16:creationId xmlns:a16="http://schemas.microsoft.com/office/drawing/2014/main" id="{887B9569-2F94-515E-8FF0-D22EC07E4B91}"/>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166113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332D-6095-0C01-FD2E-5CB5F48EB798}"/>
              </a:ext>
            </a:extLst>
          </p:cNvPr>
          <p:cNvSpPr>
            <a:spLocks noGrp="1"/>
          </p:cNvSpPr>
          <p:nvPr>
            <p:ph type="title"/>
          </p:nvPr>
        </p:nvSpPr>
        <p:spPr/>
        <p:txBody>
          <a:bodyPr/>
          <a:lstStyle/>
          <a:p>
            <a:r>
              <a:rPr lang="en-US" dirty="0"/>
              <a:t>SVD implementation using Surprise</a:t>
            </a:r>
          </a:p>
        </p:txBody>
      </p:sp>
      <p:sp>
        <p:nvSpPr>
          <p:cNvPr id="3" name="Content Placeholder 2">
            <a:extLst>
              <a:ext uri="{FF2B5EF4-FFF2-40B4-BE49-F238E27FC236}">
                <a16:creationId xmlns:a16="http://schemas.microsoft.com/office/drawing/2014/main" id="{C1570051-CB6A-57CC-C5E3-7150A25497D2}"/>
              </a:ext>
            </a:extLst>
          </p:cNvPr>
          <p:cNvSpPr>
            <a:spLocks noGrp="1"/>
          </p:cNvSpPr>
          <p:nvPr>
            <p:ph idx="1"/>
          </p:nvPr>
        </p:nvSpPr>
        <p:spPr/>
        <p:txBody>
          <a:bodyPr/>
          <a:lstStyle/>
          <a:p>
            <a:r>
              <a:rPr lang="en-US" dirty="0">
                <a:solidFill>
                  <a:schemeClr val="tx2"/>
                </a:solidFill>
              </a:rPr>
              <a:t>We use </a:t>
            </a:r>
            <a:r>
              <a:rPr lang="en-US" dirty="0" err="1">
                <a:solidFill>
                  <a:schemeClr val="tx2"/>
                </a:solidFill>
              </a:rPr>
              <a:t>svd</a:t>
            </a:r>
            <a:r>
              <a:rPr lang="en-US" dirty="0">
                <a:solidFill>
                  <a:schemeClr val="tx2"/>
                </a:solidFill>
              </a:rPr>
              <a:t> to train model and them we use cross validation</a:t>
            </a:r>
          </a:p>
        </p:txBody>
      </p:sp>
      <p:pic>
        <p:nvPicPr>
          <p:cNvPr id="5" name="Picture 4">
            <a:extLst>
              <a:ext uri="{FF2B5EF4-FFF2-40B4-BE49-F238E27FC236}">
                <a16:creationId xmlns:a16="http://schemas.microsoft.com/office/drawing/2014/main" id="{08C9BC6F-5771-2FBA-B239-8006EE1E7F15}"/>
              </a:ext>
            </a:extLst>
          </p:cNvPr>
          <p:cNvPicPr>
            <a:picLocks noChangeAspect="1"/>
          </p:cNvPicPr>
          <p:nvPr/>
        </p:nvPicPr>
        <p:blipFill>
          <a:blip r:embed="rId2"/>
          <a:stretch>
            <a:fillRect/>
          </a:stretch>
        </p:blipFill>
        <p:spPr>
          <a:xfrm>
            <a:off x="1593436" y="2754561"/>
            <a:ext cx="9306714" cy="2503239"/>
          </a:xfrm>
          <a:prstGeom prst="rect">
            <a:avLst/>
          </a:prstGeom>
        </p:spPr>
      </p:pic>
      <p:sp>
        <p:nvSpPr>
          <p:cNvPr id="4" name="Slide Number Placeholder 3">
            <a:extLst>
              <a:ext uri="{FF2B5EF4-FFF2-40B4-BE49-F238E27FC236}">
                <a16:creationId xmlns:a16="http://schemas.microsoft.com/office/drawing/2014/main" id="{3A71D245-D68B-E392-4C40-2475D32369F2}"/>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24755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332D-6095-0C01-FD2E-5CB5F48EB798}"/>
              </a:ext>
            </a:extLst>
          </p:cNvPr>
          <p:cNvSpPr>
            <a:spLocks noGrp="1"/>
          </p:cNvSpPr>
          <p:nvPr>
            <p:ph type="title"/>
          </p:nvPr>
        </p:nvSpPr>
        <p:spPr/>
        <p:txBody>
          <a:bodyPr/>
          <a:lstStyle/>
          <a:p>
            <a:r>
              <a:rPr lang="en-US" dirty="0"/>
              <a:t>SVD implementation using Surprise</a:t>
            </a:r>
          </a:p>
        </p:txBody>
      </p:sp>
      <p:sp>
        <p:nvSpPr>
          <p:cNvPr id="3" name="Content Placeholder 2">
            <a:extLst>
              <a:ext uri="{FF2B5EF4-FFF2-40B4-BE49-F238E27FC236}">
                <a16:creationId xmlns:a16="http://schemas.microsoft.com/office/drawing/2014/main" id="{C1570051-CB6A-57CC-C5E3-7150A25497D2}"/>
              </a:ext>
            </a:extLst>
          </p:cNvPr>
          <p:cNvSpPr>
            <a:spLocks noGrp="1"/>
          </p:cNvSpPr>
          <p:nvPr>
            <p:ph idx="1"/>
          </p:nvPr>
        </p:nvSpPr>
        <p:spPr/>
        <p:txBody>
          <a:bodyPr/>
          <a:lstStyle/>
          <a:p>
            <a:r>
              <a:rPr lang="en-US" dirty="0">
                <a:solidFill>
                  <a:schemeClr val="tx2"/>
                </a:solidFill>
              </a:rPr>
              <a:t>This is our losses</a:t>
            </a:r>
          </a:p>
        </p:txBody>
      </p:sp>
      <p:pic>
        <p:nvPicPr>
          <p:cNvPr id="6" name="Picture 5">
            <a:extLst>
              <a:ext uri="{FF2B5EF4-FFF2-40B4-BE49-F238E27FC236}">
                <a16:creationId xmlns:a16="http://schemas.microsoft.com/office/drawing/2014/main" id="{464F0802-89F3-2423-25B0-2861A3026197}"/>
              </a:ext>
            </a:extLst>
          </p:cNvPr>
          <p:cNvPicPr>
            <a:picLocks noChangeAspect="1"/>
          </p:cNvPicPr>
          <p:nvPr/>
        </p:nvPicPr>
        <p:blipFill>
          <a:blip r:embed="rId2"/>
          <a:stretch>
            <a:fillRect/>
          </a:stretch>
        </p:blipFill>
        <p:spPr>
          <a:xfrm>
            <a:off x="1564954" y="2514600"/>
            <a:ext cx="7916380" cy="2200582"/>
          </a:xfrm>
          <a:prstGeom prst="rect">
            <a:avLst/>
          </a:prstGeom>
        </p:spPr>
      </p:pic>
      <p:sp>
        <p:nvSpPr>
          <p:cNvPr id="4" name="Slide Number Placeholder 3">
            <a:extLst>
              <a:ext uri="{FF2B5EF4-FFF2-40B4-BE49-F238E27FC236}">
                <a16:creationId xmlns:a16="http://schemas.microsoft.com/office/drawing/2014/main" id="{90259D26-5FE8-B1C7-8EC6-61CA131B5AAE}"/>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29083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4DB-1D66-0FE1-8D51-2322325F091B}"/>
              </a:ext>
            </a:extLst>
          </p:cNvPr>
          <p:cNvSpPr>
            <a:spLocks noGrp="1"/>
          </p:cNvSpPr>
          <p:nvPr>
            <p:ph type="title"/>
          </p:nvPr>
        </p:nvSpPr>
        <p:spPr/>
        <p:txBody>
          <a:bodyPr/>
          <a:lstStyle/>
          <a:p>
            <a:r>
              <a:rPr lang="en-US" dirty="0"/>
              <a:t>User based and item based collaborative filtering using surprise</a:t>
            </a:r>
          </a:p>
        </p:txBody>
      </p:sp>
      <p:pic>
        <p:nvPicPr>
          <p:cNvPr id="5" name="Content Placeholder 4">
            <a:extLst>
              <a:ext uri="{FF2B5EF4-FFF2-40B4-BE49-F238E27FC236}">
                <a16:creationId xmlns:a16="http://schemas.microsoft.com/office/drawing/2014/main" id="{5058B7EA-A66A-E599-50E3-447BB26BB0D9}"/>
              </a:ext>
            </a:extLst>
          </p:cNvPr>
          <p:cNvPicPr>
            <a:picLocks noGrp="1" noChangeAspect="1"/>
          </p:cNvPicPr>
          <p:nvPr>
            <p:ph idx="1"/>
          </p:nvPr>
        </p:nvPicPr>
        <p:blipFill>
          <a:blip r:embed="rId2"/>
          <a:stretch>
            <a:fillRect/>
          </a:stretch>
        </p:blipFill>
        <p:spPr>
          <a:xfrm>
            <a:off x="1370012" y="2286000"/>
            <a:ext cx="8726118" cy="3905795"/>
          </a:xfrm>
        </p:spPr>
      </p:pic>
      <p:sp>
        <p:nvSpPr>
          <p:cNvPr id="6" name="TextBox 5">
            <a:extLst>
              <a:ext uri="{FF2B5EF4-FFF2-40B4-BE49-F238E27FC236}">
                <a16:creationId xmlns:a16="http://schemas.microsoft.com/office/drawing/2014/main" id="{F29A3AC2-F3CE-F41A-BA4F-31324CD774FA}"/>
              </a:ext>
            </a:extLst>
          </p:cNvPr>
          <p:cNvSpPr txBox="1"/>
          <p:nvPr/>
        </p:nvSpPr>
        <p:spPr>
          <a:xfrm>
            <a:off x="1370012" y="1752600"/>
            <a:ext cx="7856918" cy="369332"/>
          </a:xfrm>
          <a:prstGeom prst="rect">
            <a:avLst/>
          </a:prstGeom>
          <a:noFill/>
        </p:spPr>
        <p:txBody>
          <a:bodyPr wrap="square" rtlCol="0">
            <a:spAutoFit/>
          </a:bodyPr>
          <a:lstStyle/>
          <a:p>
            <a:r>
              <a:rPr lang="en-US" dirty="0">
                <a:solidFill>
                  <a:schemeClr val="tx2"/>
                </a:solidFill>
              </a:rPr>
              <a:t>Like last example we make our dataset. Then we split it in two dataset</a:t>
            </a:r>
          </a:p>
        </p:txBody>
      </p:sp>
      <p:sp>
        <p:nvSpPr>
          <p:cNvPr id="3" name="Slide Number Placeholder 2">
            <a:extLst>
              <a:ext uri="{FF2B5EF4-FFF2-40B4-BE49-F238E27FC236}">
                <a16:creationId xmlns:a16="http://schemas.microsoft.com/office/drawing/2014/main" id="{AE23AD18-AF8E-B91F-5A84-D061A8B7CC83}"/>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13331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4DB-1D66-0FE1-8D51-2322325F091B}"/>
              </a:ext>
            </a:extLst>
          </p:cNvPr>
          <p:cNvSpPr>
            <a:spLocks noGrp="1"/>
          </p:cNvSpPr>
          <p:nvPr>
            <p:ph type="title"/>
          </p:nvPr>
        </p:nvSpPr>
        <p:spPr/>
        <p:txBody>
          <a:bodyPr/>
          <a:lstStyle/>
          <a:p>
            <a:r>
              <a:rPr lang="en-US" dirty="0"/>
              <a:t>User based and item based collaborative filtering using surprise</a:t>
            </a:r>
          </a:p>
        </p:txBody>
      </p:sp>
      <p:pic>
        <p:nvPicPr>
          <p:cNvPr id="4" name="Picture 3">
            <a:extLst>
              <a:ext uri="{FF2B5EF4-FFF2-40B4-BE49-F238E27FC236}">
                <a16:creationId xmlns:a16="http://schemas.microsoft.com/office/drawing/2014/main" id="{1C86B537-4F28-13D5-14ED-B0D407B06E9F}"/>
              </a:ext>
            </a:extLst>
          </p:cNvPr>
          <p:cNvPicPr>
            <a:picLocks noChangeAspect="1"/>
          </p:cNvPicPr>
          <p:nvPr/>
        </p:nvPicPr>
        <p:blipFill>
          <a:blip r:embed="rId2"/>
          <a:stretch>
            <a:fillRect/>
          </a:stretch>
        </p:blipFill>
        <p:spPr>
          <a:xfrm>
            <a:off x="1395319" y="3429000"/>
            <a:ext cx="7511096" cy="3373294"/>
          </a:xfrm>
          <a:prstGeom prst="rect">
            <a:avLst/>
          </a:prstGeom>
        </p:spPr>
      </p:pic>
      <p:sp>
        <p:nvSpPr>
          <p:cNvPr id="8" name="Content Placeholder 7">
            <a:extLst>
              <a:ext uri="{FF2B5EF4-FFF2-40B4-BE49-F238E27FC236}">
                <a16:creationId xmlns:a16="http://schemas.microsoft.com/office/drawing/2014/main" id="{97B12866-AD6B-B371-CA59-6B84EA26AC87}"/>
              </a:ext>
            </a:extLst>
          </p:cNvPr>
          <p:cNvSpPr>
            <a:spLocks noGrp="1"/>
          </p:cNvSpPr>
          <p:nvPr>
            <p:ph idx="1"/>
          </p:nvPr>
        </p:nvSpPr>
        <p:spPr>
          <a:xfrm>
            <a:off x="1217612" y="1417637"/>
            <a:ext cx="8839200" cy="1858963"/>
          </a:xfrm>
        </p:spPr>
        <p:txBody>
          <a:bodyPr>
            <a:normAutofit fontScale="77500" lnSpcReduction="20000"/>
          </a:bodyPr>
          <a:lstStyle/>
          <a:p>
            <a:r>
              <a:rPr lang="en-US" dirty="0">
                <a:solidFill>
                  <a:schemeClr val="tx2"/>
                </a:solidFill>
              </a:rPr>
              <a:t>We use cosine similarity as our measurement and we make the algorithm user based. We train the model, Then for testing we predict the ratings.</a:t>
            </a:r>
          </a:p>
          <a:p>
            <a:r>
              <a:rPr lang="en-US" dirty="0">
                <a:solidFill>
                  <a:schemeClr val="tx2"/>
                </a:solidFill>
              </a:rPr>
              <a:t>If we set </a:t>
            </a:r>
            <a:r>
              <a:rPr lang="en-US" dirty="0" err="1">
                <a:solidFill>
                  <a:schemeClr val="tx2"/>
                </a:solidFill>
              </a:rPr>
              <a:t>user_based</a:t>
            </a:r>
            <a:r>
              <a:rPr lang="en-US" dirty="0">
                <a:solidFill>
                  <a:schemeClr val="tx2"/>
                </a:solidFill>
              </a:rPr>
              <a:t> </a:t>
            </a:r>
            <a:r>
              <a:rPr lang="en-US" dirty="0" err="1">
                <a:solidFill>
                  <a:schemeClr val="tx2"/>
                </a:solidFill>
              </a:rPr>
              <a:t>False,then</a:t>
            </a:r>
            <a:r>
              <a:rPr lang="en-US" dirty="0">
                <a:solidFill>
                  <a:schemeClr val="tx2"/>
                </a:solidFill>
              </a:rPr>
              <a:t> the algorithm is item based.</a:t>
            </a:r>
          </a:p>
          <a:p>
            <a:r>
              <a:rPr lang="en-US" dirty="0">
                <a:solidFill>
                  <a:schemeClr val="tx2"/>
                </a:solidFill>
              </a:rPr>
              <a:t>Why </a:t>
            </a:r>
            <a:r>
              <a:rPr lang="en-US" dirty="0" err="1">
                <a:solidFill>
                  <a:schemeClr val="tx2"/>
                </a:solidFill>
              </a:rPr>
              <a:t>knn</a:t>
            </a:r>
            <a:r>
              <a:rPr lang="en-US" dirty="0">
                <a:solidFill>
                  <a:schemeClr val="tx2"/>
                </a:solidFill>
              </a:rPr>
              <a:t>? because </a:t>
            </a:r>
            <a:r>
              <a:rPr lang="en-US" dirty="0" err="1">
                <a:solidFill>
                  <a:schemeClr val="tx2"/>
                </a:solidFill>
              </a:rPr>
              <a:t>knn</a:t>
            </a:r>
            <a:r>
              <a:rPr lang="en-US" dirty="0">
                <a:solidFill>
                  <a:schemeClr val="tx2"/>
                </a:solidFill>
              </a:rPr>
              <a:t> is based on how similar two objects are and this is our </a:t>
            </a:r>
            <a:r>
              <a:rPr lang="en-US">
                <a:solidFill>
                  <a:schemeClr val="tx2"/>
                </a:solidFill>
              </a:rPr>
              <a:t>purpose here.</a:t>
            </a:r>
            <a:endParaRPr lang="en-US" dirty="0">
              <a:solidFill>
                <a:schemeClr val="tx2"/>
              </a:solidFill>
            </a:endParaRPr>
          </a:p>
        </p:txBody>
      </p:sp>
      <p:sp>
        <p:nvSpPr>
          <p:cNvPr id="3" name="Slide Number Placeholder 2">
            <a:extLst>
              <a:ext uri="{FF2B5EF4-FFF2-40B4-BE49-F238E27FC236}">
                <a16:creationId xmlns:a16="http://schemas.microsoft.com/office/drawing/2014/main" id="{D07331B1-97AF-1DF2-4703-FACB81BD3062}"/>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399069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lstStyle/>
          <a:p>
            <a:r>
              <a:rPr lang="en-US" dirty="0">
                <a:solidFill>
                  <a:schemeClr val="tx2"/>
                </a:solidFill>
              </a:rPr>
              <a:t>User to user collaborative filtering basically operates under the assumption that users who gave similar ratings to a certain item are likely to have the same preference for other items as well. Therefore this method mainly relies on finding similarity between users.</a:t>
            </a:r>
          </a:p>
        </p:txBody>
      </p:sp>
      <p:sp>
        <p:nvSpPr>
          <p:cNvPr id="4" name="Slide Number Placeholder 3">
            <a:extLst>
              <a:ext uri="{FF2B5EF4-FFF2-40B4-BE49-F238E27FC236}">
                <a16:creationId xmlns:a16="http://schemas.microsoft.com/office/drawing/2014/main" id="{D90C7EE8-9122-5068-9CF4-DEB919B2CD49}"/>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346171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2A4A-254D-29D9-1802-4AE81EF5CC6F}"/>
              </a:ext>
            </a:extLst>
          </p:cNvPr>
          <p:cNvSpPr>
            <a:spLocks noGrp="1"/>
          </p:cNvSpPr>
          <p:nvPr>
            <p:ph type="title"/>
          </p:nvPr>
        </p:nvSpPr>
        <p:spPr/>
        <p:txBody>
          <a:bodyPr/>
          <a:lstStyle/>
          <a:p>
            <a:r>
              <a:rPr lang="en-US" dirty="0"/>
              <a:t>User based and item based collaborative filtering using surprise</a:t>
            </a:r>
          </a:p>
        </p:txBody>
      </p:sp>
      <p:sp>
        <p:nvSpPr>
          <p:cNvPr id="7" name="Content Placeholder 6">
            <a:extLst>
              <a:ext uri="{FF2B5EF4-FFF2-40B4-BE49-F238E27FC236}">
                <a16:creationId xmlns:a16="http://schemas.microsoft.com/office/drawing/2014/main" id="{2B17C96E-C186-0F09-1CEF-05EA928453F2}"/>
              </a:ext>
            </a:extLst>
          </p:cNvPr>
          <p:cNvSpPr>
            <a:spLocks noGrp="1"/>
          </p:cNvSpPr>
          <p:nvPr>
            <p:ph idx="1"/>
          </p:nvPr>
        </p:nvSpPr>
        <p:spPr/>
        <p:txBody>
          <a:bodyPr/>
          <a:lstStyle/>
          <a:p>
            <a:r>
              <a:rPr lang="en-US" dirty="0">
                <a:solidFill>
                  <a:schemeClr val="tx2"/>
                </a:solidFill>
              </a:rPr>
              <a:t>For evaluating our model we print a part of prediction and test set</a:t>
            </a:r>
            <a:r>
              <a:rPr lang="en-US" dirty="0"/>
              <a:t>.</a:t>
            </a:r>
          </a:p>
        </p:txBody>
      </p:sp>
      <p:pic>
        <p:nvPicPr>
          <p:cNvPr id="9" name="Picture 8">
            <a:extLst>
              <a:ext uri="{FF2B5EF4-FFF2-40B4-BE49-F238E27FC236}">
                <a16:creationId xmlns:a16="http://schemas.microsoft.com/office/drawing/2014/main" id="{9809C0A5-A180-7DEA-365A-F250C5423844}"/>
              </a:ext>
            </a:extLst>
          </p:cNvPr>
          <p:cNvPicPr>
            <a:picLocks noChangeAspect="1"/>
          </p:cNvPicPr>
          <p:nvPr/>
        </p:nvPicPr>
        <p:blipFill>
          <a:blip r:embed="rId2"/>
          <a:stretch>
            <a:fillRect/>
          </a:stretch>
        </p:blipFill>
        <p:spPr>
          <a:xfrm>
            <a:off x="1652960" y="2641358"/>
            <a:ext cx="9663752" cy="4038842"/>
          </a:xfrm>
          <a:prstGeom prst="rect">
            <a:avLst/>
          </a:prstGeom>
        </p:spPr>
      </p:pic>
      <p:sp>
        <p:nvSpPr>
          <p:cNvPr id="3" name="Slide Number Placeholder 2">
            <a:extLst>
              <a:ext uri="{FF2B5EF4-FFF2-40B4-BE49-F238E27FC236}">
                <a16:creationId xmlns:a16="http://schemas.microsoft.com/office/drawing/2014/main" id="{5CE51EF8-66C3-E982-D45A-999DEED29927}"/>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333217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Filtering-algorithm</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lstStyle/>
          <a:p>
            <a:r>
              <a:rPr lang="en-US" dirty="0">
                <a:solidFill>
                  <a:schemeClr val="tx2"/>
                </a:solidFill>
              </a:rPr>
              <a:t>Step 1: Finding the similarity of users to the target user U. Similarity for any two users ‘a’ and ‘b’ can be calculated from the given formula:</a:t>
            </a:r>
          </a:p>
          <a:p>
            <a:endParaRPr lang="en-US" dirty="0">
              <a:solidFill>
                <a:schemeClr val="tx2"/>
              </a:solidFill>
            </a:endParaRPr>
          </a:p>
        </p:txBody>
      </p:sp>
      <p:pic>
        <p:nvPicPr>
          <p:cNvPr id="7" name="Graphic 6">
            <a:extLst>
              <a:ext uri="{FF2B5EF4-FFF2-40B4-BE49-F238E27FC236}">
                <a16:creationId xmlns:a16="http://schemas.microsoft.com/office/drawing/2014/main" id="{685A4D2F-C1C3-7BB4-C4CC-9C889A5E8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0612" y="3048000"/>
            <a:ext cx="5184980" cy="1285875"/>
          </a:xfrm>
          <a:prstGeom prst="rect">
            <a:avLst/>
          </a:prstGeom>
        </p:spPr>
      </p:pic>
      <p:sp>
        <p:nvSpPr>
          <p:cNvPr id="4" name="Slide Number Placeholder 3">
            <a:extLst>
              <a:ext uri="{FF2B5EF4-FFF2-40B4-BE49-F238E27FC236}">
                <a16:creationId xmlns:a16="http://schemas.microsoft.com/office/drawing/2014/main" id="{0560C131-6DB7-5866-3A82-EA409F5DF7A8}"/>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94250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Filtering-algorithm</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normAutofit/>
          </a:bodyPr>
          <a:lstStyle/>
          <a:p>
            <a:r>
              <a:rPr lang="en-US" sz="2400" dirty="0">
                <a:solidFill>
                  <a:schemeClr val="tx2"/>
                </a:solidFill>
              </a:rPr>
              <a:t>Step 2:Prediction of missing rating of an item :Now, the target user might be very similar to some users and may not be much similar to others. Hence, the ratings given to a particular item by the more similar users should be given more weightage than those given by less similar users and so on. This problem can be solved by using a weighted average approach. In this approach, you multiply the rating of each user with a similarity factor calculated using the above mention formula. The missing rating can be calculated as</a:t>
            </a:r>
          </a:p>
        </p:txBody>
      </p:sp>
      <p:pic>
        <p:nvPicPr>
          <p:cNvPr id="5" name="Graphic 4">
            <a:extLst>
              <a:ext uri="{FF2B5EF4-FFF2-40B4-BE49-F238E27FC236}">
                <a16:creationId xmlns:a16="http://schemas.microsoft.com/office/drawing/2014/main" id="{2CF4F964-15CE-D0F9-9D9F-2225DE581C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13012" y="4572000"/>
            <a:ext cx="5698514" cy="809625"/>
          </a:xfrm>
          <a:prstGeom prst="rect">
            <a:avLst/>
          </a:prstGeom>
        </p:spPr>
      </p:pic>
      <p:sp>
        <p:nvSpPr>
          <p:cNvPr id="4" name="Slide Number Placeholder 3">
            <a:extLst>
              <a:ext uri="{FF2B5EF4-FFF2-40B4-BE49-F238E27FC236}">
                <a16:creationId xmlns:a16="http://schemas.microsoft.com/office/drawing/2014/main" id="{6069A3CC-581C-105D-29F8-7F580684C807}"/>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4307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Filtering-example</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normAutofit/>
          </a:bodyPr>
          <a:lstStyle/>
          <a:p>
            <a:r>
              <a:rPr lang="en-US" sz="2400" dirty="0">
                <a:solidFill>
                  <a:schemeClr val="tx2"/>
                </a:solidFill>
              </a:rPr>
              <a:t>Consider a matrix that shows four users Alice, U1, U2 and U3 rating on different news apps. The rating range is from 1 to 5 on the basis of users’ likability of the news app. The ‘?’ indicates that the user has not rated the app.</a:t>
            </a:r>
          </a:p>
        </p:txBody>
      </p:sp>
      <p:sp>
        <p:nvSpPr>
          <p:cNvPr id="7" name="TextBox 6">
            <a:extLst>
              <a:ext uri="{FF2B5EF4-FFF2-40B4-BE49-F238E27FC236}">
                <a16:creationId xmlns:a16="http://schemas.microsoft.com/office/drawing/2014/main" id="{FE41474B-9E6E-0316-A227-9E6343608CDE}"/>
              </a:ext>
            </a:extLst>
          </p:cNvPr>
          <p:cNvSpPr txBox="1"/>
          <p:nvPr/>
        </p:nvSpPr>
        <p:spPr>
          <a:xfrm>
            <a:off x="2067671" y="6092264"/>
            <a:ext cx="3720249" cy="369332"/>
          </a:xfrm>
          <a:prstGeom prst="rect">
            <a:avLst/>
          </a:prstGeom>
          <a:noFill/>
        </p:spPr>
        <p:txBody>
          <a:bodyPr wrap="none" rtlCol="0">
            <a:spAutoFit/>
          </a:bodyPr>
          <a:lstStyle/>
          <a:p>
            <a:r>
              <a:rPr lang="en-US" dirty="0"/>
              <a:t>Image taken from geeks for geeks</a:t>
            </a:r>
          </a:p>
        </p:txBody>
      </p:sp>
      <p:graphicFrame>
        <p:nvGraphicFramePr>
          <p:cNvPr id="8" name="Table 8">
            <a:extLst>
              <a:ext uri="{FF2B5EF4-FFF2-40B4-BE49-F238E27FC236}">
                <a16:creationId xmlns:a16="http://schemas.microsoft.com/office/drawing/2014/main" id="{48158096-1D44-8A71-17B4-DF1AD0636358}"/>
              </a:ext>
            </a:extLst>
          </p:cNvPr>
          <p:cNvGraphicFramePr>
            <a:graphicFrameLocks noGrp="1"/>
          </p:cNvGraphicFramePr>
          <p:nvPr>
            <p:extLst>
              <p:ext uri="{D42A27DB-BD31-4B8C-83A1-F6EECF244321}">
                <p14:modId xmlns:p14="http://schemas.microsoft.com/office/powerpoint/2010/main" val="1421257736"/>
              </p:ext>
            </p:extLst>
          </p:nvPr>
        </p:nvGraphicFramePr>
        <p:xfrm>
          <a:off x="1979612" y="3257783"/>
          <a:ext cx="5053542" cy="1828800"/>
        </p:xfrm>
        <a:graphic>
          <a:graphicData uri="http://schemas.openxmlformats.org/drawingml/2006/table">
            <a:tbl>
              <a:tblPr firstRow="1" bandRow="1">
                <a:tableStyleId>{073A0DAA-6AF3-43AB-8588-CEC1D06C72B9}</a:tableStyleId>
              </a:tblPr>
              <a:tblGrid>
                <a:gridCol w="842257">
                  <a:extLst>
                    <a:ext uri="{9D8B030D-6E8A-4147-A177-3AD203B41FA5}">
                      <a16:colId xmlns:a16="http://schemas.microsoft.com/office/drawing/2014/main" val="1366747452"/>
                    </a:ext>
                  </a:extLst>
                </a:gridCol>
                <a:gridCol w="842257">
                  <a:extLst>
                    <a:ext uri="{9D8B030D-6E8A-4147-A177-3AD203B41FA5}">
                      <a16:colId xmlns:a16="http://schemas.microsoft.com/office/drawing/2014/main" val="2389027499"/>
                    </a:ext>
                  </a:extLst>
                </a:gridCol>
                <a:gridCol w="842257">
                  <a:extLst>
                    <a:ext uri="{9D8B030D-6E8A-4147-A177-3AD203B41FA5}">
                      <a16:colId xmlns:a16="http://schemas.microsoft.com/office/drawing/2014/main" val="2684331700"/>
                    </a:ext>
                  </a:extLst>
                </a:gridCol>
                <a:gridCol w="842257">
                  <a:extLst>
                    <a:ext uri="{9D8B030D-6E8A-4147-A177-3AD203B41FA5}">
                      <a16:colId xmlns:a16="http://schemas.microsoft.com/office/drawing/2014/main" val="845815935"/>
                    </a:ext>
                  </a:extLst>
                </a:gridCol>
                <a:gridCol w="842257">
                  <a:extLst>
                    <a:ext uri="{9D8B030D-6E8A-4147-A177-3AD203B41FA5}">
                      <a16:colId xmlns:a16="http://schemas.microsoft.com/office/drawing/2014/main" val="2629000219"/>
                    </a:ext>
                  </a:extLst>
                </a:gridCol>
                <a:gridCol w="842257">
                  <a:extLst>
                    <a:ext uri="{9D8B030D-6E8A-4147-A177-3AD203B41FA5}">
                      <a16:colId xmlns:a16="http://schemas.microsoft.com/office/drawing/2014/main" val="2393701760"/>
                    </a:ext>
                  </a:extLst>
                </a:gridCol>
              </a:tblGrid>
              <a:tr h="282646">
                <a:tc>
                  <a:txBody>
                    <a:bodyPr/>
                    <a:lstStyle/>
                    <a:p>
                      <a:r>
                        <a:rPr lang="en-US" dirty="0"/>
                        <a:t>Name</a:t>
                      </a:r>
                    </a:p>
                  </a:txBody>
                  <a:tcPr/>
                </a:tc>
                <a:tc>
                  <a:txBody>
                    <a:bodyPr/>
                    <a:lstStyle/>
                    <a:p>
                      <a:r>
                        <a:rPr lang="en-US" dirty="0"/>
                        <a:t>l1</a:t>
                      </a:r>
                    </a:p>
                  </a:txBody>
                  <a:tcPr/>
                </a:tc>
                <a:tc>
                  <a:txBody>
                    <a:bodyPr/>
                    <a:lstStyle/>
                    <a:p>
                      <a:r>
                        <a:rPr lang="en-US" dirty="0"/>
                        <a:t>l2</a:t>
                      </a:r>
                    </a:p>
                  </a:txBody>
                  <a:tcPr/>
                </a:tc>
                <a:tc>
                  <a:txBody>
                    <a:bodyPr/>
                    <a:lstStyle/>
                    <a:p>
                      <a:r>
                        <a:rPr lang="en-US" dirty="0"/>
                        <a:t>l3</a:t>
                      </a:r>
                    </a:p>
                  </a:txBody>
                  <a:tcPr/>
                </a:tc>
                <a:tc>
                  <a:txBody>
                    <a:bodyPr/>
                    <a:lstStyle/>
                    <a:p>
                      <a:r>
                        <a:rPr lang="en-US" dirty="0"/>
                        <a:t>l4</a:t>
                      </a:r>
                    </a:p>
                  </a:txBody>
                  <a:tcPr/>
                </a:tc>
                <a:tc>
                  <a:txBody>
                    <a:bodyPr/>
                    <a:lstStyle/>
                    <a:p>
                      <a:r>
                        <a:rPr lang="en-US" dirty="0"/>
                        <a:t>l5</a:t>
                      </a:r>
                    </a:p>
                  </a:txBody>
                  <a:tcPr/>
                </a:tc>
                <a:extLst>
                  <a:ext uri="{0D108BD9-81ED-4DB2-BD59-A6C34878D82A}">
                    <a16:rowId xmlns:a16="http://schemas.microsoft.com/office/drawing/2014/main" val="751241081"/>
                  </a:ext>
                </a:extLst>
              </a:tr>
              <a:tr h="282646">
                <a:tc>
                  <a:txBody>
                    <a:bodyPr/>
                    <a:lstStyle/>
                    <a:p>
                      <a:r>
                        <a:rPr lang="en-US" dirty="0" err="1"/>
                        <a:t>alice</a:t>
                      </a:r>
                      <a:endParaRPr lang="en-US" dirty="0"/>
                    </a:p>
                  </a:txBody>
                  <a:tcPr/>
                </a:tc>
                <a:tc>
                  <a:txBody>
                    <a:bodyPr/>
                    <a:lstStyle/>
                    <a:p>
                      <a:r>
                        <a:rPr lang="en-US" dirty="0"/>
                        <a:t>5</a:t>
                      </a:r>
                    </a:p>
                  </a:txBody>
                  <a:tcPr/>
                </a:tc>
                <a:tc>
                  <a:txBody>
                    <a:bodyPr/>
                    <a:lstStyle/>
                    <a:p>
                      <a:r>
                        <a:rPr lang="en-US" dirty="0"/>
                        <a:t>4</a:t>
                      </a:r>
                    </a:p>
                  </a:txBody>
                  <a:tcPr/>
                </a:tc>
                <a:tc>
                  <a:txBody>
                    <a:bodyPr/>
                    <a:lstStyle/>
                    <a:p>
                      <a:r>
                        <a:rPr lang="en-US" dirty="0"/>
                        <a:t>1</a:t>
                      </a:r>
                    </a:p>
                  </a:txBody>
                  <a:tcPr/>
                </a:tc>
                <a:tc>
                  <a:txBody>
                    <a:bodyPr/>
                    <a:lstStyle/>
                    <a:p>
                      <a:r>
                        <a:rPr lang="en-US" dirty="0"/>
                        <a:t>4</a:t>
                      </a:r>
                    </a:p>
                  </a:txBody>
                  <a:tcPr/>
                </a:tc>
                <a:tc>
                  <a:txBody>
                    <a:bodyPr/>
                    <a:lstStyle/>
                    <a:p>
                      <a:r>
                        <a:rPr lang="en-US" dirty="0"/>
                        <a:t>?</a:t>
                      </a:r>
                    </a:p>
                  </a:txBody>
                  <a:tcPr/>
                </a:tc>
                <a:extLst>
                  <a:ext uri="{0D108BD9-81ED-4DB2-BD59-A6C34878D82A}">
                    <a16:rowId xmlns:a16="http://schemas.microsoft.com/office/drawing/2014/main" val="3397751039"/>
                  </a:ext>
                </a:extLst>
              </a:tr>
              <a:tr h="282646">
                <a:tc>
                  <a:txBody>
                    <a:bodyPr/>
                    <a:lstStyle/>
                    <a:p>
                      <a:r>
                        <a:rPr lang="en-US" dirty="0"/>
                        <a:t>u1</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268270686"/>
                  </a:ext>
                </a:extLst>
              </a:tr>
              <a:tr h="282646">
                <a:tc>
                  <a:txBody>
                    <a:bodyPr/>
                    <a:lstStyle/>
                    <a:p>
                      <a:r>
                        <a:rPr lang="en-US" dirty="0"/>
                        <a:t>u2</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122811671"/>
                  </a:ext>
                </a:extLst>
              </a:tr>
              <a:tr h="282646">
                <a:tc>
                  <a:txBody>
                    <a:bodyPr/>
                    <a:lstStyle/>
                    <a:p>
                      <a:r>
                        <a:rPr lang="en-US" dirty="0"/>
                        <a:t>u3</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2431623194"/>
                  </a:ext>
                </a:extLst>
              </a:tr>
            </a:tbl>
          </a:graphicData>
        </a:graphic>
      </p:graphicFrame>
      <p:sp>
        <p:nvSpPr>
          <p:cNvPr id="4" name="Slide Number Placeholder 3">
            <a:extLst>
              <a:ext uri="{FF2B5EF4-FFF2-40B4-BE49-F238E27FC236}">
                <a16:creationId xmlns:a16="http://schemas.microsoft.com/office/drawing/2014/main" id="{AC174E68-913C-FB4C-4D7C-2285A648E125}"/>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413295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Filtering-example</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normAutofit/>
          </a:bodyPr>
          <a:lstStyle/>
          <a:p>
            <a:r>
              <a:rPr lang="en-US" sz="2400" dirty="0">
                <a:solidFill>
                  <a:schemeClr val="tx2"/>
                </a:solidFill>
              </a:rPr>
              <a:t>Step 1: Calculating the similarity between Alice and all the other users At first we calculate the averages of the ratings of all the user excluding I5 as it is not rated by Alice. Therefore, we calculate the average as</a:t>
            </a:r>
          </a:p>
          <a:p>
            <a:endParaRPr lang="en-US" sz="2400" dirty="0">
              <a:solidFill>
                <a:schemeClr val="tx2"/>
              </a:solidFill>
            </a:endParaRPr>
          </a:p>
          <a:p>
            <a:r>
              <a:rPr lang="en-US" sz="2400" dirty="0">
                <a:solidFill>
                  <a:schemeClr val="tx2"/>
                </a:solidFill>
              </a:rPr>
              <a:t>Therefore, we have</a:t>
            </a:r>
          </a:p>
          <a:p>
            <a:endParaRPr lang="en-US" sz="2400" dirty="0">
              <a:solidFill>
                <a:schemeClr val="tx2"/>
              </a:solidFill>
            </a:endParaRPr>
          </a:p>
          <a:p>
            <a:endParaRPr lang="en-US" sz="2400" dirty="0">
              <a:solidFill>
                <a:schemeClr val="tx2"/>
              </a:solidFill>
            </a:endParaRPr>
          </a:p>
          <a:p>
            <a:endParaRPr lang="en-US" sz="2400" dirty="0">
              <a:solidFill>
                <a:schemeClr val="tx2"/>
              </a:solidFill>
            </a:endParaRPr>
          </a:p>
          <a:p>
            <a:endParaRPr lang="en-US" sz="2400" dirty="0">
              <a:solidFill>
                <a:schemeClr val="tx2"/>
              </a:solidFill>
            </a:endParaRPr>
          </a:p>
          <a:p>
            <a:endParaRPr lang="en-US" sz="2400" dirty="0">
              <a:solidFill>
                <a:schemeClr val="tx2"/>
              </a:solidFill>
            </a:endParaRPr>
          </a:p>
        </p:txBody>
      </p:sp>
      <p:pic>
        <p:nvPicPr>
          <p:cNvPr id="7" name="Graphic 6">
            <a:extLst>
              <a:ext uri="{FF2B5EF4-FFF2-40B4-BE49-F238E27FC236}">
                <a16:creationId xmlns:a16="http://schemas.microsoft.com/office/drawing/2014/main" id="{44293C50-4D1C-ECF3-296F-4214782B9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9612" y="3048000"/>
            <a:ext cx="1320166" cy="500063"/>
          </a:xfrm>
          <a:prstGeom prst="rect">
            <a:avLst/>
          </a:prstGeom>
        </p:spPr>
      </p:pic>
      <p:pic>
        <p:nvPicPr>
          <p:cNvPr id="9" name="Graphic 8">
            <a:extLst>
              <a:ext uri="{FF2B5EF4-FFF2-40B4-BE49-F238E27FC236}">
                <a16:creationId xmlns:a16="http://schemas.microsoft.com/office/drawing/2014/main" id="{E052CA9F-D82D-ED99-7ED4-E56ADB64A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9612" y="4038600"/>
            <a:ext cx="1514475" cy="1063355"/>
          </a:xfrm>
          <a:prstGeom prst="rect">
            <a:avLst/>
          </a:prstGeom>
        </p:spPr>
      </p:pic>
      <p:sp>
        <p:nvSpPr>
          <p:cNvPr id="4" name="Slide Number Placeholder 3">
            <a:extLst>
              <a:ext uri="{FF2B5EF4-FFF2-40B4-BE49-F238E27FC236}">
                <a16:creationId xmlns:a16="http://schemas.microsoft.com/office/drawing/2014/main" id="{630EDC34-5B35-44A4-65D7-5C06096A0B37}"/>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220724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Filtering-example</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normAutofit/>
          </a:bodyPr>
          <a:lstStyle/>
          <a:p>
            <a:r>
              <a:rPr lang="en-US" sz="2400" dirty="0">
                <a:solidFill>
                  <a:schemeClr val="tx2"/>
                </a:solidFill>
              </a:rPr>
              <a:t>and calculate the new ratings as</a:t>
            </a:r>
          </a:p>
          <a:p>
            <a:endParaRPr lang="en-US" sz="2400" dirty="0">
              <a:solidFill>
                <a:schemeClr val="tx2"/>
              </a:solidFill>
            </a:endParaRPr>
          </a:p>
          <a:p>
            <a:endParaRPr lang="en-US" sz="2400" dirty="0">
              <a:solidFill>
                <a:schemeClr val="tx2"/>
              </a:solidFill>
            </a:endParaRPr>
          </a:p>
          <a:p>
            <a:r>
              <a:rPr lang="en-US" sz="2400" dirty="0">
                <a:solidFill>
                  <a:schemeClr val="tx2"/>
                </a:solidFill>
              </a:rPr>
              <a:t>Hence, we get the following matrix,</a:t>
            </a:r>
          </a:p>
          <a:p>
            <a:endParaRPr lang="en-US" sz="2400" dirty="0">
              <a:solidFill>
                <a:schemeClr val="tx2"/>
              </a:solidFill>
            </a:endParaRPr>
          </a:p>
          <a:p>
            <a:endParaRPr lang="en-US" sz="2400" dirty="0">
              <a:solidFill>
                <a:schemeClr val="tx2"/>
              </a:solidFill>
            </a:endParaRPr>
          </a:p>
        </p:txBody>
      </p:sp>
      <p:pic>
        <p:nvPicPr>
          <p:cNvPr id="6" name="Graphic 5">
            <a:extLst>
              <a:ext uri="{FF2B5EF4-FFF2-40B4-BE49-F238E27FC236}">
                <a16:creationId xmlns:a16="http://schemas.microsoft.com/office/drawing/2014/main" id="{41A82DAA-A64D-4D86-6631-F3CDECB959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7212" y="2209800"/>
            <a:ext cx="2201118" cy="461963"/>
          </a:xfrm>
          <a:prstGeom prst="rect">
            <a:avLst/>
          </a:prstGeom>
        </p:spPr>
      </p:pic>
      <p:graphicFrame>
        <p:nvGraphicFramePr>
          <p:cNvPr id="9" name="Table 8">
            <a:extLst>
              <a:ext uri="{FF2B5EF4-FFF2-40B4-BE49-F238E27FC236}">
                <a16:creationId xmlns:a16="http://schemas.microsoft.com/office/drawing/2014/main" id="{B86996C8-43D0-157F-DC41-D840972FCB45}"/>
              </a:ext>
            </a:extLst>
          </p:cNvPr>
          <p:cNvGraphicFramePr>
            <a:graphicFrameLocks noGrp="1"/>
          </p:cNvGraphicFramePr>
          <p:nvPr>
            <p:extLst>
              <p:ext uri="{D42A27DB-BD31-4B8C-83A1-F6EECF244321}">
                <p14:modId xmlns:p14="http://schemas.microsoft.com/office/powerpoint/2010/main" val="303680453"/>
              </p:ext>
            </p:extLst>
          </p:nvPr>
        </p:nvGraphicFramePr>
        <p:xfrm>
          <a:off x="7161212" y="2834640"/>
          <a:ext cx="4599510" cy="4023360"/>
        </p:xfrm>
        <a:graphic>
          <a:graphicData uri="http://schemas.openxmlformats.org/drawingml/2006/table">
            <a:tbl>
              <a:tblPr firstRow="1" bandRow="1">
                <a:tableStyleId>{073A0DAA-6AF3-43AB-8588-CEC1D06C72B9}</a:tableStyleId>
              </a:tblPr>
              <a:tblGrid>
                <a:gridCol w="766585">
                  <a:extLst>
                    <a:ext uri="{9D8B030D-6E8A-4147-A177-3AD203B41FA5}">
                      <a16:colId xmlns:a16="http://schemas.microsoft.com/office/drawing/2014/main" val="1366747452"/>
                    </a:ext>
                  </a:extLst>
                </a:gridCol>
                <a:gridCol w="766585">
                  <a:extLst>
                    <a:ext uri="{9D8B030D-6E8A-4147-A177-3AD203B41FA5}">
                      <a16:colId xmlns:a16="http://schemas.microsoft.com/office/drawing/2014/main" val="2389027499"/>
                    </a:ext>
                  </a:extLst>
                </a:gridCol>
                <a:gridCol w="766585">
                  <a:extLst>
                    <a:ext uri="{9D8B030D-6E8A-4147-A177-3AD203B41FA5}">
                      <a16:colId xmlns:a16="http://schemas.microsoft.com/office/drawing/2014/main" val="2684331700"/>
                    </a:ext>
                  </a:extLst>
                </a:gridCol>
                <a:gridCol w="766585">
                  <a:extLst>
                    <a:ext uri="{9D8B030D-6E8A-4147-A177-3AD203B41FA5}">
                      <a16:colId xmlns:a16="http://schemas.microsoft.com/office/drawing/2014/main" val="845815935"/>
                    </a:ext>
                  </a:extLst>
                </a:gridCol>
                <a:gridCol w="766585">
                  <a:extLst>
                    <a:ext uri="{9D8B030D-6E8A-4147-A177-3AD203B41FA5}">
                      <a16:colId xmlns:a16="http://schemas.microsoft.com/office/drawing/2014/main" val="2629000219"/>
                    </a:ext>
                  </a:extLst>
                </a:gridCol>
                <a:gridCol w="766585">
                  <a:extLst>
                    <a:ext uri="{9D8B030D-6E8A-4147-A177-3AD203B41FA5}">
                      <a16:colId xmlns:a16="http://schemas.microsoft.com/office/drawing/2014/main" val="2393701760"/>
                    </a:ext>
                  </a:extLst>
                </a:gridCol>
              </a:tblGrid>
              <a:tr h="0">
                <a:tc>
                  <a:txBody>
                    <a:bodyPr/>
                    <a:lstStyle/>
                    <a:p>
                      <a:r>
                        <a:rPr lang="en-US" dirty="0"/>
                        <a:t>Name</a:t>
                      </a:r>
                    </a:p>
                  </a:txBody>
                  <a:tcPr/>
                </a:tc>
                <a:tc>
                  <a:txBody>
                    <a:bodyPr/>
                    <a:lstStyle/>
                    <a:p>
                      <a:r>
                        <a:rPr lang="en-US" dirty="0"/>
                        <a:t>l1</a:t>
                      </a:r>
                    </a:p>
                  </a:txBody>
                  <a:tcPr/>
                </a:tc>
                <a:tc>
                  <a:txBody>
                    <a:bodyPr/>
                    <a:lstStyle/>
                    <a:p>
                      <a:r>
                        <a:rPr lang="en-US" dirty="0"/>
                        <a:t>l2</a:t>
                      </a:r>
                    </a:p>
                  </a:txBody>
                  <a:tcPr/>
                </a:tc>
                <a:tc>
                  <a:txBody>
                    <a:bodyPr/>
                    <a:lstStyle/>
                    <a:p>
                      <a:r>
                        <a:rPr lang="en-US" dirty="0"/>
                        <a:t>l3</a:t>
                      </a:r>
                    </a:p>
                  </a:txBody>
                  <a:tcPr/>
                </a:tc>
                <a:tc>
                  <a:txBody>
                    <a:bodyPr/>
                    <a:lstStyle/>
                    <a:p>
                      <a:r>
                        <a:rPr lang="en-US" dirty="0"/>
                        <a:t>l4</a:t>
                      </a:r>
                    </a:p>
                  </a:txBody>
                  <a:tcPr/>
                </a:tc>
                <a:tc>
                  <a:txBody>
                    <a:bodyPr/>
                    <a:lstStyle/>
                    <a:p>
                      <a:r>
                        <a:rPr lang="en-US" dirty="0"/>
                        <a:t>l5</a:t>
                      </a:r>
                    </a:p>
                  </a:txBody>
                  <a:tcPr/>
                </a:tc>
                <a:extLst>
                  <a:ext uri="{0D108BD9-81ED-4DB2-BD59-A6C34878D82A}">
                    <a16:rowId xmlns:a16="http://schemas.microsoft.com/office/drawing/2014/main" val="751241081"/>
                  </a:ext>
                </a:extLst>
              </a:tr>
              <a:tr h="414933">
                <a:tc>
                  <a:txBody>
                    <a:bodyPr/>
                    <a:lstStyle/>
                    <a:p>
                      <a:r>
                        <a:rPr lang="en-US" dirty="0" err="1"/>
                        <a:t>alice</a:t>
                      </a:r>
                      <a:endParaRPr lang="en-US" dirty="0"/>
                    </a:p>
                  </a:txBody>
                  <a:tcPr/>
                </a:tc>
                <a:tc>
                  <a:txBody>
                    <a:bodyPr/>
                    <a:lstStyle/>
                    <a:p>
                      <a:r>
                        <a:rPr lang="en-US" dirty="0"/>
                        <a:t>1.5</a:t>
                      </a:r>
                    </a:p>
                  </a:txBody>
                  <a:tcPr/>
                </a:tc>
                <a:tc>
                  <a:txBody>
                    <a:bodyPr/>
                    <a:lstStyle/>
                    <a:p>
                      <a:r>
                        <a:rPr lang="en-US" dirty="0"/>
                        <a:t>0.5</a:t>
                      </a:r>
                    </a:p>
                  </a:txBody>
                  <a:tcPr/>
                </a:tc>
                <a:tc>
                  <a:txBody>
                    <a:bodyPr/>
                    <a:lstStyle/>
                    <a:p>
                      <a:r>
                        <a:rPr lang="en-US" dirty="0"/>
                        <a:t>-2.5</a:t>
                      </a:r>
                    </a:p>
                  </a:txBody>
                  <a:tcPr/>
                </a:tc>
                <a:tc>
                  <a:txBody>
                    <a:bodyPr/>
                    <a:lstStyle/>
                    <a:p>
                      <a:r>
                        <a:rPr lang="en-US" dirty="0"/>
                        <a:t>0.5</a:t>
                      </a:r>
                    </a:p>
                  </a:txBody>
                  <a:tcPr/>
                </a:tc>
                <a:tc>
                  <a:txBody>
                    <a:bodyPr/>
                    <a:lstStyle/>
                    <a:p>
                      <a:r>
                        <a:rPr lang="en-US" dirty="0"/>
                        <a:t>Don’t care</a:t>
                      </a:r>
                    </a:p>
                  </a:txBody>
                  <a:tcPr/>
                </a:tc>
                <a:extLst>
                  <a:ext uri="{0D108BD9-81ED-4DB2-BD59-A6C34878D82A}">
                    <a16:rowId xmlns:a16="http://schemas.microsoft.com/office/drawing/2014/main" val="3397751039"/>
                  </a:ext>
                </a:extLst>
              </a:tr>
              <a:tr h="592761">
                <a:tc>
                  <a:txBody>
                    <a:bodyPr/>
                    <a:lstStyle/>
                    <a:p>
                      <a:r>
                        <a:rPr lang="en-US" dirty="0"/>
                        <a:t>u1</a:t>
                      </a:r>
                    </a:p>
                  </a:txBody>
                  <a:tcPr/>
                </a:tc>
                <a:tc>
                  <a:txBody>
                    <a:bodyPr/>
                    <a:lstStyle/>
                    <a:p>
                      <a:r>
                        <a:rPr lang="en-US" dirty="0"/>
                        <a:t>0.75</a:t>
                      </a:r>
                    </a:p>
                  </a:txBody>
                  <a:tcPr/>
                </a:tc>
                <a:tc>
                  <a:txBody>
                    <a:bodyPr/>
                    <a:lstStyle/>
                    <a:p>
                      <a:r>
                        <a:rPr lang="en-US" dirty="0"/>
                        <a:t>-1.25</a:t>
                      </a:r>
                    </a:p>
                  </a:txBody>
                  <a:tcPr/>
                </a:tc>
                <a:tc>
                  <a:txBody>
                    <a:bodyPr/>
                    <a:lstStyle/>
                    <a:p>
                      <a:r>
                        <a:rPr lang="en-US" dirty="0"/>
                        <a:t>-0.25</a:t>
                      </a:r>
                    </a:p>
                  </a:txBody>
                  <a:tcPr/>
                </a:tc>
                <a:tc>
                  <a:txBody>
                    <a:bodyPr/>
                    <a:lstStyle/>
                    <a:p>
                      <a:r>
                        <a:rPr lang="en-US" dirty="0"/>
                        <a:t>0.75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care</a:t>
                      </a:r>
                    </a:p>
                    <a:p>
                      <a:endParaRPr lang="en-US" dirty="0"/>
                    </a:p>
                  </a:txBody>
                  <a:tcPr/>
                </a:tc>
                <a:extLst>
                  <a:ext uri="{0D108BD9-81ED-4DB2-BD59-A6C34878D82A}">
                    <a16:rowId xmlns:a16="http://schemas.microsoft.com/office/drawing/2014/main" val="268270686"/>
                  </a:ext>
                </a:extLst>
              </a:tr>
              <a:tr h="592761">
                <a:tc>
                  <a:txBody>
                    <a:bodyPr/>
                    <a:lstStyle/>
                    <a:p>
                      <a:r>
                        <a:rPr lang="en-US" dirty="0"/>
                        <a:t>u2</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care</a:t>
                      </a:r>
                    </a:p>
                    <a:p>
                      <a:endParaRPr lang="en-US" dirty="0"/>
                    </a:p>
                  </a:txBody>
                  <a:tcPr/>
                </a:tc>
                <a:extLst>
                  <a:ext uri="{0D108BD9-81ED-4DB2-BD59-A6C34878D82A}">
                    <a16:rowId xmlns:a16="http://schemas.microsoft.com/office/drawing/2014/main" val="1122811671"/>
                  </a:ext>
                </a:extLst>
              </a:tr>
              <a:tr h="592761">
                <a:tc>
                  <a:txBody>
                    <a:bodyPr/>
                    <a:lstStyle/>
                    <a:p>
                      <a:r>
                        <a:rPr lang="en-US" dirty="0"/>
                        <a:t>u3</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care</a:t>
                      </a:r>
                    </a:p>
                    <a:p>
                      <a:endParaRPr lang="en-US" dirty="0"/>
                    </a:p>
                  </a:txBody>
                  <a:tcPr/>
                </a:tc>
                <a:extLst>
                  <a:ext uri="{0D108BD9-81ED-4DB2-BD59-A6C34878D82A}">
                    <a16:rowId xmlns:a16="http://schemas.microsoft.com/office/drawing/2014/main" val="2431623194"/>
                  </a:ext>
                </a:extLst>
              </a:tr>
            </a:tbl>
          </a:graphicData>
        </a:graphic>
      </p:graphicFrame>
      <p:sp>
        <p:nvSpPr>
          <p:cNvPr id="4" name="Slide Number Placeholder 3">
            <a:extLst>
              <a:ext uri="{FF2B5EF4-FFF2-40B4-BE49-F238E27FC236}">
                <a16:creationId xmlns:a16="http://schemas.microsoft.com/office/drawing/2014/main" id="{E5777C3B-D379-5C1B-C1AC-1AECDE8746B2}"/>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327299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D9F3-B7D4-E3B9-A1D2-76FA6E416218}"/>
              </a:ext>
            </a:extLst>
          </p:cNvPr>
          <p:cNvSpPr>
            <a:spLocks noGrp="1"/>
          </p:cNvSpPr>
          <p:nvPr>
            <p:ph type="title"/>
          </p:nvPr>
        </p:nvSpPr>
        <p:spPr/>
        <p:txBody>
          <a:bodyPr/>
          <a:lstStyle/>
          <a:p>
            <a:r>
              <a:rPr lang="en-US" dirty="0">
                <a:solidFill>
                  <a:schemeClr val="tx2"/>
                </a:solidFill>
              </a:rPr>
              <a:t>User-Based Collaborative Filtering-example</a:t>
            </a:r>
            <a:endParaRPr lang="en-US" dirty="0"/>
          </a:p>
        </p:txBody>
      </p:sp>
      <p:sp>
        <p:nvSpPr>
          <p:cNvPr id="3" name="Content Placeholder 2">
            <a:extLst>
              <a:ext uri="{FF2B5EF4-FFF2-40B4-BE49-F238E27FC236}">
                <a16:creationId xmlns:a16="http://schemas.microsoft.com/office/drawing/2014/main" id="{93DE3964-A05D-B7C7-EC1F-D4511004870D}"/>
              </a:ext>
            </a:extLst>
          </p:cNvPr>
          <p:cNvSpPr>
            <a:spLocks noGrp="1"/>
          </p:cNvSpPr>
          <p:nvPr>
            <p:ph idx="1"/>
          </p:nvPr>
        </p:nvSpPr>
        <p:spPr/>
        <p:txBody>
          <a:bodyPr>
            <a:normAutofit/>
          </a:bodyPr>
          <a:lstStyle/>
          <a:p>
            <a:r>
              <a:rPr lang="en-US" sz="2400" dirty="0">
                <a:solidFill>
                  <a:schemeClr val="tx2"/>
                </a:solidFill>
              </a:rPr>
              <a:t>Now, we calculate the similarity between Alice and all the other users.</a:t>
            </a:r>
          </a:p>
        </p:txBody>
      </p:sp>
      <p:pic>
        <p:nvPicPr>
          <p:cNvPr id="6" name="Graphic 5">
            <a:extLst>
              <a:ext uri="{FF2B5EF4-FFF2-40B4-BE49-F238E27FC236}">
                <a16:creationId xmlns:a16="http://schemas.microsoft.com/office/drawing/2014/main" id="{6A05FD74-F0F8-A8B2-F112-B0782AAC22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3683" y="4031037"/>
            <a:ext cx="7696200" cy="530095"/>
          </a:xfrm>
          <a:prstGeom prst="rect">
            <a:avLst/>
          </a:prstGeom>
        </p:spPr>
      </p:pic>
      <p:pic>
        <p:nvPicPr>
          <p:cNvPr id="14" name="Graphic 13">
            <a:extLst>
              <a:ext uri="{FF2B5EF4-FFF2-40B4-BE49-F238E27FC236}">
                <a16:creationId xmlns:a16="http://schemas.microsoft.com/office/drawing/2014/main" id="{5339BF72-EFC4-5AA3-6303-D12B6DC4DB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8648" y="5020107"/>
            <a:ext cx="8305800" cy="465874"/>
          </a:xfrm>
          <a:prstGeom prst="rect">
            <a:avLst/>
          </a:prstGeom>
        </p:spPr>
      </p:pic>
      <p:pic>
        <p:nvPicPr>
          <p:cNvPr id="16" name="Graphic 15">
            <a:extLst>
              <a:ext uri="{FF2B5EF4-FFF2-40B4-BE49-F238E27FC236}">
                <a16:creationId xmlns:a16="http://schemas.microsoft.com/office/drawing/2014/main" id="{8B55C267-A441-8A15-B379-EB8DBE1730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07571" y="2484825"/>
            <a:ext cx="7764567" cy="465874"/>
          </a:xfrm>
          <a:prstGeom prst="rect">
            <a:avLst/>
          </a:prstGeom>
        </p:spPr>
      </p:pic>
      <p:pic>
        <p:nvPicPr>
          <p:cNvPr id="22" name="Picture 21">
            <a:extLst>
              <a:ext uri="{FF2B5EF4-FFF2-40B4-BE49-F238E27FC236}">
                <a16:creationId xmlns:a16="http://schemas.microsoft.com/office/drawing/2014/main" id="{FF1B17F7-F410-2688-43AF-4A17C50CA988}"/>
              </a:ext>
            </a:extLst>
          </p:cNvPr>
          <p:cNvPicPr>
            <a:picLocks noChangeAspect="1"/>
          </p:cNvPicPr>
          <p:nvPr/>
        </p:nvPicPr>
        <p:blipFill>
          <a:blip r:embed="rId8"/>
          <a:stretch>
            <a:fillRect/>
          </a:stretch>
        </p:blipFill>
        <p:spPr>
          <a:xfrm>
            <a:off x="1959995" y="5762689"/>
            <a:ext cx="8154538" cy="724001"/>
          </a:xfrm>
          <a:prstGeom prst="rect">
            <a:avLst/>
          </a:prstGeom>
        </p:spPr>
      </p:pic>
      <p:pic>
        <p:nvPicPr>
          <p:cNvPr id="26" name="Picture 25">
            <a:extLst>
              <a:ext uri="{FF2B5EF4-FFF2-40B4-BE49-F238E27FC236}">
                <a16:creationId xmlns:a16="http://schemas.microsoft.com/office/drawing/2014/main" id="{9D49D2A4-68A8-5B92-DDA2-4242504A1997}"/>
              </a:ext>
            </a:extLst>
          </p:cNvPr>
          <p:cNvPicPr>
            <a:picLocks noChangeAspect="1"/>
          </p:cNvPicPr>
          <p:nvPr/>
        </p:nvPicPr>
        <p:blipFill>
          <a:blip r:embed="rId9"/>
          <a:stretch>
            <a:fillRect/>
          </a:stretch>
        </p:blipFill>
        <p:spPr>
          <a:xfrm>
            <a:off x="1959995" y="3133262"/>
            <a:ext cx="7868217" cy="533863"/>
          </a:xfrm>
          <a:prstGeom prst="rect">
            <a:avLst/>
          </a:prstGeom>
        </p:spPr>
      </p:pic>
      <p:sp>
        <p:nvSpPr>
          <p:cNvPr id="4" name="Slide Number Placeholder 3">
            <a:extLst>
              <a:ext uri="{FF2B5EF4-FFF2-40B4-BE49-F238E27FC236}">
                <a16:creationId xmlns:a16="http://schemas.microsoft.com/office/drawing/2014/main" id="{15348920-7582-4F2E-EBCE-602D059F0B4C}"/>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182573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184</TotalTime>
  <Words>1285</Words>
  <Application>Microsoft Office PowerPoint</Application>
  <PresentationFormat>Custom</PresentationFormat>
  <Paragraphs>164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Euphemia</vt:lpstr>
      <vt:lpstr>Math 16x9</vt:lpstr>
      <vt:lpstr>Recommender systems-part 2</vt:lpstr>
      <vt:lpstr>User-Based Collaborative Filtering</vt:lpstr>
      <vt:lpstr>User-Based Collaborative Filtering</vt:lpstr>
      <vt:lpstr>User-Based Collaborative Filtering-algorithm</vt:lpstr>
      <vt:lpstr>User-Based Collaborative Filtering-algorithm</vt:lpstr>
      <vt:lpstr>User-Based Collaborative Filtering-example</vt:lpstr>
      <vt:lpstr>User-Based Collaborative Filtering-example</vt:lpstr>
      <vt:lpstr>User-Based Collaborative Filtering-example</vt:lpstr>
      <vt:lpstr>User-Based Collaborative Filtering-example</vt:lpstr>
      <vt:lpstr>Matrix Factorization</vt:lpstr>
      <vt:lpstr>Matrix Factorization</vt:lpstr>
      <vt:lpstr>Matrix Factorization</vt:lpstr>
      <vt:lpstr>How Does Matrix Factorization Work?</vt:lpstr>
      <vt:lpstr>How Does Matrix Factorization Work?</vt:lpstr>
      <vt:lpstr>How Does Matrix Factorization Work?</vt:lpstr>
      <vt:lpstr>How Does Matrix Factorization Work?</vt:lpstr>
      <vt:lpstr>SVD-formula</vt:lpstr>
      <vt:lpstr>SVD-example</vt:lpstr>
      <vt:lpstr>SVD-example</vt:lpstr>
      <vt:lpstr>Surprise</vt:lpstr>
      <vt:lpstr>Surprise</vt:lpstr>
      <vt:lpstr>Surprise</vt:lpstr>
      <vt:lpstr>SVD implementation using Surprise</vt:lpstr>
      <vt:lpstr>SVD implementation using Surprise</vt:lpstr>
      <vt:lpstr>SVD implementation using Surprise</vt:lpstr>
      <vt:lpstr>SVD implementation using Surprise</vt:lpstr>
      <vt:lpstr>SVD implementation using Surprise</vt:lpstr>
      <vt:lpstr>User based and item based collaborative filtering using surprise</vt:lpstr>
      <vt:lpstr>User based and item based collaborative filtering using surprise</vt:lpstr>
      <vt:lpstr>User based and item based collaborative filtering using surprise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Marziyeh Mousavi</dc:creator>
  <cp:lastModifiedBy>Marziyeh Mousavi</cp:lastModifiedBy>
  <cp:revision>12</cp:revision>
  <dcterms:created xsi:type="dcterms:W3CDTF">2024-08-03T07:01:15Z</dcterms:created>
  <dcterms:modified xsi:type="dcterms:W3CDTF">2024-08-12T19:54:21Z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