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56" r:id="rId2"/>
    <p:sldId id="273" r:id="rId3"/>
    <p:sldId id="274" r:id="rId4"/>
    <p:sldId id="275" r:id="rId5"/>
    <p:sldId id="277" r:id="rId6"/>
    <p:sldId id="276" r:id="rId7"/>
    <p:sldId id="278" r:id="rId8"/>
    <p:sldId id="279" r:id="rId9"/>
    <p:sldId id="280" r:id="rId10"/>
    <p:sldId id="283" r:id="rId11"/>
    <p:sldId id="281" r:id="rId12"/>
    <p:sldId id="282" r:id="rId13"/>
    <p:sldId id="284" r:id="rId14"/>
    <p:sldId id="286" r:id="rId15"/>
    <p:sldId id="290" r:id="rId16"/>
    <p:sldId id="285" r:id="rId17"/>
    <p:sldId id="291" r:id="rId18"/>
    <p:sldId id="292" r:id="rId19"/>
    <p:sldId id="294" r:id="rId20"/>
    <p:sldId id="293" r:id="rId21"/>
    <p:sldId id="295" r:id="rId22"/>
    <p:sldId id="287" r:id="rId23"/>
    <p:sldId id="296" r:id="rId24"/>
    <p:sldId id="288" r:id="rId25"/>
    <p:sldId id="289" r:id="rId26"/>
    <p:sldId id="297" r:id="rId27"/>
    <p:sldId id="303" r:id="rId28"/>
    <p:sldId id="298" r:id="rId29"/>
    <p:sldId id="302" r:id="rId30"/>
    <p:sldId id="305" r:id="rId31"/>
    <p:sldId id="306" r:id="rId32"/>
    <p:sldId id="299" r:id="rId33"/>
    <p:sldId id="304" r:id="rId34"/>
    <p:sldId id="300" r:id="rId35"/>
    <p:sldId id="301" r:id="rId3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5" d="100"/>
          <a:sy n="85" d="100"/>
        </p:scale>
        <p:origin x="590" y="4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8/9/2024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8/9/2024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29AF26C3-F94E-423B-81D3-3BC5A19D07E2}" type="datetime1">
              <a:rPr lang="en-US" smtClean="0"/>
              <a:t>8/9/2024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F17BA15-A279-46EB-A0CE-D0F242B45311}" type="datetime1">
              <a:rPr lang="en-US" smtClean="0"/>
              <a:t>8/9/2024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79DCA00-E801-40BB-8054-2EC3D2A70708}" type="datetime1">
              <a:rPr lang="en-US" smtClean="0"/>
              <a:t>8/9/2024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E8F27B0-468F-4C27-A17C-0AF6FCB7D8B1}" type="datetime1">
              <a:rPr lang="en-US" smtClean="0"/>
              <a:t>8/9/2024</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4C00B03B-61F2-4966-BF80-A00D03E15C0D}" type="datetime1">
              <a:rPr lang="en-US" smtClean="0"/>
              <a:t>8/9/2024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DD92523-811D-4315-B4B1-D8A95FF16AD8}" type="datetime1">
              <a:rPr lang="en-US" smtClean="0"/>
              <a:t>8/9/2024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BA0EF642-E97E-4AC6-B716-EBA682274D1E}" type="datetime1">
              <a:rPr lang="en-US" smtClean="0"/>
              <a:t>8/9/2024</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2562BE6-257C-4743-BAF3-8AEE26C34B73}" type="datetime1">
              <a:rPr lang="en-US" smtClean="0"/>
              <a:t>8/9/2024</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8B699C7A-95C2-48E0-ABCA-946F5131DF53}" type="datetime1">
              <a:rPr lang="en-US" smtClean="0"/>
              <a:t>8/9/2024</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ED26AD-3F63-4B90-AE08-36B4B2999E4C}" type="datetime1">
              <a:rPr lang="en-US" smtClean="0"/>
              <a:t>8/9/2024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B55050BD-EFA7-43AF-A5C0-531D8A84DCA9}" type="datetime1">
              <a:rPr lang="en-US" smtClean="0"/>
              <a:t>8/9/2024</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BCAA232F-01DE-4828-A4CD-6BEBFB9D9A80}" type="datetime1">
              <a:rPr lang="en-US" smtClean="0"/>
              <a:t>8/9/2024</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MapReduce</a:t>
            </a:r>
          </a:p>
        </p:txBody>
      </p:sp>
      <p:sp>
        <p:nvSpPr>
          <p:cNvPr id="3" name="Subtitle 2"/>
          <p:cNvSpPr>
            <a:spLocks noGrp="1"/>
          </p:cNvSpPr>
          <p:nvPr>
            <p:ph type="subTitle" idx="1"/>
          </p:nvPr>
        </p:nvSpPr>
        <p:spPr>
          <a:xfrm>
            <a:off x="2428669" y="4344915"/>
            <a:ext cx="7516442" cy="1293885"/>
          </a:xfrm>
        </p:spPr>
        <p:txBody>
          <a:bodyPr>
            <a:normAutofit fontScale="92500" lnSpcReduction="10000"/>
          </a:bodyPr>
          <a:lstStyle/>
          <a:p>
            <a:r>
              <a:rPr lang="en-US" dirty="0"/>
              <a:t>Marziyeh Mousavi</a:t>
            </a:r>
          </a:p>
          <a:p>
            <a:r>
              <a:rPr lang="en-US" dirty="0"/>
              <a:t>Introduction to </a:t>
            </a:r>
            <a:r>
              <a:rPr lang="en-US" dirty="0" err="1"/>
              <a:t>datascience</a:t>
            </a:r>
            <a:endParaRPr lang="en-US" dirty="0"/>
          </a:p>
          <a:p>
            <a:r>
              <a:rPr lang="en-US" dirty="0"/>
              <a:t>Fall 2024</a:t>
            </a:r>
          </a:p>
        </p:txBody>
      </p:sp>
      <p:sp>
        <p:nvSpPr>
          <p:cNvPr id="4" name="Slide Number Placeholder 3">
            <a:extLst>
              <a:ext uri="{FF2B5EF4-FFF2-40B4-BE49-F238E27FC236}">
                <a16:creationId xmlns:a16="http://schemas.microsoft.com/office/drawing/2014/main" id="{0CFE57E0-8560-DFF8-9211-0617416C917A}"/>
              </a:ext>
            </a:extLst>
          </p:cNvPr>
          <p:cNvSpPr>
            <a:spLocks noGrp="1"/>
          </p:cNvSpPr>
          <p:nvPr>
            <p:ph type="sldNum" sz="quarter" idx="12"/>
          </p:nvPr>
        </p:nvSpPr>
        <p:spPr/>
        <p:txBody>
          <a:bodyPr/>
          <a:lstStyle/>
          <a:p>
            <a:fld id="{7DC1BBB0-96F0-4077-A278-0F3FB5C104D3}" type="slidenum">
              <a:rPr lang="en-US" smtClean="0"/>
              <a:pPr/>
              <a:t>1</a:t>
            </a:fld>
            <a:endParaRPr lang="en-US"/>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AD8FB-F16A-AF1F-762C-0DCED7342C5F}"/>
              </a:ext>
            </a:extLst>
          </p:cNvPr>
          <p:cNvSpPr>
            <a:spLocks noGrp="1"/>
          </p:cNvSpPr>
          <p:nvPr>
            <p:ph type="title"/>
          </p:nvPr>
        </p:nvSpPr>
        <p:spPr/>
        <p:txBody>
          <a:bodyPr/>
          <a:lstStyle/>
          <a:p>
            <a:r>
              <a:rPr lang="en-US" dirty="0"/>
              <a:t>Example-Movie</a:t>
            </a:r>
          </a:p>
        </p:txBody>
      </p:sp>
      <p:sp>
        <p:nvSpPr>
          <p:cNvPr id="3" name="Content Placeholder 2">
            <a:extLst>
              <a:ext uri="{FF2B5EF4-FFF2-40B4-BE49-F238E27FC236}">
                <a16:creationId xmlns:a16="http://schemas.microsoft.com/office/drawing/2014/main" id="{6ED66975-B56C-E3B8-1310-516A5BE7F6A0}"/>
              </a:ext>
            </a:extLst>
          </p:cNvPr>
          <p:cNvSpPr>
            <a:spLocks noGrp="1"/>
          </p:cNvSpPr>
          <p:nvPr>
            <p:ph idx="1"/>
          </p:nvPr>
        </p:nvSpPr>
        <p:spPr>
          <a:xfrm>
            <a:off x="1522412" y="1600200"/>
            <a:ext cx="9782801" cy="4572000"/>
          </a:xfrm>
        </p:spPr>
        <p:txBody>
          <a:bodyPr>
            <a:normAutofit/>
          </a:bodyPr>
          <a:lstStyle/>
          <a:p>
            <a:r>
              <a:rPr lang="en-US" dirty="0">
                <a:solidFill>
                  <a:schemeClr val="tx2"/>
                </a:solidFill>
              </a:rPr>
              <a:t>Step 1 – First we have to map the values , it is happen in 1st phase of Map Reduce model.</a:t>
            </a:r>
          </a:p>
          <a:p>
            <a:pPr marL="0" indent="0">
              <a:buNone/>
            </a:pPr>
            <a:r>
              <a:rPr lang="en-US" dirty="0">
                <a:solidFill>
                  <a:schemeClr val="tx2"/>
                </a:solidFill>
              </a:rPr>
              <a:t>196:242   ;  186:302   ;  196:377   ;  244:51   ;  166:346   ;  186:274   ;  186:265</a:t>
            </a:r>
          </a:p>
        </p:txBody>
      </p:sp>
      <p:sp>
        <p:nvSpPr>
          <p:cNvPr id="4" name="Slide Number Placeholder 3">
            <a:extLst>
              <a:ext uri="{FF2B5EF4-FFF2-40B4-BE49-F238E27FC236}">
                <a16:creationId xmlns:a16="http://schemas.microsoft.com/office/drawing/2014/main" id="{3B637162-21B7-2351-C9C9-8A218A33E4E1}"/>
              </a:ext>
            </a:extLst>
          </p:cNvPr>
          <p:cNvSpPr>
            <a:spLocks noGrp="1"/>
          </p:cNvSpPr>
          <p:nvPr>
            <p:ph type="sldNum" sz="quarter" idx="12"/>
          </p:nvPr>
        </p:nvSpPr>
        <p:spPr/>
        <p:txBody>
          <a:bodyPr/>
          <a:lstStyle/>
          <a:p>
            <a:fld id="{7DC1BBB0-96F0-4077-A278-0F3FB5C104D3}" type="slidenum">
              <a:rPr lang="en-US" smtClean="0"/>
              <a:t>10</a:t>
            </a:fld>
            <a:endParaRPr lang="en-US"/>
          </a:p>
        </p:txBody>
      </p:sp>
    </p:spTree>
    <p:extLst>
      <p:ext uri="{BB962C8B-B14F-4D97-AF65-F5344CB8AC3E}">
        <p14:creationId xmlns:p14="http://schemas.microsoft.com/office/powerpoint/2010/main" val="131575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59EF-9A66-3062-FE87-310DBC77E762}"/>
              </a:ext>
            </a:extLst>
          </p:cNvPr>
          <p:cNvSpPr>
            <a:spLocks noGrp="1"/>
          </p:cNvSpPr>
          <p:nvPr>
            <p:ph type="title"/>
          </p:nvPr>
        </p:nvSpPr>
        <p:spPr/>
        <p:txBody>
          <a:bodyPr/>
          <a:lstStyle/>
          <a:p>
            <a:r>
              <a:rPr lang="en-US" dirty="0"/>
              <a:t>Example-Movie</a:t>
            </a:r>
          </a:p>
        </p:txBody>
      </p:sp>
      <p:sp>
        <p:nvSpPr>
          <p:cNvPr id="3" name="Content Placeholder 2">
            <a:extLst>
              <a:ext uri="{FF2B5EF4-FFF2-40B4-BE49-F238E27FC236}">
                <a16:creationId xmlns:a16="http://schemas.microsoft.com/office/drawing/2014/main" id="{336BD8F1-2EBC-E528-49DB-DF6FAF7F3F8F}"/>
              </a:ext>
            </a:extLst>
          </p:cNvPr>
          <p:cNvSpPr>
            <a:spLocks noGrp="1"/>
          </p:cNvSpPr>
          <p:nvPr>
            <p:ph idx="1"/>
          </p:nvPr>
        </p:nvSpPr>
        <p:spPr/>
        <p:txBody>
          <a:bodyPr/>
          <a:lstStyle/>
          <a:p>
            <a:r>
              <a:rPr lang="en-US" dirty="0">
                <a:solidFill>
                  <a:schemeClr val="tx2"/>
                </a:solidFill>
              </a:rPr>
              <a:t>Step 2 –  After Mapping we have to shuffle and sort the values.</a:t>
            </a:r>
          </a:p>
          <a:p>
            <a:r>
              <a:rPr lang="en-US" dirty="0">
                <a:solidFill>
                  <a:schemeClr val="tx2"/>
                </a:solidFill>
              </a:rPr>
              <a:t>166:346   ;  186:302,274,265   ;  196:242,377   ;  244:51  </a:t>
            </a:r>
          </a:p>
          <a:p>
            <a:endParaRPr lang="en-US" dirty="0"/>
          </a:p>
        </p:txBody>
      </p:sp>
      <p:sp>
        <p:nvSpPr>
          <p:cNvPr id="4" name="Slide Number Placeholder 3">
            <a:extLst>
              <a:ext uri="{FF2B5EF4-FFF2-40B4-BE49-F238E27FC236}">
                <a16:creationId xmlns:a16="http://schemas.microsoft.com/office/drawing/2014/main" id="{59A7D4DA-FAD0-CBFA-50FA-08B9944601F0}"/>
              </a:ext>
            </a:extLst>
          </p:cNvPr>
          <p:cNvSpPr>
            <a:spLocks noGrp="1"/>
          </p:cNvSpPr>
          <p:nvPr>
            <p:ph type="sldNum" sz="quarter" idx="12"/>
          </p:nvPr>
        </p:nvSpPr>
        <p:spPr/>
        <p:txBody>
          <a:bodyPr/>
          <a:lstStyle/>
          <a:p>
            <a:fld id="{7DC1BBB0-96F0-4077-A278-0F3FB5C104D3}" type="slidenum">
              <a:rPr lang="en-US" smtClean="0"/>
              <a:t>11</a:t>
            </a:fld>
            <a:endParaRPr lang="en-US"/>
          </a:p>
        </p:txBody>
      </p:sp>
    </p:spTree>
    <p:extLst>
      <p:ext uri="{BB962C8B-B14F-4D97-AF65-F5344CB8AC3E}">
        <p14:creationId xmlns:p14="http://schemas.microsoft.com/office/powerpoint/2010/main" val="415044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DB78-902C-2080-1D0B-D14B6AE7DDF5}"/>
              </a:ext>
            </a:extLst>
          </p:cNvPr>
          <p:cNvSpPr>
            <a:spLocks noGrp="1"/>
          </p:cNvSpPr>
          <p:nvPr>
            <p:ph type="title"/>
          </p:nvPr>
        </p:nvSpPr>
        <p:spPr/>
        <p:txBody>
          <a:bodyPr/>
          <a:lstStyle/>
          <a:p>
            <a:r>
              <a:rPr lang="en-US" dirty="0">
                <a:solidFill>
                  <a:schemeClr val="tx2"/>
                </a:solidFill>
              </a:rPr>
              <a:t>Example-Movie</a:t>
            </a:r>
          </a:p>
        </p:txBody>
      </p:sp>
      <p:sp>
        <p:nvSpPr>
          <p:cNvPr id="3" name="Content Placeholder 2">
            <a:extLst>
              <a:ext uri="{FF2B5EF4-FFF2-40B4-BE49-F238E27FC236}">
                <a16:creationId xmlns:a16="http://schemas.microsoft.com/office/drawing/2014/main" id="{64C90AE5-91D3-8C81-C6A3-5E7E550C1887}"/>
              </a:ext>
            </a:extLst>
          </p:cNvPr>
          <p:cNvSpPr>
            <a:spLocks noGrp="1"/>
          </p:cNvSpPr>
          <p:nvPr>
            <p:ph idx="1"/>
          </p:nvPr>
        </p:nvSpPr>
        <p:spPr/>
        <p:txBody>
          <a:bodyPr/>
          <a:lstStyle/>
          <a:p>
            <a:r>
              <a:rPr lang="en-US" dirty="0">
                <a:solidFill>
                  <a:schemeClr val="tx2"/>
                </a:solidFill>
              </a:rPr>
              <a:t>Step 3 –  After completion of step1 and step2 we have to reduce each key’s values.</a:t>
            </a:r>
          </a:p>
          <a:p>
            <a:r>
              <a:rPr lang="en-US" dirty="0">
                <a:solidFill>
                  <a:schemeClr val="tx2"/>
                </a:solidFill>
              </a:rPr>
              <a:t>Now, put all values together</a:t>
            </a:r>
          </a:p>
          <a:p>
            <a:endParaRPr lang="en-US" dirty="0"/>
          </a:p>
        </p:txBody>
      </p:sp>
      <p:pic>
        <p:nvPicPr>
          <p:cNvPr id="5" name="Picture 4">
            <a:extLst>
              <a:ext uri="{FF2B5EF4-FFF2-40B4-BE49-F238E27FC236}">
                <a16:creationId xmlns:a16="http://schemas.microsoft.com/office/drawing/2014/main" id="{78EAB52E-395F-3F50-9DEE-46256034AC26}"/>
              </a:ext>
            </a:extLst>
          </p:cNvPr>
          <p:cNvPicPr>
            <a:picLocks noChangeAspect="1"/>
          </p:cNvPicPr>
          <p:nvPr/>
        </p:nvPicPr>
        <p:blipFill>
          <a:blip r:embed="rId2"/>
          <a:stretch>
            <a:fillRect/>
          </a:stretch>
        </p:blipFill>
        <p:spPr>
          <a:xfrm>
            <a:off x="3427412" y="3222142"/>
            <a:ext cx="5525271" cy="3458058"/>
          </a:xfrm>
          <a:prstGeom prst="rect">
            <a:avLst/>
          </a:prstGeom>
        </p:spPr>
      </p:pic>
      <p:sp>
        <p:nvSpPr>
          <p:cNvPr id="4" name="Slide Number Placeholder 3">
            <a:extLst>
              <a:ext uri="{FF2B5EF4-FFF2-40B4-BE49-F238E27FC236}">
                <a16:creationId xmlns:a16="http://schemas.microsoft.com/office/drawing/2014/main" id="{2F2888AD-553A-BCD1-6B19-AAB80EAC5E16}"/>
              </a:ext>
            </a:extLst>
          </p:cNvPr>
          <p:cNvSpPr>
            <a:spLocks noGrp="1"/>
          </p:cNvSpPr>
          <p:nvPr>
            <p:ph type="sldNum" sz="quarter" idx="12"/>
          </p:nvPr>
        </p:nvSpPr>
        <p:spPr/>
        <p:txBody>
          <a:bodyPr/>
          <a:lstStyle/>
          <a:p>
            <a:fld id="{7DC1BBB0-96F0-4077-A278-0F3FB5C104D3}" type="slidenum">
              <a:rPr lang="en-US" smtClean="0"/>
              <a:t>12</a:t>
            </a:fld>
            <a:endParaRPr lang="en-US"/>
          </a:p>
        </p:txBody>
      </p:sp>
    </p:spTree>
    <p:extLst>
      <p:ext uri="{BB962C8B-B14F-4D97-AF65-F5344CB8AC3E}">
        <p14:creationId xmlns:p14="http://schemas.microsoft.com/office/powerpoint/2010/main" val="101894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D921-9005-6D18-A1FE-2048C4C9F22C}"/>
              </a:ext>
            </a:extLst>
          </p:cNvPr>
          <p:cNvSpPr>
            <a:spLocks noGrp="1"/>
          </p:cNvSpPr>
          <p:nvPr>
            <p:ph type="title"/>
          </p:nvPr>
        </p:nvSpPr>
        <p:spPr/>
        <p:txBody>
          <a:bodyPr/>
          <a:lstStyle/>
          <a:p>
            <a:r>
              <a:rPr lang="en-US" dirty="0"/>
              <a:t>Example-A Word Count</a:t>
            </a:r>
          </a:p>
        </p:txBody>
      </p:sp>
      <p:sp>
        <p:nvSpPr>
          <p:cNvPr id="3" name="Content Placeholder 2">
            <a:extLst>
              <a:ext uri="{FF2B5EF4-FFF2-40B4-BE49-F238E27FC236}">
                <a16:creationId xmlns:a16="http://schemas.microsoft.com/office/drawing/2014/main" id="{C1E8B87E-093A-81AA-4EFB-D769C5A8D17A}"/>
              </a:ext>
            </a:extLst>
          </p:cNvPr>
          <p:cNvSpPr>
            <a:spLocks noGrp="1"/>
          </p:cNvSpPr>
          <p:nvPr>
            <p:ph idx="1"/>
          </p:nvPr>
        </p:nvSpPr>
        <p:spPr/>
        <p:txBody>
          <a:bodyPr/>
          <a:lstStyle/>
          <a:p>
            <a:r>
              <a:rPr lang="en-US" dirty="0">
                <a:solidFill>
                  <a:schemeClr val="tx2"/>
                </a:solidFill>
              </a:rPr>
              <a:t>We have a text file which contents are as follows:</a:t>
            </a:r>
          </a:p>
          <a:p>
            <a:pPr marL="0" indent="0">
              <a:buNone/>
            </a:pPr>
            <a:r>
              <a:rPr lang="en-US" dirty="0">
                <a:solidFill>
                  <a:schemeClr val="tx2"/>
                </a:solidFill>
              </a:rPr>
              <a:t>Dear, Bear, River, Car, Car, River, Deer, Car and Bear</a:t>
            </a:r>
          </a:p>
          <a:p>
            <a:pPr marL="0" indent="0">
              <a:buNone/>
            </a:pPr>
            <a:r>
              <a:rPr lang="en-US" dirty="0">
                <a:solidFill>
                  <a:schemeClr val="tx2"/>
                </a:solidFill>
              </a:rPr>
              <a:t>Now, suppose, we have to perform a word count on the sample.txt using MapReduce. So, we will be finding unique words and the number of occurrences of those unique words.</a:t>
            </a:r>
          </a:p>
        </p:txBody>
      </p:sp>
      <p:sp>
        <p:nvSpPr>
          <p:cNvPr id="4" name="Slide Number Placeholder 3">
            <a:extLst>
              <a:ext uri="{FF2B5EF4-FFF2-40B4-BE49-F238E27FC236}">
                <a16:creationId xmlns:a16="http://schemas.microsoft.com/office/drawing/2014/main" id="{D33B032B-5B27-F67A-B47A-65C00949F9E1}"/>
              </a:ext>
            </a:extLst>
          </p:cNvPr>
          <p:cNvSpPr>
            <a:spLocks noGrp="1"/>
          </p:cNvSpPr>
          <p:nvPr>
            <p:ph type="sldNum" sz="quarter" idx="12"/>
          </p:nvPr>
        </p:nvSpPr>
        <p:spPr/>
        <p:txBody>
          <a:bodyPr/>
          <a:lstStyle/>
          <a:p>
            <a:fld id="{7DC1BBB0-96F0-4077-A278-0F3FB5C104D3}" type="slidenum">
              <a:rPr lang="en-US" smtClean="0"/>
              <a:t>13</a:t>
            </a:fld>
            <a:endParaRPr lang="en-US"/>
          </a:p>
        </p:txBody>
      </p:sp>
    </p:spTree>
    <p:extLst>
      <p:ext uri="{BB962C8B-B14F-4D97-AF65-F5344CB8AC3E}">
        <p14:creationId xmlns:p14="http://schemas.microsoft.com/office/powerpoint/2010/main" val="472245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00272-6A25-1EF0-98EB-B277D20B214C}"/>
              </a:ext>
            </a:extLst>
          </p:cNvPr>
          <p:cNvSpPr>
            <a:spLocks noGrp="1"/>
          </p:cNvSpPr>
          <p:nvPr>
            <p:ph type="title"/>
          </p:nvPr>
        </p:nvSpPr>
        <p:spPr/>
        <p:txBody>
          <a:bodyPr/>
          <a:lstStyle/>
          <a:p>
            <a:r>
              <a:rPr lang="en-US" dirty="0">
                <a:solidFill>
                  <a:schemeClr val="tx2"/>
                </a:solidFill>
              </a:rPr>
              <a:t>Example-A Word Count</a:t>
            </a:r>
          </a:p>
        </p:txBody>
      </p:sp>
      <p:pic>
        <p:nvPicPr>
          <p:cNvPr id="5" name="Content Placeholder 4">
            <a:extLst>
              <a:ext uri="{FF2B5EF4-FFF2-40B4-BE49-F238E27FC236}">
                <a16:creationId xmlns:a16="http://schemas.microsoft.com/office/drawing/2014/main" id="{1C4E287B-B9CA-E13B-0C33-46EF82BCB0E0}"/>
              </a:ext>
            </a:extLst>
          </p:cNvPr>
          <p:cNvPicPr>
            <a:picLocks noGrp="1" noChangeAspect="1"/>
          </p:cNvPicPr>
          <p:nvPr>
            <p:ph idx="1"/>
          </p:nvPr>
        </p:nvPicPr>
        <p:blipFill>
          <a:blip r:embed="rId2"/>
          <a:stretch>
            <a:fillRect/>
          </a:stretch>
        </p:blipFill>
        <p:spPr>
          <a:xfrm>
            <a:off x="1827212" y="1828800"/>
            <a:ext cx="8268854" cy="3419952"/>
          </a:xfrm>
        </p:spPr>
      </p:pic>
      <p:sp>
        <p:nvSpPr>
          <p:cNvPr id="3" name="Slide Number Placeholder 2">
            <a:extLst>
              <a:ext uri="{FF2B5EF4-FFF2-40B4-BE49-F238E27FC236}">
                <a16:creationId xmlns:a16="http://schemas.microsoft.com/office/drawing/2014/main" id="{6BAFA057-2D68-0264-7BE9-631255C908D0}"/>
              </a:ext>
            </a:extLst>
          </p:cNvPr>
          <p:cNvSpPr>
            <a:spLocks noGrp="1"/>
          </p:cNvSpPr>
          <p:nvPr>
            <p:ph type="sldNum" sz="quarter" idx="12"/>
          </p:nvPr>
        </p:nvSpPr>
        <p:spPr/>
        <p:txBody>
          <a:bodyPr/>
          <a:lstStyle/>
          <a:p>
            <a:fld id="{7DC1BBB0-96F0-4077-A278-0F3FB5C104D3}" type="slidenum">
              <a:rPr lang="en-US" smtClean="0"/>
              <a:t>14</a:t>
            </a:fld>
            <a:endParaRPr lang="en-US"/>
          </a:p>
        </p:txBody>
      </p:sp>
    </p:spTree>
    <p:extLst>
      <p:ext uri="{BB962C8B-B14F-4D97-AF65-F5344CB8AC3E}">
        <p14:creationId xmlns:p14="http://schemas.microsoft.com/office/powerpoint/2010/main" val="316461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62A9-196B-5A0A-1641-581C68CA688E}"/>
              </a:ext>
            </a:extLst>
          </p:cNvPr>
          <p:cNvSpPr>
            <a:spLocks noGrp="1"/>
          </p:cNvSpPr>
          <p:nvPr>
            <p:ph type="title"/>
          </p:nvPr>
        </p:nvSpPr>
        <p:spPr/>
        <p:txBody>
          <a:bodyPr/>
          <a:lstStyle/>
          <a:p>
            <a:r>
              <a:rPr lang="en-US" dirty="0"/>
              <a:t>Example-A Word Count</a:t>
            </a:r>
          </a:p>
        </p:txBody>
      </p:sp>
      <p:sp>
        <p:nvSpPr>
          <p:cNvPr id="3" name="Content Placeholder 2">
            <a:extLst>
              <a:ext uri="{FF2B5EF4-FFF2-40B4-BE49-F238E27FC236}">
                <a16:creationId xmlns:a16="http://schemas.microsoft.com/office/drawing/2014/main" id="{00DE8E70-4FA9-D7E2-1A6A-7D4165CC3A4B}"/>
              </a:ext>
            </a:extLst>
          </p:cNvPr>
          <p:cNvSpPr>
            <a:spLocks noGrp="1"/>
          </p:cNvSpPr>
          <p:nvPr>
            <p:ph idx="1"/>
          </p:nvPr>
        </p:nvSpPr>
        <p:spPr/>
        <p:txBody>
          <a:bodyPr>
            <a:normAutofit/>
          </a:bodyPr>
          <a:lstStyle/>
          <a:p>
            <a:r>
              <a:rPr lang="en-US" dirty="0">
                <a:solidFill>
                  <a:schemeClr val="tx2"/>
                </a:solidFill>
              </a:rPr>
              <a:t>First, we divide the input into three splits as shown in the figure. This will distribute the work among all the map nodes.</a:t>
            </a:r>
          </a:p>
        </p:txBody>
      </p:sp>
      <p:pic>
        <p:nvPicPr>
          <p:cNvPr id="4" name="Picture 3">
            <a:extLst>
              <a:ext uri="{FF2B5EF4-FFF2-40B4-BE49-F238E27FC236}">
                <a16:creationId xmlns:a16="http://schemas.microsoft.com/office/drawing/2014/main" id="{37AE746D-4562-4614-1C1C-784C2CFCB823}"/>
              </a:ext>
            </a:extLst>
          </p:cNvPr>
          <p:cNvPicPr>
            <a:picLocks noChangeAspect="1"/>
          </p:cNvPicPr>
          <p:nvPr/>
        </p:nvPicPr>
        <p:blipFill>
          <a:blip r:embed="rId2"/>
          <a:stretch>
            <a:fillRect/>
          </a:stretch>
        </p:blipFill>
        <p:spPr>
          <a:xfrm>
            <a:off x="2208212" y="3200400"/>
            <a:ext cx="8266892" cy="3420152"/>
          </a:xfrm>
          <a:prstGeom prst="rect">
            <a:avLst/>
          </a:prstGeom>
        </p:spPr>
      </p:pic>
      <p:sp>
        <p:nvSpPr>
          <p:cNvPr id="5" name="Slide Number Placeholder 4">
            <a:extLst>
              <a:ext uri="{FF2B5EF4-FFF2-40B4-BE49-F238E27FC236}">
                <a16:creationId xmlns:a16="http://schemas.microsoft.com/office/drawing/2014/main" id="{84FBACAF-411B-7A0A-1227-CFB93D5D8DC4}"/>
              </a:ext>
            </a:extLst>
          </p:cNvPr>
          <p:cNvSpPr>
            <a:spLocks noGrp="1"/>
          </p:cNvSpPr>
          <p:nvPr>
            <p:ph type="sldNum" sz="quarter" idx="12"/>
          </p:nvPr>
        </p:nvSpPr>
        <p:spPr/>
        <p:txBody>
          <a:bodyPr/>
          <a:lstStyle/>
          <a:p>
            <a:fld id="{7DC1BBB0-96F0-4077-A278-0F3FB5C104D3}" type="slidenum">
              <a:rPr lang="en-US" smtClean="0"/>
              <a:t>15</a:t>
            </a:fld>
            <a:endParaRPr lang="en-US"/>
          </a:p>
        </p:txBody>
      </p:sp>
    </p:spTree>
    <p:extLst>
      <p:ext uri="{BB962C8B-B14F-4D97-AF65-F5344CB8AC3E}">
        <p14:creationId xmlns:p14="http://schemas.microsoft.com/office/powerpoint/2010/main" val="58720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62A9-196B-5A0A-1641-581C68CA688E}"/>
              </a:ext>
            </a:extLst>
          </p:cNvPr>
          <p:cNvSpPr>
            <a:spLocks noGrp="1"/>
          </p:cNvSpPr>
          <p:nvPr>
            <p:ph type="title"/>
          </p:nvPr>
        </p:nvSpPr>
        <p:spPr/>
        <p:txBody>
          <a:bodyPr/>
          <a:lstStyle/>
          <a:p>
            <a:r>
              <a:rPr lang="en-US" dirty="0"/>
              <a:t>Example-A Word Count</a:t>
            </a:r>
          </a:p>
        </p:txBody>
      </p:sp>
      <p:sp>
        <p:nvSpPr>
          <p:cNvPr id="3" name="Content Placeholder 2">
            <a:extLst>
              <a:ext uri="{FF2B5EF4-FFF2-40B4-BE49-F238E27FC236}">
                <a16:creationId xmlns:a16="http://schemas.microsoft.com/office/drawing/2014/main" id="{00DE8E70-4FA9-D7E2-1A6A-7D4165CC3A4B}"/>
              </a:ext>
            </a:extLst>
          </p:cNvPr>
          <p:cNvSpPr>
            <a:spLocks noGrp="1"/>
          </p:cNvSpPr>
          <p:nvPr>
            <p:ph idx="1"/>
          </p:nvPr>
        </p:nvSpPr>
        <p:spPr/>
        <p:txBody>
          <a:bodyPr>
            <a:normAutofit/>
          </a:bodyPr>
          <a:lstStyle/>
          <a:p>
            <a:r>
              <a:rPr lang="en-US" dirty="0">
                <a:solidFill>
                  <a:schemeClr val="tx2"/>
                </a:solidFill>
              </a:rPr>
              <a:t>Then, we tokenize the words in each of the mappers and give a hardcoded value (1) to each of the tokens or words. The rationale behind giving a hardcoded value equal to 1 is that every word, in itself, will occur once.</a:t>
            </a:r>
          </a:p>
        </p:txBody>
      </p:sp>
      <p:pic>
        <p:nvPicPr>
          <p:cNvPr id="4" name="Picture 3">
            <a:extLst>
              <a:ext uri="{FF2B5EF4-FFF2-40B4-BE49-F238E27FC236}">
                <a16:creationId xmlns:a16="http://schemas.microsoft.com/office/drawing/2014/main" id="{C92763E2-946B-67B0-30DD-1636262482F6}"/>
              </a:ext>
            </a:extLst>
          </p:cNvPr>
          <p:cNvPicPr>
            <a:picLocks noChangeAspect="1"/>
          </p:cNvPicPr>
          <p:nvPr/>
        </p:nvPicPr>
        <p:blipFill>
          <a:blip r:embed="rId2"/>
          <a:stretch>
            <a:fillRect/>
          </a:stretch>
        </p:blipFill>
        <p:spPr>
          <a:xfrm>
            <a:off x="2208212" y="3260048"/>
            <a:ext cx="8266892" cy="3420152"/>
          </a:xfrm>
          <a:prstGeom prst="rect">
            <a:avLst/>
          </a:prstGeom>
        </p:spPr>
      </p:pic>
      <p:sp>
        <p:nvSpPr>
          <p:cNvPr id="5" name="Slide Number Placeholder 4">
            <a:extLst>
              <a:ext uri="{FF2B5EF4-FFF2-40B4-BE49-F238E27FC236}">
                <a16:creationId xmlns:a16="http://schemas.microsoft.com/office/drawing/2014/main" id="{ADD4E19C-0889-166D-FD95-F2DF030EF0DB}"/>
              </a:ext>
            </a:extLst>
          </p:cNvPr>
          <p:cNvSpPr>
            <a:spLocks noGrp="1"/>
          </p:cNvSpPr>
          <p:nvPr>
            <p:ph type="sldNum" sz="quarter" idx="12"/>
          </p:nvPr>
        </p:nvSpPr>
        <p:spPr/>
        <p:txBody>
          <a:bodyPr/>
          <a:lstStyle/>
          <a:p>
            <a:fld id="{7DC1BBB0-96F0-4077-A278-0F3FB5C104D3}" type="slidenum">
              <a:rPr lang="en-US" smtClean="0"/>
              <a:t>16</a:t>
            </a:fld>
            <a:endParaRPr lang="en-US"/>
          </a:p>
        </p:txBody>
      </p:sp>
    </p:spTree>
    <p:extLst>
      <p:ext uri="{BB962C8B-B14F-4D97-AF65-F5344CB8AC3E}">
        <p14:creationId xmlns:p14="http://schemas.microsoft.com/office/powerpoint/2010/main" val="297493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62A9-196B-5A0A-1641-581C68CA688E}"/>
              </a:ext>
            </a:extLst>
          </p:cNvPr>
          <p:cNvSpPr>
            <a:spLocks noGrp="1"/>
          </p:cNvSpPr>
          <p:nvPr>
            <p:ph type="title"/>
          </p:nvPr>
        </p:nvSpPr>
        <p:spPr/>
        <p:txBody>
          <a:bodyPr/>
          <a:lstStyle/>
          <a:p>
            <a:r>
              <a:rPr lang="en-US" dirty="0"/>
              <a:t>Example-A Word Count</a:t>
            </a:r>
          </a:p>
        </p:txBody>
      </p:sp>
      <p:sp>
        <p:nvSpPr>
          <p:cNvPr id="3" name="Content Placeholder 2">
            <a:extLst>
              <a:ext uri="{FF2B5EF4-FFF2-40B4-BE49-F238E27FC236}">
                <a16:creationId xmlns:a16="http://schemas.microsoft.com/office/drawing/2014/main" id="{00DE8E70-4FA9-D7E2-1A6A-7D4165CC3A4B}"/>
              </a:ext>
            </a:extLst>
          </p:cNvPr>
          <p:cNvSpPr>
            <a:spLocks noGrp="1"/>
          </p:cNvSpPr>
          <p:nvPr>
            <p:ph idx="1"/>
          </p:nvPr>
        </p:nvSpPr>
        <p:spPr/>
        <p:txBody>
          <a:bodyPr>
            <a:normAutofit/>
          </a:bodyPr>
          <a:lstStyle/>
          <a:p>
            <a:r>
              <a:rPr lang="en-US" dirty="0">
                <a:solidFill>
                  <a:schemeClr val="tx2"/>
                </a:solidFill>
              </a:rPr>
              <a:t>Now, a list of key-value pair will be created where the key is nothing but the individual words and value is one. So, for the first line (Dear Bear River) we have 3 key-value pairs — Dear, 1; Bear, 1; River, 1. The mapping process remains the same on all the nodes.</a:t>
            </a:r>
          </a:p>
        </p:txBody>
      </p:sp>
      <p:pic>
        <p:nvPicPr>
          <p:cNvPr id="4" name="Picture 3">
            <a:extLst>
              <a:ext uri="{FF2B5EF4-FFF2-40B4-BE49-F238E27FC236}">
                <a16:creationId xmlns:a16="http://schemas.microsoft.com/office/drawing/2014/main" id="{B4D76F64-7D23-2A31-C32A-23BBD72B7DAE}"/>
              </a:ext>
            </a:extLst>
          </p:cNvPr>
          <p:cNvPicPr>
            <a:picLocks noChangeAspect="1"/>
          </p:cNvPicPr>
          <p:nvPr/>
        </p:nvPicPr>
        <p:blipFill>
          <a:blip r:embed="rId2"/>
          <a:stretch>
            <a:fillRect/>
          </a:stretch>
        </p:blipFill>
        <p:spPr>
          <a:xfrm>
            <a:off x="3046412" y="3606824"/>
            <a:ext cx="7428692" cy="3073375"/>
          </a:xfrm>
          <a:prstGeom prst="rect">
            <a:avLst/>
          </a:prstGeom>
        </p:spPr>
      </p:pic>
      <p:sp>
        <p:nvSpPr>
          <p:cNvPr id="5" name="Slide Number Placeholder 4">
            <a:extLst>
              <a:ext uri="{FF2B5EF4-FFF2-40B4-BE49-F238E27FC236}">
                <a16:creationId xmlns:a16="http://schemas.microsoft.com/office/drawing/2014/main" id="{FD83927E-E4A6-5223-2D37-65BBC9107E86}"/>
              </a:ext>
            </a:extLst>
          </p:cNvPr>
          <p:cNvSpPr>
            <a:spLocks noGrp="1"/>
          </p:cNvSpPr>
          <p:nvPr>
            <p:ph type="sldNum" sz="quarter" idx="12"/>
          </p:nvPr>
        </p:nvSpPr>
        <p:spPr/>
        <p:txBody>
          <a:bodyPr/>
          <a:lstStyle/>
          <a:p>
            <a:fld id="{7DC1BBB0-96F0-4077-A278-0F3FB5C104D3}" type="slidenum">
              <a:rPr lang="en-US" smtClean="0"/>
              <a:t>17</a:t>
            </a:fld>
            <a:endParaRPr lang="en-US"/>
          </a:p>
        </p:txBody>
      </p:sp>
    </p:spTree>
    <p:extLst>
      <p:ext uri="{BB962C8B-B14F-4D97-AF65-F5344CB8AC3E}">
        <p14:creationId xmlns:p14="http://schemas.microsoft.com/office/powerpoint/2010/main" val="227046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62A9-196B-5A0A-1641-581C68CA688E}"/>
              </a:ext>
            </a:extLst>
          </p:cNvPr>
          <p:cNvSpPr>
            <a:spLocks noGrp="1"/>
          </p:cNvSpPr>
          <p:nvPr>
            <p:ph type="title"/>
          </p:nvPr>
        </p:nvSpPr>
        <p:spPr/>
        <p:txBody>
          <a:bodyPr/>
          <a:lstStyle/>
          <a:p>
            <a:r>
              <a:rPr lang="en-US" dirty="0"/>
              <a:t>Example-A Word Count</a:t>
            </a:r>
          </a:p>
        </p:txBody>
      </p:sp>
      <p:sp>
        <p:nvSpPr>
          <p:cNvPr id="3" name="Content Placeholder 2">
            <a:extLst>
              <a:ext uri="{FF2B5EF4-FFF2-40B4-BE49-F238E27FC236}">
                <a16:creationId xmlns:a16="http://schemas.microsoft.com/office/drawing/2014/main" id="{00DE8E70-4FA9-D7E2-1A6A-7D4165CC3A4B}"/>
              </a:ext>
            </a:extLst>
          </p:cNvPr>
          <p:cNvSpPr>
            <a:spLocks noGrp="1"/>
          </p:cNvSpPr>
          <p:nvPr>
            <p:ph idx="1"/>
          </p:nvPr>
        </p:nvSpPr>
        <p:spPr/>
        <p:txBody>
          <a:bodyPr>
            <a:normAutofit/>
          </a:bodyPr>
          <a:lstStyle/>
          <a:p>
            <a:r>
              <a:rPr lang="en-US" dirty="0">
                <a:solidFill>
                  <a:schemeClr val="tx2"/>
                </a:solidFill>
              </a:rPr>
              <a:t>After the mapper phase, a partition process takes place where sorting and shuffling happen so that all the tuples with the same key are sent to the corresponding reducer</a:t>
            </a:r>
            <a:r>
              <a:rPr lang="en-US" dirty="0"/>
              <a:t>.</a:t>
            </a:r>
          </a:p>
          <a:p>
            <a:pPr marL="0" indent="0">
              <a:buNone/>
            </a:pPr>
            <a:endParaRPr lang="en-US" dirty="0"/>
          </a:p>
        </p:txBody>
      </p:sp>
      <p:pic>
        <p:nvPicPr>
          <p:cNvPr id="4" name="Picture 3">
            <a:extLst>
              <a:ext uri="{FF2B5EF4-FFF2-40B4-BE49-F238E27FC236}">
                <a16:creationId xmlns:a16="http://schemas.microsoft.com/office/drawing/2014/main" id="{33BD6EE9-A840-FB64-E107-E7DABEE9269C}"/>
              </a:ext>
            </a:extLst>
          </p:cNvPr>
          <p:cNvPicPr>
            <a:picLocks noChangeAspect="1"/>
          </p:cNvPicPr>
          <p:nvPr/>
        </p:nvPicPr>
        <p:blipFill>
          <a:blip r:embed="rId2"/>
          <a:stretch>
            <a:fillRect/>
          </a:stretch>
        </p:blipFill>
        <p:spPr>
          <a:xfrm>
            <a:off x="2208212" y="3098825"/>
            <a:ext cx="7428692" cy="3073375"/>
          </a:xfrm>
          <a:prstGeom prst="rect">
            <a:avLst/>
          </a:prstGeom>
        </p:spPr>
      </p:pic>
      <p:sp>
        <p:nvSpPr>
          <p:cNvPr id="5" name="Slide Number Placeholder 4">
            <a:extLst>
              <a:ext uri="{FF2B5EF4-FFF2-40B4-BE49-F238E27FC236}">
                <a16:creationId xmlns:a16="http://schemas.microsoft.com/office/drawing/2014/main" id="{CAFBBEEA-0742-6CE9-A0FA-D51E6E9E6AF0}"/>
              </a:ext>
            </a:extLst>
          </p:cNvPr>
          <p:cNvSpPr>
            <a:spLocks noGrp="1"/>
          </p:cNvSpPr>
          <p:nvPr>
            <p:ph type="sldNum" sz="quarter" idx="12"/>
          </p:nvPr>
        </p:nvSpPr>
        <p:spPr/>
        <p:txBody>
          <a:bodyPr/>
          <a:lstStyle/>
          <a:p>
            <a:fld id="{7DC1BBB0-96F0-4077-A278-0F3FB5C104D3}" type="slidenum">
              <a:rPr lang="en-US" smtClean="0"/>
              <a:t>18</a:t>
            </a:fld>
            <a:endParaRPr lang="en-US"/>
          </a:p>
        </p:txBody>
      </p:sp>
    </p:spTree>
    <p:extLst>
      <p:ext uri="{BB962C8B-B14F-4D97-AF65-F5344CB8AC3E}">
        <p14:creationId xmlns:p14="http://schemas.microsoft.com/office/powerpoint/2010/main" val="119120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62A9-196B-5A0A-1641-581C68CA688E}"/>
              </a:ext>
            </a:extLst>
          </p:cNvPr>
          <p:cNvSpPr>
            <a:spLocks noGrp="1"/>
          </p:cNvSpPr>
          <p:nvPr>
            <p:ph type="title"/>
          </p:nvPr>
        </p:nvSpPr>
        <p:spPr/>
        <p:txBody>
          <a:bodyPr/>
          <a:lstStyle/>
          <a:p>
            <a:r>
              <a:rPr lang="en-US" dirty="0"/>
              <a:t>Example-A Word Count</a:t>
            </a:r>
          </a:p>
        </p:txBody>
      </p:sp>
      <p:sp>
        <p:nvSpPr>
          <p:cNvPr id="3" name="Content Placeholder 2">
            <a:extLst>
              <a:ext uri="{FF2B5EF4-FFF2-40B4-BE49-F238E27FC236}">
                <a16:creationId xmlns:a16="http://schemas.microsoft.com/office/drawing/2014/main" id="{00DE8E70-4FA9-D7E2-1A6A-7D4165CC3A4B}"/>
              </a:ext>
            </a:extLst>
          </p:cNvPr>
          <p:cNvSpPr>
            <a:spLocks noGrp="1"/>
          </p:cNvSpPr>
          <p:nvPr>
            <p:ph idx="1"/>
          </p:nvPr>
        </p:nvSpPr>
        <p:spPr/>
        <p:txBody>
          <a:bodyPr>
            <a:normAutofit/>
          </a:bodyPr>
          <a:lstStyle/>
          <a:p>
            <a:r>
              <a:rPr lang="en-US" dirty="0">
                <a:solidFill>
                  <a:schemeClr val="tx2"/>
                </a:solidFill>
              </a:rPr>
              <a:t>So, after the sorting and shuffling phase, each reducer will have a unique key and a list of values corresponding to that very key. For example, Bear, [1,1]; Car, [1,1,1].., etc.</a:t>
            </a:r>
          </a:p>
        </p:txBody>
      </p:sp>
      <p:pic>
        <p:nvPicPr>
          <p:cNvPr id="4" name="Picture 3">
            <a:extLst>
              <a:ext uri="{FF2B5EF4-FFF2-40B4-BE49-F238E27FC236}">
                <a16:creationId xmlns:a16="http://schemas.microsoft.com/office/drawing/2014/main" id="{4842DAB0-EF52-3DD1-B50D-13207DD798F1}"/>
              </a:ext>
            </a:extLst>
          </p:cNvPr>
          <p:cNvPicPr>
            <a:picLocks noChangeAspect="1"/>
          </p:cNvPicPr>
          <p:nvPr/>
        </p:nvPicPr>
        <p:blipFill>
          <a:blip r:embed="rId2"/>
          <a:stretch>
            <a:fillRect/>
          </a:stretch>
        </p:blipFill>
        <p:spPr>
          <a:xfrm>
            <a:off x="2970212" y="3200400"/>
            <a:ext cx="7428692" cy="3073375"/>
          </a:xfrm>
          <a:prstGeom prst="rect">
            <a:avLst/>
          </a:prstGeom>
        </p:spPr>
      </p:pic>
      <p:sp>
        <p:nvSpPr>
          <p:cNvPr id="5" name="Slide Number Placeholder 4">
            <a:extLst>
              <a:ext uri="{FF2B5EF4-FFF2-40B4-BE49-F238E27FC236}">
                <a16:creationId xmlns:a16="http://schemas.microsoft.com/office/drawing/2014/main" id="{074D0F76-AA57-C13C-B185-207F445A795D}"/>
              </a:ext>
            </a:extLst>
          </p:cNvPr>
          <p:cNvSpPr>
            <a:spLocks noGrp="1"/>
          </p:cNvSpPr>
          <p:nvPr>
            <p:ph type="sldNum" sz="quarter" idx="12"/>
          </p:nvPr>
        </p:nvSpPr>
        <p:spPr/>
        <p:txBody>
          <a:bodyPr/>
          <a:lstStyle/>
          <a:p>
            <a:fld id="{7DC1BBB0-96F0-4077-A278-0F3FB5C104D3}" type="slidenum">
              <a:rPr lang="en-US" smtClean="0"/>
              <a:t>19</a:t>
            </a:fld>
            <a:endParaRPr lang="en-US"/>
          </a:p>
        </p:txBody>
      </p:sp>
    </p:spTree>
    <p:extLst>
      <p:ext uri="{BB962C8B-B14F-4D97-AF65-F5344CB8AC3E}">
        <p14:creationId xmlns:p14="http://schemas.microsoft.com/office/powerpoint/2010/main" val="53484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6DCA6-51FE-5503-6594-DCF3E9A45560}"/>
              </a:ext>
            </a:extLst>
          </p:cNvPr>
          <p:cNvSpPr>
            <a:spLocks noGrp="1"/>
          </p:cNvSpPr>
          <p:nvPr>
            <p:ph type="title"/>
          </p:nvPr>
        </p:nvSpPr>
        <p:spPr/>
        <p:txBody>
          <a:bodyPr/>
          <a:lstStyle/>
          <a:p>
            <a:r>
              <a:rPr lang="en-US" dirty="0"/>
              <a:t>MapReduce</a:t>
            </a:r>
          </a:p>
        </p:txBody>
      </p:sp>
      <p:sp>
        <p:nvSpPr>
          <p:cNvPr id="3" name="Content Placeholder 2">
            <a:extLst>
              <a:ext uri="{FF2B5EF4-FFF2-40B4-BE49-F238E27FC236}">
                <a16:creationId xmlns:a16="http://schemas.microsoft.com/office/drawing/2014/main" id="{5799DE19-DAC6-D997-0A02-23357405F6F3}"/>
              </a:ext>
            </a:extLst>
          </p:cNvPr>
          <p:cNvSpPr>
            <a:spLocks noGrp="1"/>
          </p:cNvSpPr>
          <p:nvPr>
            <p:ph idx="1"/>
          </p:nvPr>
        </p:nvSpPr>
        <p:spPr/>
        <p:txBody>
          <a:bodyPr/>
          <a:lstStyle/>
          <a:p>
            <a:r>
              <a:rPr lang="en-US" dirty="0">
                <a:solidFill>
                  <a:schemeClr val="tx2"/>
                </a:solidFill>
              </a:rPr>
              <a:t>MapReduce is a programming model for performing parallel processing on large datasets. Although it is a powerful technique, its basics are relatively simple.</a:t>
            </a:r>
          </a:p>
        </p:txBody>
      </p:sp>
      <p:sp>
        <p:nvSpPr>
          <p:cNvPr id="4" name="Slide Number Placeholder 3">
            <a:extLst>
              <a:ext uri="{FF2B5EF4-FFF2-40B4-BE49-F238E27FC236}">
                <a16:creationId xmlns:a16="http://schemas.microsoft.com/office/drawing/2014/main" id="{D3D73219-1C2B-8418-C2BB-23C92C892866}"/>
              </a:ext>
            </a:extLst>
          </p:cNvPr>
          <p:cNvSpPr>
            <a:spLocks noGrp="1"/>
          </p:cNvSpPr>
          <p:nvPr>
            <p:ph type="sldNum" sz="quarter" idx="12"/>
          </p:nvPr>
        </p:nvSpPr>
        <p:spPr/>
        <p:txBody>
          <a:bodyPr/>
          <a:lstStyle/>
          <a:p>
            <a:fld id="{7DC1BBB0-96F0-4077-A278-0F3FB5C104D3}" type="slidenum">
              <a:rPr lang="en-US" smtClean="0"/>
              <a:t>2</a:t>
            </a:fld>
            <a:endParaRPr lang="en-US"/>
          </a:p>
        </p:txBody>
      </p:sp>
    </p:spTree>
    <p:extLst>
      <p:ext uri="{BB962C8B-B14F-4D97-AF65-F5344CB8AC3E}">
        <p14:creationId xmlns:p14="http://schemas.microsoft.com/office/powerpoint/2010/main" val="1226456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62A9-196B-5A0A-1641-581C68CA688E}"/>
              </a:ext>
            </a:extLst>
          </p:cNvPr>
          <p:cNvSpPr>
            <a:spLocks noGrp="1"/>
          </p:cNvSpPr>
          <p:nvPr>
            <p:ph type="title"/>
          </p:nvPr>
        </p:nvSpPr>
        <p:spPr/>
        <p:txBody>
          <a:bodyPr/>
          <a:lstStyle/>
          <a:p>
            <a:r>
              <a:rPr lang="en-US" dirty="0"/>
              <a:t>Example-A Word Count</a:t>
            </a:r>
          </a:p>
        </p:txBody>
      </p:sp>
      <p:sp>
        <p:nvSpPr>
          <p:cNvPr id="3" name="Content Placeholder 2">
            <a:extLst>
              <a:ext uri="{FF2B5EF4-FFF2-40B4-BE49-F238E27FC236}">
                <a16:creationId xmlns:a16="http://schemas.microsoft.com/office/drawing/2014/main" id="{00DE8E70-4FA9-D7E2-1A6A-7D4165CC3A4B}"/>
              </a:ext>
            </a:extLst>
          </p:cNvPr>
          <p:cNvSpPr>
            <a:spLocks noGrp="1"/>
          </p:cNvSpPr>
          <p:nvPr>
            <p:ph idx="1"/>
          </p:nvPr>
        </p:nvSpPr>
        <p:spPr/>
        <p:txBody>
          <a:bodyPr>
            <a:normAutofit/>
          </a:bodyPr>
          <a:lstStyle/>
          <a:p>
            <a:r>
              <a:rPr lang="en-US" dirty="0">
                <a:solidFill>
                  <a:schemeClr val="tx2"/>
                </a:solidFill>
              </a:rPr>
              <a:t>Now, each Reducer counts the values which are present in that list of values. As shown in the figure, reducer gets a list of values which is [1,1] for the key Bear. Then, it counts the number of ones in the very list and gives the final output as — Bear, 2.</a:t>
            </a:r>
          </a:p>
        </p:txBody>
      </p:sp>
      <p:pic>
        <p:nvPicPr>
          <p:cNvPr id="4" name="Picture 3">
            <a:extLst>
              <a:ext uri="{FF2B5EF4-FFF2-40B4-BE49-F238E27FC236}">
                <a16:creationId xmlns:a16="http://schemas.microsoft.com/office/drawing/2014/main" id="{82A83E3C-182D-0C2A-A8F7-3C8DDB89E87E}"/>
              </a:ext>
            </a:extLst>
          </p:cNvPr>
          <p:cNvPicPr>
            <a:picLocks noChangeAspect="1"/>
          </p:cNvPicPr>
          <p:nvPr/>
        </p:nvPicPr>
        <p:blipFill>
          <a:blip r:embed="rId2"/>
          <a:stretch>
            <a:fillRect/>
          </a:stretch>
        </p:blipFill>
        <p:spPr>
          <a:xfrm>
            <a:off x="3420550" y="3733800"/>
            <a:ext cx="6778631" cy="2804434"/>
          </a:xfrm>
          <a:prstGeom prst="rect">
            <a:avLst/>
          </a:prstGeom>
        </p:spPr>
      </p:pic>
      <p:sp>
        <p:nvSpPr>
          <p:cNvPr id="5" name="Slide Number Placeholder 4">
            <a:extLst>
              <a:ext uri="{FF2B5EF4-FFF2-40B4-BE49-F238E27FC236}">
                <a16:creationId xmlns:a16="http://schemas.microsoft.com/office/drawing/2014/main" id="{66728881-1056-7885-7BFF-8CF6F0E13C6B}"/>
              </a:ext>
            </a:extLst>
          </p:cNvPr>
          <p:cNvSpPr>
            <a:spLocks noGrp="1"/>
          </p:cNvSpPr>
          <p:nvPr>
            <p:ph type="sldNum" sz="quarter" idx="12"/>
          </p:nvPr>
        </p:nvSpPr>
        <p:spPr/>
        <p:txBody>
          <a:bodyPr/>
          <a:lstStyle/>
          <a:p>
            <a:fld id="{7DC1BBB0-96F0-4077-A278-0F3FB5C104D3}" type="slidenum">
              <a:rPr lang="en-US" smtClean="0"/>
              <a:t>20</a:t>
            </a:fld>
            <a:endParaRPr lang="en-US"/>
          </a:p>
        </p:txBody>
      </p:sp>
    </p:spTree>
    <p:extLst>
      <p:ext uri="{BB962C8B-B14F-4D97-AF65-F5344CB8AC3E}">
        <p14:creationId xmlns:p14="http://schemas.microsoft.com/office/powerpoint/2010/main" val="32692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4875-4C8E-3502-2351-8754FE38414F}"/>
              </a:ext>
            </a:extLst>
          </p:cNvPr>
          <p:cNvSpPr>
            <a:spLocks noGrp="1"/>
          </p:cNvSpPr>
          <p:nvPr>
            <p:ph type="title"/>
          </p:nvPr>
        </p:nvSpPr>
        <p:spPr/>
        <p:txBody>
          <a:bodyPr/>
          <a:lstStyle/>
          <a:p>
            <a:r>
              <a:rPr lang="en-US" dirty="0"/>
              <a:t>Implementation in python</a:t>
            </a:r>
          </a:p>
        </p:txBody>
      </p:sp>
      <p:pic>
        <p:nvPicPr>
          <p:cNvPr id="5" name="Content Placeholder 4">
            <a:extLst>
              <a:ext uri="{FF2B5EF4-FFF2-40B4-BE49-F238E27FC236}">
                <a16:creationId xmlns:a16="http://schemas.microsoft.com/office/drawing/2014/main" id="{09146E7E-21CB-AB35-EBA7-16D8073D0F0F}"/>
              </a:ext>
            </a:extLst>
          </p:cNvPr>
          <p:cNvPicPr>
            <a:picLocks noGrp="1" noChangeAspect="1"/>
          </p:cNvPicPr>
          <p:nvPr>
            <p:ph idx="1"/>
          </p:nvPr>
        </p:nvPicPr>
        <p:blipFill>
          <a:blip r:embed="rId2"/>
          <a:stretch>
            <a:fillRect/>
          </a:stretch>
        </p:blipFill>
        <p:spPr>
          <a:xfrm>
            <a:off x="6068323" y="2507454"/>
            <a:ext cx="5638800" cy="2457793"/>
          </a:xfrm>
        </p:spPr>
      </p:pic>
      <p:pic>
        <p:nvPicPr>
          <p:cNvPr id="7" name="Picture 6">
            <a:extLst>
              <a:ext uri="{FF2B5EF4-FFF2-40B4-BE49-F238E27FC236}">
                <a16:creationId xmlns:a16="http://schemas.microsoft.com/office/drawing/2014/main" id="{5EE01226-ECFF-4F0B-034C-CF04DDB0A91F}"/>
              </a:ext>
            </a:extLst>
          </p:cNvPr>
          <p:cNvPicPr>
            <a:picLocks noChangeAspect="1"/>
          </p:cNvPicPr>
          <p:nvPr/>
        </p:nvPicPr>
        <p:blipFill>
          <a:blip r:embed="rId3"/>
          <a:stretch>
            <a:fillRect/>
          </a:stretch>
        </p:blipFill>
        <p:spPr>
          <a:xfrm>
            <a:off x="1253431" y="4310525"/>
            <a:ext cx="5053225" cy="1087728"/>
          </a:xfrm>
          <a:prstGeom prst="rect">
            <a:avLst/>
          </a:prstGeom>
        </p:spPr>
      </p:pic>
      <p:pic>
        <p:nvPicPr>
          <p:cNvPr id="9" name="Picture 8">
            <a:extLst>
              <a:ext uri="{FF2B5EF4-FFF2-40B4-BE49-F238E27FC236}">
                <a16:creationId xmlns:a16="http://schemas.microsoft.com/office/drawing/2014/main" id="{E05A1195-24EC-AA1E-00C8-24F26D6C4B45}"/>
              </a:ext>
            </a:extLst>
          </p:cNvPr>
          <p:cNvPicPr>
            <a:picLocks noChangeAspect="1"/>
          </p:cNvPicPr>
          <p:nvPr/>
        </p:nvPicPr>
        <p:blipFill>
          <a:blip r:embed="rId4"/>
          <a:stretch>
            <a:fillRect/>
          </a:stretch>
        </p:blipFill>
        <p:spPr>
          <a:xfrm>
            <a:off x="1293812" y="2231191"/>
            <a:ext cx="2991267" cy="552527"/>
          </a:xfrm>
          <a:prstGeom prst="rect">
            <a:avLst/>
          </a:prstGeom>
        </p:spPr>
      </p:pic>
      <p:pic>
        <p:nvPicPr>
          <p:cNvPr id="11" name="Picture 10">
            <a:extLst>
              <a:ext uri="{FF2B5EF4-FFF2-40B4-BE49-F238E27FC236}">
                <a16:creationId xmlns:a16="http://schemas.microsoft.com/office/drawing/2014/main" id="{98F0CB48-DEB3-C93C-F760-F4A64A7096E8}"/>
              </a:ext>
            </a:extLst>
          </p:cNvPr>
          <p:cNvPicPr>
            <a:picLocks noChangeAspect="1"/>
          </p:cNvPicPr>
          <p:nvPr/>
        </p:nvPicPr>
        <p:blipFill>
          <a:blip r:embed="rId5"/>
          <a:stretch>
            <a:fillRect/>
          </a:stretch>
        </p:blipFill>
        <p:spPr>
          <a:xfrm>
            <a:off x="1393699" y="1549379"/>
            <a:ext cx="4772691" cy="781159"/>
          </a:xfrm>
          <a:prstGeom prst="rect">
            <a:avLst/>
          </a:prstGeom>
        </p:spPr>
      </p:pic>
      <p:sp>
        <p:nvSpPr>
          <p:cNvPr id="14" name="TextBox 13">
            <a:extLst>
              <a:ext uri="{FF2B5EF4-FFF2-40B4-BE49-F238E27FC236}">
                <a16:creationId xmlns:a16="http://schemas.microsoft.com/office/drawing/2014/main" id="{FF49E329-87E0-211E-0C73-E223E3FB9643}"/>
              </a:ext>
            </a:extLst>
          </p:cNvPr>
          <p:cNvSpPr txBox="1"/>
          <p:nvPr/>
        </p:nvSpPr>
        <p:spPr>
          <a:xfrm>
            <a:off x="4646612" y="1549379"/>
            <a:ext cx="457200" cy="369332"/>
          </a:xfrm>
          <a:prstGeom prst="rect">
            <a:avLst/>
          </a:prstGeom>
          <a:noFill/>
        </p:spPr>
        <p:txBody>
          <a:bodyPr wrap="square" rtlCol="0">
            <a:spAutoFit/>
          </a:bodyPr>
          <a:lstStyle/>
          <a:p>
            <a:r>
              <a:rPr lang="en-US" dirty="0"/>
              <a:t>1</a:t>
            </a:r>
          </a:p>
        </p:txBody>
      </p:sp>
      <p:sp>
        <p:nvSpPr>
          <p:cNvPr id="15" name="TextBox 14">
            <a:extLst>
              <a:ext uri="{FF2B5EF4-FFF2-40B4-BE49-F238E27FC236}">
                <a16:creationId xmlns:a16="http://schemas.microsoft.com/office/drawing/2014/main" id="{85E71BBA-99BC-25FD-891B-26AF14C800A2}"/>
              </a:ext>
            </a:extLst>
          </p:cNvPr>
          <p:cNvSpPr txBox="1"/>
          <p:nvPr/>
        </p:nvSpPr>
        <p:spPr>
          <a:xfrm>
            <a:off x="4113212" y="4191000"/>
            <a:ext cx="381000" cy="369332"/>
          </a:xfrm>
          <a:prstGeom prst="rect">
            <a:avLst/>
          </a:prstGeom>
          <a:noFill/>
        </p:spPr>
        <p:txBody>
          <a:bodyPr wrap="square" rtlCol="0">
            <a:spAutoFit/>
          </a:bodyPr>
          <a:lstStyle/>
          <a:p>
            <a:r>
              <a:rPr lang="en-US" dirty="0"/>
              <a:t>2</a:t>
            </a:r>
          </a:p>
        </p:txBody>
      </p:sp>
      <p:sp>
        <p:nvSpPr>
          <p:cNvPr id="16" name="TextBox 15">
            <a:extLst>
              <a:ext uri="{FF2B5EF4-FFF2-40B4-BE49-F238E27FC236}">
                <a16:creationId xmlns:a16="http://schemas.microsoft.com/office/drawing/2014/main" id="{EAA06DE9-B0D4-3A74-BF8C-C1775EF24EED}"/>
              </a:ext>
            </a:extLst>
          </p:cNvPr>
          <p:cNvSpPr txBox="1"/>
          <p:nvPr/>
        </p:nvSpPr>
        <p:spPr>
          <a:xfrm>
            <a:off x="9447212" y="2045182"/>
            <a:ext cx="533400" cy="369332"/>
          </a:xfrm>
          <a:prstGeom prst="rect">
            <a:avLst/>
          </a:prstGeom>
          <a:noFill/>
        </p:spPr>
        <p:txBody>
          <a:bodyPr wrap="square" rtlCol="0">
            <a:spAutoFit/>
          </a:bodyPr>
          <a:lstStyle/>
          <a:p>
            <a:r>
              <a:rPr lang="en-US" dirty="0"/>
              <a:t>3</a:t>
            </a:r>
          </a:p>
        </p:txBody>
      </p:sp>
      <p:sp>
        <p:nvSpPr>
          <p:cNvPr id="3" name="Slide Number Placeholder 2">
            <a:extLst>
              <a:ext uri="{FF2B5EF4-FFF2-40B4-BE49-F238E27FC236}">
                <a16:creationId xmlns:a16="http://schemas.microsoft.com/office/drawing/2014/main" id="{662B9D0C-725E-C874-CAC5-AAF5DFBB7253}"/>
              </a:ext>
            </a:extLst>
          </p:cNvPr>
          <p:cNvSpPr>
            <a:spLocks noGrp="1"/>
          </p:cNvSpPr>
          <p:nvPr>
            <p:ph type="sldNum" sz="quarter" idx="12"/>
          </p:nvPr>
        </p:nvSpPr>
        <p:spPr/>
        <p:txBody>
          <a:bodyPr/>
          <a:lstStyle/>
          <a:p>
            <a:fld id="{7DC1BBB0-96F0-4077-A278-0F3FB5C104D3}" type="slidenum">
              <a:rPr lang="en-US" smtClean="0"/>
              <a:t>21</a:t>
            </a:fld>
            <a:endParaRPr lang="en-US"/>
          </a:p>
        </p:txBody>
      </p:sp>
    </p:spTree>
    <p:extLst>
      <p:ext uri="{BB962C8B-B14F-4D97-AF65-F5344CB8AC3E}">
        <p14:creationId xmlns:p14="http://schemas.microsoft.com/office/powerpoint/2010/main" val="3385504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4642-772A-93BE-5469-03194C87032F}"/>
              </a:ext>
            </a:extLst>
          </p:cNvPr>
          <p:cNvSpPr>
            <a:spLocks noGrp="1"/>
          </p:cNvSpPr>
          <p:nvPr>
            <p:ph type="title"/>
          </p:nvPr>
        </p:nvSpPr>
        <p:spPr/>
        <p:txBody>
          <a:bodyPr/>
          <a:lstStyle/>
          <a:p>
            <a:r>
              <a:rPr lang="en-US" dirty="0"/>
              <a:t>Advantages of MapReduce</a:t>
            </a:r>
          </a:p>
        </p:txBody>
      </p:sp>
      <p:sp>
        <p:nvSpPr>
          <p:cNvPr id="3" name="Content Placeholder 2">
            <a:extLst>
              <a:ext uri="{FF2B5EF4-FFF2-40B4-BE49-F238E27FC236}">
                <a16:creationId xmlns:a16="http://schemas.microsoft.com/office/drawing/2014/main" id="{4CACD483-2100-3B45-A2E6-A9A78863E0DA}"/>
              </a:ext>
            </a:extLst>
          </p:cNvPr>
          <p:cNvSpPr>
            <a:spLocks noGrp="1"/>
          </p:cNvSpPr>
          <p:nvPr>
            <p:ph idx="1"/>
          </p:nvPr>
        </p:nvSpPr>
        <p:spPr/>
        <p:txBody>
          <a:bodyPr/>
          <a:lstStyle/>
          <a:p>
            <a:r>
              <a:rPr lang="en-US" dirty="0">
                <a:solidFill>
                  <a:schemeClr val="tx2"/>
                </a:solidFill>
              </a:rPr>
              <a:t>Parallel Processing</a:t>
            </a:r>
          </a:p>
          <a:p>
            <a:r>
              <a:rPr lang="en-US" dirty="0">
                <a:solidFill>
                  <a:schemeClr val="tx2"/>
                </a:solidFill>
              </a:rPr>
              <a:t>Data Locality</a:t>
            </a:r>
          </a:p>
        </p:txBody>
      </p:sp>
      <p:sp>
        <p:nvSpPr>
          <p:cNvPr id="4" name="Slide Number Placeholder 3">
            <a:extLst>
              <a:ext uri="{FF2B5EF4-FFF2-40B4-BE49-F238E27FC236}">
                <a16:creationId xmlns:a16="http://schemas.microsoft.com/office/drawing/2014/main" id="{015CFABA-A89C-E905-A04A-7B3E5634BC19}"/>
              </a:ext>
            </a:extLst>
          </p:cNvPr>
          <p:cNvSpPr>
            <a:spLocks noGrp="1"/>
          </p:cNvSpPr>
          <p:nvPr>
            <p:ph type="sldNum" sz="quarter" idx="12"/>
          </p:nvPr>
        </p:nvSpPr>
        <p:spPr/>
        <p:txBody>
          <a:bodyPr/>
          <a:lstStyle/>
          <a:p>
            <a:fld id="{7DC1BBB0-96F0-4077-A278-0F3FB5C104D3}" type="slidenum">
              <a:rPr lang="en-US" smtClean="0"/>
              <a:t>22</a:t>
            </a:fld>
            <a:endParaRPr lang="en-US"/>
          </a:p>
        </p:txBody>
      </p:sp>
    </p:spTree>
    <p:extLst>
      <p:ext uri="{BB962C8B-B14F-4D97-AF65-F5344CB8AC3E}">
        <p14:creationId xmlns:p14="http://schemas.microsoft.com/office/powerpoint/2010/main" val="336579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B99F-EAA5-0505-D189-F21066F2D742}"/>
              </a:ext>
            </a:extLst>
          </p:cNvPr>
          <p:cNvSpPr>
            <a:spLocks noGrp="1"/>
          </p:cNvSpPr>
          <p:nvPr>
            <p:ph type="title"/>
          </p:nvPr>
        </p:nvSpPr>
        <p:spPr/>
        <p:txBody>
          <a:bodyPr/>
          <a:lstStyle/>
          <a:p>
            <a:r>
              <a:rPr lang="en-US" dirty="0"/>
              <a:t>Advantages of MapReduce-</a:t>
            </a:r>
            <a:r>
              <a:rPr lang="en-US" dirty="0">
                <a:solidFill>
                  <a:schemeClr val="tx2"/>
                </a:solidFill>
              </a:rPr>
              <a:t>Parallel Processing</a:t>
            </a:r>
            <a:br>
              <a:rPr lang="en-US" dirty="0">
                <a:solidFill>
                  <a:schemeClr val="tx2"/>
                </a:solidFill>
              </a:rPr>
            </a:br>
            <a:endParaRPr lang="en-US" dirty="0"/>
          </a:p>
        </p:txBody>
      </p:sp>
      <p:sp>
        <p:nvSpPr>
          <p:cNvPr id="3" name="Content Placeholder 2">
            <a:extLst>
              <a:ext uri="{FF2B5EF4-FFF2-40B4-BE49-F238E27FC236}">
                <a16:creationId xmlns:a16="http://schemas.microsoft.com/office/drawing/2014/main" id="{B0BEA0F5-F6C1-AE66-FD29-1E32DF9151FE}"/>
              </a:ext>
            </a:extLst>
          </p:cNvPr>
          <p:cNvSpPr>
            <a:spLocks noGrp="1"/>
          </p:cNvSpPr>
          <p:nvPr>
            <p:ph idx="1"/>
          </p:nvPr>
        </p:nvSpPr>
        <p:spPr/>
        <p:txBody>
          <a:bodyPr>
            <a:normAutofit/>
          </a:bodyPr>
          <a:lstStyle/>
          <a:p>
            <a:r>
              <a:rPr lang="en-US" sz="2400" dirty="0">
                <a:solidFill>
                  <a:schemeClr val="tx2"/>
                </a:solidFill>
              </a:rPr>
              <a:t>In MapReduce, we are dividing the job among multiple nodes and each node works with a part of the job simultaneously. So, MapReduce is based on Divide and Conquer paradigm which helps us to process the data using different machines. As the data is processed by multiple machines instead of a single machine in parallel, the time taken to process the data gets reduced by a tremendous amount as shown in the figure below (2).</a:t>
            </a:r>
          </a:p>
        </p:txBody>
      </p:sp>
      <p:pic>
        <p:nvPicPr>
          <p:cNvPr id="5" name="Picture 4">
            <a:extLst>
              <a:ext uri="{FF2B5EF4-FFF2-40B4-BE49-F238E27FC236}">
                <a16:creationId xmlns:a16="http://schemas.microsoft.com/office/drawing/2014/main" id="{36EE08C8-8390-340B-4FBE-65CF7FE30031}"/>
              </a:ext>
            </a:extLst>
          </p:cNvPr>
          <p:cNvPicPr>
            <a:picLocks noChangeAspect="1"/>
          </p:cNvPicPr>
          <p:nvPr/>
        </p:nvPicPr>
        <p:blipFill>
          <a:blip r:embed="rId2"/>
          <a:stretch>
            <a:fillRect/>
          </a:stretch>
        </p:blipFill>
        <p:spPr>
          <a:xfrm>
            <a:off x="3391417" y="3969165"/>
            <a:ext cx="5405990" cy="2875388"/>
          </a:xfrm>
          <a:prstGeom prst="rect">
            <a:avLst/>
          </a:prstGeom>
        </p:spPr>
      </p:pic>
      <p:sp>
        <p:nvSpPr>
          <p:cNvPr id="4" name="Slide Number Placeholder 3">
            <a:extLst>
              <a:ext uri="{FF2B5EF4-FFF2-40B4-BE49-F238E27FC236}">
                <a16:creationId xmlns:a16="http://schemas.microsoft.com/office/drawing/2014/main" id="{5906A5AF-4005-920D-0E4E-2E919E8FA1D7}"/>
              </a:ext>
            </a:extLst>
          </p:cNvPr>
          <p:cNvSpPr>
            <a:spLocks noGrp="1"/>
          </p:cNvSpPr>
          <p:nvPr>
            <p:ph type="sldNum" sz="quarter" idx="12"/>
          </p:nvPr>
        </p:nvSpPr>
        <p:spPr/>
        <p:txBody>
          <a:bodyPr/>
          <a:lstStyle/>
          <a:p>
            <a:fld id="{7DC1BBB0-96F0-4077-A278-0F3FB5C104D3}" type="slidenum">
              <a:rPr lang="en-US" smtClean="0"/>
              <a:t>23</a:t>
            </a:fld>
            <a:endParaRPr lang="en-US"/>
          </a:p>
        </p:txBody>
      </p:sp>
    </p:spTree>
    <p:extLst>
      <p:ext uri="{BB962C8B-B14F-4D97-AF65-F5344CB8AC3E}">
        <p14:creationId xmlns:p14="http://schemas.microsoft.com/office/powerpoint/2010/main" val="240257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294C-904B-79A8-73BA-62E0B44F0957}"/>
              </a:ext>
            </a:extLst>
          </p:cNvPr>
          <p:cNvSpPr>
            <a:spLocks noGrp="1"/>
          </p:cNvSpPr>
          <p:nvPr>
            <p:ph type="title"/>
          </p:nvPr>
        </p:nvSpPr>
        <p:spPr/>
        <p:txBody>
          <a:bodyPr/>
          <a:lstStyle/>
          <a:p>
            <a:r>
              <a:rPr lang="en-US" dirty="0"/>
              <a:t>Advantages of MapReduce-</a:t>
            </a:r>
            <a:r>
              <a:rPr lang="en-US" dirty="0">
                <a:solidFill>
                  <a:schemeClr val="tx2"/>
                </a:solidFill>
              </a:rPr>
              <a:t>Data Locality</a:t>
            </a:r>
            <a:endParaRPr lang="en-US" dirty="0"/>
          </a:p>
        </p:txBody>
      </p:sp>
      <p:sp>
        <p:nvSpPr>
          <p:cNvPr id="3" name="Content Placeholder 2">
            <a:extLst>
              <a:ext uri="{FF2B5EF4-FFF2-40B4-BE49-F238E27FC236}">
                <a16:creationId xmlns:a16="http://schemas.microsoft.com/office/drawing/2014/main" id="{354B68CD-11E9-A41E-CC1E-D81738562F1C}"/>
              </a:ext>
            </a:extLst>
          </p:cNvPr>
          <p:cNvSpPr>
            <a:spLocks noGrp="1"/>
          </p:cNvSpPr>
          <p:nvPr>
            <p:ph idx="1"/>
          </p:nvPr>
        </p:nvSpPr>
        <p:spPr/>
        <p:txBody>
          <a:bodyPr/>
          <a:lstStyle/>
          <a:p>
            <a:r>
              <a:rPr lang="en-US" dirty="0">
                <a:solidFill>
                  <a:schemeClr val="tx2"/>
                </a:solidFill>
              </a:rPr>
              <a:t>Instead of moving data to the processing unit, we are moving the processing unit to the data in the MapReduce Framework. In the traditional system, we used to bring data to the processing unit and process it. But, as the data grew and became very huge, bringing this huge amount of data to the processing unit posed the following issues:</a:t>
            </a:r>
          </a:p>
        </p:txBody>
      </p:sp>
      <p:pic>
        <p:nvPicPr>
          <p:cNvPr id="4" name="Picture 3">
            <a:extLst>
              <a:ext uri="{FF2B5EF4-FFF2-40B4-BE49-F238E27FC236}">
                <a16:creationId xmlns:a16="http://schemas.microsoft.com/office/drawing/2014/main" id="{DA954483-74E9-90EB-0DE7-49C7387EFBFE}"/>
              </a:ext>
            </a:extLst>
          </p:cNvPr>
          <p:cNvPicPr>
            <a:picLocks noChangeAspect="1"/>
          </p:cNvPicPr>
          <p:nvPr/>
        </p:nvPicPr>
        <p:blipFill>
          <a:blip r:embed="rId2"/>
          <a:stretch>
            <a:fillRect/>
          </a:stretch>
        </p:blipFill>
        <p:spPr>
          <a:xfrm>
            <a:off x="3427411" y="3988309"/>
            <a:ext cx="5369995" cy="2856243"/>
          </a:xfrm>
          <a:prstGeom prst="rect">
            <a:avLst/>
          </a:prstGeom>
        </p:spPr>
      </p:pic>
      <p:sp>
        <p:nvSpPr>
          <p:cNvPr id="5" name="Slide Number Placeholder 4">
            <a:extLst>
              <a:ext uri="{FF2B5EF4-FFF2-40B4-BE49-F238E27FC236}">
                <a16:creationId xmlns:a16="http://schemas.microsoft.com/office/drawing/2014/main" id="{72E08273-86C6-7948-1C6B-5E2BEBC817F9}"/>
              </a:ext>
            </a:extLst>
          </p:cNvPr>
          <p:cNvSpPr>
            <a:spLocks noGrp="1"/>
          </p:cNvSpPr>
          <p:nvPr>
            <p:ph type="sldNum" sz="quarter" idx="12"/>
          </p:nvPr>
        </p:nvSpPr>
        <p:spPr/>
        <p:txBody>
          <a:bodyPr/>
          <a:lstStyle/>
          <a:p>
            <a:fld id="{7DC1BBB0-96F0-4077-A278-0F3FB5C104D3}" type="slidenum">
              <a:rPr lang="en-US" smtClean="0"/>
              <a:t>24</a:t>
            </a:fld>
            <a:endParaRPr lang="en-US"/>
          </a:p>
        </p:txBody>
      </p:sp>
    </p:spTree>
    <p:extLst>
      <p:ext uri="{BB962C8B-B14F-4D97-AF65-F5344CB8AC3E}">
        <p14:creationId xmlns:p14="http://schemas.microsoft.com/office/powerpoint/2010/main" val="3054993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A211-0091-5ECD-A867-4A747A0F4685}"/>
              </a:ext>
            </a:extLst>
          </p:cNvPr>
          <p:cNvSpPr>
            <a:spLocks noGrp="1"/>
          </p:cNvSpPr>
          <p:nvPr>
            <p:ph type="title"/>
          </p:nvPr>
        </p:nvSpPr>
        <p:spPr/>
        <p:txBody>
          <a:bodyPr/>
          <a:lstStyle/>
          <a:p>
            <a:r>
              <a:rPr lang="en-US" dirty="0"/>
              <a:t>Advantages of MapReduce-</a:t>
            </a:r>
            <a:r>
              <a:rPr lang="en-US" dirty="0">
                <a:solidFill>
                  <a:schemeClr val="tx2"/>
                </a:solidFill>
              </a:rPr>
              <a:t>Data Locality</a:t>
            </a:r>
            <a:endParaRPr lang="en-US" dirty="0"/>
          </a:p>
        </p:txBody>
      </p:sp>
      <p:sp>
        <p:nvSpPr>
          <p:cNvPr id="3" name="Content Placeholder 2">
            <a:extLst>
              <a:ext uri="{FF2B5EF4-FFF2-40B4-BE49-F238E27FC236}">
                <a16:creationId xmlns:a16="http://schemas.microsoft.com/office/drawing/2014/main" id="{AB9F434D-AD02-2BD1-2FF3-B965A4826BA3}"/>
              </a:ext>
            </a:extLst>
          </p:cNvPr>
          <p:cNvSpPr>
            <a:spLocks noGrp="1"/>
          </p:cNvSpPr>
          <p:nvPr>
            <p:ph idx="1"/>
          </p:nvPr>
        </p:nvSpPr>
        <p:spPr/>
        <p:txBody>
          <a:bodyPr>
            <a:normAutofit/>
          </a:bodyPr>
          <a:lstStyle/>
          <a:p>
            <a:r>
              <a:rPr lang="en-US" dirty="0">
                <a:solidFill>
                  <a:schemeClr val="tx2"/>
                </a:solidFill>
              </a:rPr>
              <a:t>Moving huge data to processing is costly and deteriorates the network performance.</a:t>
            </a:r>
          </a:p>
          <a:p>
            <a:r>
              <a:rPr lang="en-US" dirty="0">
                <a:solidFill>
                  <a:schemeClr val="tx2"/>
                </a:solidFill>
              </a:rPr>
              <a:t>Processing takes time as the data is processed by a single unit which becomes the bottleneck.</a:t>
            </a:r>
          </a:p>
          <a:p>
            <a:r>
              <a:rPr lang="en-US" dirty="0">
                <a:solidFill>
                  <a:schemeClr val="tx2"/>
                </a:solidFill>
              </a:rPr>
              <a:t>Master node can get over-burdened and may fail.</a:t>
            </a:r>
          </a:p>
        </p:txBody>
      </p:sp>
      <p:pic>
        <p:nvPicPr>
          <p:cNvPr id="4" name="Picture 3">
            <a:extLst>
              <a:ext uri="{FF2B5EF4-FFF2-40B4-BE49-F238E27FC236}">
                <a16:creationId xmlns:a16="http://schemas.microsoft.com/office/drawing/2014/main" id="{B097C36F-162E-1E6E-B992-4CFA886B5843}"/>
              </a:ext>
            </a:extLst>
          </p:cNvPr>
          <p:cNvPicPr>
            <a:picLocks noChangeAspect="1"/>
          </p:cNvPicPr>
          <p:nvPr/>
        </p:nvPicPr>
        <p:blipFill>
          <a:blip r:embed="rId2"/>
          <a:stretch>
            <a:fillRect/>
          </a:stretch>
        </p:blipFill>
        <p:spPr>
          <a:xfrm>
            <a:off x="3391417" y="3969165"/>
            <a:ext cx="5405990" cy="2875388"/>
          </a:xfrm>
          <a:prstGeom prst="rect">
            <a:avLst/>
          </a:prstGeom>
        </p:spPr>
      </p:pic>
      <p:sp>
        <p:nvSpPr>
          <p:cNvPr id="5" name="Slide Number Placeholder 4">
            <a:extLst>
              <a:ext uri="{FF2B5EF4-FFF2-40B4-BE49-F238E27FC236}">
                <a16:creationId xmlns:a16="http://schemas.microsoft.com/office/drawing/2014/main" id="{929AF6FD-2B72-204D-AEC5-60AB19A3C1E0}"/>
              </a:ext>
            </a:extLst>
          </p:cNvPr>
          <p:cNvSpPr>
            <a:spLocks noGrp="1"/>
          </p:cNvSpPr>
          <p:nvPr>
            <p:ph type="sldNum" sz="quarter" idx="12"/>
          </p:nvPr>
        </p:nvSpPr>
        <p:spPr/>
        <p:txBody>
          <a:bodyPr/>
          <a:lstStyle/>
          <a:p>
            <a:fld id="{7DC1BBB0-96F0-4077-A278-0F3FB5C104D3}" type="slidenum">
              <a:rPr lang="en-US" smtClean="0"/>
              <a:t>25</a:t>
            </a:fld>
            <a:endParaRPr lang="en-US"/>
          </a:p>
        </p:txBody>
      </p:sp>
    </p:spTree>
    <p:extLst>
      <p:ext uri="{BB962C8B-B14F-4D97-AF65-F5344CB8AC3E}">
        <p14:creationId xmlns:p14="http://schemas.microsoft.com/office/powerpoint/2010/main" val="231964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461D-3BA5-41A1-329E-B8B2D1DBC0FF}"/>
              </a:ext>
            </a:extLst>
          </p:cNvPr>
          <p:cNvSpPr>
            <a:spLocks noGrp="1"/>
          </p:cNvSpPr>
          <p:nvPr>
            <p:ph type="title"/>
          </p:nvPr>
        </p:nvSpPr>
        <p:spPr/>
        <p:txBody>
          <a:bodyPr/>
          <a:lstStyle/>
          <a:p>
            <a:r>
              <a:rPr lang="en-US" dirty="0"/>
              <a:t>Advantages of MapReduce-</a:t>
            </a:r>
            <a:r>
              <a:rPr lang="en-US" dirty="0">
                <a:solidFill>
                  <a:schemeClr val="tx2"/>
                </a:solidFill>
              </a:rPr>
              <a:t>Data Locality</a:t>
            </a:r>
            <a:endParaRPr lang="en-US" dirty="0"/>
          </a:p>
        </p:txBody>
      </p:sp>
      <p:sp>
        <p:nvSpPr>
          <p:cNvPr id="3" name="Content Placeholder 2">
            <a:extLst>
              <a:ext uri="{FF2B5EF4-FFF2-40B4-BE49-F238E27FC236}">
                <a16:creationId xmlns:a16="http://schemas.microsoft.com/office/drawing/2014/main" id="{02AE1769-75C6-B9D9-D6F6-DD76786FCE81}"/>
              </a:ext>
            </a:extLst>
          </p:cNvPr>
          <p:cNvSpPr>
            <a:spLocks noGrp="1"/>
          </p:cNvSpPr>
          <p:nvPr>
            <p:ph idx="1"/>
          </p:nvPr>
        </p:nvSpPr>
        <p:spPr/>
        <p:txBody>
          <a:bodyPr>
            <a:normAutofit/>
          </a:bodyPr>
          <a:lstStyle/>
          <a:p>
            <a:r>
              <a:rPr lang="en-US" dirty="0">
                <a:solidFill>
                  <a:schemeClr val="tx2"/>
                </a:solidFill>
              </a:rPr>
              <a:t>Now, MapReduce allows us to overcome the above issues by bringing the processing unit to the data. So, as you can see in the image that the data is distributed among multiple nodes where each node processes the part of the data residing on it. This allows us to have the following advantages:</a:t>
            </a:r>
          </a:p>
          <a:p>
            <a:endParaRPr lang="en-US" dirty="0"/>
          </a:p>
        </p:txBody>
      </p:sp>
      <p:pic>
        <p:nvPicPr>
          <p:cNvPr id="4" name="Picture 3">
            <a:extLst>
              <a:ext uri="{FF2B5EF4-FFF2-40B4-BE49-F238E27FC236}">
                <a16:creationId xmlns:a16="http://schemas.microsoft.com/office/drawing/2014/main" id="{3C2ED3C4-070B-4E2C-4584-13CFA3513FDB}"/>
              </a:ext>
            </a:extLst>
          </p:cNvPr>
          <p:cNvPicPr>
            <a:picLocks noChangeAspect="1"/>
          </p:cNvPicPr>
          <p:nvPr/>
        </p:nvPicPr>
        <p:blipFill>
          <a:blip r:embed="rId2"/>
          <a:stretch>
            <a:fillRect/>
          </a:stretch>
        </p:blipFill>
        <p:spPr>
          <a:xfrm>
            <a:off x="3391417" y="3969165"/>
            <a:ext cx="5405990" cy="2875388"/>
          </a:xfrm>
          <a:prstGeom prst="rect">
            <a:avLst/>
          </a:prstGeom>
        </p:spPr>
      </p:pic>
      <p:sp>
        <p:nvSpPr>
          <p:cNvPr id="5" name="Slide Number Placeholder 4">
            <a:extLst>
              <a:ext uri="{FF2B5EF4-FFF2-40B4-BE49-F238E27FC236}">
                <a16:creationId xmlns:a16="http://schemas.microsoft.com/office/drawing/2014/main" id="{395C77E1-1D5D-B673-53CA-6FF88E0E107C}"/>
              </a:ext>
            </a:extLst>
          </p:cNvPr>
          <p:cNvSpPr>
            <a:spLocks noGrp="1"/>
          </p:cNvSpPr>
          <p:nvPr>
            <p:ph type="sldNum" sz="quarter" idx="12"/>
          </p:nvPr>
        </p:nvSpPr>
        <p:spPr/>
        <p:txBody>
          <a:bodyPr/>
          <a:lstStyle/>
          <a:p>
            <a:fld id="{7DC1BBB0-96F0-4077-A278-0F3FB5C104D3}" type="slidenum">
              <a:rPr lang="en-US" smtClean="0"/>
              <a:t>26</a:t>
            </a:fld>
            <a:endParaRPr lang="en-US"/>
          </a:p>
        </p:txBody>
      </p:sp>
    </p:spTree>
    <p:extLst>
      <p:ext uri="{BB962C8B-B14F-4D97-AF65-F5344CB8AC3E}">
        <p14:creationId xmlns:p14="http://schemas.microsoft.com/office/powerpoint/2010/main" val="204531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E20D-404C-778F-119C-47FC6003BB50}"/>
              </a:ext>
            </a:extLst>
          </p:cNvPr>
          <p:cNvSpPr>
            <a:spLocks noGrp="1"/>
          </p:cNvSpPr>
          <p:nvPr>
            <p:ph type="title"/>
          </p:nvPr>
        </p:nvSpPr>
        <p:spPr/>
        <p:txBody>
          <a:bodyPr/>
          <a:lstStyle/>
          <a:p>
            <a:r>
              <a:rPr lang="en-US" dirty="0"/>
              <a:t>Advantages of MapReduce-Data </a:t>
            </a:r>
          </a:p>
        </p:txBody>
      </p:sp>
      <p:sp>
        <p:nvSpPr>
          <p:cNvPr id="3" name="Content Placeholder 2">
            <a:extLst>
              <a:ext uri="{FF2B5EF4-FFF2-40B4-BE49-F238E27FC236}">
                <a16:creationId xmlns:a16="http://schemas.microsoft.com/office/drawing/2014/main" id="{6C9F4EB4-796C-0A12-72A2-2E4D95F70290}"/>
              </a:ext>
            </a:extLst>
          </p:cNvPr>
          <p:cNvSpPr>
            <a:spLocks noGrp="1"/>
          </p:cNvSpPr>
          <p:nvPr>
            <p:ph idx="1"/>
          </p:nvPr>
        </p:nvSpPr>
        <p:spPr/>
        <p:txBody>
          <a:bodyPr/>
          <a:lstStyle/>
          <a:p>
            <a:r>
              <a:rPr lang="en-US" sz="2400" dirty="0">
                <a:solidFill>
                  <a:schemeClr val="tx2"/>
                </a:solidFill>
              </a:rPr>
              <a:t>It is very cost effective to move the processing unit to the data.</a:t>
            </a:r>
          </a:p>
          <a:p>
            <a:r>
              <a:rPr lang="en-US" sz="2400" dirty="0">
                <a:solidFill>
                  <a:schemeClr val="tx2"/>
                </a:solidFill>
              </a:rPr>
              <a:t>The processing time is reduced as all the nodes are working with their part of the data in parallel.</a:t>
            </a:r>
          </a:p>
          <a:p>
            <a:r>
              <a:rPr lang="en-US" sz="2400" dirty="0">
                <a:solidFill>
                  <a:schemeClr val="tx2"/>
                </a:solidFill>
              </a:rPr>
              <a:t>Every node gets a part of the data to process and therefore, there is no chance of a node getting overburdened.</a:t>
            </a:r>
          </a:p>
          <a:p>
            <a:endParaRPr lang="en-US" dirty="0"/>
          </a:p>
        </p:txBody>
      </p:sp>
      <p:pic>
        <p:nvPicPr>
          <p:cNvPr id="4" name="Picture 3">
            <a:extLst>
              <a:ext uri="{FF2B5EF4-FFF2-40B4-BE49-F238E27FC236}">
                <a16:creationId xmlns:a16="http://schemas.microsoft.com/office/drawing/2014/main" id="{35E10759-DF6A-262E-BB78-BE63C967B015}"/>
              </a:ext>
            </a:extLst>
          </p:cNvPr>
          <p:cNvPicPr>
            <a:picLocks noChangeAspect="1"/>
          </p:cNvPicPr>
          <p:nvPr/>
        </p:nvPicPr>
        <p:blipFill>
          <a:blip r:embed="rId2"/>
          <a:stretch>
            <a:fillRect/>
          </a:stretch>
        </p:blipFill>
        <p:spPr>
          <a:xfrm>
            <a:off x="4189412" y="3868271"/>
            <a:ext cx="5502982" cy="2926977"/>
          </a:xfrm>
          <a:prstGeom prst="rect">
            <a:avLst/>
          </a:prstGeom>
        </p:spPr>
      </p:pic>
      <p:sp>
        <p:nvSpPr>
          <p:cNvPr id="5" name="Slide Number Placeholder 4">
            <a:extLst>
              <a:ext uri="{FF2B5EF4-FFF2-40B4-BE49-F238E27FC236}">
                <a16:creationId xmlns:a16="http://schemas.microsoft.com/office/drawing/2014/main" id="{5190D212-6BD9-2424-A4BB-FB4CBD4B896C}"/>
              </a:ext>
            </a:extLst>
          </p:cNvPr>
          <p:cNvSpPr>
            <a:spLocks noGrp="1"/>
          </p:cNvSpPr>
          <p:nvPr>
            <p:ph type="sldNum" sz="quarter" idx="12"/>
          </p:nvPr>
        </p:nvSpPr>
        <p:spPr/>
        <p:txBody>
          <a:bodyPr/>
          <a:lstStyle/>
          <a:p>
            <a:fld id="{7DC1BBB0-96F0-4077-A278-0F3FB5C104D3}" type="slidenum">
              <a:rPr lang="en-US" smtClean="0"/>
              <a:t>27</a:t>
            </a:fld>
            <a:endParaRPr lang="en-US"/>
          </a:p>
        </p:txBody>
      </p:sp>
    </p:spTree>
    <p:extLst>
      <p:ext uri="{BB962C8B-B14F-4D97-AF65-F5344CB8AC3E}">
        <p14:creationId xmlns:p14="http://schemas.microsoft.com/office/powerpoint/2010/main" val="303327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8164-87AE-EE5A-740D-623511957DA5}"/>
              </a:ext>
            </a:extLst>
          </p:cNvPr>
          <p:cNvSpPr>
            <a:spLocks noGrp="1"/>
          </p:cNvSpPr>
          <p:nvPr>
            <p:ph type="title"/>
          </p:nvPr>
        </p:nvSpPr>
        <p:spPr/>
        <p:txBody>
          <a:bodyPr/>
          <a:lstStyle/>
          <a:p>
            <a:r>
              <a:rPr lang="en-US" dirty="0"/>
              <a:t>Hadoop</a:t>
            </a:r>
          </a:p>
        </p:txBody>
      </p:sp>
      <p:sp>
        <p:nvSpPr>
          <p:cNvPr id="3" name="Content Placeholder 2">
            <a:extLst>
              <a:ext uri="{FF2B5EF4-FFF2-40B4-BE49-F238E27FC236}">
                <a16:creationId xmlns:a16="http://schemas.microsoft.com/office/drawing/2014/main" id="{E778C10E-9993-01C3-55BF-A440B27180E2}"/>
              </a:ext>
            </a:extLst>
          </p:cNvPr>
          <p:cNvSpPr>
            <a:spLocks noGrp="1"/>
          </p:cNvSpPr>
          <p:nvPr>
            <p:ph idx="1"/>
          </p:nvPr>
        </p:nvSpPr>
        <p:spPr/>
        <p:txBody>
          <a:bodyPr/>
          <a:lstStyle/>
          <a:p>
            <a:pPr marL="0" indent="0">
              <a:buNone/>
            </a:pPr>
            <a:endParaRPr lang="en-US" dirty="0">
              <a:solidFill>
                <a:schemeClr val="tx2"/>
              </a:solidFill>
            </a:endParaRPr>
          </a:p>
          <a:p>
            <a:r>
              <a:rPr lang="en-US" dirty="0">
                <a:solidFill>
                  <a:schemeClr val="tx2"/>
                </a:solidFill>
              </a:rPr>
              <a:t>Apache Hadoop is an open source framework that is used to efficiently store and process large datasets ranging in size from gigabytes to petabytes of data. Instead of using one large computer to store and process the data, Hadoop allows clustering multiple computers to analyze massive datasets in parallel more quickly.</a:t>
            </a:r>
          </a:p>
        </p:txBody>
      </p:sp>
      <p:sp>
        <p:nvSpPr>
          <p:cNvPr id="4" name="Slide Number Placeholder 3">
            <a:extLst>
              <a:ext uri="{FF2B5EF4-FFF2-40B4-BE49-F238E27FC236}">
                <a16:creationId xmlns:a16="http://schemas.microsoft.com/office/drawing/2014/main" id="{5F7664D5-BF8E-0500-DD73-FFE50EBCE099}"/>
              </a:ext>
            </a:extLst>
          </p:cNvPr>
          <p:cNvSpPr>
            <a:spLocks noGrp="1"/>
          </p:cNvSpPr>
          <p:nvPr>
            <p:ph type="sldNum" sz="quarter" idx="12"/>
          </p:nvPr>
        </p:nvSpPr>
        <p:spPr/>
        <p:txBody>
          <a:bodyPr/>
          <a:lstStyle/>
          <a:p>
            <a:fld id="{7DC1BBB0-96F0-4077-A278-0F3FB5C104D3}" type="slidenum">
              <a:rPr lang="en-US" smtClean="0"/>
              <a:t>28</a:t>
            </a:fld>
            <a:endParaRPr lang="en-US"/>
          </a:p>
        </p:txBody>
      </p:sp>
    </p:spTree>
    <p:extLst>
      <p:ext uri="{BB962C8B-B14F-4D97-AF65-F5344CB8AC3E}">
        <p14:creationId xmlns:p14="http://schemas.microsoft.com/office/powerpoint/2010/main" val="196569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52C2-6C85-1D46-E1DE-E34563A4FFB9}"/>
              </a:ext>
            </a:extLst>
          </p:cNvPr>
          <p:cNvSpPr>
            <a:spLocks noGrp="1"/>
          </p:cNvSpPr>
          <p:nvPr>
            <p:ph type="title"/>
          </p:nvPr>
        </p:nvSpPr>
        <p:spPr/>
        <p:txBody>
          <a:bodyPr/>
          <a:lstStyle/>
          <a:p>
            <a:r>
              <a:rPr lang="en-US" dirty="0"/>
              <a:t>Hadoop</a:t>
            </a:r>
          </a:p>
        </p:txBody>
      </p:sp>
      <p:sp>
        <p:nvSpPr>
          <p:cNvPr id="3" name="Content Placeholder 2">
            <a:extLst>
              <a:ext uri="{FF2B5EF4-FFF2-40B4-BE49-F238E27FC236}">
                <a16:creationId xmlns:a16="http://schemas.microsoft.com/office/drawing/2014/main" id="{04DAB593-9E4C-E506-F4F6-5AFE766DD39B}"/>
              </a:ext>
            </a:extLst>
          </p:cNvPr>
          <p:cNvSpPr>
            <a:spLocks noGrp="1"/>
          </p:cNvSpPr>
          <p:nvPr>
            <p:ph idx="1"/>
          </p:nvPr>
        </p:nvSpPr>
        <p:spPr/>
        <p:txBody>
          <a:bodyPr/>
          <a:lstStyle/>
          <a:p>
            <a:r>
              <a:rPr lang="en-US" dirty="0">
                <a:solidFill>
                  <a:schemeClr val="tx2"/>
                </a:solidFill>
              </a:rPr>
              <a:t>It is quite expensive to build bigger servers with heavy configurations that handle large scale processing, but as an alternative, you can tie together many commodity computers with single-CPU, as a single functional distributed system and practically, the clustered machines can read the dataset in parallel and provide a much higher throughput. Moreover, it is cheaper than one high-end server. So this is the first motivational factor behind using Hadoop that it runs across clustered and low-cost machine</a:t>
            </a:r>
          </a:p>
        </p:txBody>
      </p:sp>
      <p:sp>
        <p:nvSpPr>
          <p:cNvPr id="4" name="Slide Number Placeholder 3">
            <a:extLst>
              <a:ext uri="{FF2B5EF4-FFF2-40B4-BE49-F238E27FC236}">
                <a16:creationId xmlns:a16="http://schemas.microsoft.com/office/drawing/2014/main" id="{926C3D24-776C-D9A9-748E-DC06B34067C3}"/>
              </a:ext>
            </a:extLst>
          </p:cNvPr>
          <p:cNvSpPr>
            <a:spLocks noGrp="1"/>
          </p:cNvSpPr>
          <p:nvPr>
            <p:ph type="sldNum" sz="quarter" idx="12"/>
          </p:nvPr>
        </p:nvSpPr>
        <p:spPr/>
        <p:txBody>
          <a:bodyPr/>
          <a:lstStyle/>
          <a:p>
            <a:fld id="{7DC1BBB0-96F0-4077-A278-0F3FB5C104D3}" type="slidenum">
              <a:rPr lang="en-US" smtClean="0"/>
              <a:t>29</a:t>
            </a:fld>
            <a:endParaRPr lang="en-US"/>
          </a:p>
        </p:txBody>
      </p:sp>
    </p:spTree>
    <p:extLst>
      <p:ext uri="{BB962C8B-B14F-4D97-AF65-F5344CB8AC3E}">
        <p14:creationId xmlns:p14="http://schemas.microsoft.com/office/powerpoint/2010/main" val="1298370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432C-A4B8-62A7-95B4-8A05AF7C0613}"/>
              </a:ext>
            </a:extLst>
          </p:cNvPr>
          <p:cNvSpPr>
            <a:spLocks noGrp="1"/>
          </p:cNvSpPr>
          <p:nvPr>
            <p:ph type="title"/>
          </p:nvPr>
        </p:nvSpPr>
        <p:spPr/>
        <p:txBody>
          <a:bodyPr/>
          <a:lstStyle/>
          <a:p>
            <a:r>
              <a:rPr lang="en-US" dirty="0"/>
              <a:t>Why MapReduce</a:t>
            </a:r>
          </a:p>
        </p:txBody>
      </p:sp>
      <p:sp>
        <p:nvSpPr>
          <p:cNvPr id="3" name="Content Placeholder 2">
            <a:extLst>
              <a:ext uri="{FF2B5EF4-FFF2-40B4-BE49-F238E27FC236}">
                <a16:creationId xmlns:a16="http://schemas.microsoft.com/office/drawing/2014/main" id="{E985B2D9-CEDC-12CC-420F-7D529F4BB4C2}"/>
              </a:ext>
            </a:extLst>
          </p:cNvPr>
          <p:cNvSpPr>
            <a:spLocks noGrp="1"/>
          </p:cNvSpPr>
          <p:nvPr>
            <p:ph idx="1"/>
          </p:nvPr>
        </p:nvSpPr>
        <p:spPr/>
        <p:txBody>
          <a:bodyPr>
            <a:normAutofit/>
          </a:bodyPr>
          <a:lstStyle/>
          <a:p>
            <a:r>
              <a:rPr lang="en-US" dirty="0">
                <a:solidFill>
                  <a:schemeClr val="tx2"/>
                </a:solidFill>
              </a:rPr>
              <a:t>As mentioned earlier, the primary benefit of MapReduce is that it allows us to distribute computations by moving the processing to the data. Imagine we want to word-count across billions of documents. Our original (non-MapReduce) approach requires the machine doing the processing to have access to every document. This means that the documents all need to either live on that machine or else be transferred to it during processing. More important, it means that the machine can process only one document at a time</a:t>
            </a:r>
          </a:p>
        </p:txBody>
      </p:sp>
      <p:sp>
        <p:nvSpPr>
          <p:cNvPr id="4" name="Slide Number Placeholder 3">
            <a:extLst>
              <a:ext uri="{FF2B5EF4-FFF2-40B4-BE49-F238E27FC236}">
                <a16:creationId xmlns:a16="http://schemas.microsoft.com/office/drawing/2014/main" id="{11E72787-92C2-994D-7312-BDFD6B77C9C3}"/>
              </a:ext>
            </a:extLst>
          </p:cNvPr>
          <p:cNvSpPr>
            <a:spLocks noGrp="1"/>
          </p:cNvSpPr>
          <p:nvPr>
            <p:ph type="sldNum" sz="quarter" idx="12"/>
          </p:nvPr>
        </p:nvSpPr>
        <p:spPr/>
        <p:txBody>
          <a:bodyPr/>
          <a:lstStyle/>
          <a:p>
            <a:fld id="{7DC1BBB0-96F0-4077-A278-0F3FB5C104D3}" type="slidenum">
              <a:rPr lang="en-US" smtClean="0"/>
              <a:t>3</a:t>
            </a:fld>
            <a:endParaRPr lang="en-US"/>
          </a:p>
        </p:txBody>
      </p:sp>
    </p:spTree>
    <p:extLst>
      <p:ext uri="{BB962C8B-B14F-4D97-AF65-F5344CB8AC3E}">
        <p14:creationId xmlns:p14="http://schemas.microsoft.com/office/powerpoint/2010/main" val="174183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2B12F-7C69-FBB1-6B04-24D3B92CC3C3}"/>
              </a:ext>
            </a:extLst>
          </p:cNvPr>
          <p:cNvSpPr>
            <a:spLocks noGrp="1"/>
          </p:cNvSpPr>
          <p:nvPr>
            <p:ph type="title"/>
          </p:nvPr>
        </p:nvSpPr>
        <p:spPr/>
        <p:txBody>
          <a:bodyPr/>
          <a:lstStyle/>
          <a:p>
            <a:r>
              <a:rPr lang="en-US" dirty="0"/>
              <a:t>Hadoop</a:t>
            </a:r>
          </a:p>
        </p:txBody>
      </p:sp>
      <p:sp>
        <p:nvSpPr>
          <p:cNvPr id="3" name="Content Placeholder 2">
            <a:extLst>
              <a:ext uri="{FF2B5EF4-FFF2-40B4-BE49-F238E27FC236}">
                <a16:creationId xmlns:a16="http://schemas.microsoft.com/office/drawing/2014/main" id="{9BD04E9B-042D-8D90-0073-720D1FDBA32D}"/>
              </a:ext>
            </a:extLst>
          </p:cNvPr>
          <p:cNvSpPr>
            <a:spLocks noGrp="1"/>
          </p:cNvSpPr>
          <p:nvPr>
            <p:ph idx="1"/>
          </p:nvPr>
        </p:nvSpPr>
        <p:spPr/>
        <p:txBody>
          <a:bodyPr>
            <a:normAutofit/>
          </a:bodyPr>
          <a:lstStyle/>
          <a:p>
            <a:r>
              <a:rPr lang="en-US" dirty="0">
                <a:solidFill>
                  <a:schemeClr val="tx2"/>
                </a:solidFill>
              </a:rPr>
              <a:t>Hadoop runs code across a cluster of computers. This process includes the following core tasks that Hadoop performs −</a:t>
            </a:r>
          </a:p>
          <a:p>
            <a:r>
              <a:rPr lang="en-US" dirty="0">
                <a:solidFill>
                  <a:schemeClr val="tx2"/>
                </a:solidFill>
              </a:rPr>
              <a:t>Data is initially divided into directories and files. Files are divided into uniform sized blocks of 128M and 64M (preferably 128M).</a:t>
            </a:r>
          </a:p>
          <a:p>
            <a:r>
              <a:rPr lang="en-US" dirty="0">
                <a:solidFill>
                  <a:schemeClr val="tx2"/>
                </a:solidFill>
              </a:rPr>
              <a:t>These files are then distributed across various cluster nodes for further processing.</a:t>
            </a:r>
          </a:p>
        </p:txBody>
      </p:sp>
      <p:sp>
        <p:nvSpPr>
          <p:cNvPr id="4" name="Slide Number Placeholder 3">
            <a:extLst>
              <a:ext uri="{FF2B5EF4-FFF2-40B4-BE49-F238E27FC236}">
                <a16:creationId xmlns:a16="http://schemas.microsoft.com/office/drawing/2014/main" id="{82DB08C4-4C4F-616E-55C6-9E2BD043C041}"/>
              </a:ext>
            </a:extLst>
          </p:cNvPr>
          <p:cNvSpPr>
            <a:spLocks noGrp="1"/>
          </p:cNvSpPr>
          <p:nvPr>
            <p:ph type="sldNum" sz="quarter" idx="12"/>
          </p:nvPr>
        </p:nvSpPr>
        <p:spPr/>
        <p:txBody>
          <a:bodyPr/>
          <a:lstStyle/>
          <a:p>
            <a:fld id="{7DC1BBB0-96F0-4077-A278-0F3FB5C104D3}" type="slidenum">
              <a:rPr lang="en-US" smtClean="0"/>
              <a:t>30</a:t>
            </a:fld>
            <a:endParaRPr lang="en-US"/>
          </a:p>
        </p:txBody>
      </p:sp>
    </p:spTree>
    <p:extLst>
      <p:ext uri="{BB962C8B-B14F-4D97-AF65-F5344CB8AC3E}">
        <p14:creationId xmlns:p14="http://schemas.microsoft.com/office/powerpoint/2010/main" val="323142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A255E-DA52-4DCB-BD88-594EC839BE98}"/>
              </a:ext>
            </a:extLst>
          </p:cNvPr>
          <p:cNvSpPr>
            <a:spLocks noGrp="1"/>
          </p:cNvSpPr>
          <p:nvPr>
            <p:ph type="title"/>
          </p:nvPr>
        </p:nvSpPr>
        <p:spPr/>
        <p:txBody>
          <a:bodyPr/>
          <a:lstStyle/>
          <a:p>
            <a:r>
              <a:rPr lang="en-US" dirty="0"/>
              <a:t>Hadoop</a:t>
            </a:r>
          </a:p>
        </p:txBody>
      </p:sp>
      <p:sp>
        <p:nvSpPr>
          <p:cNvPr id="3" name="Content Placeholder 2">
            <a:extLst>
              <a:ext uri="{FF2B5EF4-FFF2-40B4-BE49-F238E27FC236}">
                <a16:creationId xmlns:a16="http://schemas.microsoft.com/office/drawing/2014/main" id="{8BAAFF50-B3D9-4782-D735-3EB2A7133DB4}"/>
              </a:ext>
            </a:extLst>
          </p:cNvPr>
          <p:cNvSpPr>
            <a:spLocks noGrp="1"/>
          </p:cNvSpPr>
          <p:nvPr>
            <p:ph idx="1"/>
          </p:nvPr>
        </p:nvSpPr>
        <p:spPr/>
        <p:txBody>
          <a:bodyPr/>
          <a:lstStyle/>
          <a:p>
            <a:r>
              <a:rPr lang="en-US" dirty="0">
                <a:solidFill>
                  <a:schemeClr val="tx2"/>
                </a:solidFill>
              </a:rPr>
              <a:t>HDFS, being on top of the local file system, supervises the processing.</a:t>
            </a:r>
          </a:p>
          <a:p>
            <a:r>
              <a:rPr lang="en-US" dirty="0">
                <a:solidFill>
                  <a:schemeClr val="tx2"/>
                </a:solidFill>
              </a:rPr>
              <a:t>Blocks are replicated for handling hardware failure.</a:t>
            </a:r>
          </a:p>
          <a:p>
            <a:r>
              <a:rPr lang="en-US" dirty="0">
                <a:solidFill>
                  <a:schemeClr val="tx2"/>
                </a:solidFill>
              </a:rPr>
              <a:t>Checking that the code was executed successfully.</a:t>
            </a:r>
          </a:p>
          <a:p>
            <a:r>
              <a:rPr lang="en-US" dirty="0">
                <a:solidFill>
                  <a:schemeClr val="tx2"/>
                </a:solidFill>
              </a:rPr>
              <a:t>Performing the sort that takes place between the map and reduce stages.</a:t>
            </a:r>
          </a:p>
          <a:p>
            <a:r>
              <a:rPr lang="en-US" dirty="0">
                <a:solidFill>
                  <a:schemeClr val="tx2"/>
                </a:solidFill>
              </a:rPr>
              <a:t>Sending the sorted data to a certain computer.</a:t>
            </a:r>
          </a:p>
          <a:p>
            <a:r>
              <a:rPr lang="en-US" dirty="0">
                <a:solidFill>
                  <a:schemeClr val="tx2"/>
                </a:solidFill>
              </a:rPr>
              <a:t>Writing the debugging logs for each job.</a:t>
            </a:r>
          </a:p>
          <a:p>
            <a:endParaRPr lang="en-US" dirty="0"/>
          </a:p>
        </p:txBody>
      </p:sp>
      <p:sp>
        <p:nvSpPr>
          <p:cNvPr id="4" name="Slide Number Placeholder 3">
            <a:extLst>
              <a:ext uri="{FF2B5EF4-FFF2-40B4-BE49-F238E27FC236}">
                <a16:creationId xmlns:a16="http://schemas.microsoft.com/office/drawing/2014/main" id="{867884E8-9313-327B-FCB3-29CB2212B187}"/>
              </a:ext>
            </a:extLst>
          </p:cNvPr>
          <p:cNvSpPr>
            <a:spLocks noGrp="1"/>
          </p:cNvSpPr>
          <p:nvPr>
            <p:ph type="sldNum" sz="quarter" idx="12"/>
          </p:nvPr>
        </p:nvSpPr>
        <p:spPr/>
        <p:txBody>
          <a:bodyPr/>
          <a:lstStyle/>
          <a:p>
            <a:fld id="{7DC1BBB0-96F0-4077-A278-0F3FB5C104D3}" type="slidenum">
              <a:rPr lang="en-US" smtClean="0"/>
              <a:t>31</a:t>
            </a:fld>
            <a:endParaRPr lang="en-US"/>
          </a:p>
        </p:txBody>
      </p:sp>
    </p:spTree>
    <p:extLst>
      <p:ext uri="{BB962C8B-B14F-4D97-AF65-F5344CB8AC3E}">
        <p14:creationId xmlns:p14="http://schemas.microsoft.com/office/powerpoint/2010/main" val="224386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79FA0-8AB5-A0FA-B925-078BB0D11E49}"/>
              </a:ext>
            </a:extLst>
          </p:cNvPr>
          <p:cNvSpPr>
            <a:spLocks noGrp="1"/>
          </p:cNvSpPr>
          <p:nvPr>
            <p:ph type="title"/>
          </p:nvPr>
        </p:nvSpPr>
        <p:spPr/>
        <p:txBody>
          <a:bodyPr/>
          <a:lstStyle/>
          <a:p>
            <a:r>
              <a:rPr lang="en-US" dirty="0"/>
              <a:t>Spark</a:t>
            </a:r>
          </a:p>
        </p:txBody>
      </p:sp>
      <p:sp>
        <p:nvSpPr>
          <p:cNvPr id="3" name="Content Placeholder 2">
            <a:extLst>
              <a:ext uri="{FF2B5EF4-FFF2-40B4-BE49-F238E27FC236}">
                <a16:creationId xmlns:a16="http://schemas.microsoft.com/office/drawing/2014/main" id="{67F7308D-5CCF-6F6B-C7C1-D6B0751BB642}"/>
              </a:ext>
            </a:extLst>
          </p:cNvPr>
          <p:cNvSpPr>
            <a:spLocks noGrp="1"/>
          </p:cNvSpPr>
          <p:nvPr>
            <p:ph idx="1"/>
          </p:nvPr>
        </p:nvSpPr>
        <p:spPr/>
        <p:txBody>
          <a:bodyPr/>
          <a:lstStyle/>
          <a:p>
            <a:r>
              <a:rPr lang="en-US" dirty="0">
                <a:solidFill>
                  <a:schemeClr val="tx2"/>
                </a:solidFill>
              </a:rPr>
              <a:t>Apache Spark is a general-purpose distributed computing solution for processing huge datasets. It was created at the University of California, Berkeley, and has since become one of the industry’s most prominent large data processing frameworks. Spark is intended to deal with a wide range of data sources, such as Hadoop Distributed File System (HDFS), Apache Cassandra, Apache HBase, and Amazon S3.</a:t>
            </a:r>
          </a:p>
        </p:txBody>
      </p:sp>
      <p:sp>
        <p:nvSpPr>
          <p:cNvPr id="4" name="Slide Number Placeholder 3">
            <a:extLst>
              <a:ext uri="{FF2B5EF4-FFF2-40B4-BE49-F238E27FC236}">
                <a16:creationId xmlns:a16="http://schemas.microsoft.com/office/drawing/2014/main" id="{B9938884-EF90-815D-66AB-D6B47C23CCAE}"/>
              </a:ext>
            </a:extLst>
          </p:cNvPr>
          <p:cNvSpPr>
            <a:spLocks noGrp="1"/>
          </p:cNvSpPr>
          <p:nvPr>
            <p:ph type="sldNum" sz="quarter" idx="12"/>
          </p:nvPr>
        </p:nvSpPr>
        <p:spPr/>
        <p:txBody>
          <a:bodyPr/>
          <a:lstStyle/>
          <a:p>
            <a:fld id="{7DC1BBB0-96F0-4077-A278-0F3FB5C104D3}" type="slidenum">
              <a:rPr lang="en-US" smtClean="0"/>
              <a:t>32</a:t>
            </a:fld>
            <a:endParaRPr lang="en-US"/>
          </a:p>
        </p:txBody>
      </p:sp>
    </p:spTree>
    <p:extLst>
      <p:ext uri="{BB962C8B-B14F-4D97-AF65-F5344CB8AC3E}">
        <p14:creationId xmlns:p14="http://schemas.microsoft.com/office/powerpoint/2010/main" val="340514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FCBC-5822-8AA3-04B9-2954CD55451D}"/>
              </a:ext>
            </a:extLst>
          </p:cNvPr>
          <p:cNvSpPr>
            <a:spLocks noGrp="1"/>
          </p:cNvSpPr>
          <p:nvPr>
            <p:ph type="title"/>
          </p:nvPr>
        </p:nvSpPr>
        <p:spPr/>
        <p:txBody>
          <a:bodyPr/>
          <a:lstStyle/>
          <a:p>
            <a:r>
              <a:rPr lang="en-US" dirty="0"/>
              <a:t>Spark</a:t>
            </a:r>
          </a:p>
        </p:txBody>
      </p:sp>
      <p:sp>
        <p:nvSpPr>
          <p:cNvPr id="3" name="Content Placeholder 2">
            <a:extLst>
              <a:ext uri="{FF2B5EF4-FFF2-40B4-BE49-F238E27FC236}">
                <a16:creationId xmlns:a16="http://schemas.microsoft.com/office/drawing/2014/main" id="{02949EFE-FD46-97A8-1A7A-A1D4F37804C1}"/>
              </a:ext>
            </a:extLst>
          </p:cNvPr>
          <p:cNvSpPr>
            <a:spLocks noGrp="1"/>
          </p:cNvSpPr>
          <p:nvPr>
            <p:ph idx="1"/>
          </p:nvPr>
        </p:nvSpPr>
        <p:spPr/>
        <p:txBody>
          <a:bodyPr/>
          <a:lstStyle/>
          <a:p>
            <a:r>
              <a:rPr lang="en-US" dirty="0">
                <a:solidFill>
                  <a:schemeClr val="tx2"/>
                </a:solidFill>
              </a:rPr>
              <a:t>The master node in Spark’s master-worker architecture is in charge of managing and directing the whole Spark cluster. It distributes resources to various applications and splits data across worker nodes. The master node also manages the fault tolerance mechanism and keeps track of the state of the worker nodes.</a:t>
            </a:r>
          </a:p>
        </p:txBody>
      </p:sp>
      <p:pic>
        <p:nvPicPr>
          <p:cNvPr id="5" name="Picture 4">
            <a:extLst>
              <a:ext uri="{FF2B5EF4-FFF2-40B4-BE49-F238E27FC236}">
                <a16:creationId xmlns:a16="http://schemas.microsoft.com/office/drawing/2014/main" id="{C59AD2A0-7812-5788-9B6B-35D05D80B497}"/>
              </a:ext>
            </a:extLst>
          </p:cNvPr>
          <p:cNvPicPr>
            <a:picLocks noChangeAspect="1"/>
          </p:cNvPicPr>
          <p:nvPr/>
        </p:nvPicPr>
        <p:blipFill>
          <a:blip r:embed="rId2"/>
          <a:stretch>
            <a:fillRect/>
          </a:stretch>
        </p:blipFill>
        <p:spPr>
          <a:xfrm>
            <a:off x="4951412" y="3993249"/>
            <a:ext cx="4344598" cy="2529102"/>
          </a:xfrm>
          <a:prstGeom prst="rect">
            <a:avLst/>
          </a:prstGeom>
        </p:spPr>
      </p:pic>
      <p:sp>
        <p:nvSpPr>
          <p:cNvPr id="4" name="Slide Number Placeholder 3">
            <a:extLst>
              <a:ext uri="{FF2B5EF4-FFF2-40B4-BE49-F238E27FC236}">
                <a16:creationId xmlns:a16="http://schemas.microsoft.com/office/drawing/2014/main" id="{2FCF26D3-A5A7-993E-8D1E-14C134A15CF7}"/>
              </a:ext>
            </a:extLst>
          </p:cNvPr>
          <p:cNvSpPr>
            <a:spLocks noGrp="1"/>
          </p:cNvSpPr>
          <p:nvPr>
            <p:ph type="sldNum" sz="quarter" idx="12"/>
          </p:nvPr>
        </p:nvSpPr>
        <p:spPr/>
        <p:txBody>
          <a:bodyPr/>
          <a:lstStyle/>
          <a:p>
            <a:fld id="{7DC1BBB0-96F0-4077-A278-0F3FB5C104D3}" type="slidenum">
              <a:rPr lang="en-US" smtClean="0"/>
              <a:t>33</a:t>
            </a:fld>
            <a:endParaRPr lang="en-US"/>
          </a:p>
        </p:txBody>
      </p:sp>
    </p:spTree>
    <p:extLst>
      <p:ext uri="{BB962C8B-B14F-4D97-AF65-F5344CB8AC3E}">
        <p14:creationId xmlns:p14="http://schemas.microsoft.com/office/powerpoint/2010/main" val="165917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E441-3893-AD14-D892-C011286C2F82}"/>
              </a:ext>
            </a:extLst>
          </p:cNvPr>
          <p:cNvSpPr>
            <a:spLocks noGrp="1"/>
          </p:cNvSpPr>
          <p:nvPr>
            <p:ph type="title"/>
          </p:nvPr>
        </p:nvSpPr>
        <p:spPr/>
        <p:txBody>
          <a:bodyPr/>
          <a:lstStyle/>
          <a:p>
            <a:r>
              <a:rPr lang="en-US" dirty="0"/>
              <a:t>Spark</a:t>
            </a:r>
          </a:p>
        </p:txBody>
      </p:sp>
      <p:sp>
        <p:nvSpPr>
          <p:cNvPr id="3" name="Content Placeholder 2">
            <a:extLst>
              <a:ext uri="{FF2B5EF4-FFF2-40B4-BE49-F238E27FC236}">
                <a16:creationId xmlns:a16="http://schemas.microsoft.com/office/drawing/2014/main" id="{86B9EA55-66AA-E9A3-36B9-AA30940C1911}"/>
              </a:ext>
            </a:extLst>
          </p:cNvPr>
          <p:cNvSpPr>
            <a:spLocks noGrp="1"/>
          </p:cNvSpPr>
          <p:nvPr>
            <p:ph idx="1"/>
          </p:nvPr>
        </p:nvSpPr>
        <p:spPr/>
        <p:txBody>
          <a:bodyPr>
            <a:normAutofit/>
          </a:bodyPr>
          <a:lstStyle/>
          <a:p>
            <a:r>
              <a:rPr lang="en-US" sz="2400" dirty="0">
                <a:solidFill>
                  <a:schemeClr val="tx2"/>
                </a:solidFill>
              </a:rPr>
              <a:t>Worker nodes, on the other hand, are in charge of carrying out the tasks delegated to them by the master node. Each worker node has its own set of resources, including as CPU, memory, and storage, and can handle one or more tasks at the same time. When the master node assigns a task to a worker node, it also provides the relevant data to that node for processing.</a:t>
            </a:r>
          </a:p>
        </p:txBody>
      </p:sp>
      <p:pic>
        <p:nvPicPr>
          <p:cNvPr id="5" name="Picture 4">
            <a:extLst>
              <a:ext uri="{FF2B5EF4-FFF2-40B4-BE49-F238E27FC236}">
                <a16:creationId xmlns:a16="http://schemas.microsoft.com/office/drawing/2014/main" id="{CCCE4D53-AE55-9F30-E59E-16932E2E3C15}"/>
              </a:ext>
            </a:extLst>
          </p:cNvPr>
          <p:cNvPicPr>
            <a:picLocks noChangeAspect="1"/>
          </p:cNvPicPr>
          <p:nvPr/>
        </p:nvPicPr>
        <p:blipFill>
          <a:blip r:embed="rId2"/>
          <a:stretch>
            <a:fillRect/>
          </a:stretch>
        </p:blipFill>
        <p:spPr>
          <a:xfrm>
            <a:off x="4265612" y="3618803"/>
            <a:ext cx="5258997" cy="3061397"/>
          </a:xfrm>
          <a:prstGeom prst="rect">
            <a:avLst/>
          </a:prstGeom>
        </p:spPr>
      </p:pic>
      <p:sp>
        <p:nvSpPr>
          <p:cNvPr id="4" name="Slide Number Placeholder 3">
            <a:extLst>
              <a:ext uri="{FF2B5EF4-FFF2-40B4-BE49-F238E27FC236}">
                <a16:creationId xmlns:a16="http://schemas.microsoft.com/office/drawing/2014/main" id="{7BBFDB6E-8351-70E4-BF43-83BFFC25F243}"/>
              </a:ext>
            </a:extLst>
          </p:cNvPr>
          <p:cNvSpPr>
            <a:spLocks noGrp="1"/>
          </p:cNvSpPr>
          <p:nvPr>
            <p:ph type="sldNum" sz="quarter" idx="12"/>
          </p:nvPr>
        </p:nvSpPr>
        <p:spPr/>
        <p:txBody>
          <a:bodyPr/>
          <a:lstStyle/>
          <a:p>
            <a:fld id="{7DC1BBB0-96F0-4077-A278-0F3FB5C104D3}" type="slidenum">
              <a:rPr lang="en-US" smtClean="0"/>
              <a:t>34</a:t>
            </a:fld>
            <a:endParaRPr lang="en-US"/>
          </a:p>
        </p:txBody>
      </p:sp>
    </p:spTree>
    <p:extLst>
      <p:ext uri="{BB962C8B-B14F-4D97-AF65-F5344CB8AC3E}">
        <p14:creationId xmlns:p14="http://schemas.microsoft.com/office/powerpoint/2010/main" val="320868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5A49B-37E9-3DB4-04FB-23F4FB0F49FA}"/>
              </a:ext>
            </a:extLst>
          </p:cNvPr>
          <p:cNvSpPr>
            <a:spLocks noGrp="1"/>
          </p:cNvSpPr>
          <p:nvPr>
            <p:ph type="title"/>
          </p:nvPr>
        </p:nvSpPr>
        <p:spPr/>
        <p:txBody>
          <a:bodyPr/>
          <a:lstStyle/>
          <a:p>
            <a:r>
              <a:rPr lang="en-US" dirty="0"/>
              <a:t>Spark</a:t>
            </a:r>
          </a:p>
        </p:txBody>
      </p:sp>
      <p:sp>
        <p:nvSpPr>
          <p:cNvPr id="3" name="Content Placeholder 2">
            <a:extLst>
              <a:ext uri="{FF2B5EF4-FFF2-40B4-BE49-F238E27FC236}">
                <a16:creationId xmlns:a16="http://schemas.microsoft.com/office/drawing/2014/main" id="{F670AF45-FA77-E5D8-82BA-DE059C271877}"/>
              </a:ext>
            </a:extLst>
          </p:cNvPr>
          <p:cNvSpPr>
            <a:spLocks noGrp="1"/>
          </p:cNvSpPr>
          <p:nvPr>
            <p:ph idx="1"/>
          </p:nvPr>
        </p:nvSpPr>
        <p:spPr/>
        <p:txBody>
          <a:bodyPr/>
          <a:lstStyle/>
          <a:p>
            <a:r>
              <a:rPr lang="en-US" dirty="0">
                <a:solidFill>
                  <a:schemeClr val="tx2"/>
                </a:solidFill>
              </a:rPr>
              <a:t>The cluster manager supervises the allocation of resources to the various applications operating on the cluster and communicates with the master node and worker nodes.</a:t>
            </a:r>
          </a:p>
        </p:txBody>
      </p:sp>
      <p:pic>
        <p:nvPicPr>
          <p:cNvPr id="5" name="Picture 4">
            <a:extLst>
              <a:ext uri="{FF2B5EF4-FFF2-40B4-BE49-F238E27FC236}">
                <a16:creationId xmlns:a16="http://schemas.microsoft.com/office/drawing/2014/main" id="{C5701A7D-6438-80F3-BAC8-62A2366B8ED1}"/>
              </a:ext>
            </a:extLst>
          </p:cNvPr>
          <p:cNvPicPr>
            <a:picLocks noChangeAspect="1"/>
          </p:cNvPicPr>
          <p:nvPr/>
        </p:nvPicPr>
        <p:blipFill>
          <a:blip r:embed="rId2"/>
          <a:stretch>
            <a:fillRect/>
          </a:stretch>
        </p:blipFill>
        <p:spPr>
          <a:xfrm>
            <a:off x="4666932" y="3124200"/>
            <a:ext cx="5944798" cy="3460619"/>
          </a:xfrm>
          <a:prstGeom prst="rect">
            <a:avLst/>
          </a:prstGeom>
        </p:spPr>
      </p:pic>
      <p:sp>
        <p:nvSpPr>
          <p:cNvPr id="4" name="Slide Number Placeholder 3">
            <a:extLst>
              <a:ext uri="{FF2B5EF4-FFF2-40B4-BE49-F238E27FC236}">
                <a16:creationId xmlns:a16="http://schemas.microsoft.com/office/drawing/2014/main" id="{224987FA-F6B3-E933-575F-97B97F014C43}"/>
              </a:ext>
            </a:extLst>
          </p:cNvPr>
          <p:cNvSpPr>
            <a:spLocks noGrp="1"/>
          </p:cNvSpPr>
          <p:nvPr>
            <p:ph type="sldNum" sz="quarter" idx="12"/>
          </p:nvPr>
        </p:nvSpPr>
        <p:spPr/>
        <p:txBody>
          <a:bodyPr/>
          <a:lstStyle/>
          <a:p>
            <a:fld id="{7DC1BBB0-96F0-4077-A278-0F3FB5C104D3}" type="slidenum">
              <a:rPr lang="en-US" smtClean="0"/>
              <a:t>35</a:t>
            </a:fld>
            <a:endParaRPr lang="en-US"/>
          </a:p>
        </p:txBody>
      </p:sp>
    </p:spTree>
    <p:extLst>
      <p:ext uri="{BB962C8B-B14F-4D97-AF65-F5344CB8AC3E}">
        <p14:creationId xmlns:p14="http://schemas.microsoft.com/office/powerpoint/2010/main" val="286031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F058-D909-6F7C-6900-D907E458AE08}"/>
              </a:ext>
            </a:extLst>
          </p:cNvPr>
          <p:cNvSpPr>
            <a:spLocks noGrp="1"/>
          </p:cNvSpPr>
          <p:nvPr>
            <p:ph type="title"/>
          </p:nvPr>
        </p:nvSpPr>
        <p:spPr/>
        <p:txBody>
          <a:bodyPr/>
          <a:lstStyle/>
          <a:p>
            <a:r>
              <a:rPr lang="en-US" dirty="0"/>
              <a:t>Different Phases of MapReduce:</a:t>
            </a:r>
          </a:p>
        </p:txBody>
      </p:sp>
      <p:sp>
        <p:nvSpPr>
          <p:cNvPr id="3" name="Content Placeholder 2">
            <a:extLst>
              <a:ext uri="{FF2B5EF4-FFF2-40B4-BE49-F238E27FC236}">
                <a16:creationId xmlns:a16="http://schemas.microsoft.com/office/drawing/2014/main" id="{2B68AB70-4F82-DCCF-E25C-8C4792709209}"/>
              </a:ext>
            </a:extLst>
          </p:cNvPr>
          <p:cNvSpPr>
            <a:spLocks noGrp="1"/>
          </p:cNvSpPr>
          <p:nvPr>
            <p:ph idx="1"/>
          </p:nvPr>
        </p:nvSpPr>
        <p:spPr/>
        <p:txBody>
          <a:bodyPr/>
          <a:lstStyle/>
          <a:p>
            <a:r>
              <a:rPr lang="en-US" dirty="0">
                <a:solidFill>
                  <a:schemeClr val="tx2"/>
                </a:solidFill>
              </a:rPr>
              <a:t>Mapping</a:t>
            </a:r>
          </a:p>
          <a:p>
            <a:r>
              <a:rPr lang="en-US" dirty="0">
                <a:solidFill>
                  <a:schemeClr val="tx2"/>
                </a:solidFill>
              </a:rPr>
              <a:t>Shuffling and Sorting</a:t>
            </a:r>
          </a:p>
          <a:p>
            <a:r>
              <a:rPr lang="en-US" dirty="0">
                <a:solidFill>
                  <a:schemeClr val="tx2"/>
                </a:solidFill>
              </a:rPr>
              <a:t>Reducing</a:t>
            </a:r>
          </a:p>
          <a:p>
            <a:r>
              <a:rPr lang="en-US" dirty="0">
                <a:solidFill>
                  <a:schemeClr val="tx2"/>
                </a:solidFill>
              </a:rPr>
              <a:t>Combining</a:t>
            </a:r>
          </a:p>
        </p:txBody>
      </p:sp>
      <p:sp>
        <p:nvSpPr>
          <p:cNvPr id="4" name="Slide Number Placeholder 3">
            <a:extLst>
              <a:ext uri="{FF2B5EF4-FFF2-40B4-BE49-F238E27FC236}">
                <a16:creationId xmlns:a16="http://schemas.microsoft.com/office/drawing/2014/main" id="{34013AEC-5838-B742-47AB-C9869DF75EE7}"/>
              </a:ext>
            </a:extLst>
          </p:cNvPr>
          <p:cNvSpPr>
            <a:spLocks noGrp="1"/>
          </p:cNvSpPr>
          <p:nvPr>
            <p:ph type="sldNum" sz="quarter" idx="12"/>
          </p:nvPr>
        </p:nvSpPr>
        <p:spPr/>
        <p:txBody>
          <a:bodyPr/>
          <a:lstStyle/>
          <a:p>
            <a:fld id="{7DC1BBB0-96F0-4077-A278-0F3FB5C104D3}" type="slidenum">
              <a:rPr lang="en-US" smtClean="0"/>
              <a:t>4</a:t>
            </a:fld>
            <a:endParaRPr lang="en-US"/>
          </a:p>
        </p:txBody>
      </p:sp>
    </p:spTree>
    <p:extLst>
      <p:ext uri="{BB962C8B-B14F-4D97-AF65-F5344CB8AC3E}">
        <p14:creationId xmlns:p14="http://schemas.microsoft.com/office/powerpoint/2010/main" val="1379941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44C8-4A13-A8A9-D631-91BD4E9D1773}"/>
              </a:ext>
            </a:extLst>
          </p:cNvPr>
          <p:cNvSpPr>
            <a:spLocks noGrp="1"/>
          </p:cNvSpPr>
          <p:nvPr>
            <p:ph type="title"/>
          </p:nvPr>
        </p:nvSpPr>
        <p:spPr/>
        <p:txBody>
          <a:bodyPr/>
          <a:lstStyle/>
          <a:p>
            <a:r>
              <a:rPr lang="en-US" dirty="0"/>
              <a:t>Different Phases of MapReduce-Mapping</a:t>
            </a:r>
          </a:p>
        </p:txBody>
      </p:sp>
      <p:sp>
        <p:nvSpPr>
          <p:cNvPr id="3" name="Content Placeholder 2">
            <a:extLst>
              <a:ext uri="{FF2B5EF4-FFF2-40B4-BE49-F238E27FC236}">
                <a16:creationId xmlns:a16="http://schemas.microsoft.com/office/drawing/2014/main" id="{D1C4D066-0477-0A80-EE97-7B3847EA27D6}"/>
              </a:ext>
            </a:extLst>
          </p:cNvPr>
          <p:cNvSpPr>
            <a:spLocks noGrp="1"/>
          </p:cNvSpPr>
          <p:nvPr>
            <p:ph idx="1"/>
          </p:nvPr>
        </p:nvSpPr>
        <p:spPr/>
        <p:txBody>
          <a:bodyPr/>
          <a:lstStyle/>
          <a:p>
            <a:r>
              <a:rPr lang="en-US" dirty="0">
                <a:solidFill>
                  <a:schemeClr val="tx2"/>
                </a:solidFill>
              </a:rPr>
              <a:t>It is the first phase of MapReduce programming. Mapping Phase accepts key-value pairs as input as (k, v), where the key represents the Key address of each record and the value represents the entire record content.​The output of the Mapping phase will also be in the key-value format (k’, v’).</a:t>
            </a:r>
          </a:p>
        </p:txBody>
      </p:sp>
      <p:sp>
        <p:nvSpPr>
          <p:cNvPr id="4" name="Slide Number Placeholder 3">
            <a:extLst>
              <a:ext uri="{FF2B5EF4-FFF2-40B4-BE49-F238E27FC236}">
                <a16:creationId xmlns:a16="http://schemas.microsoft.com/office/drawing/2014/main" id="{7910D91B-7C60-4B7C-46A8-58E9B6BE80A7}"/>
              </a:ext>
            </a:extLst>
          </p:cNvPr>
          <p:cNvSpPr>
            <a:spLocks noGrp="1"/>
          </p:cNvSpPr>
          <p:nvPr>
            <p:ph type="sldNum" sz="quarter" idx="12"/>
          </p:nvPr>
        </p:nvSpPr>
        <p:spPr/>
        <p:txBody>
          <a:bodyPr/>
          <a:lstStyle/>
          <a:p>
            <a:fld id="{7DC1BBB0-96F0-4077-A278-0F3FB5C104D3}" type="slidenum">
              <a:rPr lang="en-US" smtClean="0"/>
              <a:t>5</a:t>
            </a:fld>
            <a:endParaRPr lang="en-US"/>
          </a:p>
        </p:txBody>
      </p:sp>
    </p:spTree>
    <p:extLst>
      <p:ext uri="{BB962C8B-B14F-4D97-AF65-F5344CB8AC3E}">
        <p14:creationId xmlns:p14="http://schemas.microsoft.com/office/powerpoint/2010/main" val="363519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DFFDC-999C-A005-6A7C-5151CAF774FF}"/>
              </a:ext>
            </a:extLst>
          </p:cNvPr>
          <p:cNvSpPr>
            <a:spLocks noGrp="1"/>
          </p:cNvSpPr>
          <p:nvPr>
            <p:ph type="title"/>
          </p:nvPr>
        </p:nvSpPr>
        <p:spPr>
          <a:xfrm>
            <a:off x="1593436" y="457200"/>
            <a:ext cx="9782801" cy="1239837"/>
          </a:xfrm>
        </p:spPr>
        <p:txBody>
          <a:bodyPr>
            <a:normAutofit fontScale="90000"/>
          </a:bodyPr>
          <a:lstStyle/>
          <a:p>
            <a:r>
              <a:rPr lang="en-US" dirty="0"/>
              <a:t>Different Phases of MapReduce-Shuffling and Sorting</a:t>
            </a:r>
            <a:br>
              <a:rPr lang="en-US" dirty="0"/>
            </a:br>
            <a:endParaRPr lang="en-US" dirty="0"/>
          </a:p>
        </p:txBody>
      </p:sp>
      <p:sp>
        <p:nvSpPr>
          <p:cNvPr id="3" name="Content Placeholder 2">
            <a:extLst>
              <a:ext uri="{FF2B5EF4-FFF2-40B4-BE49-F238E27FC236}">
                <a16:creationId xmlns:a16="http://schemas.microsoft.com/office/drawing/2014/main" id="{049D61D8-4B7B-4537-3246-9CBED8FA8EE1}"/>
              </a:ext>
            </a:extLst>
          </p:cNvPr>
          <p:cNvSpPr>
            <a:spLocks noGrp="1"/>
          </p:cNvSpPr>
          <p:nvPr>
            <p:ph idx="1"/>
          </p:nvPr>
        </p:nvSpPr>
        <p:spPr/>
        <p:txBody>
          <a:bodyPr/>
          <a:lstStyle/>
          <a:p>
            <a:r>
              <a:rPr lang="en-US" dirty="0">
                <a:solidFill>
                  <a:schemeClr val="tx2"/>
                </a:solidFill>
              </a:rPr>
              <a:t>The output of various mapping parts (k’, v’), then goes into Shuffling and Sorting phase.​ All the same values are deleted, and different values are grouped together based on same keys.​ The output of the Shuffling and Sorting phase will be key-value pairs again as key and array of values (k, v[ ]).</a:t>
            </a:r>
          </a:p>
        </p:txBody>
      </p:sp>
      <p:sp>
        <p:nvSpPr>
          <p:cNvPr id="4" name="Slide Number Placeholder 3">
            <a:extLst>
              <a:ext uri="{FF2B5EF4-FFF2-40B4-BE49-F238E27FC236}">
                <a16:creationId xmlns:a16="http://schemas.microsoft.com/office/drawing/2014/main" id="{5A8A1033-6C41-6560-140D-3C8E7BED0F4E}"/>
              </a:ext>
            </a:extLst>
          </p:cNvPr>
          <p:cNvSpPr>
            <a:spLocks noGrp="1"/>
          </p:cNvSpPr>
          <p:nvPr>
            <p:ph type="sldNum" sz="quarter" idx="12"/>
          </p:nvPr>
        </p:nvSpPr>
        <p:spPr/>
        <p:txBody>
          <a:bodyPr/>
          <a:lstStyle/>
          <a:p>
            <a:fld id="{7DC1BBB0-96F0-4077-A278-0F3FB5C104D3}" type="slidenum">
              <a:rPr lang="en-US" smtClean="0"/>
              <a:t>6</a:t>
            </a:fld>
            <a:endParaRPr lang="en-US"/>
          </a:p>
        </p:txBody>
      </p:sp>
    </p:spTree>
    <p:extLst>
      <p:ext uri="{BB962C8B-B14F-4D97-AF65-F5344CB8AC3E}">
        <p14:creationId xmlns:p14="http://schemas.microsoft.com/office/powerpoint/2010/main" val="30890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A516-AC35-E3AB-7EDA-9E4ACFC1A2D2}"/>
              </a:ext>
            </a:extLst>
          </p:cNvPr>
          <p:cNvSpPr>
            <a:spLocks noGrp="1"/>
          </p:cNvSpPr>
          <p:nvPr>
            <p:ph type="title"/>
          </p:nvPr>
        </p:nvSpPr>
        <p:spPr/>
        <p:txBody>
          <a:bodyPr/>
          <a:lstStyle/>
          <a:p>
            <a:r>
              <a:rPr lang="en-US" dirty="0"/>
              <a:t>Different Phases of MapReduce-Reducing</a:t>
            </a:r>
          </a:p>
        </p:txBody>
      </p:sp>
      <p:sp>
        <p:nvSpPr>
          <p:cNvPr id="3" name="Content Placeholder 2">
            <a:extLst>
              <a:ext uri="{FF2B5EF4-FFF2-40B4-BE49-F238E27FC236}">
                <a16:creationId xmlns:a16="http://schemas.microsoft.com/office/drawing/2014/main" id="{C7EE7ADD-13A8-28B7-138F-3AFD0D5CEE5A}"/>
              </a:ext>
            </a:extLst>
          </p:cNvPr>
          <p:cNvSpPr>
            <a:spLocks noGrp="1"/>
          </p:cNvSpPr>
          <p:nvPr>
            <p:ph idx="1"/>
          </p:nvPr>
        </p:nvSpPr>
        <p:spPr/>
        <p:txBody>
          <a:bodyPr/>
          <a:lstStyle/>
          <a:p>
            <a:r>
              <a:rPr lang="en-US" dirty="0">
                <a:solidFill>
                  <a:schemeClr val="tx2"/>
                </a:solidFill>
              </a:rPr>
              <a:t> The output of the Shuffling and Sorting phase (k, v[]) will be the input of the Reducer phase.​ In this phase reducer function’s logic is executed and all the values are Collected against their corresponding keys. ​Reducer stabilize outputs of various mappers and computes the final output</a:t>
            </a:r>
          </a:p>
        </p:txBody>
      </p:sp>
      <p:sp>
        <p:nvSpPr>
          <p:cNvPr id="4" name="Slide Number Placeholder 3">
            <a:extLst>
              <a:ext uri="{FF2B5EF4-FFF2-40B4-BE49-F238E27FC236}">
                <a16:creationId xmlns:a16="http://schemas.microsoft.com/office/drawing/2014/main" id="{0A650BC1-C7DC-E55C-E815-AD642DCF4F49}"/>
              </a:ext>
            </a:extLst>
          </p:cNvPr>
          <p:cNvSpPr>
            <a:spLocks noGrp="1"/>
          </p:cNvSpPr>
          <p:nvPr>
            <p:ph type="sldNum" sz="quarter" idx="12"/>
          </p:nvPr>
        </p:nvSpPr>
        <p:spPr/>
        <p:txBody>
          <a:bodyPr/>
          <a:lstStyle/>
          <a:p>
            <a:fld id="{7DC1BBB0-96F0-4077-A278-0F3FB5C104D3}" type="slidenum">
              <a:rPr lang="en-US" smtClean="0"/>
              <a:t>7</a:t>
            </a:fld>
            <a:endParaRPr lang="en-US"/>
          </a:p>
        </p:txBody>
      </p:sp>
    </p:spTree>
    <p:extLst>
      <p:ext uri="{BB962C8B-B14F-4D97-AF65-F5344CB8AC3E}">
        <p14:creationId xmlns:p14="http://schemas.microsoft.com/office/powerpoint/2010/main" val="189585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B8F2-230E-C076-6FDA-7DD5B54FA6E5}"/>
              </a:ext>
            </a:extLst>
          </p:cNvPr>
          <p:cNvSpPr>
            <a:spLocks noGrp="1"/>
          </p:cNvSpPr>
          <p:nvPr>
            <p:ph type="title"/>
          </p:nvPr>
        </p:nvSpPr>
        <p:spPr/>
        <p:txBody>
          <a:bodyPr/>
          <a:lstStyle/>
          <a:p>
            <a:r>
              <a:rPr lang="en-US" dirty="0"/>
              <a:t>Different Phases of MapReduce-Combining</a:t>
            </a:r>
          </a:p>
        </p:txBody>
      </p:sp>
      <p:sp>
        <p:nvSpPr>
          <p:cNvPr id="3" name="Content Placeholder 2">
            <a:extLst>
              <a:ext uri="{FF2B5EF4-FFF2-40B4-BE49-F238E27FC236}">
                <a16:creationId xmlns:a16="http://schemas.microsoft.com/office/drawing/2014/main" id="{9D623353-A4FE-989B-4BCC-220100510E0F}"/>
              </a:ext>
            </a:extLst>
          </p:cNvPr>
          <p:cNvSpPr>
            <a:spLocks noGrp="1"/>
          </p:cNvSpPr>
          <p:nvPr>
            <p:ph idx="1"/>
          </p:nvPr>
        </p:nvSpPr>
        <p:spPr/>
        <p:txBody>
          <a:bodyPr/>
          <a:lstStyle/>
          <a:p>
            <a:r>
              <a:rPr lang="en-US" dirty="0">
                <a:solidFill>
                  <a:schemeClr val="tx2"/>
                </a:solidFill>
              </a:rPr>
              <a:t> It is an optional phase in the MapReduce phases .​ The combiner phase is used to optimize the performance of MapReduce phases. This phase makes the Shuffling and Sorting phase work even quicker by enabling additional performance features in MapReduce phases.</a:t>
            </a:r>
          </a:p>
        </p:txBody>
      </p:sp>
      <p:pic>
        <p:nvPicPr>
          <p:cNvPr id="5" name="Picture 4">
            <a:extLst>
              <a:ext uri="{FF2B5EF4-FFF2-40B4-BE49-F238E27FC236}">
                <a16:creationId xmlns:a16="http://schemas.microsoft.com/office/drawing/2014/main" id="{266EFB8F-E806-77E3-B6E1-EF193CE8D2E6}"/>
              </a:ext>
            </a:extLst>
          </p:cNvPr>
          <p:cNvPicPr>
            <a:picLocks noChangeAspect="1"/>
          </p:cNvPicPr>
          <p:nvPr/>
        </p:nvPicPr>
        <p:blipFill>
          <a:blip r:embed="rId2"/>
          <a:stretch>
            <a:fillRect/>
          </a:stretch>
        </p:blipFill>
        <p:spPr>
          <a:xfrm>
            <a:off x="2055812" y="3958480"/>
            <a:ext cx="8630971" cy="2735167"/>
          </a:xfrm>
          <a:prstGeom prst="rect">
            <a:avLst/>
          </a:prstGeom>
        </p:spPr>
      </p:pic>
      <p:sp>
        <p:nvSpPr>
          <p:cNvPr id="4" name="Slide Number Placeholder 3">
            <a:extLst>
              <a:ext uri="{FF2B5EF4-FFF2-40B4-BE49-F238E27FC236}">
                <a16:creationId xmlns:a16="http://schemas.microsoft.com/office/drawing/2014/main" id="{200EAE04-EB67-60F4-A42E-700782117845}"/>
              </a:ext>
            </a:extLst>
          </p:cNvPr>
          <p:cNvSpPr>
            <a:spLocks noGrp="1"/>
          </p:cNvSpPr>
          <p:nvPr>
            <p:ph type="sldNum" sz="quarter" idx="12"/>
          </p:nvPr>
        </p:nvSpPr>
        <p:spPr/>
        <p:txBody>
          <a:bodyPr/>
          <a:lstStyle/>
          <a:p>
            <a:fld id="{7DC1BBB0-96F0-4077-A278-0F3FB5C104D3}" type="slidenum">
              <a:rPr lang="en-US" smtClean="0"/>
              <a:t>8</a:t>
            </a:fld>
            <a:endParaRPr lang="en-US"/>
          </a:p>
        </p:txBody>
      </p:sp>
    </p:spTree>
    <p:extLst>
      <p:ext uri="{BB962C8B-B14F-4D97-AF65-F5344CB8AC3E}">
        <p14:creationId xmlns:p14="http://schemas.microsoft.com/office/powerpoint/2010/main" val="280336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E4C34-0F2F-092C-1B54-714A4BF9BFB6}"/>
              </a:ext>
            </a:extLst>
          </p:cNvPr>
          <p:cNvSpPr>
            <a:spLocks noGrp="1"/>
          </p:cNvSpPr>
          <p:nvPr>
            <p:ph type="title"/>
          </p:nvPr>
        </p:nvSpPr>
        <p:spPr/>
        <p:txBody>
          <a:bodyPr/>
          <a:lstStyle/>
          <a:p>
            <a:r>
              <a:rPr lang="en-US" dirty="0"/>
              <a:t>Example-Movie</a:t>
            </a:r>
          </a:p>
        </p:txBody>
      </p:sp>
      <p:sp>
        <p:nvSpPr>
          <p:cNvPr id="3" name="Content Placeholder 2">
            <a:extLst>
              <a:ext uri="{FF2B5EF4-FFF2-40B4-BE49-F238E27FC236}">
                <a16:creationId xmlns:a16="http://schemas.microsoft.com/office/drawing/2014/main" id="{F872A458-6B36-56E0-D415-E7995F75D651}"/>
              </a:ext>
            </a:extLst>
          </p:cNvPr>
          <p:cNvSpPr>
            <a:spLocks noGrp="1"/>
          </p:cNvSpPr>
          <p:nvPr>
            <p:ph idx="1"/>
          </p:nvPr>
        </p:nvSpPr>
        <p:spPr/>
        <p:txBody>
          <a:bodyPr/>
          <a:lstStyle/>
          <a:p>
            <a:r>
              <a:rPr lang="en-US" dirty="0">
                <a:solidFill>
                  <a:schemeClr val="tx2"/>
                </a:solidFill>
              </a:rPr>
              <a:t>Suppose this is our dataset:</a:t>
            </a:r>
          </a:p>
          <a:p>
            <a:r>
              <a:rPr lang="en-US" dirty="0">
                <a:solidFill>
                  <a:schemeClr val="tx2"/>
                </a:solidFill>
              </a:rPr>
              <a:t>We want to know the rating of a movie based on this dataset</a:t>
            </a:r>
          </a:p>
          <a:p>
            <a:endParaRPr lang="en-US" dirty="0"/>
          </a:p>
        </p:txBody>
      </p:sp>
      <p:graphicFrame>
        <p:nvGraphicFramePr>
          <p:cNvPr id="4" name="Table 4">
            <a:extLst>
              <a:ext uri="{FF2B5EF4-FFF2-40B4-BE49-F238E27FC236}">
                <a16:creationId xmlns:a16="http://schemas.microsoft.com/office/drawing/2014/main" id="{49828DE9-E961-8788-C237-649E944E142C}"/>
              </a:ext>
            </a:extLst>
          </p:cNvPr>
          <p:cNvGraphicFramePr>
            <a:graphicFrameLocks noGrp="1"/>
          </p:cNvGraphicFramePr>
          <p:nvPr>
            <p:extLst>
              <p:ext uri="{D42A27DB-BD31-4B8C-83A1-F6EECF244321}">
                <p14:modId xmlns:p14="http://schemas.microsoft.com/office/powerpoint/2010/main" val="1284285310"/>
              </p:ext>
            </p:extLst>
          </p:nvPr>
        </p:nvGraphicFramePr>
        <p:xfrm>
          <a:off x="2031470" y="3205480"/>
          <a:ext cx="8125884" cy="2966720"/>
        </p:xfrm>
        <a:graphic>
          <a:graphicData uri="http://schemas.openxmlformats.org/drawingml/2006/table">
            <a:tbl>
              <a:tblPr firstRow="1" bandRow="1">
                <a:tableStyleId>{073A0DAA-6AF3-43AB-8588-CEC1D06C72B9}</a:tableStyleId>
              </a:tblPr>
              <a:tblGrid>
                <a:gridCol w="2031471">
                  <a:extLst>
                    <a:ext uri="{9D8B030D-6E8A-4147-A177-3AD203B41FA5}">
                      <a16:colId xmlns:a16="http://schemas.microsoft.com/office/drawing/2014/main" val="1073090365"/>
                    </a:ext>
                  </a:extLst>
                </a:gridCol>
                <a:gridCol w="2031471">
                  <a:extLst>
                    <a:ext uri="{9D8B030D-6E8A-4147-A177-3AD203B41FA5}">
                      <a16:colId xmlns:a16="http://schemas.microsoft.com/office/drawing/2014/main" val="4283173686"/>
                    </a:ext>
                  </a:extLst>
                </a:gridCol>
                <a:gridCol w="2031471">
                  <a:extLst>
                    <a:ext uri="{9D8B030D-6E8A-4147-A177-3AD203B41FA5}">
                      <a16:colId xmlns:a16="http://schemas.microsoft.com/office/drawing/2014/main" val="3207507443"/>
                    </a:ext>
                  </a:extLst>
                </a:gridCol>
                <a:gridCol w="2031471">
                  <a:extLst>
                    <a:ext uri="{9D8B030D-6E8A-4147-A177-3AD203B41FA5}">
                      <a16:colId xmlns:a16="http://schemas.microsoft.com/office/drawing/2014/main" val="731465157"/>
                    </a:ext>
                  </a:extLst>
                </a:gridCol>
              </a:tblGrid>
              <a:tr h="370840">
                <a:tc>
                  <a:txBody>
                    <a:bodyPr/>
                    <a:lstStyle/>
                    <a:p>
                      <a:r>
                        <a:rPr lang="en-US" dirty="0" err="1"/>
                        <a:t>User_ID</a:t>
                      </a:r>
                      <a:endParaRPr lang="en-US" dirty="0"/>
                    </a:p>
                  </a:txBody>
                  <a:tcPr/>
                </a:tc>
                <a:tc>
                  <a:txBody>
                    <a:bodyPr/>
                    <a:lstStyle/>
                    <a:p>
                      <a:r>
                        <a:rPr lang="en-US" dirty="0" err="1"/>
                        <a:t>Movie_ID</a:t>
                      </a:r>
                      <a:endParaRPr lang="en-US" dirty="0"/>
                    </a:p>
                  </a:txBody>
                  <a:tcPr/>
                </a:tc>
                <a:tc>
                  <a:txBody>
                    <a:bodyPr/>
                    <a:lstStyle/>
                    <a:p>
                      <a:r>
                        <a:rPr lang="en-US" dirty="0"/>
                        <a:t>Rating</a:t>
                      </a:r>
                    </a:p>
                  </a:txBody>
                  <a:tcPr/>
                </a:tc>
                <a:tc>
                  <a:txBody>
                    <a:bodyPr/>
                    <a:lstStyle/>
                    <a:p>
                      <a:r>
                        <a:rPr lang="en-US" dirty="0"/>
                        <a:t>Timestamp</a:t>
                      </a:r>
                    </a:p>
                  </a:txBody>
                  <a:tcPr/>
                </a:tc>
                <a:extLst>
                  <a:ext uri="{0D108BD9-81ED-4DB2-BD59-A6C34878D82A}">
                    <a16:rowId xmlns:a16="http://schemas.microsoft.com/office/drawing/2014/main" val="462703313"/>
                  </a:ext>
                </a:extLst>
              </a:tr>
              <a:tr h="370840">
                <a:tc>
                  <a:txBody>
                    <a:bodyPr/>
                    <a:lstStyle/>
                    <a:p>
                      <a:r>
                        <a:rPr lang="en-US" dirty="0"/>
                        <a:t>196</a:t>
                      </a:r>
                    </a:p>
                  </a:txBody>
                  <a:tcPr/>
                </a:tc>
                <a:tc>
                  <a:txBody>
                    <a:bodyPr/>
                    <a:lstStyle/>
                    <a:p>
                      <a:r>
                        <a:rPr lang="en-US" dirty="0"/>
                        <a:t>242</a:t>
                      </a:r>
                    </a:p>
                  </a:txBody>
                  <a:tcPr/>
                </a:tc>
                <a:tc>
                  <a:txBody>
                    <a:bodyPr/>
                    <a:lstStyle/>
                    <a:p>
                      <a:r>
                        <a:rPr lang="en-US" dirty="0"/>
                        <a:t>3</a:t>
                      </a:r>
                    </a:p>
                  </a:txBody>
                  <a:tcPr/>
                </a:tc>
                <a:tc>
                  <a:txBody>
                    <a:bodyPr/>
                    <a:lstStyle/>
                    <a:p>
                      <a:r>
                        <a:rPr lang="en-US" sz="1800" b="1" i="0" kern="1200" dirty="0">
                          <a:solidFill>
                            <a:schemeClr val="dk1"/>
                          </a:solidFill>
                          <a:effectLst/>
                          <a:latin typeface="+mn-lt"/>
                          <a:ea typeface="+mn-ea"/>
                          <a:cs typeface="+mn-cs"/>
                        </a:rPr>
                        <a:t>  881250949</a:t>
                      </a:r>
                      <a:endParaRPr lang="en-US" dirty="0"/>
                    </a:p>
                  </a:txBody>
                  <a:tcPr/>
                </a:tc>
                <a:extLst>
                  <a:ext uri="{0D108BD9-81ED-4DB2-BD59-A6C34878D82A}">
                    <a16:rowId xmlns:a16="http://schemas.microsoft.com/office/drawing/2014/main" val="3173553364"/>
                  </a:ext>
                </a:extLst>
              </a:tr>
              <a:tr h="370840">
                <a:tc>
                  <a:txBody>
                    <a:bodyPr/>
                    <a:lstStyle/>
                    <a:p>
                      <a:r>
                        <a:rPr lang="en-US" dirty="0"/>
                        <a:t>186</a:t>
                      </a:r>
                    </a:p>
                  </a:txBody>
                  <a:tcPr/>
                </a:tc>
                <a:tc>
                  <a:txBody>
                    <a:bodyPr/>
                    <a:lstStyle/>
                    <a:p>
                      <a:r>
                        <a:rPr lang="en-US" dirty="0"/>
                        <a:t>302</a:t>
                      </a:r>
                    </a:p>
                  </a:txBody>
                  <a:tcPr/>
                </a:tc>
                <a:tc>
                  <a:txBody>
                    <a:bodyPr/>
                    <a:lstStyle/>
                    <a:p>
                      <a:r>
                        <a:rPr lang="en-US" dirty="0"/>
                        <a:t>3</a:t>
                      </a:r>
                    </a:p>
                  </a:txBody>
                  <a:tcPr/>
                </a:tc>
                <a:tc>
                  <a:txBody>
                    <a:bodyPr/>
                    <a:lstStyle/>
                    <a:p>
                      <a:r>
                        <a:rPr lang="en-US" sz="1800" b="1" i="0" kern="1200" dirty="0">
                          <a:solidFill>
                            <a:schemeClr val="dk1"/>
                          </a:solidFill>
                          <a:effectLst/>
                          <a:latin typeface="+mn-lt"/>
                          <a:ea typeface="+mn-ea"/>
                          <a:cs typeface="+mn-cs"/>
                        </a:rPr>
                        <a:t> 891717742</a:t>
                      </a:r>
                      <a:endParaRPr lang="en-US" dirty="0"/>
                    </a:p>
                  </a:txBody>
                  <a:tcPr/>
                </a:tc>
                <a:extLst>
                  <a:ext uri="{0D108BD9-81ED-4DB2-BD59-A6C34878D82A}">
                    <a16:rowId xmlns:a16="http://schemas.microsoft.com/office/drawing/2014/main" val="1148224692"/>
                  </a:ext>
                </a:extLst>
              </a:tr>
              <a:tr h="370840">
                <a:tc>
                  <a:txBody>
                    <a:bodyPr/>
                    <a:lstStyle/>
                    <a:p>
                      <a:r>
                        <a:rPr lang="en-US" dirty="0"/>
                        <a:t>196</a:t>
                      </a:r>
                    </a:p>
                  </a:txBody>
                  <a:tcPr/>
                </a:tc>
                <a:tc>
                  <a:txBody>
                    <a:bodyPr/>
                    <a:lstStyle/>
                    <a:p>
                      <a:r>
                        <a:rPr lang="en-US" dirty="0"/>
                        <a:t>377</a:t>
                      </a:r>
                    </a:p>
                  </a:txBody>
                  <a:tcPr/>
                </a:tc>
                <a:tc>
                  <a:txBody>
                    <a:bodyPr/>
                    <a:lstStyle/>
                    <a:p>
                      <a:r>
                        <a:rPr lang="en-US" dirty="0"/>
                        <a:t>1</a:t>
                      </a:r>
                    </a:p>
                  </a:txBody>
                  <a:tcPr/>
                </a:tc>
                <a:tc>
                  <a:txBody>
                    <a:bodyPr/>
                    <a:lstStyle/>
                    <a:p>
                      <a:r>
                        <a:rPr lang="en-US" sz="1800" b="1" i="0" kern="1200" dirty="0">
                          <a:solidFill>
                            <a:schemeClr val="dk1"/>
                          </a:solidFill>
                          <a:effectLst/>
                          <a:latin typeface="+mn-lt"/>
                          <a:ea typeface="+mn-ea"/>
                          <a:cs typeface="+mn-cs"/>
                        </a:rPr>
                        <a:t> 878887116</a:t>
                      </a:r>
                      <a:endParaRPr lang="en-US" dirty="0"/>
                    </a:p>
                  </a:txBody>
                  <a:tcPr/>
                </a:tc>
                <a:extLst>
                  <a:ext uri="{0D108BD9-81ED-4DB2-BD59-A6C34878D82A}">
                    <a16:rowId xmlns:a16="http://schemas.microsoft.com/office/drawing/2014/main" val="1238471938"/>
                  </a:ext>
                </a:extLst>
              </a:tr>
              <a:tr h="370840">
                <a:tc>
                  <a:txBody>
                    <a:bodyPr/>
                    <a:lstStyle/>
                    <a:p>
                      <a:r>
                        <a:rPr lang="en-US" dirty="0"/>
                        <a:t>244</a:t>
                      </a:r>
                    </a:p>
                  </a:txBody>
                  <a:tcPr/>
                </a:tc>
                <a:tc>
                  <a:txBody>
                    <a:bodyPr/>
                    <a:lstStyle/>
                    <a:p>
                      <a:r>
                        <a:rPr lang="en-US" dirty="0"/>
                        <a:t>51</a:t>
                      </a:r>
                    </a:p>
                  </a:txBody>
                  <a:tcPr/>
                </a:tc>
                <a:tc>
                  <a:txBody>
                    <a:bodyPr/>
                    <a:lstStyle/>
                    <a:p>
                      <a:r>
                        <a:rPr lang="en-US" dirty="0"/>
                        <a:t>2</a:t>
                      </a:r>
                    </a:p>
                  </a:txBody>
                  <a:tcPr/>
                </a:tc>
                <a:tc>
                  <a:txBody>
                    <a:bodyPr/>
                    <a:lstStyle/>
                    <a:p>
                      <a:r>
                        <a:rPr lang="en-US" sz="1800" b="1" i="0" kern="1200" dirty="0">
                          <a:solidFill>
                            <a:schemeClr val="dk1"/>
                          </a:solidFill>
                          <a:effectLst/>
                          <a:latin typeface="+mn-lt"/>
                          <a:ea typeface="+mn-ea"/>
                          <a:cs typeface="+mn-cs"/>
                        </a:rPr>
                        <a:t>    880606923</a:t>
                      </a:r>
                      <a:endParaRPr lang="en-US" dirty="0"/>
                    </a:p>
                  </a:txBody>
                  <a:tcPr/>
                </a:tc>
                <a:extLst>
                  <a:ext uri="{0D108BD9-81ED-4DB2-BD59-A6C34878D82A}">
                    <a16:rowId xmlns:a16="http://schemas.microsoft.com/office/drawing/2014/main" val="3432927223"/>
                  </a:ext>
                </a:extLst>
              </a:tr>
              <a:tr h="370840">
                <a:tc>
                  <a:txBody>
                    <a:bodyPr/>
                    <a:lstStyle/>
                    <a:p>
                      <a:r>
                        <a:rPr lang="en-US" dirty="0"/>
                        <a:t>166</a:t>
                      </a:r>
                    </a:p>
                  </a:txBody>
                  <a:tcPr/>
                </a:tc>
                <a:tc>
                  <a:txBody>
                    <a:bodyPr/>
                    <a:lstStyle/>
                    <a:p>
                      <a:r>
                        <a:rPr lang="en-US" dirty="0"/>
                        <a:t>346</a:t>
                      </a:r>
                    </a:p>
                  </a:txBody>
                  <a:tcPr/>
                </a:tc>
                <a:tc>
                  <a:txBody>
                    <a:bodyPr/>
                    <a:lstStyle/>
                    <a:p>
                      <a:r>
                        <a:rPr lang="en-US" dirty="0"/>
                        <a:t>1</a:t>
                      </a:r>
                    </a:p>
                  </a:txBody>
                  <a:tcPr/>
                </a:tc>
                <a:tc>
                  <a:txBody>
                    <a:bodyPr/>
                    <a:lstStyle/>
                    <a:p>
                      <a:r>
                        <a:rPr lang="en-US" sz="1800" b="1" i="0" kern="1200" dirty="0">
                          <a:solidFill>
                            <a:schemeClr val="dk1"/>
                          </a:solidFill>
                          <a:effectLst/>
                          <a:latin typeface="+mn-lt"/>
                          <a:ea typeface="+mn-ea"/>
                          <a:cs typeface="+mn-cs"/>
                        </a:rPr>
                        <a:t>  886397596</a:t>
                      </a:r>
                      <a:endParaRPr lang="en-US" dirty="0"/>
                    </a:p>
                  </a:txBody>
                  <a:tcPr/>
                </a:tc>
                <a:extLst>
                  <a:ext uri="{0D108BD9-81ED-4DB2-BD59-A6C34878D82A}">
                    <a16:rowId xmlns:a16="http://schemas.microsoft.com/office/drawing/2014/main" val="3571341491"/>
                  </a:ext>
                </a:extLst>
              </a:tr>
              <a:tr h="370840">
                <a:tc>
                  <a:txBody>
                    <a:bodyPr/>
                    <a:lstStyle/>
                    <a:p>
                      <a:r>
                        <a:rPr lang="en-US" dirty="0"/>
                        <a:t>186</a:t>
                      </a:r>
                    </a:p>
                  </a:txBody>
                  <a:tcPr/>
                </a:tc>
                <a:tc>
                  <a:txBody>
                    <a:bodyPr/>
                    <a:lstStyle/>
                    <a:p>
                      <a:r>
                        <a:rPr lang="en-US" dirty="0"/>
                        <a:t>474</a:t>
                      </a:r>
                    </a:p>
                  </a:txBody>
                  <a:tcPr/>
                </a:tc>
                <a:tc>
                  <a:txBody>
                    <a:bodyPr/>
                    <a:lstStyle/>
                    <a:p>
                      <a:r>
                        <a:rPr lang="en-US" dirty="0"/>
                        <a:t>4</a:t>
                      </a:r>
                    </a:p>
                  </a:txBody>
                  <a:tcPr/>
                </a:tc>
                <a:tc>
                  <a:txBody>
                    <a:bodyPr/>
                    <a:lstStyle/>
                    <a:p>
                      <a:r>
                        <a:rPr lang="en-US" sz="1800" b="1" i="0" kern="1200" dirty="0">
                          <a:solidFill>
                            <a:schemeClr val="dk1"/>
                          </a:solidFill>
                          <a:effectLst/>
                          <a:latin typeface="+mn-lt"/>
                          <a:ea typeface="+mn-ea"/>
                          <a:cs typeface="+mn-cs"/>
                        </a:rPr>
                        <a:t>  884182806</a:t>
                      </a:r>
                      <a:endParaRPr lang="en-US" dirty="0"/>
                    </a:p>
                  </a:txBody>
                  <a:tcPr/>
                </a:tc>
                <a:extLst>
                  <a:ext uri="{0D108BD9-81ED-4DB2-BD59-A6C34878D82A}">
                    <a16:rowId xmlns:a16="http://schemas.microsoft.com/office/drawing/2014/main" val="2089536832"/>
                  </a:ext>
                </a:extLst>
              </a:tr>
              <a:tr h="370840">
                <a:tc>
                  <a:txBody>
                    <a:bodyPr/>
                    <a:lstStyle/>
                    <a:p>
                      <a:r>
                        <a:rPr lang="en-US" dirty="0"/>
                        <a:t>186</a:t>
                      </a:r>
                    </a:p>
                  </a:txBody>
                  <a:tcPr/>
                </a:tc>
                <a:tc>
                  <a:txBody>
                    <a:bodyPr/>
                    <a:lstStyle/>
                    <a:p>
                      <a:r>
                        <a:rPr lang="en-US" dirty="0"/>
                        <a:t>265</a:t>
                      </a:r>
                    </a:p>
                  </a:txBody>
                  <a:tcPr/>
                </a:tc>
                <a:tc>
                  <a:txBody>
                    <a:bodyPr/>
                    <a:lstStyle/>
                    <a:p>
                      <a:r>
                        <a:rPr lang="en-US" dirty="0"/>
                        <a:t>2</a:t>
                      </a:r>
                    </a:p>
                  </a:txBody>
                  <a:tcPr/>
                </a:tc>
                <a:tc>
                  <a:txBody>
                    <a:bodyPr/>
                    <a:lstStyle/>
                    <a:p>
                      <a:r>
                        <a:rPr lang="en-US" sz="1800" b="1" i="0" kern="1200" dirty="0">
                          <a:solidFill>
                            <a:schemeClr val="dk1"/>
                          </a:solidFill>
                          <a:effectLst/>
                          <a:latin typeface="+mn-lt"/>
                          <a:ea typeface="+mn-ea"/>
                          <a:cs typeface="+mn-cs"/>
                        </a:rPr>
                        <a:t>    881171488</a:t>
                      </a:r>
                      <a:endParaRPr lang="en-US" dirty="0"/>
                    </a:p>
                  </a:txBody>
                  <a:tcPr/>
                </a:tc>
                <a:extLst>
                  <a:ext uri="{0D108BD9-81ED-4DB2-BD59-A6C34878D82A}">
                    <a16:rowId xmlns:a16="http://schemas.microsoft.com/office/drawing/2014/main" val="200129302"/>
                  </a:ext>
                </a:extLst>
              </a:tr>
            </a:tbl>
          </a:graphicData>
        </a:graphic>
      </p:graphicFrame>
      <p:sp>
        <p:nvSpPr>
          <p:cNvPr id="5" name="Slide Number Placeholder 4">
            <a:extLst>
              <a:ext uri="{FF2B5EF4-FFF2-40B4-BE49-F238E27FC236}">
                <a16:creationId xmlns:a16="http://schemas.microsoft.com/office/drawing/2014/main" id="{74A6D10C-9C50-F75F-628E-401B5FB36142}"/>
              </a:ext>
            </a:extLst>
          </p:cNvPr>
          <p:cNvSpPr>
            <a:spLocks noGrp="1"/>
          </p:cNvSpPr>
          <p:nvPr>
            <p:ph type="sldNum" sz="quarter" idx="12"/>
          </p:nvPr>
        </p:nvSpPr>
        <p:spPr/>
        <p:txBody>
          <a:bodyPr/>
          <a:lstStyle/>
          <a:p>
            <a:fld id="{7DC1BBB0-96F0-4077-A278-0F3FB5C104D3}" type="slidenum">
              <a:rPr lang="en-US" smtClean="0"/>
              <a:t>9</a:t>
            </a:fld>
            <a:endParaRPr lang="en-US"/>
          </a:p>
        </p:txBody>
      </p:sp>
    </p:spTree>
    <p:extLst>
      <p:ext uri="{BB962C8B-B14F-4D97-AF65-F5344CB8AC3E}">
        <p14:creationId xmlns:p14="http://schemas.microsoft.com/office/powerpoint/2010/main" val="126872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51</TotalTime>
  <Words>1754</Words>
  <Application>Microsoft Office PowerPoint</Application>
  <PresentationFormat>Custom</PresentationFormat>
  <Paragraphs>162</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Euphemia</vt:lpstr>
      <vt:lpstr>Math 16x9</vt:lpstr>
      <vt:lpstr>MapReduce</vt:lpstr>
      <vt:lpstr>MapReduce</vt:lpstr>
      <vt:lpstr>Why MapReduce</vt:lpstr>
      <vt:lpstr>Different Phases of MapReduce:</vt:lpstr>
      <vt:lpstr>Different Phases of MapReduce-Mapping</vt:lpstr>
      <vt:lpstr>Different Phases of MapReduce-Shuffling and Sorting </vt:lpstr>
      <vt:lpstr>Different Phases of MapReduce-Reducing</vt:lpstr>
      <vt:lpstr>Different Phases of MapReduce-Combining</vt:lpstr>
      <vt:lpstr>Example-Movie</vt:lpstr>
      <vt:lpstr>Example-Movie</vt:lpstr>
      <vt:lpstr>Example-Movie</vt:lpstr>
      <vt:lpstr>Example-Movie</vt:lpstr>
      <vt:lpstr>Example-A Word Count</vt:lpstr>
      <vt:lpstr>Example-A Word Count</vt:lpstr>
      <vt:lpstr>Example-A Word Count</vt:lpstr>
      <vt:lpstr>Example-A Word Count</vt:lpstr>
      <vt:lpstr>Example-A Word Count</vt:lpstr>
      <vt:lpstr>Example-A Word Count</vt:lpstr>
      <vt:lpstr>Example-A Word Count</vt:lpstr>
      <vt:lpstr>Example-A Word Count</vt:lpstr>
      <vt:lpstr>Implementation in python</vt:lpstr>
      <vt:lpstr>Advantages of MapReduce</vt:lpstr>
      <vt:lpstr>Advantages of MapReduce-Parallel Processing </vt:lpstr>
      <vt:lpstr>Advantages of MapReduce-Data Locality</vt:lpstr>
      <vt:lpstr>Advantages of MapReduce-Data Locality</vt:lpstr>
      <vt:lpstr>Advantages of MapReduce-Data Locality</vt:lpstr>
      <vt:lpstr>Advantages of MapReduce-Data </vt:lpstr>
      <vt:lpstr>Hadoop</vt:lpstr>
      <vt:lpstr>Hadoop</vt:lpstr>
      <vt:lpstr>Hadoop</vt:lpstr>
      <vt:lpstr>Hadoop</vt:lpstr>
      <vt:lpstr>Spark</vt:lpstr>
      <vt:lpstr>Spark</vt:lpstr>
      <vt:lpstr>Spark</vt:lpstr>
      <vt:lpstr>Spark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dc:title>
  <dc:creator>Marziyeh Mousavi</dc:creator>
  <cp:lastModifiedBy>Marziyeh Mousavi</cp:lastModifiedBy>
  <cp:revision>6</cp:revision>
  <dcterms:created xsi:type="dcterms:W3CDTF">2024-07-26T07:41:38Z</dcterms:created>
  <dcterms:modified xsi:type="dcterms:W3CDTF">2024-08-09T13:50:08Z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