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56" r:id="rId2"/>
    <p:sldId id="267" r:id="rId3"/>
    <p:sldId id="274" r:id="rId4"/>
    <p:sldId id="273" r:id="rId5"/>
    <p:sldId id="275" r:id="rId6"/>
    <p:sldId id="276" r:id="rId7"/>
    <p:sldId id="290"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1" r:id="rId22"/>
    <p:sldId id="292" r:id="rId23"/>
    <p:sldId id="293" r:id="rId24"/>
    <p:sldId id="294" r:id="rId25"/>
    <p:sldId id="295" r:id="rId26"/>
    <p:sldId id="296" r:id="rId27"/>
    <p:sldId id="297" r:id="rId28"/>
    <p:sldId id="298" r:id="rId29"/>
    <p:sldId id="299" r:id="rId30"/>
    <p:sldId id="300" r:id="rId31"/>
    <p:sldId id="308" r:id="rId32"/>
    <p:sldId id="301" r:id="rId33"/>
    <p:sldId id="303" r:id="rId34"/>
    <p:sldId id="304" r:id="rId35"/>
    <p:sldId id="305" r:id="rId36"/>
    <p:sldId id="306" r:id="rId3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590"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8/12/2024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1C0C2683-DFB7-4745-9ADE-C193738004AC}" type="datetime1">
              <a:rPr lang="en-US" smtClean="0"/>
              <a:t>8/12/2024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EC0E18E-59FE-411B-878E-5818A84C2481}" type="datetime1">
              <a:rPr lang="en-US" smtClean="0"/>
              <a:t>8/12/2024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84794EE-BD22-4E4D-A596-6A95880D51C7}" type="datetime1">
              <a:rPr lang="en-US" smtClean="0"/>
              <a:t>8/12/2024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A76DBB5-8031-4E16-89D1-ADE9FE9B95D5}" type="datetime1">
              <a:rPr lang="en-US" smtClean="0"/>
              <a:t>8/12/2024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E7974B4B-DDBF-4588-8E26-F50AF991DC77}" type="datetime1">
              <a:rPr lang="en-US" smtClean="0"/>
              <a:t>8/12/2024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54BDA33-A4CD-45EE-9C48-3890E7ECD675}" type="datetime1">
              <a:rPr lang="en-US" smtClean="0"/>
              <a:t>8/12/2024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58D7206-6F06-43E2-9C06-60BEF719087A}" type="datetime1">
              <a:rPr lang="en-US" smtClean="0"/>
              <a:t>8/12/2024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73B10FA-4DE2-4D8F-A156-5AF2B4075020}" type="datetime1">
              <a:rPr lang="en-US" smtClean="0"/>
              <a:t>8/12/2024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618A7187-8729-40B7-A20F-DEF7A409A97C}" type="datetime1">
              <a:rPr lang="en-US" smtClean="0"/>
              <a:t>8/12/2024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C73219-19A8-4B49-A562-F8FFFB98BC78}" type="datetime1">
              <a:rPr lang="en-US" smtClean="0"/>
              <a:t>8/12/2024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66F2268-2555-4B4F-960B-7CFC102475C9}" type="datetime1">
              <a:rPr lang="en-US" smtClean="0"/>
              <a:t>8/12/2024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0866255B-49F7-4DFE-86E1-6F82AF4AFEDA}" type="datetime1">
              <a:rPr lang="en-US" smtClean="0"/>
              <a:t>8/12/2024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python-pandas-dataframe-dropna/" TargetMode="External"/><Relationship Id="rId2" Type="http://schemas.openxmlformats.org/officeDocument/2006/relationships/hyperlink" Target="https://www.geeksforgeeks.org/python-pandas-isnull-and-notnull/" TargetMode="External"/><Relationship Id="rId1" Type="http://schemas.openxmlformats.org/officeDocument/2006/relationships/slideLayout" Target="../slideLayouts/slideLayout2.xml"/><Relationship Id="rId6" Type="http://schemas.openxmlformats.org/officeDocument/2006/relationships/hyperlink" Target="https://www.geeksforgeeks.org/python-pandas-dataframe-interpolate/" TargetMode="External"/><Relationship Id="rId5" Type="http://schemas.openxmlformats.org/officeDocument/2006/relationships/hyperlink" Target="https://www.geeksforgeeks.org/python-pandas-dataframe-replace/" TargetMode="External"/><Relationship Id="rId4" Type="http://schemas.openxmlformats.org/officeDocument/2006/relationships/hyperlink" Target="https://www.geeksforgeeks.org/python-pandas-dataframe-fillna-to-replace-null-values-in-datafram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Cleaning and Preprocessing</a:t>
            </a:r>
          </a:p>
        </p:txBody>
      </p:sp>
      <p:sp>
        <p:nvSpPr>
          <p:cNvPr id="3" name="Subtitle 2"/>
          <p:cNvSpPr>
            <a:spLocks noGrp="1"/>
          </p:cNvSpPr>
          <p:nvPr>
            <p:ph type="subTitle" idx="1"/>
          </p:nvPr>
        </p:nvSpPr>
        <p:spPr/>
        <p:txBody>
          <a:bodyPr>
            <a:normAutofit fontScale="92500" lnSpcReduction="20000"/>
          </a:bodyPr>
          <a:lstStyle/>
          <a:p>
            <a:r>
              <a:rPr lang="en-US" dirty="0"/>
              <a:t>Marziyeh Mousavi</a:t>
            </a:r>
          </a:p>
          <a:p>
            <a:r>
              <a:rPr lang="en-US" dirty="0"/>
              <a:t>Introduction to </a:t>
            </a:r>
            <a:r>
              <a:rPr lang="en-US" dirty="0" err="1"/>
              <a:t>datascience</a:t>
            </a:r>
            <a:endParaRPr lang="en-US" dirty="0"/>
          </a:p>
          <a:p>
            <a:r>
              <a:rPr lang="en-US"/>
              <a:t>Fall 2024</a:t>
            </a:r>
            <a:endParaRPr lang="en-US" dirty="0"/>
          </a:p>
        </p:txBody>
      </p:sp>
      <p:sp>
        <p:nvSpPr>
          <p:cNvPr id="4" name="Slide Number Placeholder 3">
            <a:extLst>
              <a:ext uri="{FF2B5EF4-FFF2-40B4-BE49-F238E27FC236}">
                <a16:creationId xmlns:a16="http://schemas.microsoft.com/office/drawing/2014/main" id="{76A7A9A3-876B-C900-52D2-0CA42323E031}"/>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0677-2166-EA99-86C0-3CF1A68A98FF}"/>
              </a:ext>
            </a:extLst>
          </p:cNvPr>
          <p:cNvSpPr>
            <a:spLocks noGrp="1"/>
          </p:cNvSpPr>
          <p:nvPr>
            <p:ph type="title"/>
          </p:nvPr>
        </p:nvSpPr>
        <p:spPr/>
        <p:txBody>
          <a:bodyPr/>
          <a:lstStyle/>
          <a:p>
            <a:r>
              <a:rPr lang="en-US" dirty="0"/>
              <a:t>Types Of Outliers</a:t>
            </a:r>
          </a:p>
        </p:txBody>
      </p:sp>
      <p:sp>
        <p:nvSpPr>
          <p:cNvPr id="3" name="Content Placeholder 2">
            <a:extLst>
              <a:ext uri="{FF2B5EF4-FFF2-40B4-BE49-F238E27FC236}">
                <a16:creationId xmlns:a16="http://schemas.microsoft.com/office/drawing/2014/main" id="{6C92A30B-4F45-9821-CE8E-EEBC733A5334}"/>
              </a:ext>
            </a:extLst>
          </p:cNvPr>
          <p:cNvSpPr>
            <a:spLocks noGrp="1"/>
          </p:cNvSpPr>
          <p:nvPr>
            <p:ph idx="1"/>
          </p:nvPr>
        </p:nvSpPr>
        <p:spPr/>
        <p:txBody>
          <a:bodyPr/>
          <a:lstStyle/>
          <a:p>
            <a:r>
              <a:rPr lang="en-US" b="1" i="0" dirty="0">
                <a:effectLst/>
                <a:latin typeface="__Source_Sans_Pro_fa6df0"/>
              </a:rPr>
              <a:t>Global Outliers</a:t>
            </a:r>
          </a:p>
          <a:p>
            <a:r>
              <a:rPr lang="en-US" b="1" i="0" dirty="0">
                <a:effectLst/>
                <a:latin typeface="__Source_Sans_Pro_fa6df0"/>
              </a:rPr>
              <a:t>Contextual Outliers</a:t>
            </a:r>
          </a:p>
          <a:p>
            <a:r>
              <a:rPr lang="en-US" b="1" i="0" dirty="0">
                <a:effectLst/>
                <a:latin typeface="__Source_Sans_Pro_fa6df0"/>
              </a:rPr>
              <a:t>Collective Outliers</a:t>
            </a:r>
          </a:p>
          <a:p>
            <a:endParaRPr lang="en-US" b="1" i="0" dirty="0">
              <a:effectLst/>
              <a:latin typeface="__Source_Sans_Pro_fa6df0"/>
            </a:endParaRPr>
          </a:p>
          <a:p>
            <a:endParaRPr lang="en-US" dirty="0"/>
          </a:p>
        </p:txBody>
      </p:sp>
      <p:sp>
        <p:nvSpPr>
          <p:cNvPr id="4" name="Slide Number Placeholder 3">
            <a:extLst>
              <a:ext uri="{FF2B5EF4-FFF2-40B4-BE49-F238E27FC236}">
                <a16:creationId xmlns:a16="http://schemas.microsoft.com/office/drawing/2014/main" id="{0BED909C-5E45-3CFE-DDCC-7FECE7278A0C}"/>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293235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D92B-59F9-DE08-9908-04E1E82C69F2}"/>
              </a:ext>
            </a:extLst>
          </p:cNvPr>
          <p:cNvSpPr>
            <a:spLocks noGrp="1"/>
          </p:cNvSpPr>
          <p:nvPr>
            <p:ph type="title"/>
          </p:nvPr>
        </p:nvSpPr>
        <p:spPr/>
        <p:txBody>
          <a:bodyPr/>
          <a:lstStyle/>
          <a:p>
            <a:r>
              <a:rPr lang="en-US" dirty="0"/>
              <a:t>Global Outliers</a:t>
            </a:r>
          </a:p>
        </p:txBody>
      </p:sp>
      <p:sp>
        <p:nvSpPr>
          <p:cNvPr id="3" name="Content Placeholder 2">
            <a:extLst>
              <a:ext uri="{FF2B5EF4-FFF2-40B4-BE49-F238E27FC236}">
                <a16:creationId xmlns:a16="http://schemas.microsoft.com/office/drawing/2014/main" id="{E5E90A32-90DB-71E5-602D-F481C9050F45}"/>
              </a:ext>
            </a:extLst>
          </p:cNvPr>
          <p:cNvSpPr>
            <a:spLocks noGrp="1"/>
          </p:cNvSpPr>
          <p:nvPr>
            <p:ph idx="1"/>
          </p:nvPr>
        </p:nvSpPr>
        <p:spPr/>
        <p:txBody>
          <a:bodyPr/>
          <a:lstStyle/>
          <a:p>
            <a:r>
              <a:rPr lang="en-US" sz="2400" b="0" i="0" dirty="0">
                <a:solidFill>
                  <a:srgbClr val="61738E"/>
                </a:solidFill>
                <a:effectLst/>
                <a:latin typeface="__Source_Sans_Pro_fa6df0"/>
              </a:rPr>
              <a:t>It is also called point anomaly. Any observations or data points are considered as global outliers if they deviate significantly from the rest of the observations or data points in a dataset. For example, if you are collecting observations of temperatures in a city, then a value of 100 degrees would be considered an outlier, as it is an extreme as well as impossible temperature value for a city.</a:t>
            </a:r>
          </a:p>
          <a:p>
            <a:endParaRPr lang="en-US" dirty="0"/>
          </a:p>
        </p:txBody>
      </p:sp>
      <p:pic>
        <p:nvPicPr>
          <p:cNvPr id="5" name="Picture 4">
            <a:extLst>
              <a:ext uri="{FF2B5EF4-FFF2-40B4-BE49-F238E27FC236}">
                <a16:creationId xmlns:a16="http://schemas.microsoft.com/office/drawing/2014/main" id="{B13FF7AF-A473-C255-783F-3E98036E97C8}"/>
              </a:ext>
            </a:extLst>
          </p:cNvPr>
          <p:cNvPicPr>
            <a:picLocks noChangeAspect="1"/>
          </p:cNvPicPr>
          <p:nvPr/>
        </p:nvPicPr>
        <p:blipFill>
          <a:blip r:embed="rId2"/>
          <a:stretch>
            <a:fillRect/>
          </a:stretch>
        </p:blipFill>
        <p:spPr>
          <a:xfrm>
            <a:off x="2589212" y="3657600"/>
            <a:ext cx="5562600" cy="3200400"/>
          </a:xfrm>
          <a:prstGeom prst="rect">
            <a:avLst/>
          </a:prstGeom>
        </p:spPr>
      </p:pic>
      <p:sp>
        <p:nvSpPr>
          <p:cNvPr id="4" name="Slide Number Placeholder 3">
            <a:extLst>
              <a:ext uri="{FF2B5EF4-FFF2-40B4-BE49-F238E27FC236}">
                <a16:creationId xmlns:a16="http://schemas.microsoft.com/office/drawing/2014/main" id="{AA14424B-5AAE-50FE-E423-DAD4BC7D3E8F}"/>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183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9910-A9B9-D724-4C2A-CA204A4B43DB}"/>
              </a:ext>
            </a:extLst>
          </p:cNvPr>
          <p:cNvSpPr>
            <a:spLocks noGrp="1"/>
          </p:cNvSpPr>
          <p:nvPr>
            <p:ph type="title"/>
          </p:nvPr>
        </p:nvSpPr>
        <p:spPr/>
        <p:txBody>
          <a:bodyPr/>
          <a:lstStyle/>
          <a:p>
            <a:r>
              <a:rPr lang="en-US" b="1" i="0" dirty="0">
                <a:effectLst/>
                <a:latin typeface="__Source_Sans_Pro_fa6df0"/>
              </a:rPr>
              <a:t>Contextual Outliers</a:t>
            </a:r>
            <a:br>
              <a:rPr lang="en-US" b="1" i="0" dirty="0">
                <a:effectLst/>
                <a:latin typeface="__Source_Sans_Pro_fa6df0"/>
              </a:rPr>
            </a:br>
            <a:endParaRPr lang="en-US" dirty="0"/>
          </a:p>
        </p:txBody>
      </p:sp>
      <p:sp>
        <p:nvSpPr>
          <p:cNvPr id="3" name="Content Placeholder 2">
            <a:extLst>
              <a:ext uri="{FF2B5EF4-FFF2-40B4-BE49-F238E27FC236}">
                <a16:creationId xmlns:a16="http://schemas.microsoft.com/office/drawing/2014/main" id="{3E549567-293B-B104-D023-38806A9F06AD}"/>
              </a:ext>
            </a:extLst>
          </p:cNvPr>
          <p:cNvSpPr>
            <a:spLocks noGrp="1"/>
          </p:cNvSpPr>
          <p:nvPr>
            <p:ph idx="1"/>
          </p:nvPr>
        </p:nvSpPr>
        <p:spPr/>
        <p:txBody>
          <a:bodyPr>
            <a:normAutofit/>
          </a:bodyPr>
          <a:lstStyle/>
          <a:p>
            <a:r>
              <a:rPr lang="en-US" sz="2400" b="0" i="0" dirty="0">
                <a:solidFill>
                  <a:srgbClr val="61738E"/>
                </a:solidFill>
                <a:effectLst/>
                <a:latin typeface="__Source_Sans_Pro_fa6df0"/>
              </a:rPr>
              <a:t>Any data points or observations are considered as contextual outliers if their value significantly deviates from the rest of the data points in a particular context. It means that the same values may not be considered an outlier in a different context. For example, if you have observations of temperatures in a city, then a value of </a:t>
            </a:r>
            <a:r>
              <a:rPr lang="en-US" sz="2400" b="0" i="0" dirty="0">
                <a:effectLst/>
                <a:latin typeface="__Source_Sans_Pro_fa6df0"/>
              </a:rPr>
              <a:t>40</a:t>
            </a:r>
            <a:r>
              <a:rPr lang="en-US" sz="2400" b="0" i="0" dirty="0">
                <a:solidFill>
                  <a:srgbClr val="61738E"/>
                </a:solidFill>
                <a:effectLst/>
                <a:latin typeface="__Source_Sans_Pro_fa6df0"/>
              </a:rPr>
              <a:t> degrees would be considered an outlier in winter, but the same value might be part of the normal observations in summer.</a:t>
            </a:r>
            <a:endParaRPr lang="en-US" sz="2400" dirty="0"/>
          </a:p>
        </p:txBody>
      </p:sp>
      <p:pic>
        <p:nvPicPr>
          <p:cNvPr id="5" name="Picture 4">
            <a:extLst>
              <a:ext uri="{FF2B5EF4-FFF2-40B4-BE49-F238E27FC236}">
                <a16:creationId xmlns:a16="http://schemas.microsoft.com/office/drawing/2014/main" id="{A53F0BE2-6ECE-E219-EBD3-23B2A19CAAB6}"/>
              </a:ext>
            </a:extLst>
          </p:cNvPr>
          <p:cNvPicPr>
            <a:picLocks noChangeAspect="1"/>
          </p:cNvPicPr>
          <p:nvPr/>
        </p:nvPicPr>
        <p:blipFill>
          <a:blip r:embed="rId2"/>
          <a:stretch>
            <a:fillRect/>
          </a:stretch>
        </p:blipFill>
        <p:spPr>
          <a:xfrm>
            <a:off x="3351212" y="3942795"/>
            <a:ext cx="7421234" cy="2915205"/>
          </a:xfrm>
          <a:prstGeom prst="rect">
            <a:avLst/>
          </a:prstGeom>
        </p:spPr>
      </p:pic>
      <p:sp>
        <p:nvSpPr>
          <p:cNvPr id="4" name="Slide Number Placeholder 3">
            <a:extLst>
              <a:ext uri="{FF2B5EF4-FFF2-40B4-BE49-F238E27FC236}">
                <a16:creationId xmlns:a16="http://schemas.microsoft.com/office/drawing/2014/main" id="{8228BE91-3C67-09A5-8835-B8DB2C038938}"/>
              </a:ext>
            </a:extLst>
          </p:cNvPr>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158837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F99C-6DCB-1F47-C95D-E1C9E6736E47}"/>
              </a:ext>
            </a:extLst>
          </p:cNvPr>
          <p:cNvSpPr>
            <a:spLocks noGrp="1"/>
          </p:cNvSpPr>
          <p:nvPr>
            <p:ph type="title"/>
          </p:nvPr>
        </p:nvSpPr>
        <p:spPr/>
        <p:txBody>
          <a:bodyPr/>
          <a:lstStyle/>
          <a:p>
            <a:r>
              <a:rPr lang="en-US" b="1" i="0" dirty="0">
                <a:effectLst/>
                <a:latin typeface="__Source_Sans_Pro_fa6df0"/>
              </a:rPr>
              <a:t>Collective Outliers</a:t>
            </a:r>
            <a:br>
              <a:rPr lang="en-US" b="1" i="0" dirty="0">
                <a:effectLst/>
                <a:latin typeface="__Source_Sans_Pro_fa6df0"/>
              </a:rPr>
            </a:br>
            <a:endParaRPr lang="en-US" dirty="0"/>
          </a:p>
        </p:txBody>
      </p:sp>
      <p:sp>
        <p:nvSpPr>
          <p:cNvPr id="3" name="Content Placeholder 2">
            <a:extLst>
              <a:ext uri="{FF2B5EF4-FFF2-40B4-BE49-F238E27FC236}">
                <a16:creationId xmlns:a16="http://schemas.microsoft.com/office/drawing/2014/main" id="{7ADE69F1-3074-79DD-08DF-81050D5B77DE}"/>
              </a:ext>
            </a:extLst>
          </p:cNvPr>
          <p:cNvSpPr>
            <a:spLocks noGrp="1"/>
          </p:cNvSpPr>
          <p:nvPr>
            <p:ph idx="1"/>
          </p:nvPr>
        </p:nvSpPr>
        <p:spPr>
          <a:xfrm>
            <a:off x="1522412" y="1140148"/>
            <a:ext cx="9782801" cy="4572000"/>
          </a:xfrm>
        </p:spPr>
        <p:txBody>
          <a:bodyPr/>
          <a:lstStyle/>
          <a:p>
            <a:pPr algn="l"/>
            <a:r>
              <a:rPr lang="en-US" sz="2400" b="0" i="0" dirty="0">
                <a:solidFill>
                  <a:srgbClr val="61738E"/>
                </a:solidFill>
                <a:effectLst/>
                <a:latin typeface="__Source_Sans_Pro_fa6df0"/>
              </a:rPr>
              <a:t>Any group of observations or data points within a data set is considered collective outliers if these observations as a collection deviate significantly from the entire data set. It means that these values, individually without collection with other data points, are not considered as either contextual or global outliers.</a:t>
            </a:r>
          </a:p>
          <a:p>
            <a:pPr algn="l"/>
            <a:r>
              <a:rPr lang="en-US" sz="2400" b="0" i="0" dirty="0">
                <a:solidFill>
                  <a:srgbClr val="61738E"/>
                </a:solidFill>
                <a:effectLst/>
                <a:latin typeface="__Source_Sans_Pro_fa6df0"/>
              </a:rPr>
              <a:t>For example, in an Intrusion Detection System, a </a:t>
            </a:r>
            <a:r>
              <a:rPr lang="en-US" sz="2400" b="1" i="0" dirty="0">
                <a:solidFill>
                  <a:srgbClr val="61738E"/>
                </a:solidFill>
                <a:effectLst/>
                <a:latin typeface="__Source_Sans_Pro_fa6df0"/>
              </a:rPr>
              <a:t>DOS (denial-of-service)</a:t>
            </a:r>
            <a:r>
              <a:rPr lang="en-US" sz="2400" b="0" i="0" dirty="0">
                <a:solidFill>
                  <a:srgbClr val="61738E"/>
                </a:solidFill>
                <a:effectLst/>
                <a:latin typeface="__Source_Sans_Pro_fa6df0"/>
              </a:rPr>
              <a:t> package from one computer to another may be considered normal behavior. However, if several computers are receiving DOS packages at the same time, then this may be considered anomalous behavior, and as a collection of data points, they can be considered collective outliers.</a:t>
            </a:r>
          </a:p>
          <a:p>
            <a:endParaRPr lang="en-US" dirty="0"/>
          </a:p>
        </p:txBody>
      </p:sp>
      <p:pic>
        <p:nvPicPr>
          <p:cNvPr id="5" name="Picture 4">
            <a:extLst>
              <a:ext uri="{FF2B5EF4-FFF2-40B4-BE49-F238E27FC236}">
                <a16:creationId xmlns:a16="http://schemas.microsoft.com/office/drawing/2014/main" id="{D355EB50-5F0F-BAFA-E3C4-8C401AE1D399}"/>
              </a:ext>
            </a:extLst>
          </p:cNvPr>
          <p:cNvPicPr>
            <a:picLocks noChangeAspect="1"/>
          </p:cNvPicPr>
          <p:nvPr/>
        </p:nvPicPr>
        <p:blipFill>
          <a:blip r:embed="rId2"/>
          <a:stretch>
            <a:fillRect/>
          </a:stretch>
        </p:blipFill>
        <p:spPr>
          <a:xfrm>
            <a:off x="3119734" y="4724400"/>
            <a:ext cx="5949356" cy="2491082"/>
          </a:xfrm>
          <a:prstGeom prst="rect">
            <a:avLst/>
          </a:prstGeom>
        </p:spPr>
      </p:pic>
      <p:sp>
        <p:nvSpPr>
          <p:cNvPr id="4" name="Slide Number Placeholder 3">
            <a:extLst>
              <a:ext uri="{FF2B5EF4-FFF2-40B4-BE49-F238E27FC236}">
                <a16:creationId xmlns:a16="http://schemas.microsoft.com/office/drawing/2014/main" id="{0E2B455E-D147-DBB1-143A-5C0CDBDB04CA}"/>
              </a:ext>
            </a:extLst>
          </p:cNvPr>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128195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2696-9E2A-E6A4-C415-F642C7E00EAD}"/>
              </a:ext>
            </a:extLst>
          </p:cNvPr>
          <p:cNvSpPr>
            <a:spLocks noGrp="1"/>
          </p:cNvSpPr>
          <p:nvPr>
            <p:ph type="title"/>
          </p:nvPr>
        </p:nvSpPr>
        <p:spPr/>
        <p:txBody>
          <a:bodyPr/>
          <a:lstStyle/>
          <a:p>
            <a:r>
              <a:rPr lang="en-US" b="1" i="0" dirty="0">
                <a:effectLst/>
                <a:latin typeface="__Source_Sans_Pro_fa6df0"/>
              </a:rPr>
              <a:t>Identifying Outliers</a:t>
            </a:r>
            <a:br>
              <a:rPr lang="en-US" b="1" i="0" dirty="0">
                <a:effectLst/>
                <a:latin typeface="__Source_Sans_Pro_fa6df0"/>
              </a:rPr>
            </a:br>
            <a:endParaRPr lang="en-US" dirty="0"/>
          </a:p>
        </p:txBody>
      </p:sp>
      <p:sp>
        <p:nvSpPr>
          <p:cNvPr id="3" name="Content Placeholder 2">
            <a:extLst>
              <a:ext uri="{FF2B5EF4-FFF2-40B4-BE49-F238E27FC236}">
                <a16:creationId xmlns:a16="http://schemas.microsoft.com/office/drawing/2014/main" id="{80D5D142-5B20-0937-E459-9E41BA5F8637}"/>
              </a:ext>
            </a:extLst>
          </p:cNvPr>
          <p:cNvSpPr>
            <a:spLocks noGrp="1"/>
          </p:cNvSpPr>
          <p:nvPr>
            <p:ph idx="1"/>
          </p:nvPr>
        </p:nvSpPr>
        <p:spPr/>
        <p:txBody>
          <a:bodyPr/>
          <a:lstStyle/>
          <a:p>
            <a:r>
              <a:rPr lang="en-US" b="1" i="0" dirty="0">
                <a:effectLst/>
                <a:latin typeface="__Source_Sans_Pro_fa6df0"/>
              </a:rPr>
              <a:t>Percentile Method</a:t>
            </a:r>
          </a:p>
          <a:p>
            <a:r>
              <a:rPr lang="en-US" b="1" i="0" dirty="0">
                <a:effectLst/>
                <a:latin typeface="__Source_Sans_Pro_fa6df0"/>
              </a:rPr>
              <a:t>Interquartile Range (IQR) Method</a:t>
            </a:r>
          </a:p>
          <a:p>
            <a:r>
              <a:rPr lang="en-US" b="1" i="0" dirty="0">
                <a:effectLst/>
                <a:latin typeface="__Source_Sans_Pro_fa6df0"/>
              </a:rPr>
              <a:t>Z-Score Method</a:t>
            </a:r>
          </a:p>
          <a:p>
            <a:endParaRPr lang="en-US" dirty="0"/>
          </a:p>
        </p:txBody>
      </p:sp>
      <p:sp>
        <p:nvSpPr>
          <p:cNvPr id="4" name="Slide Number Placeholder 3">
            <a:extLst>
              <a:ext uri="{FF2B5EF4-FFF2-40B4-BE49-F238E27FC236}">
                <a16:creationId xmlns:a16="http://schemas.microsoft.com/office/drawing/2014/main" id="{C5D004FF-9F83-D174-A010-4426A229EC58}"/>
              </a:ext>
            </a:extLst>
          </p:cNvPr>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52286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CF15-F1A7-CA9A-A6ED-1591A452E6F0}"/>
              </a:ext>
            </a:extLst>
          </p:cNvPr>
          <p:cNvSpPr>
            <a:spLocks noGrp="1"/>
          </p:cNvSpPr>
          <p:nvPr>
            <p:ph type="title"/>
          </p:nvPr>
        </p:nvSpPr>
        <p:spPr/>
        <p:txBody>
          <a:bodyPr/>
          <a:lstStyle/>
          <a:p>
            <a:r>
              <a:rPr lang="en-US" dirty="0"/>
              <a:t>Percentile Method</a:t>
            </a:r>
          </a:p>
        </p:txBody>
      </p:sp>
      <p:sp>
        <p:nvSpPr>
          <p:cNvPr id="3" name="Content Placeholder 2">
            <a:extLst>
              <a:ext uri="{FF2B5EF4-FFF2-40B4-BE49-F238E27FC236}">
                <a16:creationId xmlns:a16="http://schemas.microsoft.com/office/drawing/2014/main" id="{FBB6A4C1-4A6E-9B1A-6C1A-56137C5A684F}"/>
              </a:ext>
            </a:extLst>
          </p:cNvPr>
          <p:cNvSpPr>
            <a:spLocks noGrp="1"/>
          </p:cNvSpPr>
          <p:nvPr>
            <p:ph idx="1"/>
          </p:nvPr>
        </p:nvSpPr>
        <p:spPr/>
        <p:txBody>
          <a:bodyPr/>
          <a:lstStyle/>
          <a:p>
            <a:pPr algn="l">
              <a:buFont typeface="Arial" panose="020B0604020202020204" pitchFamily="34" charset="0"/>
              <a:buChar char="•"/>
            </a:pPr>
            <a:r>
              <a:rPr lang="en-US" b="0" i="0" dirty="0">
                <a:solidFill>
                  <a:srgbClr val="61738E"/>
                </a:solidFill>
                <a:effectLst/>
                <a:latin typeface="__Source_Sans_Pro_fa6df0"/>
              </a:rPr>
              <a:t>The percentile method identifies outliers in a dataset by comparing each observation to the rest of the data using percentiles.</a:t>
            </a:r>
          </a:p>
          <a:p>
            <a:pPr algn="l">
              <a:buFont typeface="Arial" panose="020B0604020202020204" pitchFamily="34" charset="0"/>
              <a:buChar char="•"/>
            </a:pPr>
            <a:r>
              <a:rPr lang="en-US" b="0" i="0" dirty="0">
                <a:solidFill>
                  <a:srgbClr val="61738E"/>
                </a:solidFill>
                <a:effectLst/>
                <a:latin typeface="__Source_Sans_Pro_fa6df0"/>
              </a:rPr>
              <a:t>In this method, We first define the upper and lower bounds of a dataset using the desired percentiles. For example, we may use the 5th and 95th percentile for a dataset's lower and upper bounds, respectively. Any observations or data points that reside beyond and outside of these bounds can be considered outliers.</a:t>
            </a:r>
          </a:p>
          <a:p>
            <a:pPr algn="l">
              <a:buFont typeface="Arial" panose="020B0604020202020204" pitchFamily="34" charset="0"/>
              <a:buChar char="•"/>
            </a:pPr>
            <a:r>
              <a:rPr lang="en-US" b="0" i="0" dirty="0">
                <a:solidFill>
                  <a:srgbClr val="61738E"/>
                </a:solidFill>
                <a:effectLst/>
                <a:latin typeface="__Source_Sans_Pro_fa6df0"/>
              </a:rPr>
              <a:t>This method is simple and useful for identifying outliers in symmetrical and normal distributions.</a:t>
            </a:r>
          </a:p>
          <a:p>
            <a:endParaRPr lang="en-US" dirty="0"/>
          </a:p>
        </p:txBody>
      </p:sp>
      <p:sp>
        <p:nvSpPr>
          <p:cNvPr id="4" name="Slide Number Placeholder 3">
            <a:extLst>
              <a:ext uri="{FF2B5EF4-FFF2-40B4-BE49-F238E27FC236}">
                <a16:creationId xmlns:a16="http://schemas.microsoft.com/office/drawing/2014/main" id="{EA4BADF6-67FA-711D-1871-BD8C13F99435}"/>
              </a:ext>
            </a:extLst>
          </p:cNvPr>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29429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70FA-872B-34FD-626B-6398746D9C73}"/>
              </a:ext>
            </a:extLst>
          </p:cNvPr>
          <p:cNvSpPr>
            <a:spLocks noGrp="1"/>
          </p:cNvSpPr>
          <p:nvPr>
            <p:ph type="title"/>
          </p:nvPr>
        </p:nvSpPr>
        <p:spPr/>
        <p:txBody>
          <a:bodyPr/>
          <a:lstStyle/>
          <a:p>
            <a:r>
              <a:rPr lang="en-US" b="1" i="0" dirty="0">
                <a:effectLst/>
                <a:latin typeface="__Source_Sans_Pro_fa6df0"/>
              </a:rPr>
              <a:t>Interquartile Range (IQR) Method</a:t>
            </a:r>
            <a:br>
              <a:rPr lang="en-US" b="1" i="0" dirty="0">
                <a:effectLst/>
                <a:latin typeface="__Source_Sans_Pro_fa6df0"/>
              </a:rPr>
            </a:br>
            <a:endParaRPr lang="en-US" dirty="0"/>
          </a:p>
        </p:txBody>
      </p:sp>
      <p:sp>
        <p:nvSpPr>
          <p:cNvPr id="3" name="Content Placeholder 2">
            <a:extLst>
              <a:ext uri="{FF2B5EF4-FFF2-40B4-BE49-F238E27FC236}">
                <a16:creationId xmlns:a16="http://schemas.microsoft.com/office/drawing/2014/main" id="{0164D847-840B-B69F-3785-68FFBFA22DDF}"/>
              </a:ext>
            </a:extLst>
          </p:cNvPr>
          <p:cNvSpPr>
            <a:spLocks noGrp="1"/>
          </p:cNvSpPr>
          <p:nvPr>
            <p:ph idx="1"/>
          </p:nvPr>
        </p:nvSpPr>
        <p:spPr/>
        <p:txBody>
          <a:bodyPr>
            <a:normAutofit/>
          </a:bodyPr>
          <a:lstStyle/>
          <a:p>
            <a:r>
              <a:rPr lang="en-US" sz="2400" b="0" i="0" dirty="0">
                <a:solidFill>
                  <a:srgbClr val="61738E"/>
                </a:solidFill>
                <a:effectLst/>
                <a:latin typeface="__Source_Sans_Pro_fa6df0"/>
              </a:rPr>
              <a:t>The </a:t>
            </a:r>
            <a:r>
              <a:rPr lang="en-US" sz="2400" b="1" i="0" dirty="0">
                <a:solidFill>
                  <a:srgbClr val="61738E"/>
                </a:solidFill>
                <a:effectLst/>
                <a:latin typeface="__Source_Sans_Pro_fa6df0"/>
              </a:rPr>
              <a:t>interquartile range (IQR)</a:t>
            </a:r>
            <a:r>
              <a:rPr lang="en-US" sz="2400" b="0" i="0" dirty="0">
                <a:solidFill>
                  <a:srgbClr val="61738E"/>
                </a:solidFill>
                <a:effectLst/>
                <a:latin typeface="__Source_Sans_Pro_fa6df0"/>
              </a:rPr>
              <a:t> is a measure of the dispersion of a dataset. It is calculated by taking the difference between the upper and lower quartiles of the dataset. Quartiles are values that divide a dataset into four equal parts or quarters. The </a:t>
            </a:r>
            <a:r>
              <a:rPr lang="en-US" sz="2400" b="1" i="0" dirty="0">
                <a:solidFill>
                  <a:srgbClr val="61738E"/>
                </a:solidFill>
                <a:effectLst/>
                <a:latin typeface="__Source_Sans_Pro_fa6df0"/>
              </a:rPr>
              <a:t>upper quartile (Q3)</a:t>
            </a:r>
            <a:r>
              <a:rPr lang="en-US" sz="2400" b="0" i="0" dirty="0">
                <a:solidFill>
                  <a:srgbClr val="61738E"/>
                </a:solidFill>
                <a:effectLst/>
                <a:latin typeface="__Source_Sans_Pro_fa6df0"/>
              </a:rPr>
              <a:t> is the value greater than or equal to </a:t>
            </a:r>
            <a:r>
              <a:rPr lang="en-US" sz="2400" b="0" i="0" dirty="0">
                <a:effectLst/>
                <a:latin typeface="__Source_Sans_Pro_fa6df0"/>
              </a:rPr>
              <a:t>75%</a:t>
            </a:r>
            <a:r>
              <a:rPr lang="en-US" sz="2400" b="0" i="0" dirty="0">
                <a:solidFill>
                  <a:srgbClr val="61738E"/>
                </a:solidFill>
                <a:effectLst/>
                <a:latin typeface="__Source_Sans_Pro_fa6df0"/>
              </a:rPr>
              <a:t> of the other values in the dataset, and the lower quartile (Q1) is the value greater than or equal to </a:t>
            </a:r>
            <a:r>
              <a:rPr lang="en-US" sz="2400" b="0" i="0" dirty="0">
                <a:effectLst/>
                <a:latin typeface="__Source_Sans_Pro_fa6df0"/>
              </a:rPr>
              <a:t>25%</a:t>
            </a:r>
            <a:r>
              <a:rPr lang="en-US" sz="2400" b="0" i="0" dirty="0">
                <a:solidFill>
                  <a:srgbClr val="61738E"/>
                </a:solidFill>
                <a:effectLst/>
                <a:latin typeface="__Source_Sans_Pro_fa6df0"/>
              </a:rPr>
              <a:t> of the other values. The IQR is calculated by subtracting </a:t>
            </a:r>
            <a:r>
              <a:rPr lang="en-US" sz="2400" b="0" i="0" dirty="0">
                <a:effectLst/>
                <a:latin typeface="__Source_Sans_Pro_fa6df0"/>
              </a:rPr>
              <a:t>Q1</a:t>
            </a:r>
            <a:r>
              <a:rPr lang="en-US" sz="2400" b="0" i="0" dirty="0">
                <a:solidFill>
                  <a:srgbClr val="61738E"/>
                </a:solidFill>
                <a:effectLst/>
                <a:latin typeface="__Source_Sans_Pro_fa6df0"/>
              </a:rPr>
              <a:t> from </a:t>
            </a:r>
            <a:r>
              <a:rPr lang="en-US" sz="2400" b="0" i="0" dirty="0">
                <a:effectLst/>
                <a:latin typeface="__Source_Sans_Pro_fa6df0"/>
              </a:rPr>
              <a:t>Q3</a:t>
            </a:r>
            <a:r>
              <a:rPr lang="en-US" sz="2400" b="0" i="0" dirty="0">
                <a:solidFill>
                  <a:srgbClr val="61738E"/>
                </a:solidFill>
                <a:effectLst/>
                <a:latin typeface="__Source_Sans_Pro_fa6df0"/>
              </a:rPr>
              <a:t>.</a:t>
            </a:r>
            <a:endParaRPr lang="en-US" sz="2400" dirty="0"/>
          </a:p>
        </p:txBody>
      </p:sp>
      <p:pic>
        <p:nvPicPr>
          <p:cNvPr id="5" name="Picture 4">
            <a:extLst>
              <a:ext uri="{FF2B5EF4-FFF2-40B4-BE49-F238E27FC236}">
                <a16:creationId xmlns:a16="http://schemas.microsoft.com/office/drawing/2014/main" id="{5870F5F1-7F0D-17EC-781C-5CA43E78D35E}"/>
              </a:ext>
            </a:extLst>
          </p:cNvPr>
          <p:cNvPicPr>
            <a:picLocks noChangeAspect="1"/>
          </p:cNvPicPr>
          <p:nvPr/>
        </p:nvPicPr>
        <p:blipFill>
          <a:blip r:embed="rId2"/>
          <a:stretch>
            <a:fillRect/>
          </a:stretch>
        </p:blipFill>
        <p:spPr>
          <a:xfrm>
            <a:off x="3732212" y="4038600"/>
            <a:ext cx="5181600" cy="2514600"/>
          </a:xfrm>
          <a:prstGeom prst="rect">
            <a:avLst/>
          </a:prstGeom>
        </p:spPr>
      </p:pic>
      <p:sp>
        <p:nvSpPr>
          <p:cNvPr id="4" name="Slide Number Placeholder 3">
            <a:extLst>
              <a:ext uri="{FF2B5EF4-FFF2-40B4-BE49-F238E27FC236}">
                <a16:creationId xmlns:a16="http://schemas.microsoft.com/office/drawing/2014/main" id="{290D91F1-2521-67B2-E02C-6F26E2A55C92}"/>
              </a:ext>
            </a:extLst>
          </p:cNvPr>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111459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5F6F-0EA2-37ED-93C1-595AAA8A363F}"/>
              </a:ext>
            </a:extLst>
          </p:cNvPr>
          <p:cNvSpPr>
            <a:spLocks noGrp="1"/>
          </p:cNvSpPr>
          <p:nvPr>
            <p:ph type="title"/>
          </p:nvPr>
        </p:nvSpPr>
        <p:spPr/>
        <p:txBody>
          <a:bodyPr/>
          <a:lstStyle/>
          <a:p>
            <a:r>
              <a:rPr lang="en-US" b="1" i="0" dirty="0">
                <a:effectLst/>
                <a:latin typeface="__Source_Sans_Pro_fa6df0"/>
              </a:rPr>
              <a:t>Interquartile Range (IQR) Method</a:t>
            </a:r>
            <a:endParaRPr lang="en-US" dirty="0"/>
          </a:p>
        </p:txBody>
      </p:sp>
      <p:sp>
        <p:nvSpPr>
          <p:cNvPr id="3" name="Content Placeholder 2">
            <a:extLst>
              <a:ext uri="{FF2B5EF4-FFF2-40B4-BE49-F238E27FC236}">
                <a16:creationId xmlns:a16="http://schemas.microsoft.com/office/drawing/2014/main" id="{72992237-2945-4F90-BB70-41F91B214D95}"/>
              </a:ext>
            </a:extLst>
          </p:cNvPr>
          <p:cNvSpPr>
            <a:spLocks noGrp="1"/>
          </p:cNvSpPr>
          <p:nvPr>
            <p:ph idx="1"/>
          </p:nvPr>
        </p:nvSpPr>
        <p:spPr/>
        <p:txBody>
          <a:bodyPr/>
          <a:lstStyle/>
          <a:p>
            <a:r>
              <a:rPr lang="en-US" b="0" i="0" dirty="0">
                <a:solidFill>
                  <a:srgbClr val="61738E"/>
                </a:solidFill>
                <a:effectLst/>
                <a:latin typeface="__Source_Sans_Pro_fa6df0"/>
              </a:rPr>
              <a:t>Using IQR, we can define a dataset's upper and lower bounds. The upper bound is defined as </a:t>
            </a:r>
            <a:r>
              <a:rPr lang="en-US" b="1" i="0" dirty="0">
                <a:solidFill>
                  <a:srgbClr val="61738E"/>
                </a:solidFill>
                <a:effectLst/>
                <a:latin typeface="__Source_Sans_Pro_fa6df0"/>
              </a:rPr>
              <a:t>Q3 + 1.5*IQR</a:t>
            </a:r>
            <a:r>
              <a:rPr lang="en-US" b="0" i="0" dirty="0">
                <a:solidFill>
                  <a:srgbClr val="61738E"/>
                </a:solidFill>
                <a:effectLst/>
                <a:latin typeface="__Source_Sans_Pro_fa6df0"/>
              </a:rPr>
              <a:t>, and the lower bound is defined as </a:t>
            </a:r>
            <a:r>
              <a:rPr lang="en-US" b="1" i="0" dirty="0">
                <a:solidFill>
                  <a:srgbClr val="61738E"/>
                </a:solidFill>
                <a:effectLst/>
                <a:latin typeface="__Source_Sans_Pro_fa6df0"/>
              </a:rPr>
              <a:t>Q1 - 1.5*IQR</a:t>
            </a:r>
            <a:r>
              <a:rPr lang="en-US" b="0" i="0" dirty="0">
                <a:solidFill>
                  <a:srgbClr val="61738E"/>
                </a:solidFill>
                <a:effectLst/>
                <a:latin typeface="__Source_Sans_Pro_fa6df0"/>
              </a:rPr>
              <a:t>. Any observations or data points that reside beyond and outside these bounds can be considered outliers.</a:t>
            </a:r>
          </a:p>
          <a:p>
            <a:endParaRPr lang="en-US" dirty="0"/>
          </a:p>
        </p:txBody>
      </p:sp>
      <p:pic>
        <p:nvPicPr>
          <p:cNvPr id="5" name="Picture 4">
            <a:extLst>
              <a:ext uri="{FF2B5EF4-FFF2-40B4-BE49-F238E27FC236}">
                <a16:creationId xmlns:a16="http://schemas.microsoft.com/office/drawing/2014/main" id="{DC757C3E-3EE0-86DA-3AF2-F50E182DA1E6}"/>
              </a:ext>
            </a:extLst>
          </p:cNvPr>
          <p:cNvPicPr>
            <a:picLocks noChangeAspect="1"/>
          </p:cNvPicPr>
          <p:nvPr/>
        </p:nvPicPr>
        <p:blipFill>
          <a:blip r:embed="rId2"/>
          <a:stretch>
            <a:fillRect/>
          </a:stretch>
        </p:blipFill>
        <p:spPr>
          <a:xfrm>
            <a:off x="3731715" y="3735108"/>
            <a:ext cx="5506242" cy="2619655"/>
          </a:xfrm>
          <a:prstGeom prst="rect">
            <a:avLst/>
          </a:prstGeom>
        </p:spPr>
      </p:pic>
      <p:sp>
        <p:nvSpPr>
          <p:cNvPr id="4" name="Slide Number Placeholder 3">
            <a:extLst>
              <a:ext uri="{FF2B5EF4-FFF2-40B4-BE49-F238E27FC236}">
                <a16:creationId xmlns:a16="http://schemas.microsoft.com/office/drawing/2014/main" id="{37E0D269-397E-D318-4986-057FFD6904BC}"/>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82093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0A48-F25E-AAE5-F187-904E9D99015E}"/>
              </a:ext>
            </a:extLst>
          </p:cNvPr>
          <p:cNvSpPr>
            <a:spLocks noGrp="1"/>
          </p:cNvSpPr>
          <p:nvPr>
            <p:ph type="title"/>
          </p:nvPr>
        </p:nvSpPr>
        <p:spPr/>
        <p:txBody>
          <a:bodyPr/>
          <a:lstStyle/>
          <a:p>
            <a:r>
              <a:rPr lang="en-US" b="1" i="0" dirty="0">
                <a:effectLst/>
                <a:latin typeface="__Source_Sans_Pro_fa6df0"/>
              </a:rPr>
              <a:t>Z-Score Method</a:t>
            </a:r>
            <a:br>
              <a:rPr lang="en-US" b="1" i="0" dirty="0">
                <a:effectLst/>
                <a:latin typeface="__Source_Sans_Pro_fa6df0"/>
              </a:rPr>
            </a:br>
            <a:endParaRPr lang="en-US" dirty="0"/>
          </a:p>
        </p:txBody>
      </p:sp>
      <p:sp>
        <p:nvSpPr>
          <p:cNvPr id="3" name="Content Placeholder 2">
            <a:extLst>
              <a:ext uri="{FF2B5EF4-FFF2-40B4-BE49-F238E27FC236}">
                <a16:creationId xmlns:a16="http://schemas.microsoft.com/office/drawing/2014/main" id="{C38D3F93-007F-76EB-D3BC-2DD42CF70E20}"/>
              </a:ext>
            </a:extLst>
          </p:cNvPr>
          <p:cNvSpPr>
            <a:spLocks noGrp="1"/>
          </p:cNvSpPr>
          <p:nvPr>
            <p:ph idx="1"/>
          </p:nvPr>
        </p:nvSpPr>
        <p:spPr/>
        <p:txBody>
          <a:bodyPr/>
          <a:lstStyle/>
          <a:p>
            <a:r>
              <a:rPr lang="en-US" sz="2400" b="0" i="0" dirty="0">
                <a:solidFill>
                  <a:srgbClr val="61738E"/>
                </a:solidFill>
                <a:effectLst/>
                <a:latin typeface="__Source_Sans_Pro_fa6df0"/>
              </a:rPr>
              <a:t>For a given value, the respective z-score represents its distance in terms of the standard deviation. For example, a z-score of 2 represents that the data point is 2 standard deviations away from the mean. To detect the outliers using the </a:t>
            </a:r>
            <a:r>
              <a:rPr lang="en-US" sz="2400" b="1" i="0" dirty="0">
                <a:solidFill>
                  <a:srgbClr val="61738E"/>
                </a:solidFill>
                <a:effectLst/>
                <a:latin typeface="__Source_Sans_Pro_fa6df0"/>
              </a:rPr>
              <a:t>z-score</a:t>
            </a:r>
            <a:r>
              <a:rPr lang="en-US" sz="2400" b="0" i="0" dirty="0">
                <a:solidFill>
                  <a:srgbClr val="61738E"/>
                </a:solidFill>
                <a:effectLst/>
                <a:latin typeface="__Source_Sans_Pro_fa6df0"/>
              </a:rPr>
              <a:t>, we can define the lower and upper bounds of the dataset. The </a:t>
            </a:r>
            <a:r>
              <a:rPr lang="en-US" sz="2400" b="1" i="0" dirty="0">
                <a:solidFill>
                  <a:srgbClr val="61738E"/>
                </a:solidFill>
                <a:effectLst/>
                <a:latin typeface="__Source_Sans_Pro_fa6df0"/>
              </a:rPr>
              <a:t>upper bound</a:t>
            </a:r>
            <a:r>
              <a:rPr lang="en-US" sz="2400" b="0" i="0" dirty="0">
                <a:solidFill>
                  <a:srgbClr val="61738E"/>
                </a:solidFill>
                <a:effectLst/>
                <a:latin typeface="__Source_Sans_Pro_fa6df0"/>
              </a:rPr>
              <a:t> is defined as z = 3, and the </a:t>
            </a:r>
            <a:r>
              <a:rPr lang="en-US" sz="2400" b="1" i="0" dirty="0">
                <a:solidFill>
                  <a:srgbClr val="61738E"/>
                </a:solidFill>
                <a:effectLst/>
                <a:latin typeface="__Source_Sans_Pro_fa6df0"/>
              </a:rPr>
              <a:t>lower bound</a:t>
            </a:r>
            <a:r>
              <a:rPr lang="en-US" sz="2400" b="0" i="0" dirty="0">
                <a:solidFill>
                  <a:srgbClr val="61738E"/>
                </a:solidFill>
                <a:effectLst/>
                <a:latin typeface="__Source_Sans_Pro_fa6df0"/>
              </a:rPr>
              <a:t> is defined as z = -3. This means any value more than 3 standard deviations away from the mean will be considered an outlier.</a:t>
            </a:r>
          </a:p>
          <a:p>
            <a:endParaRPr lang="en-US" dirty="0"/>
          </a:p>
        </p:txBody>
      </p:sp>
      <p:pic>
        <p:nvPicPr>
          <p:cNvPr id="5" name="Picture 4">
            <a:extLst>
              <a:ext uri="{FF2B5EF4-FFF2-40B4-BE49-F238E27FC236}">
                <a16:creationId xmlns:a16="http://schemas.microsoft.com/office/drawing/2014/main" id="{C159A640-E7BA-9C04-D81A-CA5D6B943E9B}"/>
              </a:ext>
            </a:extLst>
          </p:cNvPr>
          <p:cNvPicPr>
            <a:picLocks noChangeAspect="1"/>
          </p:cNvPicPr>
          <p:nvPr/>
        </p:nvPicPr>
        <p:blipFill>
          <a:blip r:embed="rId2"/>
          <a:stretch>
            <a:fillRect/>
          </a:stretch>
        </p:blipFill>
        <p:spPr>
          <a:xfrm>
            <a:off x="3046412" y="3886200"/>
            <a:ext cx="6281343" cy="3753267"/>
          </a:xfrm>
          <a:prstGeom prst="rect">
            <a:avLst/>
          </a:prstGeom>
        </p:spPr>
      </p:pic>
      <p:sp>
        <p:nvSpPr>
          <p:cNvPr id="4" name="Slide Number Placeholder 3">
            <a:extLst>
              <a:ext uri="{FF2B5EF4-FFF2-40B4-BE49-F238E27FC236}">
                <a16:creationId xmlns:a16="http://schemas.microsoft.com/office/drawing/2014/main" id="{C57D1DCD-C27F-D1EE-BA16-C5E65618B6BD}"/>
              </a:ext>
            </a:extLst>
          </p:cNvPr>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90348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4F1D-138F-079E-B57A-BC54159EE4B4}"/>
              </a:ext>
            </a:extLst>
          </p:cNvPr>
          <p:cNvSpPr>
            <a:spLocks noGrp="1"/>
          </p:cNvSpPr>
          <p:nvPr>
            <p:ph type="title"/>
          </p:nvPr>
        </p:nvSpPr>
        <p:spPr/>
        <p:txBody>
          <a:bodyPr/>
          <a:lstStyle/>
          <a:p>
            <a:r>
              <a:rPr lang="en-US" dirty="0"/>
              <a:t>Let’s see one code example</a:t>
            </a:r>
          </a:p>
        </p:txBody>
      </p:sp>
      <p:sp>
        <p:nvSpPr>
          <p:cNvPr id="9" name="Content Placeholder 8">
            <a:extLst>
              <a:ext uri="{FF2B5EF4-FFF2-40B4-BE49-F238E27FC236}">
                <a16:creationId xmlns:a16="http://schemas.microsoft.com/office/drawing/2014/main" id="{76650C29-EC8A-7073-9B21-C8FACF07E9A3}"/>
              </a:ext>
            </a:extLst>
          </p:cNvPr>
          <p:cNvSpPr>
            <a:spLocks noGrp="1"/>
          </p:cNvSpPr>
          <p:nvPr>
            <p:ph idx="1"/>
          </p:nvPr>
        </p:nvSpPr>
        <p:spPr/>
        <p:txBody>
          <a:bodyPr/>
          <a:lstStyle/>
          <a:p>
            <a:endParaRPr lang="en-US"/>
          </a:p>
        </p:txBody>
      </p:sp>
      <p:sp>
        <p:nvSpPr>
          <p:cNvPr id="10" name="TextBox 9">
            <a:extLst>
              <a:ext uri="{FF2B5EF4-FFF2-40B4-BE49-F238E27FC236}">
                <a16:creationId xmlns:a16="http://schemas.microsoft.com/office/drawing/2014/main" id="{7B6FF2C5-F257-F8AC-042D-1BA90D41BEFB}"/>
              </a:ext>
            </a:extLst>
          </p:cNvPr>
          <p:cNvSpPr txBox="1"/>
          <p:nvPr/>
        </p:nvSpPr>
        <p:spPr>
          <a:xfrm>
            <a:off x="1593435" y="1417637"/>
            <a:ext cx="9782801" cy="5539978"/>
          </a:xfrm>
          <a:prstGeom prst="rect">
            <a:avLst/>
          </a:prstGeom>
          <a:noFill/>
        </p:spPr>
        <p:txBody>
          <a:bodyPr wrap="square" rtlCol="0">
            <a:spAutoFit/>
          </a:bodyPr>
          <a:lstStyle/>
          <a:p>
            <a:r>
              <a:rPr lang="en-US" sz="1600" dirty="0"/>
              <a:t>import pandas as pd</a:t>
            </a:r>
          </a:p>
          <a:p>
            <a:r>
              <a:rPr lang="en-US" sz="1600" dirty="0"/>
              <a:t>import </a:t>
            </a:r>
            <a:r>
              <a:rPr lang="en-US" sz="1600" dirty="0" err="1"/>
              <a:t>numpy</a:t>
            </a:r>
            <a:r>
              <a:rPr lang="en-US" sz="1600" dirty="0"/>
              <a:t> as np</a:t>
            </a:r>
          </a:p>
          <a:p>
            <a:r>
              <a:rPr lang="en-US" sz="1600" dirty="0"/>
              <a:t>data = {'value': [1, 4, 11, 12, 13, 14, 15, 16, 17, 18, 19, 20, 40, 56, 73, 176]}</a:t>
            </a:r>
          </a:p>
          <a:p>
            <a:r>
              <a:rPr lang="en-US" sz="1600" dirty="0" err="1"/>
              <a:t>df</a:t>
            </a:r>
            <a:r>
              <a:rPr lang="en-US" sz="1600" dirty="0"/>
              <a:t> = </a:t>
            </a:r>
            <a:r>
              <a:rPr lang="en-US" sz="1600" dirty="0" err="1"/>
              <a:t>pd.DataFrame</a:t>
            </a:r>
            <a:r>
              <a:rPr lang="en-US" sz="1600" dirty="0"/>
              <a:t>(data)</a:t>
            </a:r>
          </a:p>
          <a:p>
            <a:endParaRPr lang="en-US" sz="1600" dirty="0"/>
          </a:p>
          <a:p>
            <a:r>
              <a:rPr lang="en-US" sz="1600" dirty="0"/>
              <a:t># Outlier Detection using percentile</a:t>
            </a:r>
          </a:p>
          <a:p>
            <a:r>
              <a:rPr lang="en-US" sz="1600" dirty="0"/>
              <a:t>lower = </a:t>
            </a:r>
            <a:r>
              <a:rPr lang="en-US" sz="1600" dirty="0" err="1"/>
              <a:t>df</a:t>
            </a:r>
            <a:r>
              <a:rPr lang="en-US" sz="1600" dirty="0"/>
              <a:t>['value'].quantile(0.05)</a:t>
            </a:r>
          </a:p>
          <a:p>
            <a:r>
              <a:rPr lang="en-US" sz="1600" dirty="0"/>
              <a:t>upper = </a:t>
            </a:r>
            <a:r>
              <a:rPr lang="en-US" sz="1600" dirty="0" err="1"/>
              <a:t>df</a:t>
            </a:r>
            <a:r>
              <a:rPr lang="en-US" sz="1600" dirty="0"/>
              <a:t>['value'].quantile(0.95)</a:t>
            </a:r>
          </a:p>
          <a:p>
            <a:r>
              <a:rPr lang="en-US" sz="1600" dirty="0" err="1"/>
              <a:t>outliers_percentile</a:t>
            </a:r>
            <a:r>
              <a:rPr lang="en-US" sz="1600" dirty="0"/>
              <a:t> = </a:t>
            </a:r>
            <a:r>
              <a:rPr lang="en-US" sz="1600" dirty="0" err="1"/>
              <a:t>df</a:t>
            </a:r>
            <a:r>
              <a:rPr lang="en-US" sz="1600" dirty="0"/>
              <a:t>[((</a:t>
            </a:r>
            <a:r>
              <a:rPr lang="en-US" sz="1600" dirty="0" err="1"/>
              <a:t>df</a:t>
            </a:r>
            <a:r>
              <a:rPr lang="en-US" sz="1600" dirty="0"/>
              <a:t>['value'] &lt; lower) | (</a:t>
            </a:r>
            <a:r>
              <a:rPr lang="en-US" sz="1600" dirty="0" err="1"/>
              <a:t>df</a:t>
            </a:r>
            <a:r>
              <a:rPr lang="en-US" sz="1600" dirty="0"/>
              <a:t>['value'] &gt; upper))]</a:t>
            </a:r>
          </a:p>
          <a:p>
            <a:endParaRPr lang="en-US" sz="1600" dirty="0"/>
          </a:p>
          <a:p>
            <a:r>
              <a:rPr lang="en-US" sz="1600" dirty="0"/>
              <a:t># Outlier Detection using IQR</a:t>
            </a:r>
          </a:p>
          <a:p>
            <a:r>
              <a:rPr lang="en-US" sz="1600" dirty="0"/>
              <a:t>Q1 = </a:t>
            </a:r>
            <a:r>
              <a:rPr lang="en-US" sz="1600" dirty="0" err="1"/>
              <a:t>df</a:t>
            </a:r>
            <a:r>
              <a:rPr lang="en-US" sz="1600" dirty="0"/>
              <a:t>['value'].quantile(0.25)</a:t>
            </a:r>
          </a:p>
          <a:p>
            <a:r>
              <a:rPr lang="en-US" sz="1600" dirty="0"/>
              <a:t>Q3 = </a:t>
            </a:r>
            <a:r>
              <a:rPr lang="en-US" sz="1600" dirty="0" err="1"/>
              <a:t>df</a:t>
            </a:r>
            <a:r>
              <a:rPr lang="en-US" sz="1600" dirty="0"/>
              <a:t>['value'].quantile(0.75)</a:t>
            </a:r>
          </a:p>
          <a:p>
            <a:r>
              <a:rPr lang="en-US" sz="1600" dirty="0"/>
              <a:t>IQR = Q3-Q1</a:t>
            </a:r>
          </a:p>
          <a:p>
            <a:r>
              <a:rPr lang="en-US" sz="1600" dirty="0" err="1"/>
              <a:t>outliers_iqr</a:t>
            </a:r>
            <a:r>
              <a:rPr lang="en-US" sz="1600" dirty="0"/>
              <a:t> = </a:t>
            </a:r>
            <a:r>
              <a:rPr lang="en-US" sz="1600" dirty="0" err="1"/>
              <a:t>df</a:t>
            </a:r>
            <a:r>
              <a:rPr lang="en-US" sz="1600" dirty="0"/>
              <a:t>[((</a:t>
            </a:r>
            <a:r>
              <a:rPr lang="en-US" sz="1600" dirty="0" err="1"/>
              <a:t>df</a:t>
            </a:r>
            <a:r>
              <a:rPr lang="en-US" sz="1600" dirty="0"/>
              <a:t>['value'] &lt; (Q1-1.5*IQR)) | (</a:t>
            </a:r>
            <a:r>
              <a:rPr lang="en-US" sz="1600" dirty="0" err="1"/>
              <a:t>df</a:t>
            </a:r>
            <a:r>
              <a:rPr lang="en-US" sz="1600" dirty="0"/>
              <a:t>['value'] &gt; (Q3+1.5*IQR)))]</a:t>
            </a:r>
          </a:p>
          <a:p>
            <a:endParaRPr lang="en-US" sz="1600" dirty="0"/>
          </a:p>
          <a:p>
            <a:r>
              <a:rPr lang="en-US" sz="1600" dirty="0"/>
              <a:t># Outlier detection using Z-Score</a:t>
            </a:r>
          </a:p>
          <a:p>
            <a:r>
              <a:rPr lang="en-US" sz="1600" dirty="0"/>
              <a:t>mean = </a:t>
            </a:r>
            <a:r>
              <a:rPr lang="en-US" sz="1600" dirty="0" err="1"/>
              <a:t>np.mean</a:t>
            </a:r>
            <a:r>
              <a:rPr lang="en-US" sz="1600" dirty="0"/>
              <a:t>(</a:t>
            </a:r>
            <a:r>
              <a:rPr lang="en-US" sz="1600" dirty="0" err="1"/>
              <a:t>df</a:t>
            </a:r>
            <a:r>
              <a:rPr lang="en-US" sz="1600" dirty="0"/>
              <a:t>['value'])</a:t>
            </a:r>
          </a:p>
          <a:p>
            <a:r>
              <a:rPr lang="en-US" sz="1600" dirty="0"/>
              <a:t>std = </a:t>
            </a:r>
            <a:r>
              <a:rPr lang="en-US" sz="1600" dirty="0" err="1"/>
              <a:t>np.std</a:t>
            </a:r>
            <a:r>
              <a:rPr lang="en-US" sz="1600" dirty="0"/>
              <a:t>(</a:t>
            </a:r>
            <a:r>
              <a:rPr lang="en-US" sz="1600" dirty="0" err="1"/>
              <a:t>df</a:t>
            </a:r>
            <a:r>
              <a:rPr lang="en-US" sz="1600" dirty="0"/>
              <a:t>['value'])</a:t>
            </a:r>
          </a:p>
          <a:p>
            <a:r>
              <a:rPr lang="en-US" sz="1600" dirty="0" err="1"/>
              <a:t>df</a:t>
            </a:r>
            <a:r>
              <a:rPr lang="en-US" sz="1600" dirty="0"/>
              <a:t>['</a:t>
            </a:r>
            <a:r>
              <a:rPr lang="en-US" sz="1600" dirty="0" err="1"/>
              <a:t>ZScore</a:t>
            </a:r>
            <a:r>
              <a:rPr lang="en-US" sz="1600" dirty="0"/>
              <a:t>'] = (</a:t>
            </a:r>
            <a:r>
              <a:rPr lang="en-US" sz="1600" dirty="0" err="1"/>
              <a:t>df</a:t>
            </a:r>
            <a:r>
              <a:rPr lang="en-US" sz="1600" dirty="0"/>
              <a:t>['value'] - mean)/std</a:t>
            </a:r>
          </a:p>
          <a:p>
            <a:r>
              <a:rPr lang="en-US" sz="1600" dirty="0" err="1"/>
              <a:t>outliers_zscore</a:t>
            </a:r>
            <a:r>
              <a:rPr lang="en-US" sz="1600" dirty="0"/>
              <a:t> = </a:t>
            </a:r>
            <a:r>
              <a:rPr lang="en-US" sz="1600" dirty="0" err="1"/>
              <a:t>df</a:t>
            </a:r>
            <a:r>
              <a:rPr lang="en-US" sz="1600" dirty="0"/>
              <a:t>[abs(</a:t>
            </a:r>
            <a:r>
              <a:rPr lang="en-US" sz="1600" dirty="0" err="1"/>
              <a:t>df</a:t>
            </a:r>
            <a:r>
              <a:rPr lang="en-US" sz="1600" dirty="0"/>
              <a:t>['</a:t>
            </a:r>
            <a:r>
              <a:rPr lang="en-US" sz="1600" dirty="0" err="1"/>
              <a:t>ZScore</a:t>
            </a:r>
            <a:r>
              <a:rPr lang="en-US" sz="1600" dirty="0"/>
              <a:t>']) &gt;3]</a:t>
            </a:r>
          </a:p>
          <a:p>
            <a:endParaRPr lang="en-US" dirty="0"/>
          </a:p>
        </p:txBody>
      </p:sp>
      <p:sp>
        <p:nvSpPr>
          <p:cNvPr id="3" name="Slide Number Placeholder 2">
            <a:extLst>
              <a:ext uri="{FF2B5EF4-FFF2-40B4-BE49-F238E27FC236}">
                <a16:creationId xmlns:a16="http://schemas.microsoft.com/office/drawing/2014/main" id="{D55385A9-CFAE-F6FE-0FE4-8C94070615DF}"/>
              </a:ext>
            </a:extLst>
          </p:cNvPr>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196598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US" dirty="0"/>
              <a:t>Handling missing Data ,outliers and duplicates</a:t>
            </a:r>
          </a:p>
          <a:p>
            <a:r>
              <a:rPr lang="en-US" dirty="0"/>
              <a:t>Data transformation and Normalization</a:t>
            </a:r>
          </a:p>
        </p:txBody>
      </p:sp>
      <p:sp>
        <p:nvSpPr>
          <p:cNvPr id="2" name="Slide Number Placeholder 1">
            <a:extLst>
              <a:ext uri="{FF2B5EF4-FFF2-40B4-BE49-F238E27FC236}">
                <a16:creationId xmlns:a16="http://schemas.microsoft.com/office/drawing/2014/main" id="{B48A9CA9-F958-D009-94B5-AD6B7DA5D75D}"/>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B4DD-8437-A35F-48F0-BA68462ED3BD}"/>
              </a:ext>
            </a:extLst>
          </p:cNvPr>
          <p:cNvSpPr>
            <a:spLocks noGrp="1"/>
          </p:cNvSpPr>
          <p:nvPr>
            <p:ph type="title"/>
          </p:nvPr>
        </p:nvSpPr>
        <p:spPr/>
        <p:txBody>
          <a:bodyPr/>
          <a:lstStyle/>
          <a:p>
            <a:r>
              <a:rPr lang="en-US" dirty="0"/>
              <a:t>How to handle Outliers?</a:t>
            </a:r>
          </a:p>
        </p:txBody>
      </p:sp>
      <p:sp>
        <p:nvSpPr>
          <p:cNvPr id="3" name="Content Placeholder 2">
            <a:extLst>
              <a:ext uri="{FF2B5EF4-FFF2-40B4-BE49-F238E27FC236}">
                <a16:creationId xmlns:a16="http://schemas.microsoft.com/office/drawing/2014/main" id="{35B0CB51-28DB-B170-D7F4-155ECC8D9030}"/>
              </a:ext>
            </a:extLst>
          </p:cNvPr>
          <p:cNvSpPr>
            <a:spLocks noGrp="1"/>
          </p:cNvSpPr>
          <p:nvPr>
            <p:ph idx="1"/>
          </p:nvPr>
        </p:nvSpPr>
        <p:spPr/>
        <p:txBody>
          <a:bodyPr/>
          <a:lstStyle/>
          <a:p>
            <a:r>
              <a:rPr lang="en-US" b="1" i="0" dirty="0">
                <a:solidFill>
                  <a:srgbClr val="61738E"/>
                </a:solidFill>
                <a:effectLst/>
                <a:latin typeface="__Source_Sans_Pro_fa6df0"/>
              </a:rPr>
              <a:t>Remove outliers</a:t>
            </a:r>
          </a:p>
          <a:p>
            <a:r>
              <a:rPr lang="en-US" b="1" i="0" dirty="0">
                <a:solidFill>
                  <a:srgbClr val="61738E"/>
                </a:solidFill>
                <a:effectLst/>
                <a:latin typeface="__Source_Sans_Pro_fa6df0"/>
              </a:rPr>
              <a:t>Transform outliers</a:t>
            </a:r>
            <a:endParaRPr lang="en-US" b="1" dirty="0">
              <a:solidFill>
                <a:srgbClr val="61738E"/>
              </a:solidFill>
              <a:latin typeface="__Source_Sans_Pro_fa6df0"/>
            </a:endParaRPr>
          </a:p>
          <a:p>
            <a:r>
              <a:rPr lang="en-US" b="1" i="0" dirty="0">
                <a:solidFill>
                  <a:srgbClr val="61738E"/>
                </a:solidFill>
                <a:effectLst/>
                <a:latin typeface="__Source_Sans_Pro_fa6df0"/>
              </a:rPr>
              <a:t>Impute outliers</a:t>
            </a:r>
          </a:p>
          <a:p>
            <a:r>
              <a:rPr lang="en-US" b="1" i="0" dirty="0">
                <a:solidFill>
                  <a:srgbClr val="61738E"/>
                </a:solidFill>
                <a:effectLst/>
                <a:latin typeface="__Source_Sans_Pro_fa6df0"/>
              </a:rPr>
              <a:t>Use robust statistical methods</a:t>
            </a:r>
            <a:endParaRPr lang="en-US" dirty="0"/>
          </a:p>
        </p:txBody>
      </p:sp>
      <p:sp>
        <p:nvSpPr>
          <p:cNvPr id="4" name="Slide Number Placeholder 3">
            <a:extLst>
              <a:ext uri="{FF2B5EF4-FFF2-40B4-BE49-F238E27FC236}">
                <a16:creationId xmlns:a16="http://schemas.microsoft.com/office/drawing/2014/main" id="{69991DA7-F75D-DB33-4E66-1AA977DA5D7E}"/>
              </a:ext>
            </a:extLst>
          </p:cNvPr>
          <p:cNvSpPr>
            <a:spLocks noGrp="1"/>
          </p:cNvSpPr>
          <p:nvPr>
            <p:ph type="sldNum" sz="quarter" idx="12"/>
          </p:nvPr>
        </p:nvSpPr>
        <p:spPr/>
        <p:txBody>
          <a:bodyPr/>
          <a:lstStyle/>
          <a:p>
            <a:fld id="{7DC1BBB0-96F0-4077-A278-0F3FB5C104D3}" type="slidenum">
              <a:rPr lang="en-US" smtClean="0"/>
              <a:t>20</a:t>
            </a:fld>
            <a:endParaRPr lang="en-US"/>
          </a:p>
        </p:txBody>
      </p:sp>
    </p:spTree>
    <p:extLst>
      <p:ext uri="{BB962C8B-B14F-4D97-AF65-F5344CB8AC3E}">
        <p14:creationId xmlns:p14="http://schemas.microsoft.com/office/powerpoint/2010/main" val="1020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7A42-CA31-AF26-7EA4-E7E92347A504}"/>
              </a:ext>
            </a:extLst>
          </p:cNvPr>
          <p:cNvSpPr>
            <a:spLocks noGrp="1"/>
          </p:cNvSpPr>
          <p:nvPr>
            <p:ph type="title"/>
          </p:nvPr>
        </p:nvSpPr>
        <p:spPr/>
        <p:txBody>
          <a:bodyPr/>
          <a:lstStyle/>
          <a:p>
            <a:r>
              <a:rPr lang="en-US" dirty="0"/>
              <a:t>Remove outliers</a:t>
            </a:r>
          </a:p>
        </p:txBody>
      </p:sp>
      <p:sp>
        <p:nvSpPr>
          <p:cNvPr id="3" name="Content Placeholder 2">
            <a:extLst>
              <a:ext uri="{FF2B5EF4-FFF2-40B4-BE49-F238E27FC236}">
                <a16:creationId xmlns:a16="http://schemas.microsoft.com/office/drawing/2014/main" id="{285B30E6-FDE1-F906-9D94-14BFF2EE5E88}"/>
              </a:ext>
            </a:extLst>
          </p:cNvPr>
          <p:cNvSpPr>
            <a:spLocks noGrp="1"/>
          </p:cNvSpPr>
          <p:nvPr>
            <p:ph idx="1"/>
          </p:nvPr>
        </p:nvSpPr>
        <p:spPr/>
        <p:txBody>
          <a:bodyPr/>
          <a:lstStyle/>
          <a:p>
            <a:r>
              <a:rPr lang="en-US" b="0" i="0" dirty="0">
                <a:solidFill>
                  <a:srgbClr val="61738E"/>
                </a:solidFill>
                <a:effectLst/>
                <a:latin typeface="__Source_Sans_Pro_fa6df0"/>
              </a:rPr>
              <a:t>In some cases, it may be appropriate to simply remove the observations that contain outliers. This can be particularly useful if you have a large number of observations and the outliers are not true representative</a:t>
            </a:r>
          </a:p>
          <a:p>
            <a:pPr marL="0" indent="0">
              <a:buNone/>
            </a:pPr>
            <a:endParaRPr lang="en-US" dirty="0">
              <a:solidFill>
                <a:srgbClr val="61738E"/>
              </a:solidFill>
              <a:latin typeface="__Source_Sans_Pro_fa6df0"/>
            </a:endParaRPr>
          </a:p>
          <a:p>
            <a:pPr marL="0" indent="0">
              <a:buNone/>
            </a:pPr>
            <a:endParaRPr lang="en-US" b="0" i="0" dirty="0">
              <a:solidFill>
                <a:srgbClr val="61738E"/>
              </a:solidFill>
              <a:effectLst/>
              <a:latin typeface="__Source_Sans_Pro_fa6df0"/>
            </a:endParaRPr>
          </a:p>
          <a:p>
            <a:r>
              <a:rPr lang="en-US" b="0" i="0" dirty="0">
                <a:solidFill>
                  <a:srgbClr val="61738E"/>
                </a:solidFill>
                <a:effectLst/>
                <a:latin typeface="__Source_Sans_Pro_fa6df0"/>
              </a:rPr>
              <a:t>The impact of outliers can be reduced or eliminated by transforming the feature. For example, a log transformation of a feature can reduce the skewness in the data, reducing the impact of outliers</a:t>
            </a:r>
            <a:endParaRPr lang="en-US" dirty="0"/>
          </a:p>
        </p:txBody>
      </p:sp>
      <p:sp>
        <p:nvSpPr>
          <p:cNvPr id="4" name="Title 1">
            <a:extLst>
              <a:ext uri="{FF2B5EF4-FFF2-40B4-BE49-F238E27FC236}">
                <a16:creationId xmlns:a16="http://schemas.microsoft.com/office/drawing/2014/main" id="{A93BA725-FF1A-8927-51AB-CDD8E3194A90}"/>
              </a:ext>
            </a:extLst>
          </p:cNvPr>
          <p:cNvSpPr txBox="1">
            <a:spLocks/>
          </p:cNvSpPr>
          <p:nvPr/>
        </p:nvSpPr>
        <p:spPr>
          <a:xfrm>
            <a:off x="1609777" y="2809081"/>
            <a:ext cx="9782801" cy="12398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i="0" dirty="0">
                <a:solidFill>
                  <a:schemeClr val="tx2"/>
                </a:solidFill>
                <a:effectLst/>
                <a:latin typeface="__Source_Sans_Pro_fa6df0"/>
              </a:rPr>
              <a:t>Transform outliers</a:t>
            </a:r>
            <a:endParaRPr lang="en-US" dirty="0">
              <a:solidFill>
                <a:schemeClr val="tx2"/>
              </a:solidFill>
            </a:endParaRPr>
          </a:p>
        </p:txBody>
      </p:sp>
      <p:sp>
        <p:nvSpPr>
          <p:cNvPr id="5" name="Slide Number Placeholder 4">
            <a:extLst>
              <a:ext uri="{FF2B5EF4-FFF2-40B4-BE49-F238E27FC236}">
                <a16:creationId xmlns:a16="http://schemas.microsoft.com/office/drawing/2014/main" id="{734094AE-4973-1DEA-4FEA-E9E77ED965C2}"/>
              </a:ext>
            </a:extLst>
          </p:cNvPr>
          <p:cNvSpPr>
            <a:spLocks noGrp="1"/>
          </p:cNvSpPr>
          <p:nvPr>
            <p:ph type="sldNum" sz="quarter" idx="12"/>
          </p:nvPr>
        </p:nvSpPr>
        <p:spPr/>
        <p:txBody>
          <a:bodyPr/>
          <a:lstStyle/>
          <a:p>
            <a:fld id="{7DC1BBB0-96F0-4077-A278-0F3FB5C104D3}" type="slidenum">
              <a:rPr lang="en-US" smtClean="0"/>
              <a:t>21</a:t>
            </a:fld>
            <a:endParaRPr lang="en-US"/>
          </a:p>
        </p:txBody>
      </p:sp>
    </p:spTree>
    <p:extLst>
      <p:ext uri="{BB962C8B-B14F-4D97-AF65-F5344CB8AC3E}">
        <p14:creationId xmlns:p14="http://schemas.microsoft.com/office/powerpoint/2010/main" val="314062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171C-E154-24B2-9C26-339B88A2CFE2}"/>
              </a:ext>
            </a:extLst>
          </p:cNvPr>
          <p:cNvSpPr>
            <a:spLocks noGrp="1"/>
          </p:cNvSpPr>
          <p:nvPr>
            <p:ph type="title"/>
          </p:nvPr>
        </p:nvSpPr>
        <p:spPr/>
        <p:txBody>
          <a:bodyPr/>
          <a:lstStyle/>
          <a:p>
            <a:r>
              <a:rPr lang="en-US" dirty="0"/>
              <a:t>Impute outliers</a:t>
            </a:r>
          </a:p>
        </p:txBody>
      </p:sp>
      <p:sp>
        <p:nvSpPr>
          <p:cNvPr id="3" name="Content Placeholder 2">
            <a:extLst>
              <a:ext uri="{FF2B5EF4-FFF2-40B4-BE49-F238E27FC236}">
                <a16:creationId xmlns:a16="http://schemas.microsoft.com/office/drawing/2014/main" id="{A9101F4F-CD86-6800-003D-906D8CA27C2C}"/>
              </a:ext>
            </a:extLst>
          </p:cNvPr>
          <p:cNvSpPr>
            <a:spLocks noGrp="1"/>
          </p:cNvSpPr>
          <p:nvPr>
            <p:ph idx="1"/>
          </p:nvPr>
        </p:nvSpPr>
        <p:spPr/>
        <p:txBody>
          <a:bodyPr>
            <a:normAutofit lnSpcReduction="10000"/>
          </a:bodyPr>
          <a:lstStyle/>
          <a:p>
            <a:r>
              <a:rPr lang="en-US" b="0" i="0" dirty="0">
                <a:solidFill>
                  <a:srgbClr val="61738E"/>
                </a:solidFill>
                <a:effectLst/>
                <a:latin typeface="__Source_Sans_Pro_fa6df0"/>
              </a:rPr>
              <a:t>In this case, outliers are simply considered as missing values. You can employ various imputation techniques for missing values, such as mean, median, mode, nearest neighbor, etc., to impute the values for outliers.</a:t>
            </a:r>
          </a:p>
          <a:p>
            <a:pPr marL="0" indent="0">
              <a:buNone/>
            </a:pPr>
            <a:endParaRPr lang="en-US" dirty="0"/>
          </a:p>
          <a:p>
            <a:pPr marL="0" indent="0">
              <a:buNone/>
            </a:pPr>
            <a:endParaRPr lang="en-US" dirty="0"/>
          </a:p>
          <a:p>
            <a:pPr marL="0" indent="0">
              <a:buNone/>
            </a:pPr>
            <a:r>
              <a:rPr lang="en-US" b="0" i="0" dirty="0">
                <a:solidFill>
                  <a:srgbClr val="61738E"/>
                </a:solidFill>
                <a:effectLst/>
                <a:latin typeface="__Source_Sans_Pro_fa6df0"/>
              </a:rPr>
              <a:t>Some of the statistical methods are less sensitive to outliers and can provide more reliable results when outliers are present in the data. For example, we can use median and IQR for the statistical analysis as they are not affected by the outlier’s presence. This way we can minimize the impact of outliers in statistical analysis.</a:t>
            </a:r>
            <a:endParaRPr lang="en-US" dirty="0"/>
          </a:p>
        </p:txBody>
      </p:sp>
      <p:sp>
        <p:nvSpPr>
          <p:cNvPr id="4" name="Title 1">
            <a:extLst>
              <a:ext uri="{FF2B5EF4-FFF2-40B4-BE49-F238E27FC236}">
                <a16:creationId xmlns:a16="http://schemas.microsoft.com/office/drawing/2014/main" id="{5E011611-DE5C-CA0B-A730-0D0CB8C6A277}"/>
              </a:ext>
            </a:extLst>
          </p:cNvPr>
          <p:cNvSpPr txBox="1">
            <a:spLocks/>
          </p:cNvSpPr>
          <p:nvPr/>
        </p:nvSpPr>
        <p:spPr>
          <a:xfrm>
            <a:off x="1593436" y="3124200"/>
            <a:ext cx="9782801" cy="12398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r>
              <a:rPr lang="en-US" dirty="0"/>
              <a:t>Use robust statistical methods</a:t>
            </a:r>
          </a:p>
          <a:p>
            <a:endParaRPr lang="en-US" dirty="0"/>
          </a:p>
        </p:txBody>
      </p:sp>
      <p:sp>
        <p:nvSpPr>
          <p:cNvPr id="5" name="Slide Number Placeholder 4">
            <a:extLst>
              <a:ext uri="{FF2B5EF4-FFF2-40B4-BE49-F238E27FC236}">
                <a16:creationId xmlns:a16="http://schemas.microsoft.com/office/drawing/2014/main" id="{E1143690-1BDF-F44F-2592-6FC60BB7B66C}"/>
              </a:ext>
            </a:extLst>
          </p:cNvPr>
          <p:cNvSpPr>
            <a:spLocks noGrp="1"/>
          </p:cNvSpPr>
          <p:nvPr>
            <p:ph type="sldNum" sz="quarter" idx="12"/>
          </p:nvPr>
        </p:nvSpPr>
        <p:spPr/>
        <p:txBody>
          <a:bodyPr/>
          <a:lstStyle/>
          <a:p>
            <a:fld id="{7DC1BBB0-96F0-4077-A278-0F3FB5C104D3}" type="slidenum">
              <a:rPr lang="en-US" smtClean="0"/>
              <a:t>22</a:t>
            </a:fld>
            <a:endParaRPr lang="en-US"/>
          </a:p>
        </p:txBody>
      </p:sp>
    </p:spTree>
    <p:extLst>
      <p:ext uri="{BB962C8B-B14F-4D97-AF65-F5344CB8AC3E}">
        <p14:creationId xmlns:p14="http://schemas.microsoft.com/office/powerpoint/2010/main" val="401263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27B4-16E7-909B-30FA-49E3EE536EB1}"/>
              </a:ext>
            </a:extLst>
          </p:cNvPr>
          <p:cNvSpPr>
            <a:spLocks noGrp="1"/>
          </p:cNvSpPr>
          <p:nvPr>
            <p:ph type="title"/>
          </p:nvPr>
        </p:nvSpPr>
        <p:spPr/>
        <p:txBody>
          <a:bodyPr/>
          <a:lstStyle/>
          <a:p>
            <a:r>
              <a:rPr lang="en-US" dirty="0"/>
              <a:t>Let’s see another code example</a:t>
            </a:r>
          </a:p>
        </p:txBody>
      </p:sp>
      <p:sp>
        <p:nvSpPr>
          <p:cNvPr id="4" name="TextBox 3">
            <a:extLst>
              <a:ext uri="{FF2B5EF4-FFF2-40B4-BE49-F238E27FC236}">
                <a16:creationId xmlns:a16="http://schemas.microsoft.com/office/drawing/2014/main" id="{6BD04CAC-4C1D-CF39-9667-C2708A17F70F}"/>
              </a:ext>
            </a:extLst>
          </p:cNvPr>
          <p:cNvSpPr txBox="1"/>
          <p:nvPr/>
        </p:nvSpPr>
        <p:spPr>
          <a:xfrm>
            <a:off x="1522412" y="1546314"/>
            <a:ext cx="9377776" cy="5293757"/>
          </a:xfrm>
          <a:prstGeom prst="rect">
            <a:avLst/>
          </a:prstGeom>
          <a:noFill/>
        </p:spPr>
        <p:txBody>
          <a:bodyPr wrap="square" rtlCol="0">
            <a:spAutoFit/>
          </a:bodyPr>
          <a:lstStyle/>
          <a:p>
            <a:r>
              <a:rPr lang="en-US" sz="1600" dirty="0">
                <a:solidFill>
                  <a:srgbClr val="00B0F0"/>
                </a:solidFill>
              </a:rPr>
              <a:t>import</a:t>
            </a:r>
            <a:r>
              <a:rPr lang="en-US" sz="1600" dirty="0"/>
              <a:t> </a:t>
            </a:r>
            <a:r>
              <a:rPr lang="en-US" sz="1600" dirty="0">
                <a:solidFill>
                  <a:srgbClr val="FF0000"/>
                </a:solidFill>
              </a:rPr>
              <a:t>pandas</a:t>
            </a:r>
            <a:r>
              <a:rPr lang="en-US" sz="1600" dirty="0"/>
              <a:t> </a:t>
            </a:r>
            <a:r>
              <a:rPr lang="en-US" sz="1600" dirty="0">
                <a:solidFill>
                  <a:srgbClr val="00B0F0"/>
                </a:solidFill>
              </a:rPr>
              <a:t>as</a:t>
            </a:r>
            <a:r>
              <a:rPr lang="en-US" sz="1600" dirty="0"/>
              <a:t> </a:t>
            </a:r>
            <a:r>
              <a:rPr lang="en-US" sz="1600" dirty="0">
                <a:solidFill>
                  <a:srgbClr val="FF0000"/>
                </a:solidFill>
              </a:rPr>
              <a:t>pd</a:t>
            </a:r>
          </a:p>
          <a:p>
            <a:r>
              <a:rPr lang="en-US" sz="1600" dirty="0">
                <a:solidFill>
                  <a:srgbClr val="00B0F0"/>
                </a:solidFill>
              </a:rPr>
              <a:t>import</a:t>
            </a:r>
            <a:r>
              <a:rPr lang="en-US" sz="1600" dirty="0"/>
              <a:t> </a:t>
            </a:r>
            <a:r>
              <a:rPr lang="en-US" sz="1600" dirty="0" err="1">
                <a:solidFill>
                  <a:srgbClr val="FF0000"/>
                </a:solidFill>
              </a:rPr>
              <a:t>numpy</a:t>
            </a:r>
            <a:r>
              <a:rPr lang="en-US" sz="1600" dirty="0"/>
              <a:t> </a:t>
            </a:r>
            <a:r>
              <a:rPr lang="en-US" sz="1600" dirty="0">
                <a:solidFill>
                  <a:srgbClr val="00B0F0"/>
                </a:solidFill>
              </a:rPr>
              <a:t>as </a:t>
            </a:r>
            <a:r>
              <a:rPr lang="en-US" sz="1600" dirty="0">
                <a:solidFill>
                  <a:srgbClr val="FF0000"/>
                </a:solidFill>
              </a:rPr>
              <a:t>np</a:t>
            </a:r>
          </a:p>
          <a:p>
            <a:r>
              <a:rPr lang="en-US" sz="1600" dirty="0">
                <a:solidFill>
                  <a:srgbClr val="00B0F0"/>
                </a:solidFill>
              </a:rPr>
              <a:t>data = {'value': [1, 4, 11, 12, 13, 14, 15, 16, 17, 18, 19, 20, 40, 56, 73, 176]}</a:t>
            </a:r>
          </a:p>
          <a:p>
            <a:r>
              <a:rPr lang="en-US" sz="1600" dirty="0" err="1">
                <a:solidFill>
                  <a:srgbClr val="00B0F0"/>
                </a:solidFill>
              </a:rPr>
              <a:t>df</a:t>
            </a:r>
            <a:r>
              <a:rPr lang="en-US" sz="1600" dirty="0">
                <a:solidFill>
                  <a:srgbClr val="00B0F0"/>
                </a:solidFill>
              </a:rPr>
              <a:t> </a:t>
            </a:r>
            <a:r>
              <a:rPr lang="en-US" sz="1600" dirty="0">
                <a:solidFill>
                  <a:srgbClr val="FF0000"/>
                </a:solidFill>
              </a:rPr>
              <a:t>= </a:t>
            </a:r>
            <a:r>
              <a:rPr lang="en-US" sz="1600" dirty="0" err="1">
                <a:solidFill>
                  <a:srgbClr val="FF0000"/>
                </a:solidFill>
              </a:rPr>
              <a:t>pd.DataFrame</a:t>
            </a:r>
            <a:r>
              <a:rPr lang="en-US" sz="1600" dirty="0">
                <a:solidFill>
                  <a:srgbClr val="00B0F0"/>
                </a:solidFill>
              </a:rPr>
              <a:t>(data)</a:t>
            </a:r>
          </a:p>
          <a:p>
            <a:endParaRPr lang="en-US" sz="1600" dirty="0"/>
          </a:p>
          <a:p>
            <a:r>
              <a:rPr lang="en-US" sz="1600" dirty="0">
                <a:solidFill>
                  <a:srgbClr val="00B050"/>
                </a:solidFill>
              </a:rPr>
              <a:t># Outlier Detection using IQR</a:t>
            </a:r>
          </a:p>
          <a:p>
            <a:r>
              <a:rPr lang="en-US" sz="1600" dirty="0">
                <a:solidFill>
                  <a:srgbClr val="00B0F0"/>
                </a:solidFill>
              </a:rPr>
              <a:t>Q1 = </a:t>
            </a:r>
            <a:r>
              <a:rPr lang="en-US" sz="1600" dirty="0" err="1">
                <a:solidFill>
                  <a:srgbClr val="00B0F0"/>
                </a:solidFill>
              </a:rPr>
              <a:t>df</a:t>
            </a:r>
            <a:r>
              <a:rPr lang="en-US" sz="1600" dirty="0">
                <a:solidFill>
                  <a:srgbClr val="00B0F0"/>
                </a:solidFill>
              </a:rPr>
              <a:t>['value'].</a:t>
            </a:r>
            <a:r>
              <a:rPr lang="en-US" sz="1600" dirty="0">
                <a:solidFill>
                  <a:srgbClr val="FF0000"/>
                </a:solidFill>
              </a:rPr>
              <a:t>quantile</a:t>
            </a:r>
            <a:r>
              <a:rPr lang="en-US" sz="1600" dirty="0">
                <a:solidFill>
                  <a:srgbClr val="00B0F0"/>
                </a:solidFill>
              </a:rPr>
              <a:t>(0.25)</a:t>
            </a:r>
          </a:p>
          <a:p>
            <a:r>
              <a:rPr lang="en-US" sz="1600" dirty="0">
                <a:solidFill>
                  <a:srgbClr val="00B0F0"/>
                </a:solidFill>
              </a:rPr>
              <a:t>Q3 = </a:t>
            </a:r>
            <a:r>
              <a:rPr lang="en-US" sz="1600" dirty="0" err="1">
                <a:solidFill>
                  <a:srgbClr val="00B0F0"/>
                </a:solidFill>
              </a:rPr>
              <a:t>df</a:t>
            </a:r>
            <a:r>
              <a:rPr lang="en-US" sz="1600" dirty="0">
                <a:solidFill>
                  <a:srgbClr val="00B0F0"/>
                </a:solidFill>
              </a:rPr>
              <a:t>['value']</a:t>
            </a:r>
            <a:r>
              <a:rPr lang="en-US" sz="1600" dirty="0"/>
              <a:t>.</a:t>
            </a:r>
            <a:r>
              <a:rPr lang="en-US" sz="1600" dirty="0">
                <a:solidFill>
                  <a:srgbClr val="FF0000"/>
                </a:solidFill>
              </a:rPr>
              <a:t>quantile</a:t>
            </a:r>
            <a:r>
              <a:rPr lang="en-US" sz="1600" dirty="0">
                <a:solidFill>
                  <a:srgbClr val="00B0F0"/>
                </a:solidFill>
              </a:rPr>
              <a:t>(0.75)</a:t>
            </a:r>
          </a:p>
          <a:p>
            <a:r>
              <a:rPr lang="en-US" sz="1600" dirty="0">
                <a:solidFill>
                  <a:srgbClr val="00B0F0"/>
                </a:solidFill>
              </a:rPr>
              <a:t>IQR = Q3-Q1</a:t>
            </a:r>
          </a:p>
          <a:p>
            <a:endParaRPr lang="en-US" sz="1600" dirty="0"/>
          </a:p>
          <a:p>
            <a:r>
              <a:rPr lang="en-US" sz="1600" dirty="0">
                <a:solidFill>
                  <a:srgbClr val="00B050"/>
                </a:solidFill>
              </a:rPr>
              <a:t># Removal of Outliers</a:t>
            </a:r>
          </a:p>
          <a:p>
            <a:r>
              <a:rPr lang="en-US" sz="1600" dirty="0" err="1">
                <a:solidFill>
                  <a:srgbClr val="00B0F0"/>
                </a:solidFill>
              </a:rPr>
              <a:t>df_remove_outliers</a:t>
            </a:r>
            <a:r>
              <a:rPr lang="en-US" sz="1600" dirty="0">
                <a:solidFill>
                  <a:srgbClr val="00B0F0"/>
                </a:solidFill>
              </a:rPr>
              <a:t> = </a:t>
            </a:r>
            <a:r>
              <a:rPr lang="en-US" sz="1600" dirty="0" err="1">
                <a:solidFill>
                  <a:srgbClr val="00B0F0"/>
                </a:solidFill>
              </a:rPr>
              <a:t>df</a:t>
            </a:r>
            <a:r>
              <a:rPr lang="en-US" sz="1600" dirty="0">
                <a:solidFill>
                  <a:srgbClr val="00B0F0"/>
                </a:solidFill>
              </a:rPr>
              <a:t>[((</a:t>
            </a:r>
            <a:r>
              <a:rPr lang="en-US" sz="1600" dirty="0" err="1">
                <a:solidFill>
                  <a:srgbClr val="00B0F0"/>
                </a:solidFill>
              </a:rPr>
              <a:t>df</a:t>
            </a:r>
            <a:r>
              <a:rPr lang="en-US" sz="1600" dirty="0">
                <a:solidFill>
                  <a:srgbClr val="00B0F0"/>
                </a:solidFill>
              </a:rPr>
              <a:t>['value'] &gt;= (Q1-1.5*IQR)) | (</a:t>
            </a:r>
            <a:r>
              <a:rPr lang="en-US" sz="1600" dirty="0" err="1">
                <a:solidFill>
                  <a:srgbClr val="00B0F0"/>
                </a:solidFill>
              </a:rPr>
              <a:t>df</a:t>
            </a:r>
            <a:r>
              <a:rPr lang="en-US" sz="1600" dirty="0">
                <a:solidFill>
                  <a:srgbClr val="00B0F0"/>
                </a:solidFill>
              </a:rPr>
              <a:t>['value'] &lt;= (Q3+1.5*IQR)))]</a:t>
            </a:r>
          </a:p>
          <a:p>
            <a:endParaRPr lang="en-US" sz="1600" dirty="0">
              <a:solidFill>
                <a:srgbClr val="00B050"/>
              </a:solidFill>
            </a:endParaRPr>
          </a:p>
          <a:p>
            <a:r>
              <a:rPr lang="en-US" sz="1600" dirty="0">
                <a:solidFill>
                  <a:srgbClr val="00B050"/>
                </a:solidFill>
              </a:rPr>
              <a:t># Transform outliers using log transformation</a:t>
            </a:r>
          </a:p>
          <a:p>
            <a:r>
              <a:rPr lang="en-US" sz="1600" dirty="0" err="1">
                <a:solidFill>
                  <a:srgbClr val="00B0F0"/>
                </a:solidFill>
              </a:rPr>
              <a:t>df</a:t>
            </a:r>
            <a:r>
              <a:rPr lang="en-US" sz="1600" dirty="0">
                <a:solidFill>
                  <a:srgbClr val="00B0F0"/>
                </a:solidFill>
              </a:rPr>
              <a:t>['value'] = np</a:t>
            </a:r>
            <a:r>
              <a:rPr lang="en-US" sz="1600" dirty="0">
                <a:solidFill>
                  <a:srgbClr val="FF0000"/>
                </a:solidFill>
              </a:rPr>
              <a:t>.log10</a:t>
            </a:r>
            <a:r>
              <a:rPr lang="en-US" sz="1600" dirty="0"/>
              <a:t>(</a:t>
            </a:r>
            <a:r>
              <a:rPr lang="en-US" sz="1600" dirty="0" err="1"/>
              <a:t>df</a:t>
            </a:r>
            <a:r>
              <a:rPr lang="en-US" sz="1600" dirty="0"/>
              <a:t>['value'])</a:t>
            </a:r>
          </a:p>
          <a:p>
            <a:endParaRPr lang="en-US" sz="1600" dirty="0"/>
          </a:p>
          <a:p>
            <a:r>
              <a:rPr lang="en-US" sz="1600" dirty="0">
                <a:solidFill>
                  <a:srgbClr val="00B050"/>
                </a:solidFill>
              </a:rPr>
              <a:t># Impute outliers - using a median technique</a:t>
            </a:r>
          </a:p>
          <a:p>
            <a:r>
              <a:rPr lang="en-US" sz="1600" dirty="0" err="1">
                <a:solidFill>
                  <a:srgbClr val="00B0F0"/>
                </a:solidFill>
              </a:rPr>
              <a:t>median_to_impute</a:t>
            </a:r>
            <a:r>
              <a:rPr lang="en-US" sz="1600" dirty="0">
                <a:solidFill>
                  <a:srgbClr val="00B0F0"/>
                </a:solidFill>
              </a:rPr>
              <a:t> = </a:t>
            </a:r>
            <a:r>
              <a:rPr lang="en-US" sz="1600" dirty="0" err="1">
                <a:solidFill>
                  <a:srgbClr val="00B0F0"/>
                </a:solidFill>
              </a:rPr>
              <a:t>df</a:t>
            </a:r>
            <a:r>
              <a:rPr lang="en-US" sz="1600" dirty="0">
                <a:solidFill>
                  <a:srgbClr val="00B0F0"/>
                </a:solidFill>
              </a:rPr>
              <a:t>[((</a:t>
            </a:r>
            <a:r>
              <a:rPr lang="en-US" sz="1600" dirty="0" err="1">
                <a:solidFill>
                  <a:srgbClr val="00B0F0"/>
                </a:solidFill>
              </a:rPr>
              <a:t>df</a:t>
            </a:r>
            <a:r>
              <a:rPr lang="en-US" sz="1600" dirty="0">
                <a:solidFill>
                  <a:srgbClr val="00B0F0"/>
                </a:solidFill>
              </a:rPr>
              <a:t>['value'] &gt;= (Q1-1.5*IQR)) | (</a:t>
            </a:r>
            <a:r>
              <a:rPr lang="en-US" sz="1600" dirty="0" err="1">
                <a:solidFill>
                  <a:srgbClr val="00B0F0"/>
                </a:solidFill>
              </a:rPr>
              <a:t>df</a:t>
            </a:r>
            <a:r>
              <a:rPr lang="en-US" sz="1600" dirty="0">
                <a:solidFill>
                  <a:srgbClr val="00B0F0"/>
                </a:solidFill>
              </a:rPr>
              <a:t>['value'] &lt;= (Q3+1.5*IQR)))]['value'].median()</a:t>
            </a:r>
          </a:p>
          <a:p>
            <a:r>
              <a:rPr lang="en-US" sz="1600" dirty="0" err="1">
                <a:solidFill>
                  <a:srgbClr val="00B0F0"/>
                </a:solidFill>
              </a:rPr>
              <a:t>df</a:t>
            </a:r>
            <a:r>
              <a:rPr lang="en-US" sz="1600" dirty="0" err="1">
                <a:solidFill>
                  <a:srgbClr val="FF0000"/>
                </a:solidFill>
              </a:rPr>
              <a:t>.loc</a:t>
            </a:r>
            <a:r>
              <a:rPr lang="en-US" sz="1600" dirty="0">
                <a:solidFill>
                  <a:srgbClr val="00B0F0"/>
                </a:solidFill>
              </a:rPr>
              <a:t>[((</a:t>
            </a:r>
            <a:r>
              <a:rPr lang="en-US" sz="1600" dirty="0" err="1">
                <a:solidFill>
                  <a:srgbClr val="00B0F0"/>
                </a:solidFill>
              </a:rPr>
              <a:t>df</a:t>
            </a:r>
            <a:r>
              <a:rPr lang="en-US" sz="1600" dirty="0">
                <a:solidFill>
                  <a:srgbClr val="00B0F0"/>
                </a:solidFill>
              </a:rPr>
              <a:t>['value'] &lt; (Q1-1.5*IQR)) | (</a:t>
            </a:r>
            <a:r>
              <a:rPr lang="en-US" sz="1600" dirty="0" err="1">
                <a:solidFill>
                  <a:srgbClr val="00B0F0"/>
                </a:solidFill>
              </a:rPr>
              <a:t>df</a:t>
            </a:r>
            <a:r>
              <a:rPr lang="en-US" sz="1600" dirty="0">
                <a:solidFill>
                  <a:srgbClr val="00B0F0"/>
                </a:solidFill>
              </a:rPr>
              <a:t>['value'] &gt;(Q3+1.5*IQR))), 'value'] = </a:t>
            </a:r>
            <a:r>
              <a:rPr lang="en-US" sz="1600" dirty="0" err="1">
                <a:solidFill>
                  <a:srgbClr val="00B0F0"/>
                </a:solidFill>
              </a:rPr>
              <a:t>median_to_impute</a:t>
            </a:r>
            <a:endParaRPr lang="en-US" sz="1600" dirty="0">
              <a:solidFill>
                <a:srgbClr val="00B0F0"/>
              </a:solidFill>
            </a:endParaRPr>
          </a:p>
          <a:p>
            <a:endParaRPr lang="en-US" dirty="0"/>
          </a:p>
        </p:txBody>
      </p:sp>
      <p:sp>
        <p:nvSpPr>
          <p:cNvPr id="3" name="Slide Number Placeholder 2">
            <a:extLst>
              <a:ext uri="{FF2B5EF4-FFF2-40B4-BE49-F238E27FC236}">
                <a16:creationId xmlns:a16="http://schemas.microsoft.com/office/drawing/2014/main" id="{8141F85D-BBC7-F520-5C7C-58AF97396B6A}"/>
              </a:ext>
            </a:extLst>
          </p:cNvPr>
          <p:cNvSpPr>
            <a:spLocks noGrp="1"/>
          </p:cNvSpPr>
          <p:nvPr>
            <p:ph type="sldNum" sz="quarter" idx="12"/>
          </p:nvPr>
        </p:nvSpPr>
        <p:spPr/>
        <p:txBody>
          <a:bodyPr/>
          <a:lstStyle/>
          <a:p>
            <a:fld id="{7DC1BBB0-96F0-4077-A278-0F3FB5C104D3}" type="slidenum">
              <a:rPr lang="en-US" smtClean="0"/>
              <a:t>23</a:t>
            </a:fld>
            <a:endParaRPr lang="en-US"/>
          </a:p>
        </p:txBody>
      </p:sp>
    </p:spTree>
    <p:extLst>
      <p:ext uri="{BB962C8B-B14F-4D97-AF65-F5344CB8AC3E}">
        <p14:creationId xmlns:p14="http://schemas.microsoft.com/office/powerpoint/2010/main" val="250163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3FD7-B1A0-ADA8-8C16-6BCE82A35179}"/>
              </a:ext>
            </a:extLst>
          </p:cNvPr>
          <p:cNvSpPr>
            <a:spLocks noGrp="1"/>
          </p:cNvSpPr>
          <p:nvPr>
            <p:ph type="title"/>
          </p:nvPr>
        </p:nvSpPr>
        <p:spPr/>
        <p:txBody>
          <a:bodyPr/>
          <a:lstStyle/>
          <a:p>
            <a:r>
              <a:rPr lang="en-US" dirty="0"/>
              <a:t>Duplicates</a:t>
            </a:r>
          </a:p>
        </p:txBody>
      </p:sp>
      <p:sp>
        <p:nvSpPr>
          <p:cNvPr id="3" name="Content Placeholder 2">
            <a:extLst>
              <a:ext uri="{FF2B5EF4-FFF2-40B4-BE49-F238E27FC236}">
                <a16:creationId xmlns:a16="http://schemas.microsoft.com/office/drawing/2014/main" id="{9F6DBAC1-8F73-7DB3-D8E1-8BBA0472D436}"/>
              </a:ext>
            </a:extLst>
          </p:cNvPr>
          <p:cNvSpPr>
            <a:spLocks noGrp="1"/>
          </p:cNvSpPr>
          <p:nvPr>
            <p:ph idx="1"/>
          </p:nvPr>
        </p:nvSpPr>
        <p:spPr/>
        <p:txBody>
          <a:bodyPr/>
          <a:lstStyle/>
          <a:p>
            <a:r>
              <a:rPr lang="en-US" b="0" i="0" dirty="0">
                <a:solidFill>
                  <a:srgbClr val="242424"/>
                </a:solidFill>
                <a:effectLst/>
                <a:latin typeface="source-serif-pro"/>
              </a:rPr>
              <a:t>While working on a real world dataset, we might come across very messy data which involves a lot of duplicate values. Such records do not add any value or information while using them in a model and would rather slow down the processing. So, it is better to remove duplicates before feeding the data to the model. The following method can be used to check for duplicate values in pandas </a:t>
            </a:r>
            <a:endParaRPr lang="en-US" dirty="0"/>
          </a:p>
        </p:txBody>
      </p:sp>
      <p:sp>
        <p:nvSpPr>
          <p:cNvPr id="4" name="Slide Number Placeholder 3">
            <a:extLst>
              <a:ext uri="{FF2B5EF4-FFF2-40B4-BE49-F238E27FC236}">
                <a16:creationId xmlns:a16="http://schemas.microsoft.com/office/drawing/2014/main" id="{E639EE4C-2AF4-D80C-E3D1-5BFA2B3F8249}"/>
              </a:ext>
            </a:extLst>
          </p:cNvPr>
          <p:cNvSpPr>
            <a:spLocks noGrp="1"/>
          </p:cNvSpPr>
          <p:nvPr>
            <p:ph type="sldNum" sz="quarter" idx="12"/>
          </p:nvPr>
        </p:nvSpPr>
        <p:spPr/>
        <p:txBody>
          <a:bodyPr/>
          <a:lstStyle/>
          <a:p>
            <a:fld id="{7DC1BBB0-96F0-4077-A278-0F3FB5C104D3}" type="slidenum">
              <a:rPr lang="en-US" smtClean="0"/>
              <a:t>24</a:t>
            </a:fld>
            <a:endParaRPr lang="en-US"/>
          </a:p>
        </p:txBody>
      </p:sp>
    </p:spTree>
    <p:extLst>
      <p:ext uri="{BB962C8B-B14F-4D97-AF65-F5344CB8AC3E}">
        <p14:creationId xmlns:p14="http://schemas.microsoft.com/office/powerpoint/2010/main" val="179525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014E-2438-2D64-BB8B-0A80E5DF7B0B}"/>
              </a:ext>
            </a:extLst>
          </p:cNvPr>
          <p:cNvSpPr>
            <a:spLocks noGrp="1"/>
          </p:cNvSpPr>
          <p:nvPr>
            <p:ph type="title"/>
          </p:nvPr>
        </p:nvSpPr>
        <p:spPr/>
        <p:txBody>
          <a:bodyPr/>
          <a:lstStyle/>
          <a:p>
            <a:r>
              <a:rPr lang="en-US" dirty="0"/>
              <a:t>Identifying Duplicates</a:t>
            </a:r>
          </a:p>
        </p:txBody>
      </p:sp>
      <p:sp>
        <p:nvSpPr>
          <p:cNvPr id="3" name="Content Placeholder 2">
            <a:extLst>
              <a:ext uri="{FF2B5EF4-FFF2-40B4-BE49-F238E27FC236}">
                <a16:creationId xmlns:a16="http://schemas.microsoft.com/office/drawing/2014/main" id="{5905B4FF-1699-522A-9095-8DD97656CB52}"/>
              </a:ext>
            </a:extLst>
          </p:cNvPr>
          <p:cNvSpPr>
            <a:spLocks noGrp="1"/>
          </p:cNvSpPr>
          <p:nvPr>
            <p:ph idx="1"/>
          </p:nvPr>
        </p:nvSpPr>
        <p:spPr/>
        <p:txBody>
          <a:bodyPr/>
          <a:lstStyle/>
          <a:p>
            <a:pPr algn="l"/>
            <a:r>
              <a:rPr lang="en-US" b="0" i="0" dirty="0">
                <a:solidFill>
                  <a:srgbClr val="242424"/>
                </a:solidFill>
                <a:effectLst/>
                <a:latin typeface="source-serif-pro"/>
              </a:rPr>
              <a:t>To check for duplicates, we use the “duplicated” function in Pandas.</a:t>
            </a:r>
          </a:p>
          <a:p>
            <a:pPr algn="l"/>
            <a:r>
              <a:rPr lang="en-US" b="0" i="0" dirty="0">
                <a:solidFill>
                  <a:srgbClr val="242424"/>
                </a:solidFill>
                <a:effectLst/>
                <a:latin typeface="source-serif-pro"/>
              </a:rPr>
              <a:t>If the </a:t>
            </a:r>
            <a:r>
              <a:rPr lang="en-US" b="0" i="0" dirty="0" err="1">
                <a:solidFill>
                  <a:srgbClr val="242424"/>
                </a:solidFill>
                <a:effectLst/>
                <a:latin typeface="source-serif-pro"/>
              </a:rPr>
              <a:t>df</a:t>
            </a:r>
            <a:r>
              <a:rPr lang="en-US" b="0" i="0" dirty="0">
                <a:solidFill>
                  <a:srgbClr val="242424"/>
                </a:solidFill>
                <a:effectLst/>
                <a:latin typeface="source-serif-pro"/>
              </a:rPr>
              <a:t> is the </a:t>
            </a:r>
            <a:r>
              <a:rPr lang="en-US" b="0" i="0" dirty="0" err="1">
                <a:solidFill>
                  <a:srgbClr val="242424"/>
                </a:solidFill>
                <a:effectLst/>
                <a:latin typeface="source-serif-pro"/>
              </a:rPr>
              <a:t>DataFrame</a:t>
            </a:r>
            <a:r>
              <a:rPr lang="en-US" b="0" i="0" dirty="0">
                <a:solidFill>
                  <a:srgbClr val="242424"/>
                </a:solidFill>
                <a:effectLst/>
                <a:latin typeface="source-serif-pro"/>
              </a:rPr>
              <a:t>, then </a:t>
            </a:r>
            <a:r>
              <a:rPr lang="en-US" b="0" i="0" dirty="0" err="1">
                <a:solidFill>
                  <a:srgbClr val="242424"/>
                </a:solidFill>
                <a:effectLst/>
                <a:latin typeface="source-serif-pro"/>
              </a:rPr>
              <a:t>df.duplicated</a:t>
            </a:r>
            <a:r>
              <a:rPr lang="en-US" b="0" i="0" dirty="0">
                <a:solidFill>
                  <a:srgbClr val="242424"/>
                </a:solidFill>
                <a:effectLst/>
                <a:latin typeface="source-serif-pro"/>
              </a:rPr>
              <a:t>() will check if the entire row has been repeated anywhere in the </a:t>
            </a:r>
            <a:r>
              <a:rPr lang="en-US" b="0" i="0" dirty="0" err="1">
                <a:solidFill>
                  <a:srgbClr val="242424"/>
                </a:solidFill>
                <a:effectLst/>
                <a:latin typeface="source-serif-pro"/>
              </a:rPr>
              <a:t>dataframe</a:t>
            </a:r>
            <a:r>
              <a:rPr lang="en-US" b="0" i="0" dirty="0">
                <a:solidFill>
                  <a:srgbClr val="242424"/>
                </a:solidFill>
                <a:effectLst/>
                <a:latin typeface="source-serif-pro"/>
              </a:rPr>
              <a:t>.</a:t>
            </a:r>
          </a:p>
          <a:p>
            <a:endParaRPr lang="en-US" dirty="0"/>
          </a:p>
        </p:txBody>
      </p:sp>
      <p:sp>
        <p:nvSpPr>
          <p:cNvPr id="4" name="Slide Number Placeholder 3">
            <a:extLst>
              <a:ext uri="{FF2B5EF4-FFF2-40B4-BE49-F238E27FC236}">
                <a16:creationId xmlns:a16="http://schemas.microsoft.com/office/drawing/2014/main" id="{B3A74466-B79D-6D31-FD70-6D3D85DAEE51}"/>
              </a:ext>
            </a:extLst>
          </p:cNvPr>
          <p:cNvSpPr>
            <a:spLocks noGrp="1"/>
          </p:cNvSpPr>
          <p:nvPr>
            <p:ph type="sldNum" sz="quarter" idx="12"/>
          </p:nvPr>
        </p:nvSpPr>
        <p:spPr/>
        <p:txBody>
          <a:bodyPr/>
          <a:lstStyle/>
          <a:p>
            <a:fld id="{7DC1BBB0-96F0-4077-A278-0F3FB5C104D3}" type="slidenum">
              <a:rPr lang="en-US" smtClean="0"/>
              <a:t>25</a:t>
            </a:fld>
            <a:endParaRPr lang="en-US"/>
          </a:p>
        </p:txBody>
      </p:sp>
    </p:spTree>
    <p:extLst>
      <p:ext uri="{BB962C8B-B14F-4D97-AF65-F5344CB8AC3E}">
        <p14:creationId xmlns:p14="http://schemas.microsoft.com/office/powerpoint/2010/main" val="312037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5BA6-E80B-19FE-B491-F25B612330CE}"/>
              </a:ext>
            </a:extLst>
          </p:cNvPr>
          <p:cNvSpPr>
            <a:spLocks noGrp="1"/>
          </p:cNvSpPr>
          <p:nvPr>
            <p:ph type="title"/>
          </p:nvPr>
        </p:nvSpPr>
        <p:spPr/>
        <p:txBody>
          <a:bodyPr/>
          <a:lstStyle/>
          <a:p>
            <a:r>
              <a:rPr lang="en-US" dirty="0"/>
              <a:t>Code Example for identifying Duplicates</a:t>
            </a:r>
          </a:p>
        </p:txBody>
      </p:sp>
      <p:sp>
        <p:nvSpPr>
          <p:cNvPr id="3" name="Content Placeholder 2">
            <a:extLst>
              <a:ext uri="{FF2B5EF4-FFF2-40B4-BE49-F238E27FC236}">
                <a16:creationId xmlns:a16="http://schemas.microsoft.com/office/drawing/2014/main" id="{19D27436-BF66-9939-0C1B-983A8BD8995F}"/>
              </a:ext>
            </a:extLst>
          </p:cNvPr>
          <p:cNvSpPr>
            <a:spLocks noGrp="1"/>
          </p:cNvSpPr>
          <p:nvPr>
            <p:ph idx="1"/>
          </p:nvPr>
        </p:nvSpPr>
        <p:spPr/>
        <p:txBody>
          <a:bodyPr/>
          <a:lstStyle/>
          <a:p>
            <a:r>
              <a:rPr lang="en-US" b="0" i="0" dirty="0">
                <a:solidFill>
                  <a:srgbClr val="007400"/>
                </a:solidFill>
                <a:effectLst/>
                <a:latin typeface="source-code-pro"/>
              </a:rPr>
              <a:t># to check for duplicate values in a particular column</a:t>
            </a:r>
            <a:br>
              <a:rPr lang="en-US" dirty="0"/>
            </a:br>
            <a:br>
              <a:rPr lang="en-US" dirty="0"/>
            </a:br>
            <a:r>
              <a:rPr lang="en-US" b="0" i="0" dirty="0" err="1">
                <a:solidFill>
                  <a:srgbClr val="242424"/>
                </a:solidFill>
                <a:effectLst/>
                <a:latin typeface="source-code-pro"/>
              </a:rPr>
              <a:t>df.duplicated</a:t>
            </a:r>
            <a:r>
              <a:rPr lang="en-US" b="0" i="0" dirty="0">
                <a:solidFill>
                  <a:srgbClr val="242424"/>
                </a:solidFill>
                <a:effectLst/>
                <a:latin typeface="source-code-pro"/>
              </a:rPr>
              <a:t>(</a:t>
            </a:r>
            <a:r>
              <a:rPr lang="en-US" b="0" i="0" dirty="0">
                <a:solidFill>
                  <a:srgbClr val="C41A16"/>
                </a:solidFill>
                <a:effectLst/>
                <a:latin typeface="source-code-pro"/>
              </a:rPr>
              <a:t>'column1'</a:t>
            </a:r>
            <a:r>
              <a:rPr lang="en-US" b="0" i="0" dirty="0">
                <a:solidFill>
                  <a:srgbClr val="242424"/>
                </a:solidFill>
                <a:effectLst/>
                <a:latin typeface="source-code-pro"/>
              </a:rPr>
              <a:t>)</a:t>
            </a:r>
            <a:br>
              <a:rPr lang="en-US" dirty="0"/>
            </a:br>
            <a:br>
              <a:rPr lang="en-US" dirty="0"/>
            </a:br>
            <a:r>
              <a:rPr lang="en-US" b="0" i="0" dirty="0">
                <a:solidFill>
                  <a:srgbClr val="007400"/>
                </a:solidFill>
                <a:effectLst/>
                <a:latin typeface="source-code-pro"/>
              </a:rPr>
              <a:t># to check for duplicate values in some specific columns</a:t>
            </a:r>
            <a:br>
              <a:rPr lang="en-US" dirty="0"/>
            </a:br>
            <a:br>
              <a:rPr lang="en-US" dirty="0"/>
            </a:br>
            <a:r>
              <a:rPr lang="en-US" b="0" i="0" dirty="0" err="1">
                <a:solidFill>
                  <a:srgbClr val="242424"/>
                </a:solidFill>
                <a:effectLst/>
                <a:latin typeface="source-code-pro"/>
              </a:rPr>
              <a:t>df.duplicated</a:t>
            </a:r>
            <a:r>
              <a:rPr lang="en-US" b="0" i="0" dirty="0">
                <a:solidFill>
                  <a:srgbClr val="242424"/>
                </a:solidFill>
                <a:effectLst/>
                <a:latin typeface="source-code-pro"/>
              </a:rPr>
              <a:t>([</a:t>
            </a:r>
            <a:r>
              <a:rPr lang="en-US" b="0" i="0" dirty="0">
                <a:solidFill>
                  <a:srgbClr val="C41A16"/>
                </a:solidFill>
                <a:effectLst/>
                <a:latin typeface="source-code-pro"/>
              </a:rPr>
              <a:t>'column1'</a:t>
            </a:r>
            <a:r>
              <a:rPr lang="en-US" b="0" i="0" dirty="0">
                <a:solidFill>
                  <a:srgbClr val="242424"/>
                </a:solidFill>
                <a:effectLst/>
                <a:latin typeface="source-code-pro"/>
              </a:rPr>
              <a:t>, </a:t>
            </a:r>
            <a:r>
              <a:rPr lang="en-US" b="0" i="0" dirty="0">
                <a:solidFill>
                  <a:srgbClr val="C41A16"/>
                </a:solidFill>
                <a:effectLst/>
                <a:latin typeface="source-code-pro"/>
              </a:rPr>
              <a:t>'column2'</a:t>
            </a:r>
            <a:r>
              <a:rPr lang="en-US" b="0" i="0" dirty="0">
                <a:solidFill>
                  <a:srgbClr val="242424"/>
                </a:solidFill>
                <a:effectLst/>
                <a:latin typeface="source-code-pro"/>
              </a:rPr>
              <a:t>, </a:t>
            </a:r>
            <a:r>
              <a:rPr lang="en-US" b="0" i="0" dirty="0">
                <a:solidFill>
                  <a:srgbClr val="C41A16"/>
                </a:solidFill>
                <a:effectLst/>
                <a:latin typeface="source-code-pro"/>
              </a:rPr>
              <a:t>'column3'</a:t>
            </a:r>
            <a:r>
              <a:rPr lang="en-US" b="0" i="0" dirty="0">
                <a:solidFill>
                  <a:srgbClr val="242424"/>
                </a:solidFill>
                <a:effectLst/>
                <a:latin typeface="source-code-pro"/>
              </a:rPr>
              <a:t>)]</a:t>
            </a:r>
            <a:br>
              <a:rPr lang="en-US" dirty="0"/>
            </a:br>
            <a:br>
              <a:rPr lang="en-US" dirty="0"/>
            </a:br>
            <a:r>
              <a:rPr lang="en-US" b="0" i="0" dirty="0">
                <a:solidFill>
                  <a:srgbClr val="007400"/>
                </a:solidFill>
                <a:effectLst/>
                <a:latin typeface="source-code-pro"/>
              </a:rPr>
              <a:t># To check the number of duplicate values</a:t>
            </a:r>
            <a:br>
              <a:rPr lang="en-US" dirty="0"/>
            </a:br>
            <a:br>
              <a:rPr lang="en-US" dirty="0"/>
            </a:br>
            <a:r>
              <a:rPr lang="en-US" b="0" i="0" dirty="0" err="1">
                <a:solidFill>
                  <a:srgbClr val="242424"/>
                </a:solidFill>
                <a:effectLst/>
                <a:latin typeface="source-code-pro"/>
              </a:rPr>
              <a:t>df.duplicated.</a:t>
            </a:r>
            <a:r>
              <a:rPr lang="en-US" b="0" i="0" dirty="0" err="1">
                <a:solidFill>
                  <a:srgbClr val="5C2699"/>
                </a:solidFill>
                <a:effectLst/>
                <a:latin typeface="source-code-pro"/>
              </a:rPr>
              <a:t>sum</a:t>
            </a:r>
            <a:r>
              <a:rPr lang="en-US" b="0" i="0" dirty="0">
                <a:solidFill>
                  <a:srgbClr val="242424"/>
                </a:solidFill>
                <a:effectLst/>
                <a:latin typeface="source-code-pro"/>
              </a:rPr>
              <a:t>()</a:t>
            </a:r>
            <a:endParaRPr lang="en-US" dirty="0"/>
          </a:p>
        </p:txBody>
      </p:sp>
      <p:sp>
        <p:nvSpPr>
          <p:cNvPr id="4" name="Slide Number Placeholder 3">
            <a:extLst>
              <a:ext uri="{FF2B5EF4-FFF2-40B4-BE49-F238E27FC236}">
                <a16:creationId xmlns:a16="http://schemas.microsoft.com/office/drawing/2014/main" id="{E09AB7DB-910A-5736-8D51-FC5EBAC2461D}"/>
              </a:ext>
            </a:extLst>
          </p:cNvPr>
          <p:cNvSpPr>
            <a:spLocks noGrp="1"/>
          </p:cNvSpPr>
          <p:nvPr>
            <p:ph type="sldNum" sz="quarter" idx="12"/>
          </p:nvPr>
        </p:nvSpPr>
        <p:spPr/>
        <p:txBody>
          <a:bodyPr/>
          <a:lstStyle/>
          <a:p>
            <a:fld id="{7DC1BBB0-96F0-4077-A278-0F3FB5C104D3}" type="slidenum">
              <a:rPr lang="en-US" smtClean="0"/>
              <a:t>26</a:t>
            </a:fld>
            <a:endParaRPr lang="en-US"/>
          </a:p>
        </p:txBody>
      </p:sp>
    </p:spTree>
    <p:extLst>
      <p:ext uri="{BB962C8B-B14F-4D97-AF65-F5344CB8AC3E}">
        <p14:creationId xmlns:p14="http://schemas.microsoft.com/office/powerpoint/2010/main" val="3528375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6E9B-002F-902E-31EA-A0D082B753D2}"/>
              </a:ext>
            </a:extLst>
          </p:cNvPr>
          <p:cNvSpPr>
            <a:spLocks noGrp="1"/>
          </p:cNvSpPr>
          <p:nvPr>
            <p:ph type="title"/>
          </p:nvPr>
        </p:nvSpPr>
        <p:spPr/>
        <p:txBody>
          <a:bodyPr/>
          <a:lstStyle/>
          <a:p>
            <a:r>
              <a:rPr lang="en-US" dirty="0"/>
              <a:t>Handling Duplicates</a:t>
            </a:r>
          </a:p>
        </p:txBody>
      </p:sp>
      <p:sp>
        <p:nvSpPr>
          <p:cNvPr id="3" name="Content Placeholder 2">
            <a:extLst>
              <a:ext uri="{FF2B5EF4-FFF2-40B4-BE49-F238E27FC236}">
                <a16:creationId xmlns:a16="http://schemas.microsoft.com/office/drawing/2014/main" id="{15171DD0-7191-8AAB-FA20-ADBEF9F6CFDF}"/>
              </a:ext>
            </a:extLst>
          </p:cNvPr>
          <p:cNvSpPr>
            <a:spLocks noGrp="1"/>
          </p:cNvSpPr>
          <p:nvPr>
            <p:ph idx="1"/>
          </p:nvPr>
        </p:nvSpPr>
        <p:spPr/>
        <p:txBody>
          <a:bodyPr/>
          <a:lstStyle/>
          <a:p>
            <a:r>
              <a:rPr lang="en-US" b="0" i="0" dirty="0">
                <a:solidFill>
                  <a:srgbClr val="242424"/>
                </a:solidFill>
                <a:effectLst/>
                <a:latin typeface="source-serif-pro"/>
              </a:rPr>
              <a:t>Once we have identified duplicates in the dataset, it is time to remove them. To delete duplicates, we use a function </a:t>
            </a:r>
            <a:r>
              <a:rPr lang="en-US" b="0" i="0" dirty="0" err="1">
                <a:solidFill>
                  <a:srgbClr val="242424"/>
                </a:solidFill>
                <a:effectLst/>
                <a:latin typeface="source-serif-pro"/>
              </a:rPr>
              <a:t>drop_duplicates</a:t>
            </a:r>
            <a:r>
              <a:rPr lang="en-US" b="0" i="0" dirty="0">
                <a:solidFill>
                  <a:srgbClr val="242424"/>
                </a:solidFill>
                <a:effectLst/>
                <a:latin typeface="source-serif-pro"/>
              </a:rPr>
              <a:t> in Pandas.</a:t>
            </a:r>
          </a:p>
          <a:p>
            <a:r>
              <a:rPr lang="en-US" b="0" i="0" dirty="0">
                <a:solidFill>
                  <a:srgbClr val="242424"/>
                </a:solidFill>
                <a:effectLst/>
                <a:latin typeface="source-serif-pro"/>
              </a:rPr>
              <a:t>An argument “keep” can also be used with </a:t>
            </a:r>
            <a:r>
              <a:rPr lang="en-US" b="0" i="0" dirty="0" err="1">
                <a:solidFill>
                  <a:srgbClr val="242424"/>
                </a:solidFill>
                <a:effectLst/>
                <a:latin typeface="source-serif-pro"/>
              </a:rPr>
              <a:t>drop_duplicates</a:t>
            </a:r>
            <a:r>
              <a:rPr lang="en-US" b="0" i="0" dirty="0">
                <a:solidFill>
                  <a:srgbClr val="242424"/>
                </a:solidFill>
                <a:effectLst/>
                <a:latin typeface="source-serif-pro"/>
              </a:rPr>
              <a:t>. keep = ‘first’ keeps the first record and deletes the other duplicates, keep = ‘last’ keeps the last record and deletes the rest, and keep = False deletes all the records.</a:t>
            </a:r>
          </a:p>
          <a:p>
            <a:r>
              <a:rPr lang="en-US" b="0" i="0" dirty="0">
                <a:solidFill>
                  <a:srgbClr val="242424"/>
                </a:solidFill>
                <a:effectLst/>
                <a:latin typeface="source-serif-pro"/>
              </a:rPr>
              <a:t>Note: Also, do not forget to add the argument </a:t>
            </a:r>
            <a:r>
              <a:rPr lang="en-US" b="1" i="0" dirty="0">
                <a:solidFill>
                  <a:srgbClr val="242424"/>
                </a:solidFill>
                <a:effectLst/>
                <a:latin typeface="source-serif-pro"/>
              </a:rPr>
              <a:t>‘</a:t>
            </a:r>
            <a:r>
              <a:rPr lang="en-US" b="1" i="0" dirty="0" err="1">
                <a:solidFill>
                  <a:srgbClr val="242424"/>
                </a:solidFill>
                <a:effectLst/>
                <a:latin typeface="source-serif-pro"/>
              </a:rPr>
              <a:t>inplace</a:t>
            </a:r>
            <a:r>
              <a:rPr lang="en-US" b="1" i="0" dirty="0">
                <a:solidFill>
                  <a:srgbClr val="242424"/>
                </a:solidFill>
                <a:effectLst/>
                <a:latin typeface="source-serif-pro"/>
              </a:rPr>
              <a:t>’ </a:t>
            </a:r>
            <a:r>
              <a:rPr lang="en-US" b="0" i="0" dirty="0">
                <a:solidFill>
                  <a:srgbClr val="242424"/>
                </a:solidFill>
                <a:effectLst/>
                <a:latin typeface="source-serif-pro"/>
              </a:rPr>
              <a:t>as True to save the changes made to the </a:t>
            </a:r>
            <a:r>
              <a:rPr lang="en-US" b="0" i="0" dirty="0" err="1">
                <a:solidFill>
                  <a:srgbClr val="242424"/>
                </a:solidFill>
                <a:effectLst/>
                <a:latin typeface="source-serif-pro"/>
              </a:rPr>
              <a:t>dataframe</a:t>
            </a:r>
            <a:r>
              <a:rPr lang="en-US" b="0" i="0" dirty="0">
                <a:solidFill>
                  <a:srgbClr val="242424"/>
                </a:solidFill>
                <a:effectLst/>
                <a:latin typeface="source-serif-pro"/>
              </a:rPr>
              <a:t>.</a:t>
            </a:r>
            <a:endParaRPr lang="en-US" dirty="0"/>
          </a:p>
        </p:txBody>
      </p:sp>
      <p:sp>
        <p:nvSpPr>
          <p:cNvPr id="4" name="Slide Number Placeholder 3">
            <a:extLst>
              <a:ext uri="{FF2B5EF4-FFF2-40B4-BE49-F238E27FC236}">
                <a16:creationId xmlns:a16="http://schemas.microsoft.com/office/drawing/2014/main" id="{04A9F816-3A1F-7CE0-5693-0214ED269F05}"/>
              </a:ext>
            </a:extLst>
          </p:cNvPr>
          <p:cNvSpPr>
            <a:spLocks noGrp="1"/>
          </p:cNvSpPr>
          <p:nvPr>
            <p:ph type="sldNum" sz="quarter" idx="12"/>
          </p:nvPr>
        </p:nvSpPr>
        <p:spPr/>
        <p:txBody>
          <a:bodyPr/>
          <a:lstStyle/>
          <a:p>
            <a:fld id="{7DC1BBB0-96F0-4077-A278-0F3FB5C104D3}" type="slidenum">
              <a:rPr lang="en-US" smtClean="0"/>
              <a:t>27</a:t>
            </a:fld>
            <a:endParaRPr lang="en-US"/>
          </a:p>
        </p:txBody>
      </p:sp>
    </p:spTree>
    <p:extLst>
      <p:ext uri="{BB962C8B-B14F-4D97-AF65-F5344CB8AC3E}">
        <p14:creationId xmlns:p14="http://schemas.microsoft.com/office/powerpoint/2010/main" val="340235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4541-52D9-1AB1-C4D6-EDD8468F64E9}"/>
              </a:ext>
            </a:extLst>
          </p:cNvPr>
          <p:cNvSpPr>
            <a:spLocks noGrp="1"/>
          </p:cNvSpPr>
          <p:nvPr>
            <p:ph type="title"/>
          </p:nvPr>
        </p:nvSpPr>
        <p:spPr/>
        <p:txBody>
          <a:bodyPr/>
          <a:lstStyle/>
          <a:p>
            <a:r>
              <a:rPr lang="en-US" dirty="0"/>
              <a:t>Code example For Handling Duplicates</a:t>
            </a:r>
          </a:p>
        </p:txBody>
      </p:sp>
      <p:sp>
        <p:nvSpPr>
          <p:cNvPr id="3" name="Content Placeholder 2">
            <a:extLst>
              <a:ext uri="{FF2B5EF4-FFF2-40B4-BE49-F238E27FC236}">
                <a16:creationId xmlns:a16="http://schemas.microsoft.com/office/drawing/2014/main" id="{3F040B66-B35C-8EE5-0B56-2F6141EA5225}"/>
              </a:ext>
            </a:extLst>
          </p:cNvPr>
          <p:cNvSpPr>
            <a:spLocks noGrp="1"/>
          </p:cNvSpPr>
          <p:nvPr>
            <p:ph idx="1"/>
          </p:nvPr>
        </p:nvSpPr>
        <p:spPr/>
        <p:txBody>
          <a:bodyPr/>
          <a:lstStyle/>
          <a:p>
            <a:r>
              <a:rPr lang="en-US" b="0" i="0" dirty="0">
                <a:solidFill>
                  <a:srgbClr val="007400"/>
                </a:solidFill>
                <a:effectLst/>
                <a:latin typeface="source-code-pro"/>
              </a:rPr>
              <a:t># Dropping duplicates</a:t>
            </a:r>
            <a:br>
              <a:rPr lang="en-US" dirty="0"/>
            </a:br>
            <a:br>
              <a:rPr lang="en-US" dirty="0"/>
            </a:br>
            <a:r>
              <a:rPr lang="en-US" b="0" i="0" dirty="0" err="1">
                <a:solidFill>
                  <a:srgbClr val="242424"/>
                </a:solidFill>
                <a:effectLst/>
                <a:latin typeface="source-code-pro"/>
              </a:rPr>
              <a:t>df.drop_duplicates</a:t>
            </a:r>
            <a:r>
              <a:rPr lang="en-US" b="0" i="0" dirty="0">
                <a:solidFill>
                  <a:srgbClr val="242424"/>
                </a:solidFill>
                <a:effectLst/>
                <a:latin typeface="source-code-pro"/>
              </a:rPr>
              <a:t>()</a:t>
            </a:r>
            <a:br>
              <a:rPr lang="en-US" dirty="0"/>
            </a:br>
            <a:br>
              <a:rPr lang="en-US" dirty="0"/>
            </a:br>
            <a:r>
              <a:rPr lang="en-US" b="0" i="0" dirty="0">
                <a:solidFill>
                  <a:srgbClr val="007400"/>
                </a:solidFill>
                <a:effectLst/>
                <a:latin typeface="source-code-pro"/>
              </a:rPr>
              <a:t># to delete duplicates from a particular column </a:t>
            </a:r>
            <a:br>
              <a:rPr lang="en-US" dirty="0"/>
            </a:br>
            <a:br>
              <a:rPr lang="en-US" dirty="0"/>
            </a:br>
            <a:r>
              <a:rPr lang="en-US" b="0" i="0" dirty="0" err="1">
                <a:solidFill>
                  <a:srgbClr val="242424"/>
                </a:solidFill>
                <a:effectLst/>
                <a:latin typeface="source-code-pro"/>
              </a:rPr>
              <a:t>df.drop_duplicates</a:t>
            </a:r>
            <a:r>
              <a:rPr lang="en-US" b="0" i="0" dirty="0">
                <a:solidFill>
                  <a:srgbClr val="242424"/>
                </a:solidFill>
                <a:effectLst/>
                <a:latin typeface="source-code-pro"/>
              </a:rPr>
              <a:t>(</a:t>
            </a:r>
            <a:r>
              <a:rPr lang="en-US" b="0" i="0" dirty="0">
                <a:solidFill>
                  <a:srgbClr val="C41A16"/>
                </a:solidFill>
                <a:effectLst/>
                <a:latin typeface="source-code-pro"/>
              </a:rPr>
              <a:t>'column1'</a:t>
            </a:r>
            <a:r>
              <a:rPr lang="en-US" b="0" i="0" dirty="0">
                <a:solidFill>
                  <a:srgbClr val="242424"/>
                </a:solidFill>
                <a:effectLst/>
                <a:latin typeface="source-code-pro"/>
              </a:rPr>
              <a:t>)</a:t>
            </a:r>
            <a:br>
              <a:rPr lang="en-US" dirty="0"/>
            </a:br>
            <a:br>
              <a:rPr lang="en-US" dirty="0"/>
            </a:br>
            <a:r>
              <a:rPr lang="en-US" b="0" i="0" dirty="0">
                <a:solidFill>
                  <a:srgbClr val="007400"/>
                </a:solidFill>
                <a:effectLst/>
                <a:latin typeface="source-code-pro"/>
              </a:rPr>
              <a:t># to delete duplicates from some specific columns</a:t>
            </a:r>
            <a:br>
              <a:rPr lang="en-US" dirty="0"/>
            </a:br>
            <a:br>
              <a:rPr lang="en-US" dirty="0"/>
            </a:br>
            <a:r>
              <a:rPr lang="en-US" b="0" i="0" dirty="0" err="1">
                <a:solidFill>
                  <a:srgbClr val="242424"/>
                </a:solidFill>
                <a:effectLst/>
                <a:latin typeface="source-code-pro"/>
              </a:rPr>
              <a:t>df.drop_duplicates</a:t>
            </a:r>
            <a:r>
              <a:rPr lang="en-US" b="0" i="0" dirty="0">
                <a:solidFill>
                  <a:srgbClr val="242424"/>
                </a:solidFill>
                <a:effectLst/>
                <a:latin typeface="source-code-pro"/>
              </a:rPr>
              <a:t>([</a:t>
            </a:r>
            <a:r>
              <a:rPr lang="en-US" b="0" i="0" dirty="0">
                <a:solidFill>
                  <a:srgbClr val="C41A16"/>
                </a:solidFill>
                <a:effectLst/>
                <a:latin typeface="source-code-pro"/>
              </a:rPr>
              <a:t>'column1'</a:t>
            </a:r>
            <a:r>
              <a:rPr lang="en-US" b="0" i="0" dirty="0">
                <a:solidFill>
                  <a:srgbClr val="242424"/>
                </a:solidFill>
                <a:effectLst/>
                <a:latin typeface="source-code-pro"/>
              </a:rPr>
              <a:t>, </a:t>
            </a:r>
            <a:r>
              <a:rPr lang="en-US" b="0" i="0" dirty="0">
                <a:solidFill>
                  <a:srgbClr val="C41A16"/>
                </a:solidFill>
                <a:effectLst/>
                <a:latin typeface="source-code-pro"/>
              </a:rPr>
              <a:t>'column2'</a:t>
            </a:r>
            <a:r>
              <a:rPr lang="en-US" b="0" i="0" dirty="0">
                <a:solidFill>
                  <a:srgbClr val="242424"/>
                </a:solidFill>
                <a:effectLst/>
                <a:latin typeface="source-code-pro"/>
              </a:rPr>
              <a:t>, </a:t>
            </a:r>
            <a:r>
              <a:rPr lang="en-US" b="0" i="0" dirty="0">
                <a:solidFill>
                  <a:srgbClr val="C41A16"/>
                </a:solidFill>
                <a:effectLst/>
                <a:latin typeface="source-code-pro"/>
              </a:rPr>
              <a:t>'column3'</a:t>
            </a:r>
            <a:r>
              <a:rPr lang="en-US" b="0" i="0" dirty="0">
                <a:solidFill>
                  <a:srgbClr val="242424"/>
                </a:solidFill>
                <a:effectLst/>
                <a:latin typeface="source-code-pro"/>
              </a:rPr>
              <a:t>)]</a:t>
            </a:r>
            <a:endParaRPr lang="en-US" dirty="0"/>
          </a:p>
        </p:txBody>
      </p:sp>
      <p:sp>
        <p:nvSpPr>
          <p:cNvPr id="4" name="Slide Number Placeholder 3">
            <a:extLst>
              <a:ext uri="{FF2B5EF4-FFF2-40B4-BE49-F238E27FC236}">
                <a16:creationId xmlns:a16="http://schemas.microsoft.com/office/drawing/2014/main" id="{2484D6A7-434E-FA0E-E5BD-FB989BB088AC}"/>
              </a:ext>
            </a:extLst>
          </p:cNvPr>
          <p:cNvSpPr>
            <a:spLocks noGrp="1"/>
          </p:cNvSpPr>
          <p:nvPr>
            <p:ph type="sldNum" sz="quarter" idx="12"/>
          </p:nvPr>
        </p:nvSpPr>
        <p:spPr/>
        <p:txBody>
          <a:bodyPr/>
          <a:lstStyle/>
          <a:p>
            <a:fld id="{7DC1BBB0-96F0-4077-A278-0F3FB5C104D3}" type="slidenum">
              <a:rPr lang="en-US" smtClean="0"/>
              <a:t>28</a:t>
            </a:fld>
            <a:endParaRPr lang="en-US"/>
          </a:p>
        </p:txBody>
      </p:sp>
    </p:spTree>
    <p:extLst>
      <p:ext uri="{BB962C8B-B14F-4D97-AF65-F5344CB8AC3E}">
        <p14:creationId xmlns:p14="http://schemas.microsoft.com/office/powerpoint/2010/main" val="346145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3B45-FD80-3102-DE3F-CD970BF57A15}"/>
              </a:ext>
            </a:extLst>
          </p:cNvPr>
          <p:cNvSpPr>
            <a:spLocks noGrp="1"/>
          </p:cNvSpPr>
          <p:nvPr>
            <p:ph type="title"/>
          </p:nvPr>
        </p:nvSpPr>
        <p:spPr/>
        <p:txBody>
          <a:bodyPr/>
          <a:lstStyle/>
          <a:p>
            <a:r>
              <a:rPr lang="en-US" dirty="0"/>
              <a:t>Data Transformation and Normalization</a:t>
            </a:r>
          </a:p>
        </p:txBody>
      </p:sp>
      <p:sp>
        <p:nvSpPr>
          <p:cNvPr id="3" name="Content Placeholder 2">
            <a:extLst>
              <a:ext uri="{FF2B5EF4-FFF2-40B4-BE49-F238E27FC236}">
                <a16:creationId xmlns:a16="http://schemas.microsoft.com/office/drawing/2014/main" id="{BD0A3420-2304-15ED-607C-0998F01CDBD9}"/>
              </a:ext>
            </a:extLst>
          </p:cNvPr>
          <p:cNvSpPr>
            <a:spLocks noGrp="1"/>
          </p:cNvSpPr>
          <p:nvPr>
            <p:ph idx="1"/>
          </p:nvPr>
        </p:nvSpPr>
        <p:spPr/>
        <p:txBody>
          <a:bodyPr/>
          <a:lstStyle/>
          <a:p>
            <a:r>
              <a:rPr lang="en-US" b="0" i="0" dirty="0">
                <a:solidFill>
                  <a:srgbClr val="242424"/>
                </a:solidFill>
                <a:effectLst/>
                <a:latin typeface="source-serif-pro"/>
              </a:rPr>
              <a:t>Raw data comes in all kinds of strange distributions so sometimes it is difficult to analyze and especially to create models without some preprocessing. There are a variety of ways to shape the data into a more favorable input.</a:t>
            </a:r>
          </a:p>
          <a:p>
            <a:r>
              <a:rPr lang="en-US" b="0" i="0" dirty="0">
                <a:solidFill>
                  <a:srgbClr val="242424"/>
                </a:solidFill>
                <a:effectLst/>
                <a:latin typeface="source-serif-pro"/>
              </a:rPr>
              <a:t>The overall goal of transforming our data is to create a more normal (*Gaussian*) distribution aka a bell curve. In general, normal distributions tend to produce better results in a model because there are about equal observations above and below the mean and the mean and median are the same. Models run under the assumption your data is normally distributed.</a:t>
            </a:r>
            <a:endParaRPr lang="en-US" dirty="0"/>
          </a:p>
        </p:txBody>
      </p:sp>
      <p:sp>
        <p:nvSpPr>
          <p:cNvPr id="4" name="Slide Number Placeholder 3">
            <a:extLst>
              <a:ext uri="{FF2B5EF4-FFF2-40B4-BE49-F238E27FC236}">
                <a16:creationId xmlns:a16="http://schemas.microsoft.com/office/drawing/2014/main" id="{07643FE0-3423-5A36-D1A3-7DEA0EBBCBE0}"/>
              </a:ext>
            </a:extLst>
          </p:cNvPr>
          <p:cNvSpPr>
            <a:spLocks noGrp="1"/>
          </p:cNvSpPr>
          <p:nvPr>
            <p:ph type="sldNum" sz="quarter" idx="12"/>
          </p:nvPr>
        </p:nvSpPr>
        <p:spPr/>
        <p:txBody>
          <a:bodyPr/>
          <a:lstStyle/>
          <a:p>
            <a:fld id="{7DC1BBB0-96F0-4077-A278-0F3FB5C104D3}" type="slidenum">
              <a:rPr lang="en-US" smtClean="0"/>
              <a:t>29</a:t>
            </a:fld>
            <a:endParaRPr lang="en-US"/>
          </a:p>
        </p:txBody>
      </p:sp>
    </p:spTree>
    <p:extLst>
      <p:ext uri="{BB962C8B-B14F-4D97-AF65-F5344CB8AC3E}">
        <p14:creationId xmlns:p14="http://schemas.microsoft.com/office/powerpoint/2010/main" val="79339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E59A-E655-205D-B4DA-E7DB8859EF5E}"/>
              </a:ext>
            </a:extLst>
          </p:cNvPr>
          <p:cNvSpPr>
            <a:spLocks noGrp="1"/>
          </p:cNvSpPr>
          <p:nvPr>
            <p:ph type="title"/>
          </p:nvPr>
        </p:nvSpPr>
        <p:spPr/>
        <p:txBody>
          <a:bodyPr/>
          <a:lstStyle/>
          <a:p>
            <a:r>
              <a:rPr lang="en-US" dirty="0"/>
              <a:t>Data Cleaning</a:t>
            </a:r>
          </a:p>
        </p:txBody>
      </p:sp>
      <p:sp>
        <p:nvSpPr>
          <p:cNvPr id="3" name="TextBox 2">
            <a:extLst>
              <a:ext uri="{FF2B5EF4-FFF2-40B4-BE49-F238E27FC236}">
                <a16:creationId xmlns:a16="http://schemas.microsoft.com/office/drawing/2014/main" id="{94283572-A574-1418-A819-CB0BB18BC2E0}"/>
              </a:ext>
            </a:extLst>
          </p:cNvPr>
          <p:cNvSpPr txBox="1"/>
          <p:nvPr/>
        </p:nvSpPr>
        <p:spPr>
          <a:xfrm>
            <a:off x="1593436" y="1676400"/>
            <a:ext cx="9782801" cy="2954655"/>
          </a:xfrm>
          <a:prstGeom prst="rect">
            <a:avLst/>
          </a:prstGeom>
          <a:noFill/>
        </p:spPr>
        <p:txBody>
          <a:bodyPr wrap="square" rtlCol="0">
            <a:spAutoFit/>
          </a:bodyPr>
          <a:lstStyle/>
          <a:p>
            <a:pPr algn="l"/>
            <a:r>
              <a:rPr lang="en-US" sz="2400" b="1" i="0" dirty="0">
                <a:solidFill>
                  <a:srgbClr val="373A3C"/>
                </a:solidFill>
                <a:effectLst/>
                <a:latin typeface="Source Sans Pro" panose="020F0502020204030204" pitchFamily="34" charset="0"/>
              </a:rPr>
              <a:t>Data cleaning</a:t>
            </a:r>
            <a:r>
              <a:rPr lang="en-US" sz="2400" b="0" i="0" dirty="0">
                <a:solidFill>
                  <a:srgbClr val="373A3C"/>
                </a:solidFill>
                <a:effectLst/>
                <a:latin typeface="Source Sans Pro" panose="020F0502020204030204" pitchFamily="34" charset="0"/>
              </a:rPr>
              <a:t>, also called </a:t>
            </a:r>
            <a:r>
              <a:rPr lang="en-US" sz="2400" b="1" i="0" dirty="0">
                <a:solidFill>
                  <a:srgbClr val="373A3C"/>
                </a:solidFill>
                <a:effectLst/>
                <a:latin typeface="Source Sans Pro" panose="020F0502020204030204" pitchFamily="34" charset="0"/>
              </a:rPr>
              <a:t>data wrangling</a:t>
            </a:r>
            <a:r>
              <a:rPr lang="en-US" sz="2400" b="0" i="0" dirty="0">
                <a:solidFill>
                  <a:srgbClr val="373A3C"/>
                </a:solidFill>
                <a:effectLst/>
                <a:latin typeface="Source Sans Pro" panose="020F0502020204030204" pitchFamily="34" charset="0"/>
              </a:rPr>
              <a:t>, is the process of transforming raw data to facilitate subsequent analysis. It is often used to address issues like:</a:t>
            </a:r>
          </a:p>
          <a:p>
            <a:pPr algn="l">
              <a:buFont typeface="Arial" panose="020B0604020202020204" pitchFamily="34" charset="0"/>
              <a:buChar char="•"/>
            </a:pPr>
            <a:r>
              <a:rPr lang="en-US" sz="2400" b="0" i="0" dirty="0">
                <a:solidFill>
                  <a:srgbClr val="373A3C"/>
                </a:solidFill>
                <a:effectLst/>
                <a:latin typeface="Source Sans Pro" panose="020F0502020204030204" pitchFamily="34" charset="0"/>
              </a:rPr>
              <a:t>Unclear structure or formatting</a:t>
            </a:r>
          </a:p>
          <a:p>
            <a:pPr algn="l">
              <a:buFont typeface="Arial" panose="020B0604020202020204" pitchFamily="34" charset="0"/>
              <a:buChar char="•"/>
            </a:pPr>
            <a:r>
              <a:rPr lang="en-US" sz="2400" b="0" i="0" dirty="0">
                <a:solidFill>
                  <a:srgbClr val="373A3C"/>
                </a:solidFill>
                <a:effectLst/>
                <a:latin typeface="Source Sans Pro" panose="020F0502020204030204" pitchFamily="34" charset="0"/>
              </a:rPr>
              <a:t>Missing or corrupted values</a:t>
            </a:r>
          </a:p>
          <a:p>
            <a:pPr algn="l">
              <a:buFont typeface="Arial" panose="020B0604020202020204" pitchFamily="34" charset="0"/>
              <a:buChar char="•"/>
            </a:pPr>
            <a:r>
              <a:rPr lang="en-US" sz="2400" b="0" i="0" dirty="0">
                <a:solidFill>
                  <a:srgbClr val="373A3C"/>
                </a:solidFill>
                <a:effectLst/>
                <a:latin typeface="Source Sans Pro" panose="020F0502020204030204" pitchFamily="34" charset="0"/>
              </a:rPr>
              <a:t>Unit conversions</a:t>
            </a:r>
          </a:p>
          <a:p>
            <a:pPr algn="l">
              <a:buFont typeface="Arial" panose="020B0604020202020204" pitchFamily="34" charset="0"/>
              <a:buChar char="•"/>
            </a:pPr>
            <a:r>
              <a:rPr lang="en-US" sz="2400" b="0" i="0" dirty="0">
                <a:solidFill>
                  <a:srgbClr val="373A3C"/>
                </a:solidFill>
                <a:effectLst/>
                <a:latin typeface="Source Sans Pro" panose="020F0502020204030204" pitchFamily="34" charset="0"/>
              </a:rPr>
              <a:t>…and so on</a:t>
            </a:r>
          </a:p>
          <a:p>
            <a:endParaRPr lang="en-US" dirty="0"/>
          </a:p>
        </p:txBody>
      </p:sp>
      <p:sp>
        <p:nvSpPr>
          <p:cNvPr id="4" name="Slide Number Placeholder 3">
            <a:extLst>
              <a:ext uri="{FF2B5EF4-FFF2-40B4-BE49-F238E27FC236}">
                <a16:creationId xmlns:a16="http://schemas.microsoft.com/office/drawing/2014/main" id="{37B89040-3B56-83C0-74D3-AFDDAF6F64CC}"/>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180435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CCA6-774C-6598-8767-A790AFBEFF65}"/>
              </a:ext>
            </a:extLst>
          </p:cNvPr>
          <p:cNvSpPr>
            <a:spLocks noGrp="1"/>
          </p:cNvSpPr>
          <p:nvPr>
            <p:ph type="title"/>
          </p:nvPr>
        </p:nvSpPr>
        <p:spPr/>
        <p:txBody>
          <a:bodyPr/>
          <a:lstStyle/>
          <a:p>
            <a:r>
              <a:rPr lang="en-US" dirty="0"/>
              <a:t>Data Transformation and Normalization</a:t>
            </a:r>
          </a:p>
        </p:txBody>
      </p:sp>
      <p:sp>
        <p:nvSpPr>
          <p:cNvPr id="3" name="Content Placeholder 2">
            <a:extLst>
              <a:ext uri="{FF2B5EF4-FFF2-40B4-BE49-F238E27FC236}">
                <a16:creationId xmlns:a16="http://schemas.microsoft.com/office/drawing/2014/main" id="{9D2728C2-C43B-D612-9E3A-7CF6E40FAC2C}"/>
              </a:ext>
            </a:extLst>
          </p:cNvPr>
          <p:cNvSpPr>
            <a:spLocks noGrp="1"/>
          </p:cNvSpPr>
          <p:nvPr>
            <p:ph idx="1"/>
          </p:nvPr>
        </p:nvSpPr>
        <p:spPr/>
        <p:txBody>
          <a:bodyPr>
            <a:normAutofit/>
          </a:bodyPr>
          <a:lstStyle/>
          <a:p>
            <a:r>
              <a:rPr lang="en-US" sz="2400" dirty="0">
                <a:solidFill>
                  <a:schemeClr val="tx2"/>
                </a:solidFill>
              </a:rPr>
              <a:t>The overall goal of transforming our data is to create a more normal (*Gaussian*) distribution aka a bell curve. In general, normal distributions tend to produce better results in a model because there are about equal observations above and below the mean and the mean and median are the same. Models run under the assumption your data is normally distributed.</a:t>
            </a:r>
          </a:p>
        </p:txBody>
      </p:sp>
      <p:pic>
        <p:nvPicPr>
          <p:cNvPr id="5" name="Picture 4">
            <a:extLst>
              <a:ext uri="{FF2B5EF4-FFF2-40B4-BE49-F238E27FC236}">
                <a16:creationId xmlns:a16="http://schemas.microsoft.com/office/drawing/2014/main" id="{EDAFC36D-9D4F-6B8B-E647-7BD633235236}"/>
              </a:ext>
            </a:extLst>
          </p:cNvPr>
          <p:cNvPicPr>
            <a:picLocks noChangeAspect="1"/>
          </p:cNvPicPr>
          <p:nvPr/>
        </p:nvPicPr>
        <p:blipFill>
          <a:blip r:embed="rId2"/>
          <a:stretch>
            <a:fillRect/>
          </a:stretch>
        </p:blipFill>
        <p:spPr>
          <a:xfrm>
            <a:off x="1979612" y="3733801"/>
            <a:ext cx="3877456" cy="2915024"/>
          </a:xfrm>
          <a:prstGeom prst="rect">
            <a:avLst/>
          </a:prstGeom>
        </p:spPr>
      </p:pic>
      <p:sp>
        <p:nvSpPr>
          <p:cNvPr id="4" name="Slide Number Placeholder 3">
            <a:extLst>
              <a:ext uri="{FF2B5EF4-FFF2-40B4-BE49-F238E27FC236}">
                <a16:creationId xmlns:a16="http://schemas.microsoft.com/office/drawing/2014/main" id="{48A27B76-7B54-AAE8-CEEA-BCA7F09F61B7}"/>
              </a:ext>
            </a:extLst>
          </p:cNvPr>
          <p:cNvSpPr>
            <a:spLocks noGrp="1"/>
          </p:cNvSpPr>
          <p:nvPr>
            <p:ph type="sldNum" sz="quarter" idx="12"/>
          </p:nvPr>
        </p:nvSpPr>
        <p:spPr/>
        <p:txBody>
          <a:bodyPr/>
          <a:lstStyle/>
          <a:p>
            <a:fld id="{7DC1BBB0-96F0-4077-A278-0F3FB5C104D3}" type="slidenum">
              <a:rPr lang="en-US" smtClean="0"/>
              <a:t>30</a:t>
            </a:fld>
            <a:endParaRPr lang="en-US"/>
          </a:p>
        </p:txBody>
      </p:sp>
    </p:spTree>
    <p:extLst>
      <p:ext uri="{BB962C8B-B14F-4D97-AF65-F5344CB8AC3E}">
        <p14:creationId xmlns:p14="http://schemas.microsoft.com/office/powerpoint/2010/main" val="133103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32BD-DE71-378E-4462-CA8D9382C535}"/>
              </a:ext>
            </a:extLst>
          </p:cNvPr>
          <p:cNvSpPr>
            <a:spLocks noGrp="1"/>
          </p:cNvSpPr>
          <p:nvPr>
            <p:ph type="title"/>
          </p:nvPr>
        </p:nvSpPr>
        <p:spPr/>
        <p:txBody>
          <a:bodyPr/>
          <a:lstStyle/>
          <a:p>
            <a:r>
              <a:rPr lang="en-US" dirty="0"/>
              <a:t>Scaling</a:t>
            </a:r>
          </a:p>
        </p:txBody>
      </p:sp>
      <p:sp>
        <p:nvSpPr>
          <p:cNvPr id="3" name="Content Placeholder 2">
            <a:extLst>
              <a:ext uri="{FF2B5EF4-FFF2-40B4-BE49-F238E27FC236}">
                <a16:creationId xmlns:a16="http://schemas.microsoft.com/office/drawing/2014/main" id="{A5158F22-FFAC-27EA-5BD6-3F0AFC115C6B}"/>
              </a:ext>
            </a:extLst>
          </p:cNvPr>
          <p:cNvSpPr>
            <a:spLocks noGrp="1"/>
          </p:cNvSpPr>
          <p:nvPr>
            <p:ph idx="1"/>
          </p:nvPr>
        </p:nvSpPr>
        <p:spPr/>
        <p:txBody>
          <a:bodyPr>
            <a:normAutofit/>
          </a:bodyPr>
          <a:lstStyle/>
          <a:p>
            <a:r>
              <a:rPr lang="en-US" sz="2400" b="0" i="0" dirty="0">
                <a:solidFill>
                  <a:srgbClr val="111111"/>
                </a:solidFill>
                <a:effectLst/>
                <a:latin typeface="open sans" panose="020B0606030504020204" pitchFamily="34" charset="0"/>
              </a:rPr>
              <a:t>In practice, we often encounter different types of variables in the same dataset. A significant issue is that the range of the variables may differ a lot. Using the original scale may put more weights on the variables with a large range. In order to deal with this problem, we need to apply the technique of features rescaling to independent variables or features of data in the step of data pre-processing. </a:t>
            </a:r>
            <a:endParaRPr lang="en-US" sz="2400" dirty="0">
              <a:solidFill>
                <a:schemeClr val="tx2"/>
              </a:solidFill>
            </a:endParaRPr>
          </a:p>
          <a:p>
            <a:r>
              <a:rPr lang="en-US" sz="2400" dirty="0">
                <a:solidFill>
                  <a:schemeClr val="tx2"/>
                </a:solidFill>
              </a:rPr>
              <a:t>The goal of applying Feature Scaling is to make sure features are on almost the same scale so that each feature is equally important and make it easier to process by most ML algorithms</a:t>
            </a:r>
          </a:p>
        </p:txBody>
      </p:sp>
      <p:sp>
        <p:nvSpPr>
          <p:cNvPr id="4" name="Slide Number Placeholder 3">
            <a:extLst>
              <a:ext uri="{FF2B5EF4-FFF2-40B4-BE49-F238E27FC236}">
                <a16:creationId xmlns:a16="http://schemas.microsoft.com/office/drawing/2014/main" id="{093D8D4E-83C0-E9CF-4925-FBB5A1C570A4}"/>
              </a:ext>
            </a:extLst>
          </p:cNvPr>
          <p:cNvSpPr>
            <a:spLocks noGrp="1"/>
          </p:cNvSpPr>
          <p:nvPr>
            <p:ph type="sldNum" sz="quarter" idx="12"/>
          </p:nvPr>
        </p:nvSpPr>
        <p:spPr/>
        <p:txBody>
          <a:bodyPr/>
          <a:lstStyle/>
          <a:p>
            <a:fld id="{7DC1BBB0-96F0-4077-A278-0F3FB5C104D3}" type="slidenum">
              <a:rPr lang="en-US" smtClean="0"/>
              <a:t>31</a:t>
            </a:fld>
            <a:endParaRPr lang="en-US"/>
          </a:p>
        </p:txBody>
      </p:sp>
    </p:spTree>
    <p:extLst>
      <p:ext uri="{BB962C8B-B14F-4D97-AF65-F5344CB8AC3E}">
        <p14:creationId xmlns:p14="http://schemas.microsoft.com/office/powerpoint/2010/main" val="64964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138D-7F91-B52F-A22D-A850C5EA1BFE}"/>
              </a:ext>
            </a:extLst>
          </p:cNvPr>
          <p:cNvSpPr>
            <a:spLocks noGrp="1"/>
          </p:cNvSpPr>
          <p:nvPr>
            <p:ph type="title"/>
          </p:nvPr>
        </p:nvSpPr>
        <p:spPr/>
        <p:txBody>
          <a:bodyPr>
            <a:normAutofit/>
          </a:bodyPr>
          <a:lstStyle/>
          <a:p>
            <a:r>
              <a:rPr lang="en-US" dirty="0">
                <a:solidFill>
                  <a:schemeClr val="tx2"/>
                </a:solidFill>
                <a:latin typeface="Nunito" pitchFamily="2" charset="0"/>
              </a:rPr>
              <a:t>Normalization  and Transformation Techniques</a:t>
            </a:r>
            <a:endParaRPr lang="en-US" dirty="0">
              <a:solidFill>
                <a:schemeClr val="tx2"/>
              </a:solidFill>
            </a:endParaRPr>
          </a:p>
        </p:txBody>
      </p:sp>
      <p:sp>
        <p:nvSpPr>
          <p:cNvPr id="3" name="Content Placeholder 2">
            <a:extLst>
              <a:ext uri="{FF2B5EF4-FFF2-40B4-BE49-F238E27FC236}">
                <a16:creationId xmlns:a16="http://schemas.microsoft.com/office/drawing/2014/main" id="{6346B80F-FFEE-EE92-7886-9A1F79E006B3}"/>
              </a:ext>
            </a:extLst>
          </p:cNvPr>
          <p:cNvSpPr>
            <a:spLocks noGrp="1"/>
          </p:cNvSpPr>
          <p:nvPr>
            <p:ph idx="1"/>
          </p:nvPr>
        </p:nvSpPr>
        <p:spPr/>
        <p:txBody>
          <a:bodyPr>
            <a:normAutofit/>
          </a:bodyPr>
          <a:lstStyle/>
          <a:p>
            <a:pPr algn="l" fontAlgn="base">
              <a:buFont typeface="+mj-lt"/>
              <a:buAutoNum type="arabicPeriod"/>
            </a:pPr>
            <a:r>
              <a:rPr lang="en-US" b="1" i="0" dirty="0">
                <a:solidFill>
                  <a:schemeClr val="tx2"/>
                </a:solidFill>
                <a:effectLst/>
                <a:latin typeface="Nunito" pitchFamily="2" charset="0"/>
              </a:rPr>
              <a:t>Min-Max normalization</a:t>
            </a:r>
          </a:p>
          <a:p>
            <a:pPr algn="l" fontAlgn="base">
              <a:buFont typeface="+mj-lt"/>
              <a:buAutoNum type="arabicPeriod"/>
            </a:pPr>
            <a:r>
              <a:rPr lang="en-US" b="1" i="0" dirty="0">
                <a:solidFill>
                  <a:schemeClr val="tx2"/>
                </a:solidFill>
                <a:effectLst/>
                <a:latin typeface="Nunito" pitchFamily="2" charset="0"/>
              </a:rPr>
              <a:t>Z-score normalization</a:t>
            </a:r>
          </a:p>
        </p:txBody>
      </p:sp>
      <p:sp>
        <p:nvSpPr>
          <p:cNvPr id="4" name="Slide Number Placeholder 3">
            <a:extLst>
              <a:ext uri="{FF2B5EF4-FFF2-40B4-BE49-F238E27FC236}">
                <a16:creationId xmlns:a16="http://schemas.microsoft.com/office/drawing/2014/main" id="{B32A8167-BA56-DD6F-4850-C48D212CAC0D}"/>
              </a:ext>
            </a:extLst>
          </p:cNvPr>
          <p:cNvSpPr>
            <a:spLocks noGrp="1"/>
          </p:cNvSpPr>
          <p:nvPr>
            <p:ph type="sldNum" sz="quarter" idx="12"/>
          </p:nvPr>
        </p:nvSpPr>
        <p:spPr/>
        <p:txBody>
          <a:bodyPr/>
          <a:lstStyle/>
          <a:p>
            <a:fld id="{7DC1BBB0-96F0-4077-A278-0F3FB5C104D3}" type="slidenum">
              <a:rPr lang="en-US" smtClean="0"/>
              <a:t>32</a:t>
            </a:fld>
            <a:endParaRPr lang="en-US"/>
          </a:p>
        </p:txBody>
      </p:sp>
    </p:spTree>
    <p:extLst>
      <p:ext uri="{BB962C8B-B14F-4D97-AF65-F5344CB8AC3E}">
        <p14:creationId xmlns:p14="http://schemas.microsoft.com/office/powerpoint/2010/main" val="1062940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7F6D-24BF-E4BF-E24D-C59DAF5E3A05}"/>
              </a:ext>
            </a:extLst>
          </p:cNvPr>
          <p:cNvSpPr>
            <a:spLocks noGrp="1"/>
          </p:cNvSpPr>
          <p:nvPr>
            <p:ph type="title"/>
          </p:nvPr>
        </p:nvSpPr>
        <p:spPr/>
        <p:txBody>
          <a:bodyPr/>
          <a:lstStyle/>
          <a:p>
            <a:pPr algn="l" fontAlgn="base">
              <a:buFont typeface="+mj-lt"/>
              <a:buAutoNum type="arabicPeriod"/>
            </a:pPr>
            <a:r>
              <a:rPr lang="en-US" b="1" i="0" dirty="0">
                <a:solidFill>
                  <a:schemeClr val="tx2"/>
                </a:solidFill>
                <a:effectLst/>
                <a:latin typeface="Nunito" pitchFamily="2" charset="0"/>
              </a:rPr>
              <a:t>Min-Max normalization</a:t>
            </a:r>
          </a:p>
        </p:txBody>
      </p:sp>
      <p:sp>
        <p:nvSpPr>
          <p:cNvPr id="3" name="Content Placeholder 2">
            <a:extLst>
              <a:ext uri="{FF2B5EF4-FFF2-40B4-BE49-F238E27FC236}">
                <a16:creationId xmlns:a16="http://schemas.microsoft.com/office/drawing/2014/main" id="{2D00FC7E-35BC-0A84-877F-EDA9009C426E}"/>
              </a:ext>
            </a:extLst>
          </p:cNvPr>
          <p:cNvSpPr>
            <a:spLocks noGrp="1"/>
          </p:cNvSpPr>
          <p:nvPr>
            <p:ph idx="1"/>
          </p:nvPr>
        </p:nvSpPr>
        <p:spPr/>
        <p:txBody>
          <a:bodyPr/>
          <a:lstStyle/>
          <a:p>
            <a:r>
              <a:rPr lang="en-US" b="0" i="0" dirty="0">
                <a:solidFill>
                  <a:srgbClr val="111111"/>
                </a:solidFill>
                <a:effectLst/>
                <a:latin typeface="open sans" panose="020B0606030504020204" pitchFamily="34" charset="0"/>
              </a:rPr>
              <a:t>This technique is to re-scales features with a distribution value between 0 and 1. For every feature, the minimum value of that feature gets transformed into 0, and the maximum value gets transformed into 1. The general equation is shown below:</a:t>
            </a:r>
            <a:endParaRPr lang="en-US" dirty="0"/>
          </a:p>
        </p:txBody>
      </p:sp>
      <p:pic>
        <p:nvPicPr>
          <p:cNvPr id="5" name="Picture 4">
            <a:extLst>
              <a:ext uri="{FF2B5EF4-FFF2-40B4-BE49-F238E27FC236}">
                <a16:creationId xmlns:a16="http://schemas.microsoft.com/office/drawing/2014/main" id="{5AD5A45C-4D70-6315-5B5D-198CDF7CE160}"/>
              </a:ext>
            </a:extLst>
          </p:cNvPr>
          <p:cNvPicPr>
            <a:picLocks noChangeAspect="1"/>
          </p:cNvPicPr>
          <p:nvPr/>
        </p:nvPicPr>
        <p:blipFill>
          <a:blip r:embed="rId2"/>
          <a:stretch>
            <a:fillRect/>
          </a:stretch>
        </p:blipFill>
        <p:spPr>
          <a:xfrm>
            <a:off x="3046412" y="4191000"/>
            <a:ext cx="5706271" cy="1524213"/>
          </a:xfrm>
          <a:prstGeom prst="rect">
            <a:avLst/>
          </a:prstGeom>
        </p:spPr>
      </p:pic>
      <p:sp>
        <p:nvSpPr>
          <p:cNvPr id="4" name="Slide Number Placeholder 3">
            <a:extLst>
              <a:ext uri="{FF2B5EF4-FFF2-40B4-BE49-F238E27FC236}">
                <a16:creationId xmlns:a16="http://schemas.microsoft.com/office/drawing/2014/main" id="{971C2620-911E-8C84-A3D4-FB168469ABEC}"/>
              </a:ext>
            </a:extLst>
          </p:cNvPr>
          <p:cNvSpPr>
            <a:spLocks noGrp="1"/>
          </p:cNvSpPr>
          <p:nvPr>
            <p:ph type="sldNum" sz="quarter" idx="12"/>
          </p:nvPr>
        </p:nvSpPr>
        <p:spPr/>
        <p:txBody>
          <a:bodyPr/>
          <a:lstStyle/>
          <a:p>
            <a:fld id="{7DC1BBB0-96F0-4077-A278-0F3FB5C104D3}" type="slidenum">
              <a:rPr lang="en-US" smtClean="0"/>
              <a:t>33</a:t>
            </a:fld>
            <a:endParaRPr lang="en-US"/>
          </a:p>
        </p:txBody>
      </p:sp>
    </p:spTree>
    <p:extLst>
      <p:ext uri="{BB962C8B-B14F-4D97-AF65-F5344CB8AC3E}">
        <p14:creationId xmlns:p14="http://schemas.microsoft.com/office/powerpoint/2010/main" val="5089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F1AC-2165-EC8A-9BA1-73EF0AE9E7E0}"/>
              </a:ext>
            </a:extLst>
          </p:cNvPr>
          <p:cNvSpPr>
            <a:spLocks noGrp="1"/>
          </p:cNvSpPr>
          <p:nvPr>
            <p:ph type="title"/>
          </p:nvPr>
        </p:nvSpPr>
        <p:spPr/>
        <p:txBody>
          <a:bodyPr/>
          <a:lstStyle/>
          <a:p>
            <a:r>
              <a:rPr lang="en-US" dirty="0"/>
              <a:t>Implementation using python</a:t>
            </a:r>
          </a:p>
        </p:txBody>
      </p:sp>
      <p:sp>
        <p:nvSpPr>
          <p:cNvPr id="3" name="Content Placeholder 2">
            <a:extLst>
              <a:ext uri="{FF2B5EF4-FFF2-40B4-BE49-F238E27FC236}">
                <a16:creationId xmlns:a16="http://schemas.microsoft.com/office/drawing/2014/main" id="{E6666D04-DB38-CAF6-1381-1AA38EDE727D}"/>
              </a:ext>
            </a:extLst>
          </p:cNvPr>
          <p:cNvSpPr>
            <a:spLocks noGrp="1"/>
          </p:cNvSpPr>
          <p:nvPr>
            <p:ph idx="1"/>
          </p:nvPr>
        </p:nvSpPr>
        <p:spPr/>
        <p:txBody>
          <a:bodyPr/>
          <a:lstStyle/>
          <a:p>
            <a:pPr marL="0" indent="0">
              <a:buNone/>
            </a:pPr>
            <a:r>
              <a:rPr lang="en-US" dirty="0">
                <a:solidFill>
                  <a:srgbClr val="0070C0"/>
                </a:solidFill>
              </a:rPr>
              <a:t>from </a:t>
            </a:r>
            <a:r>
              <a:rPr lang="en-US" dirty="0" err="1">
                <a:solidFill>
                  <a:srgbClr val="FF0000"/>
                </a:solidFill>
              </a:rPr>
              <a:t>sklearn.preprocessing</a:t>
            </a:r>
            <a:r>
              <a:rPr lang="en-US" dirty="0">
                <a:solidFill>
                  <a:srgbClr val="FF0000"/>
                </a:solidFill>
              </a:rPr>
              <a:t> </a:t>
            </a:r>
            <a:r>
              <a:rPr lang="en-US" dirty="0"/>
              <a:t>i</a:t>
            </a:r>
            <a:r>
              <a:rPr lang="en-US" dirty="0">
                <a:solidFill>
                  <a:srgbClr val="0070C0"/>
                </a:solidFill>
              </a:rPr>
              <a:t>mport </a:t>
            </a:r>
            <a:r>
              <a:rPr lang="en-US" dirty="0" err="1">
                <a:solidFill>
                  <a:srgbClr val="FF0000"/>
                </a:solidFill>
              </a:rPr>
              <a:t>MinMaxScaler</a:t>
            </a:r>
            <a:endParaRPr lang="en-US" dirty="0">
              <a:solidFill>
                <a:srgbClr val="FF0000"/>
              </a:solidFill>
            </a:endParaRPr>
          </a:p>
          <a:p>
            <a:pPr marL="0" indent="0">
              <a:buNone/>
            </a:pPr>
            <a:r>
              <a:rPr lang="en-US" dirty="0">
                <a:solidFill>
                  <a:srgbClr val="0070C0"/>
                </a:solidFill>
              </a:rPr>
              <a:t>scaler = </a:t>
            </a:r>
            <a:r>
              <a:rPr lang="en-US" dirty="0" err="1">
                <a:solidFill>
                  <a:srgbClr val="FF0000"/>
                </a:solidFill>
              </a:rPr>
              <a:t>MinMaxScaler</a:t>
            </a:r>
            <a:r>
              <a:rPr lang="en-US" dirty="0">
                <a:solidFill>
                  <a:srgbClr val="FF0000"/>
                </a:solidFill>
              </a:rPr>
              <a:t>()</a:t>
            </a:r>
          </a:p>
          <a:p>
            <a:pPr marL="0" indent="0">
              <a:buNone/>
            </a:pPr>
            <a:r>
              <a:rPr lang="en-US" dirty="0" err="1">
                <a:solidFill>
                  <a:srgbClr val="0070C0"/>
                </a:solidFill>
              </a:rPr>
              <a:t>scaler</a:t>
            </a:r>
            <a:r>
              <a:rPr lang="en-US" dirty="0" err="1">
                <a:solidFill>
                  <a:srgbClr val="7030A0"/>
                </a:solidFill>
              </a:rPr>
              <a:t>.</a:t>
            </a:r>
            <a:r>
              <a:rPr lang="en-US" dirty="0" err="1">
                <a:solidFill>
                  <a:srgbClr val="FF0000"/>
                </a:solidFill>
              </a:rPr>
              <a:t>fit</a:t>
            </a:r>
            <a:r>
              <a:rPr lang="en-US" dirty="0">
                <a:solidFill>
                  <a:srgbClr val="0070C0"/>
                </a:solidFill>
              </a:rPr>
              <a:t>(</a:t>
            </a:r>
            <a:r>
              <a:rPr lang="en-US" dirty="0" err="1">
                <a:solidFill>
                  <a:srgbClr val="0070C0"/>
                </a:solidFill>
              </a:rPr>
              <a:t>df</a:t>
            </a:r>
            <a:r>
              <a:rPr lang="en-US" dirty="0">
                <a:solidFill>
                  <a:srgbClr val="0070C0"/>
                </a:solidFill>
              </a:rPr>
              <a:t>)</a:t>
            </a:r>
          </a:p>
          <a:p>
            <a:pPr marL="0" indent="0">
              <a:buNone/>
            </a:pPr>
            <a:r>
              <a:rPr lang="en-US" dirty="0" err="1">
                <a:solidFill>
                  <a:srgbClr val="0070C0"/>
                </a:solidFill>
              </a:rPr>
              <a:t>scaled_features</a:t>
            </a:r>
            <a:r>
              <a:rPr lang="en-US" dirty="0">
                <a:solidFill>
                  <a:srgbClr val="0070C0"/>
                </a:solidFill>
              </a:rPr>
              <a:t> = </a:t>
            </a:r>
            <a:r>
              <a:rPr lang="en-US" dirty="0" err="1">
                <a:solidFill>
                  <a:srgbClr val="0070C0"/>
                </a:solidFill>
              </a:rPr>
              <a:t>scaler.</a:t>
            </a:r>
            <a:r>
              <a:rPr lang="en-US" dirty="0" err="1">
                <a:solidFill>
                  <a:srgbClr val="FF0000"/>
                </a:solidFill>
              </a:rPr>
              <a:t>transform</a:t>
            </a:r>
            <a:r>
              <a:rPr lang="en-US" dirty="0">
                <a:solidFill>
                  <a:srgbClr val="0070C0"/>
                </a:solidFill>
              </a:rPr>
              <a:t>(</a:t>
            </a:r>
            <a:r>
              <a:rPr lang="en-US" dirty="0" err="1">
                <a:solidFill>
                  <a:srgbClr val="0070C0"/>
                </a:solidFill>
              </a:rPr>
              <a:t>df</a:t>
            </a:r>
            <a:r>
              <a:rPr lang="en-US" dirty="0">
                <a:solidFill>
                  <a:srgbClr val="0070C0"/>
                </a:solidFill>
              </a:rPr>
              <a:t>)</a:t>
            </a:r>
          </a:p>
          <a:p>
            <a:pPr marL="0" indent="0">
              <a:buNone/>
            </a:pPr>
            <a:r>
              <a:rPr lang="en-US" dirty="0">
                <a:solidFill>
                  <a:srgbClr val="00B050"/>
                </a:solidFill>
              </a:rPr>
              <a:t>#Convert to table format - </a:t>
            </a:r>
            <a:r>
              <a:rPr lang="en-US" dirty="0" err="1">
                <a:solidFill>
                  <a:srgbClr val="00B050"/>
                </a:solidFill>
              </a:rPr>
              <a:t>MinMaxScaler</a:t>
            </a:r>
            <a:endParaRPr lang="en-US" dirty="0">
              <a:solidFill>
                <a:srgbClr val="00B050"/>
              </a:solidFill>
            </a:endParaRPr>
          </a:p>
          <a:p>
            <a:pPr marL="0" indent="0">
              <a:buNone/>
            </a:pPr>
            <a:r>
              <a:rPr lang="en-US" dirty="0" err="1">
                <a:solidFill>
                  <a:srgbClr val="0070C0"/>
                </a:solidFill>
              </a:rPr>
              <a:t>df_MinMax</a:t>
            </a:r>
            <a:r>
              <a:rPr lang="en-US" dirty="0">
                <a:solidFill>
                  <a:srgbClr val="0070C0"/>
                </a:solidFill>
              </a:rPr>
              <a:t> = </a:t>
            </a:r>
            <a:r>
              <a:rPr lang="en-US" dirty="0" err="1">
                <a:solidFill>
                  <a:srgbClr val="FF0000"/>
                </a:solidFill>
              </a:rPr>
              <a:t>pd.DataFrame</a:t>
            </a:r>
            <a:r>
              <a:rPr lang="en-US" dirty="0">
                <a:solidFill>
                  <a:srgbClr val="0070C0"/>
                </a:solidFill>
              </a:rPr>
              <a:t>(data=</a:t>
            </a:r>
            <a:r>
              <a:rPr lang="en-US" dirty="0" err="1">
                <a:solidFill>
                  <a:srgbClr val="0070C0"/>
                </a:solidFill>
              </a:rPr>
              <a:t>scaled_features</a:t>
            </a:r>
            <a:r>
              <a:rPr lang="en-US" dirty="0">
                <a:solidFill>
                  <a:srgbClr val="0070C0"/>
                </a:solidFill>
              </a:rPr>
              <a:t>, columns=["Age", "Salary","Purchased","Country_France","</a:t>
            </a:r>
            <a:r>
              <a:rPr lang="en-US" dirty="0" err="1">
                <a:solidFill>
                  <a:srgbClr val="0070C0"/>
                </a:solidFill>
              </a:rPr>
              <a:t>Country_Germany</a:t>
            </a:r>
            <a:r>
              <a:rPr lang="en-US" dirty="0">
                <a:solidFill>
                  <a:srgbClr val="0070C0"/>
                </a:solidFill>
              </a:rPr>
              <a:t>", "</a:t>
            </a:r>
            <a:r>
              <a:rPr lang="en-US" dirty="0" err="1">
                <a:solidFill>
                  <a:srgbClr val="0070C0"/>
                </a:solidFill>
              </a:rPr>
              <a:t>Country_spain</a:t>
            </a:r>
            <a:r>
              <a:rPr lang="en-US" dirty="0">
                <a:solidFill>
                  <a:srgbClr val="0070C0"/>
                </a:solidFill>
              </a:rPr>
              <a:t>"])</a:t>
            </a:r>
          </a:p>
        </p:txBody>
      </p:sp>
      <p:sp>
        <p:nvSpPr>
          <p:cNvPr id="4" name="Slide Number Placeholder 3">
            <a:extLst>
              <a:ext uri="{FF2B5EF4-FFF2-40B4-BE49-F238E27FC236}">
                <a16:creationId xmlns:a16="http://schemas.microsoft.com/office/drawing/2014/main" id="{76AB66F1-8364-5C02-04FF-F21BC82DEE52}"/>
              </a:ext>
            </a:extLst>
          </p:cNvPr>
          <p:cNvSpPr>
            <a:spLocks noGrp="1"/>
          </p:cNvSpPr>
          <p:nvPr>
            <p:ph type="sldNum" sz="quarter" idx="12"/>
          </p:nvPr>
        </p:nvSpPr>
        <p:spPr/>
        <p:txBody>
          <a:bodyPr/>
          <a:lstStyle/>
          <a:p>
            <a:fld id="{7DC1BBB0-96F0-4077-A278-0F3FB5C104D3}" type="slidenum">
              <a:rPr lang="en-US" smtClean="0"/>
              <a:t>34</a:t>
            </a:fld>
            <a:endParaRPr lang="en-US"/>
          </a:p>
        </p:txBody>
      </p:sp>
    </p:spTree>
    <p:extLst>
      <p:ext uri="{BB962C8B-B14F-4D97-AF65-F5344CB8AC3E}">
        <p14:creationId xmlns:p14="http://schemas.microsoft.com/office/powerpoint/2010/main" val="70024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755F-6E5A-BAC2-62BE-310DB2174163}"/>
              </a:ext>
            </a:extLst>
          </p:cNvPr>
          <p:cNvSpPr>
            <a:spLocks noGrp="1"/>
          </p:cNvSpPr>
          <p:nvPr>
            <p:ph type="title"/>
          </p:nvPr>
        </p:nvSpPr>
        <p:spPr/>
        <p:txBody>
          <a:bodyPr/>
          <a:lstStyle/>
          <a:p>
            <a:r>
              <a:rPr lang="en-US" b="1" i="0" dirty="0">
                <a:solidFill>
                  <a:schemeClr val="tx2"/>
                </a:solidFill>
                <a:effectLst/>
                <a:latin typeface="Nunito" pitchFamily="2" charset="0"/>
              </a:rPr>
              <a:t>2.Z-score normalization</a:t>
            </a:r>
            <a:br>
              <a:rPr lang="en-US" b="1" i="0" dirty="0">
                <a:solidFill>
                  <a:schemeClr val="tx2"/>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99573653-8DFF-B1BE-7B03-8C72DEDB6E06}"/>
              </a:ext>
            </a:extLst>
          </p:cNvPr>
          <p:cNvSpPr>
            <a:spLocks noGrp="1"/>
          </p:cNvSpPr>
          <p:nvPr>
            <p:ph idx="1"/>
          </p:nvPr>
        </p:nvSpPr>
        <p:spPr/>
        <p:txBody>
          <a:bodyPr>
            <a:normAutofit/>
          </a:bodyPr>
          <a:lstStyle/>
          <a:p>
            <a:r>
              <a:rPr lang="en-US" sz="2400" dirty="0">
                <a:solidFill>
                  <a:schemeClr val="tx2"/>
                </a:solidFill>
              </a:rPr>
              <a:t>This technique is to re-scale features value with the distribution value between 0 and 1 is useful for the optimization algorithms, such as gradient descent, that are used within machine learning algorithms that weight inputs (e.g., regression and neural networks). Rescaling is also used for algorithms that use distance measurements, for example, K-Nearest-</a:t>
            </a:r>
            <a:r>
              <a:rPr lang="en-US" sz="2400" dirty="0" err="1">
                <a:solidFill>
                  <a:schemeClr val="tx2"/>
                </a:solidFill>
              </a:rPr>
              <a:t>Neighbours</a:t>
            </a:r>
            <a:r>
              <a:rPr lang="en-US" sz="2400" dirty="0">
                <a:solidFill>
                  <a:schemeClr val="tx2"/>
                </a:solidFill>
              </a:rPr>
              <a:t> (KNN)</a:t>
            </a:r>
          </a:p>
        </p:txBody>
      </p:sp>
      <p:pic>
        <p:nvPicPr>
          <p:cNvPr id="5" name="Picture 4">
            <a:extLst>
              <a:ext uri="{FF2B5EF4-FFF2-40B4-BE49-F238E27FC236}">
                <a16:creationId xmlns:a16="http://schemas.microsoft.com/office/drawing/2014/main" id="{B3846C0A-3FE1-63AF-D810-067C393CF3D5}"/>
              </a:ext>
            </a:extLst>
          </p:cNvPr>
          <p:cNvPicPr>
            <a:picLocks noChangeAspect="1"/>
          </p:cNvPicPr>
          <p:nvPr/>
        </p:nvPicPr>
        <p:blipFill>
          <a:blip r:embed="rId2"/>
          <a:stretch>
            <a:fillRect/>
          </a:stretch>
        </p:blipFill>
        <p:spPr>
          <a:xfrm>
            <a:off x="1751012" y="3899647"/>
            <a:ext cx="7240010" cy="2191056"/>
          </a:xfrm>
          <a:prstGeom prst="rect">
            <a:avLst/>
          </a:prstGeom>
        </p:spPr>
      </p:pic>
      <p:sp>
        <p:nvSpPr>
          <p:cNvPr id="4" name="Slide Number Placeholder 3">
            <a:extLst>
              <a:ext uri="{FF2B5EF4-FFF2-40B4-BE49-F238E27FC236}">
                <a16:creationId xmlns:a16="http://schemas.microsoft.com/office/drawing/2014/main" id="{190457CE-DD0B-58E1-9B00-6307ADB679ED}"/>
              </a:ext>
            </a:extLst>
          </p:cNvPr>
          <p:cNvSpPr>
            <a:spLocks noGrp="1"/>
          </p:cNvSpPr>
          <p:nvPr>
            <p:ph type="sldNum" sz="quarter" idx="12"/>
          </p:nvPr>
        </p:nvSpPr>
        <p:spPr/>
        <p:txBody>
          <a:bodyPr/>
          <a:lstStyle/>
          <a:p>
            <a:fld id="{7DC1BBB0-96F0-4077-A278-0F3FB5C104D3}" type="slidenum">
              <a:rPr lang="en-US" smtClean="0"/>
              <a:t>35</a:t>
            </a:fld>
            <a:endParaRPr lang="en-US"/>
          </a:p>
        </p:txBody>
      </p:sp>
    </p:spTree>
    <p:extLst>
      <p:ext uri="{BB962C8B-B14F-4D97-AF65-F5344CB8AC3E}">
        <p14:creationId xmlns:p14="http://schemas.microsoft.com/office/powerpoint/2010/main" val="185795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5AA2-C567-E3F7-F9AB-D4CA07C13573}"/>
              </a:ext>
            </a:extLst>
          </p:cNvPr>
          <p:cNvSpPr>
            <a:spLocks noGrp="1"/>
          </p:cNvSpPr>
          <p:nvPr>
            <p:ph type="title"/>
          </p:nvPr>
        </p:nvSpPr>
        <p:spPr/>
        <p:txBody>
          <a:bodyPr/>
          <a:lstStyle/>
          <a:p>
            <a:r>
              <a:rPr lang="en-US" dirty="0"/>
              <a:t>Implementation in python</a:t>
            </a:r>
          </a:p>
        </p:txBody>
      </p:sp>
      <p:sp>
        <p:nvSpPr>
          <p:cNvPr id="3" name="Content Placeholder 2">
            <a:extLst>
              <a:ext uri="{FF2B5EF4-FFF2-40B4-BE49-F238E27FC236}">
                <a16:creationId xmlns:a16="http://schemas.microsoft.com/office/drawing/2014/main" id="{2AA1E658-C491-B4E0-7A09-2E1A2EDA553C}"/>
              </a:ext>
            </a:extLst>
          </p:cNvPr>
          <p:cNvSpPr>
            <a:spLocks noGrp="1"/>
          </p:cNvSpPr>
          <p:nvPr>
            <p:ph idx="1"/>
          </p:nvPr>
        </p:nvSpPr>
        <p:spPr/>
        <p:txBody>
          <a:bodyPr>
            <a:normAutofit/>
          </a:bodyPr>
          <a:lstStyle/>
          <a:p>
            <a:pPr marL="0" indent="0">
              <a:buNone/>
            </a:pPr>
            <a:r>
              <a:rPr lang="en-US" dirty="0">
                <a:solidFill>
                  <a:srgbClr val="00B050"/>
                </a:solidFill>
              </a:rPr>
              <a:t>#Import library</a:t>
            </a:r>
          </a:p>
          <a:p>
            <a:pPr marL="0" indent="0">
              <a:buNone/>
            </a:pPr>
            <a:r>
              <a:rPr lang="en-US" dirty="0">
                <a:solidFill>
                  <a:srgbClr val="00B0F0"/>
                </a:solidFill>
              </a:rPr>
              <a:t>from </a:t>
            </a:r>
            <a:r>
              <a:rPr lang="en-US" dirty="0" err="1">
                <a:solidFill>
                  <a:srgbClr val="FF0000"/>
                </a:solidFill>
              </a:rPr>
              <a:t>sklearn.preprocessing</a:t>
            </a:r>
            <a:r>
              <a:rPr lang="en-US" dirty="0">
                <a:solidFill>
                  <a:srgbClr val="FF0000"/>
                </a:solidFill>
              </a:rPr>
              <a:t> </a:t>
            </a:r>
            <a:r>
              <a:rPr lang="en-US" dirty="0">
                <a:solidFill>
                  <a:srgbClr val="00B0F0"/>
                </a:solidFill>
              </a:rPr>
              <a:t>import</a:t>
            </a:r>
            <a:r>
              <a:rPr lang="en-US" dirty="0"/>
              <a:t> </a:t>
            </a:r>
            <a:r>
              <a:rPr lang="en-US" dirty="0" err="1">
                <a:solidFill>
                  <a:srgbClr val="FF0000"/>
                </a:solidFill>
              </a:rPr>
              <a:t>StandardScaler</a:t>
            </a:r>
            <a:endParaRPr lang="en-US" dirty="0">
              <a:solidFill>
                <a:srgbClr val="FF0000"/>
              </a:solidFill>
            </a:endParaRPr>
          </a:p>
          <a:p>
            <a:pPr marL="0" indent="0">
              <a:buNone/>
            </a:pPr>
            <a:r>
              <a:rPr lang="en-US" dirty="0" err="1">
                <a:solidFill>
                  <a:srgbClr val="00B0F0"/>
                </a:solidFill>
              </a:rPr>
              <a:t>sc_X</a:t>
            </a:r>
            <a:r>
              <a:rPr lang="en-US" dirty="0">
                <a:solidFill>
                  <a:srgbClr val="00B0F0"/>
                </a:solidFill>
              </a:rPr>
              <a:t> </a:t>
            </a:r>
            <a:r>
              <a:rPr lang="en-US" dirty="0"/>
              <a:t>= </a:t>
            </a:r>
            <a:r>
              <a:rPr lang="en-US" dirty="0" err="1">
                <a:solidFill>
                  <a:srgbClr val="FF0000"/>
                </a:solidFill>
              </a:rPr>
              <a:t>StandardScaler</a:t>
            </a:r>
            <a:r>
              <a:rPr lang="en-US" dirty="0">
                <a:solidFill>
                  <a:srgbClr val="FF0000"/>
                </a:solidFill>
              </a:rPr>
              <a:t>()</a:t>
            </a:r>
          </a:p>
          <a:p>
            <a:pPr marL="0" indent="0">
              <a:buNone/>
            </a:pPr>
            <a:r>
              <a:rPr lang="en-US" dirty="0" err="1">
                <a:solidFill>
                  <a:srgbClr val="00B0F0"/>
                </a:solidFill>
              </a:rPr>
              <a:t>sc_X</a:t>
            </a:r>
            <a:r>
              <a:rPr lang="en-US" dirty="0">
                <a:solidFill>
                  <a:srgbClr val="00B0F0"/>
                </a:solidFill>
              </a:rPr>
              <a:t> </a:t>
            </a:r>
            <a:r>
              <a:rPr lang="en-US" dirty="0"/>
              <a:t>= </a:t>
            </a:r>
            <a:r>
              <a:rPr lang="en-US" dirty="0" err="1">
                <a:solidFill>
                  <a:srgbClr val="00B0F0"/>
                </a:solidFill>
              </a:rPr>
              <a:t>sc_X</a:t>
            </a:r>
            <a:r>
              <a:rPr lang="en-US" dirty="0" err="1"/>
              <a:t>.</a:t>
            </a:r>
            <a:r>
              <a:rPr lang="en-US" dirty="0" err="1">
                <a:solidFill>
                  <a:srgbClr val="FF0000"/>
                </a:solidFill>
              </a:rPr>
              <a:t>fit_transform</a:t>
            </a:r>
            <a:r>
              <a:rPr lang="en-US" dirty="0"/>
              <a:t>(</a:t>
            </a:r>
            <a:r>
              <a:rPr lang="en-US" dirty="0" err="1">
                <a:solidFill>
                  <a:srgbClr val="00B0F0"/>
                </a:solidFill>
              </a:rPr>
              <a:t>df</a:t>
            </a:r>
            <a:r>
              <a:rPr lang="en-US" dirty="0"/>
              <a:t>)</a:t>
            </a:r>
          </a:p>
          <a:p>
            <a:pPr marL="0" indent="0">
              <a:buNone/>
            </a:pPr>
            <a:r>
              <a:rPr lang="en-US" dirty="0">
                <a:solidFill>
                  <a:srgbClr val="00B050"/>
                </a:solidFill>
              </a:rPr>
              <a:t>#Convert to table format - </a:t>
            </a:r>
            <a:r>
              <a:rPr lang="en-US" dirty="0" err="1">
                <a:solidFill>
                  <a:srgbClr val="00B050"/>
                </a:solidFill>
              </a:rPr>
              <a:t>StandardScaler</a:t>
            </a:r>
            <a:r>
              <a:rPr lang="en-US" dirty="0"/>
              <a:t> </a:t>
            </a:r>
          </a:p>
          <a:p>
            <a:pPr marL="0" indent="0">
              <a:buNone/>
            </a:pPr>
            <a:r>
              <a:rPr lang="en-US" dirty="0" err="1">
                <a:solidFill>
                  <a:srgbClr val="00B0F0"/>
                </a:solidFill>
              </a:rPr>
              <a:t>sc_X</a:t>
            </a:r>
            <a:r>
              <a:rPr lang="en-US" dirty="0"/>
              <a:t> = </a:t>
            </a:r>
            <a:r>
              <a:rPr lang="en-US" dirty="0" err="1">
                <a:solidFill>
                  <a:srgbClr val="FF0000"/>
                </a:solidFill>
              </a:rPr>
              <a:t>pd.DataFrame</a:t>
            </a:r>
            <a:r>
              <a:rPr lang="en-US" dirty="0"/>
              <a:t>(</a:t>
            </a:r>
            <a:r>
              <a:rPr lang="en-US" dirty="0">
                <a:solidFill>
                  <a:srgbClr val="00B0F0"/>
                </a:solidFill>
              </a:rPr>
              <a:t>data=</a:t>
            </a:r>
            <a:r>
              <a:rPr lang="en-US" dirty="0" err="1">
                <a:solidFill>
                  <a:srgbClr val="00B0F0"/>
                </a:solidFill>
              </a:rPr>
              <a:t>sc_X</a:t>
            </a:r>
            <a:r>
              <a:rPr lang="en-US" dirty="0">
                <a:solidFill>
                  <a:srgbClr val="00B0F0"/>
                </a:solidFill>
              </a:rPr>
              <a:t>, columns=["Age", "Salary","Purchased","Country_France","</a:t>
            </a:r>
            <a:r>
              <a:rPr lang="en-US" dirty="0" err="1">
                <a:solidFill>
                  <a:srgbClr val="00B0F0"/>
                </a:solidFill>
              </a:rPr>
              <a:t>Country_Germany</a:t>
            </a:r>
            <a:r>
              <a:rPr lang="en-US" dirty="0">
                <a:solidFill>
                  <a:srgbClr val="00B0F0"/>
                </a:solidFill>
              </a:rPr>
              <a:t>", "</a:t>
            </a:r>
            <a:r>
              <a:rPr lang="en-US" dirty="0" err="1">
                <a:solidFill>
                  <a:srgbClr val="00B0F0"/>
                </a:solidFill>
              </a:rPr>
              <a:t>Country_spain</a:t>
            </a:r>
            <a:r>
              <a:rPr lang="en-US" dirty="0">
                <a:solidFill>
                  <a:srgbClr val="00B0F0"/>
                </a:solidFill>
              </a:rPr>
              <a:t>"]</a:t>
            </a:r>
            <a:r>
              <a:rPr lang="en-US" dirty="0"/>
              <a:t>)</a:t>
            </a:r>
          </a:p>
        </p:txBody>
      </p:sp>
      <p:sp>
        <p:nvSpPr>
          <p:cNvPr id="4" name="Slide Number Placeholder 3">
            <a:extLst>
              <a:ext uri="{FF2B5EF4-FFF2-40B4-BE49-F238E27FC236}">
                <a16:creationId xmlns:a16="http://schemas.microsoft.com/office/drawing/2014/main" id="{3E881142-93F3-C7FB-479D-78BF46948D6F}"/>
              </a:ext>
            </a:extLst>
          </p:cNvPr>
          <p:cNvSpPr>
            <a:spLocks noGrp="1"/>
          </p:cNvSpPr>
          <p:nvPr>
            <p:ph type="sldNum" sz="quarter" idx="12"/>
          </p:nvPr>
        </p:nvSpPr>
        <p:spPr/>
        <p:txBody>
          <a:bodyPr/>
          <a:lstStyle/>
          <a:p>
            <a:fld id="{7DC1BBB0-96F0-4077-A278-0F3FB5C104D3}" type="slidenum">
              <a:rPr lang="en-US" smtClean="0"/>
              <a:t>36</a:t>
            </a:fld>
            <a:endParaRPr lang="en-US"/>
          </a:p>
        </p:txBody>
      </p:sp>
    </p:spTree>
    <p:extLst>
      <p:ext uri="{BB962C8B-B14F-4D97-AF65-F5344CB8AC3E}">
        <p14:creationId xmlns:p14="http://schemas.microsoft.com/office/powerpoint/2010/main" val="218128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F517-818D-C886-181F-B00EE0F96458}"/>
              </a:ext>
            </a:extLst>
          </p:cNvPr>
          <p:cNvSpPr>
            <a:spLocks noGrp="1"/>
          </p:cNvSpPr>
          <p:nvPr>
            <p:ph type="title"/>
          </p:nvPr>
        </p:nvSpPr>
        <p:spPr/>
        <p:txBody>
          <a:bodyPr/>
          <a:lstStyle/>
          <a:p>
            <a:r>
              <a:rPr lang="en-US" dirty="0"/>
              <a:t>Handling missing data</a:t>
            </a:r>
          </a:p>
        </p:txBody>
      </p:sp>
      <p:sp>
        <p:nvSpPr>
          <p:cNvPr id="3" name="Content Placeholder 2">
            <a:extLst>
              <a:ext uri="{FF2B5EF4-FFF2-40B4-BE49-F238E27FC236}">
                <a16:creationId xmlns:a16="http://schemas.microsoft.com/office/drawing/2014/main" id="{A238ADAE-C396-1D8E-2F2C-D966404944F0}"/>
              </a:ext>
            </a:extLst>
          </p:cNvPr>
          <p:cNvSpPr>
            <a:spLocks noGrp="1"/>
          </p:cNvSpPr>
          <p:nvPr>
            <p:ph idx="1"/>
          </p:nvPr>
        </p:nvSpPr>
        <p:spPr>
          <a:xfrm>
            <a:off x="1593436" y="1600200"/>
            <a:ext cx="9782801" cy="4876800"/>
          </a:xfrm>
        </p:spPr>
        <p:txBody>
          <a:bodyPr>
            <a:normAutofit fontScale="85000" lnSpcReduction="20000"/>
          </a:bodyPr>
          <a:lstStyle/>
          <a:p>
            <a:pPr marL="0" indent="0">
              <a:buNone/>
            </a:pPr>
            <a:r>
              <a:rPr lang="en-US" sz="3500" b="0" i="0" dirty="0">
                <a:solidFill>
                  <a:schemeClr val="tx2"/>
                </a:solidFill>
                <a:effectLst/>
                <a:latin typeface="Nunito" panose="020F0502020204030204" pitchFamily="2" charset="0"/>
              </a:rPr>
              <a:t>Missing Data can occur when no information is provided for one or more items or for a whole unit. Missing Data is a very big problem in a real-life scenarios. Missing Data can also refer to as NA(Not Available) values in pandas. In </a:t>
            </a:r>
            <a:r>
              <a:rPr lang="en-US" sz="3500" b="0" i="0" dirty="0" err="1">
                <a:solidFill>
                  <a:schemeClr val="tx2"/>
                </a:solidFill>
                <a:effectLst/>
                <a:latin typeface="Nunito" panose="020F0502020204030204" pitchFamily="2" charset="0"/>
              </a:rPr>
              <a:t>DataFrame</a:t>
            </a:r>
            <a:r>
              <a:rPr lang="en-US" sz="3500" b="0" i="0" dirty="0">
                <a:solidFill>
                  <a:schemeClr val="tx2"/>
                </a:solidFill>
                <a:effectLst/>
                <a:latin typeface="Nunito" panose="020F0502020204030204" pitchFamily="2" charset="0"/>
              </a:rPr>
              <a:t> sometimes many datasets simply arrive with missing data, either because it exists and was not collected or it never existed. For Example, Suppose different users being surveyed may choose not to share their income, some users may </a:t>
            </a:r>
            <a:r>
              <a:rPr lang="en-US" sz="3500" b="0" i="0" dirty="0" err="1">
                <a:solidFill>
                  <a:schemeClr val="tx2"/>
                </a:solidFill>
                <a:effectLst/>
                <a:latin typeface="Nunito" panose="020F0502020204030204" pitchFamily="2" charset="0"/>
              </a:rPr>
              <a:t>choomany</a:t>
            </a:r>
            <a:r>
              <a:rPr lang="en-US" sz="3500" b="0" i="0" dirty="0">
                <a:solidFill>
                  <a:schemeClr val="tx2"/>
                </a:solidFill>
                <a:effectLst/>
                <a:latin typeface="Nunito" panose="020F0502020204030204" pitchFamily="2" charset="0"/>
              </a:rPr>
              <a:t> datasets simply arrive with missing data, either because it exists and </a:t>
            </a:r>
            <a:r>
              <a:rPr lang="en-US" sz="3500" b="0" i="0" dirty="0">
                <a:solidFill>
                  <a:srgbClr val="FFFFFF"/>
                </a:solidFill>
                <a:effectLst/>
                <a:latin typeface="Nunito" panose="020F0502020204030204" pitchFamily="2" charset="0"/>
              </a:rPr>
              <a:t>was not collected or it never existed. For Example, Suppose different </a:t>
            </a:r>
            <a:r>
              <a:rPr lang="en-US" b="0" i="0" dirty="0">
                <a:solidFill>
                  <a:srgbClr val="FFFFFF"/>
                </a:solidFill>
                <a:effectLst/>
                <a:latin typeface="Nunito" panose="020F0502020204030204" pitchFamily="2" charset="0"/>
              </a:rPr>
              <a:t>users being surveyed may choose not to share their income, some users may choose not to share the address in this way many datasets went missing.</a:t>
            </a:r>
            <a:endParaRPr lang="en-US" dirty="0"/>
          </a:p>
        </p:txBody>
      </p:sp>
      <p:sp>
        <p:nvSpPr>
          <p:cNvPr id="4" name="Slide Number Placeholder 3">
            <a:extLst>
              <a:ext uri="{FF2B5EF4-FFF2-40B4-BE49-F238E27FC236}">
                <a16:creationId xmlns:a16="http://schemas.microsoft.com/office/drawing/2014/main" id="{14BA7CEA-D00C-86F0-6738-E85F0DF6EA81}"/>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160372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FE82-F821-0026-5D5E-9C6B17280631}"/>
              </a:ext>
            </a:extLst>
          </p:cNvPr>
          <p:cNvSpPr>
            <a:spLocks noGrp="1"/>
          </p:cNvSpPr>
          <p:nvPr>
            <p:ph type="title"/>
          </p:nvPr>
        </p:nvSpPr>
        <p:spPr/>
        <p:txBody>
          <a:bodyPr/>
          <a:lstStyle/>
          <a:p>
            <a:r>
              <a:rPr lang="en-US" dirty="0"/>
              <a:t>Missing Data in Python</a:t>
            </a:r>
          </a:p>
        </p:txBody>
      </p:sp>
      <p:sp>
        <p:nvSpPr>
          <p:cNvPr id="3" name="Content Placeholder 2">
            <a:extLst>
              <a:ext uri="{FF2B5EF4-FFF2-40B4-BE49-F238E27FC236}">
                <a16:creationId xmlns:a16="http://schemas.microsoft.com/office/drawing/2014/main" id="{D54FAF0E-4605-E6F8-DE95-F2D1999929E1}"/>
              </a:ext>
            </a:extLst>
          </p:cNvPr>
          <p:cNvSpPr>
            <a:spLocks noGrp="1"/>
          </p:cNvSpPr>
          <p:nvPr>
            <p:ph idx="1"/>
          </p:nvPr>
        </p:nvSpPr>
        <p:spPr/>
        <p:txBody>
          <a:bodyPr/>
          <a:lstStyle/>
          <a:p>
            <a:pPr algn="l" rtl="0" fontAlgn="base"/>
            <a:r>
              <a:rPr lang="en-US" b="0" i="0" dirty="0">
                <a:solidFill>
                  <a:schemeClr val="tx2"/>
                </a:solidFill>
                <a:effectLst/>
                <a:latin typeface="Nunito" pitchFamily="2" charset="0"/>
              </a:rPr>
              <a:t>In Pandas missing data is represented by two value:</a:t>
            </a:r>
          </a:p>
          <a:p>
            <a:pPr algn="l" fontAlgn="base">
              <a:buFont typeface="Arial" panose="020B0604020202020204" pitchFamily="34" charset="0"/>
              <a:buChar char="•"/>
            </a:pPr>
            <a:r>
              <a:rPr lang="en-US" b="0" i="0" dirty="0">
                <a:solidFill>
                  <a:schemeClr val="tx2"/>
                </a:solidFill>
                <a:effectLst/>
                <a:latin typeface="Nunito" pitchFamily="2" charset="0"/>
              </a:rPr>
              <a:t>None: None is a Python singleton object that is often used for missing data in Python code.</a:t>
            </a:r>
          </a:p>
          <a:p>
            <a:pPr algn="l" fontAlgn="base">
              <a:buFont typeface="Arial" panose="020B0604020202020204" pitchFamily="34" charset="0"/>
              <a:buChar char="•"/>
            </a:pPr>
            <a:r>
              <a:rPr lang="en-US" b="0" i="0" dirty="0" err="1">
                <a:solidFill>
                  <a:schemeClr val="tx2"/>
                </a:solidFill>
                <a:effectLst/>
                <a:latin typeface="Nunito" pitchFamily="2" charset="0"/>
              </a:rPr>
              <a:t>NaN</a:t>
            </a:r>
            <a:r>
              <a:rPr lang="en-US" b="0" i="0" dirty="0">
                <a:solidFill>
                  <a:schemeClr val="tx2"/>
                </a:solidFill>
                <a:effectLst/>
                <a:latin typeface="Nunito" pitchFamily="2" charset="0"/>
              </a:rPr>
              <a:t> : </a:t>
            </a:r>
            <a:r>
              <a:rPr lang="en-US" b="0" i="0" dirty="0" err="1">
                <a:solidFill>
                  <a:schemeClr val="tx2"/>
                </a:solidFill>
                <a:effectLst/>
                <a:latin typeface="Nunito" pitchFamily="2" charset="0"/>
              </a:rPr>
              <a:t>NaN</a:t>
            </a:r>
            <a:r>
              <a:rPr lang="en-US" b="0" i="0" dirty="0">
                <a:solidFill>
                  <a:schemeClr val="tx2"/>
                </a:solidFill>
                <a:effectLst/>
                <a:latin typeface="Nunito" pitchFamily="2" charset="0"/>
              </a:rPr>
              <a:t> (an acronym for Not a Number), is a special floating-point value recognized by all systems that use the standard IEEE floating-point representation.</a:t>
            </a:r>
          </a:p>
          <a:p>
            <a:endParaRPr lang="en-US" dirty="0"/>
          </a:p>
        </p:txBody>
      </p:sp>
      <p:sp>
        <p:nvSpPr>
          <p:cNvPr id="4" name="Slide Number Placeholder 3">
            <a:extLst>
              <a:ext uri="{FF2B5EF4-FFF2-40B4-BE49-F238E27FC236}">
                <a16:creationId xmlns:a16="http://schemas.microsoft.com/office/drawing/2014/main" id="{18490E1C-B7E3-340A-E574-12800DF4BE7E}"/>
              </a:ext>
            </a:extLst>
          </p:cNvPr>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385492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6684-7D35-654E-8BEF-C3E458408250}"/>
              </a:ext>
            </a:extLst>
          </p:cNvPr>
          <p:cNvSpPr>
            <a:spLocks noGrp="1"/>
          </p:cNvSpPr>
          <p:nvPr>
            <p:ph type="title"/>
          </p:nvPr>
        </p:nvSpPr>
        <p:spPr/>
        <p:txBody>
          <a:bodyPr/>
          <a:lstStyle/>
          <a:p>
            <a:r>
              <a:rPr lang="en-US" dirty="0"/>
              <a:t>Identifying Missing Data</a:t>
            </a:r>
          </a:p>
        </p:txBody>
      </p:sp>
      <p:sp>
        <p:nvSpPr>
          <p:cNvPr id="3" name="Content Placeholder 2">
            <a:extLst>
              <a:ext uri="{FF2B5EF4-FFF2-40B4-BE49-F238E27FC236}">
                <a16:creationId xmlns:a16="http://schemas.microsoft.com/office/drawing/2014/main" id="{952DD79F-F08C-A5F7-BC39-7A4CF7DE4A97}"/>
              </a:ext>
            </a:extLst>
          </p:cNvPr>
          <p:cNvSpPr>
            <a:spLocks noGrp="1"/>
          </p:cNvSpPr>
          <p:nvPr>
            <p:ph idx="1"/>
          </p:nvPr>
        </p:nvSpPr>
        <p:spPr>
          <a:xfrm>
            <a:off x="1578401" y="1600200"/>
            <a:ext cx="9320425" cy="4572000"/>
          </a:xfrm>
        </p:spPr>
        <p:txBody>
          <a:bodyPr>
            <a:normAutofit fontScale="92500" lnSpcReduction="10000"/>
          </a:bodyPr>
          <a:lstStyle/>
          <a:p>
            <a:pPr algn="l" rtl="0" fontAlgn="base"/>
            <a:r>
              <a:rPr lang="en-US" b="0" i="0" dirty="0">
                <a:solidFill>
                  <a:schemeClr val="tx2"/>
                </a:solidFill>
                <a:effectLst/>
                <a:latin typeface="Nunito" pitchFamily="2" charset="0"/>
              </a:rPr>
              <a:t>Pandas treat None and </a:t>
            </a:r>
            <a:r>
              <a:rPr lang="en-US" b="0" i="0" dirty="0" err="1">
                <a:solidFill>
                  <a:schemeClr val="tx2"/>
                </a:solidFill>
                <a:effectLst/>
                <a:latin typeface="Nunito" pitchFamily="2" charset="0"/>
              </a:rPr>
              <a:t>NaN</a:t>
            </a:r>
            <a:r>
              <a:rPr lang="en-US" b="0" i="0" dirty="0">
                <a:solidFill>
                  <a:schemeClr val="tx2"/>
                </a:solidFill>
                <a:effectLst/>
                <a:latin typeface="Nunito" pitchFamily="2" charset="0"/>
              </a:rPr>
              <a:t> as essentially interchangeable for indicating missing or null values. To facilitate this convention, there are several useful functions for detecting, removing, and replacing null values in Pandas </a:t>
            </a:r>
            <a:r>
              <a:rPr lang="en-US" b="0" i="0" dirty="0" err="1">
                <a:solidFill>
                  <a:schemeClr val="tx2"/>
                </a:solidFill>
                <a:effectLst/>
                <a:latin typeface="Nunito" pitchFamily="2" charset="0"/>
              </a:rPr>
              <a:t>DataFrame</a:t>
            </a:r>
            <a:r>
              <a:rPr lang="en-US" b="0" i="0" dirty="0">
                <a:solidFill>
                  <a:schemeClr val="tx2"/>
                </a:solidFill>
                <a:effectLst/>
                <a:latin typeface="Nunito" pitchFamily="2" charset="0"/>
              </a:rPr>
              <a:t> :</a:t>
            </a:r>
          </a:p>
          <a:p>
            <a:pPr algn="l" fontAlgn="base">
              <a:buFont typeface="Arial" panose="020B0604020202020204" pitchFamily="34" charset="0"/>
              <a:buChar char="•"/>
            </a:pPr>
            <a:r>
              <a:rPr lang="en-US" b="0" i="0" u="sng" dirty="0" err="1">
                <a:solidFill>
                  <a:srgbClr val="8FC48C"/>
                </a:solidFill>
                <a:effectLst/>
                <a:latin typeface="Nunito" pitchFamily="2" charset="0"/>
                <a:hlinkClick r:id="rId2">
                  <a:extLst>
                    <a:ext uri="{A12FA001-AC4F-418D-AE19-62706E023703}">
                      <ahyp:hlinkClr xmlns:ahyp="http://schemas.microsoft.com/office/drawing/2018/hyperlinkcolor" val="tx"/>
                    </a:ext>
                  </a:extLst>
                </a:hlinkClick>
              </a:rPr>
              <a:t>isnull</a:t>
            </a:r>
            <a:r>
              <a:rPr lang="en-US" b="0" i="0" u="sng" dirty="0">
                <a:solidFill>
                  <a:schemeClr val="tx2"/>
                </a:solidFill>
                <a:effectLst/>
                <a:latin typeface="Nunito" pitchFamily="2" charset="0"/>
                <a:hlinkClick r:id="rId2">
                  <a:extLst>
                    <a:ext uri="{A12FA001-AC4F-418D-AE19-62706E023703}">
                      <ahyp:hlinkClr xmlns:ahyp="http://schemas.microsoft.com/office/drawing/2018/hyperlinkcolor" val="tx"/>
                    </a:ext>
                  </a:extLst>
                </a:hlinkClick>
              </a:rPr>
              <a:t>()</a:t>
            </a:r>
            <a:endParaRPr lang="en-US" b="0" i="0" dirty="0">
              <a:solidFill>
                <a:schemeClr val="tx2"/>
              </a:solidFill>
              <a:effectLst/>
              <a:latin typeface="Nunito" pitchFamily="2" charset="0"/>
            </a:endParaRPr>
          </a:p>
          <a:p>
            <a:pPr algn="l" fontAlgn="base">
              <a:buFont typeface="Arial" panose="020B0604020202020204" pitchFamily="34" charset="0"/>
              <a:buChar char="•"/>
            </a:pPr>
            <a:r>
              <a:rPr lang="en-US" b="0" i="0" u="sng" dirty="0" err="1">
                <a:solidFill>
                  <a:srgbClr val="8FC48C"/>
                </a:solidFill>
                <a:effectLst/>
                <a:latin typeface="Nunito" pitchFamily="2" charset="0"/>
                <a:hlinkClick r:id="rId2">
                  <a:extLst>
                    <a:ext uri="{A12FA001-AC4F-418D-AE19-62706E023703}">
                      <ahyp:hlinkClr xmlns:ahyp="http://schemas.microsoft.com/office/drawing/2018/hyperlinkcolor" val="tx"/>
                    </a:ext>
                  </a:extLst>
                </a:hlinkClick>
              </a:rPr>
              <a:t>notnull</a:t>
            </a:r>
            <a:r>
              <a:rPr lang="en-US" b="0" i="0" u="sng" dirty="0">
                <a:solidFill>
                  <a:schemeClr val="tx2"/>
                </a:solidFill>
                <a:effectLst/>
                <a:latin typeface="Nunito" pitchFamily="2" charset="0"/>
                <a:hlinkClick r:id="rId2">
                  <a:extLst>
                    <a:ext uri="{A12FA001-AC4F-418D-AE19-62706E023703}">
                      <ahyp:hlinkClr xmlns:ahyp="http://schemas.microsoft.com/office/drawing/2018/hyperlinkcolor" val="tx"/>
                    </a:ext>
                  </a:extLst>
                </a:hlinkClick>
              </a:rPr>
              <a:t>()</a:t>
            </a:r>
            <a:endParaRPr lang="en-US" b="0" i="0" dirty="0">
              <a:solidFill>
                <a:schemeClr val="tx2"/>
              </a:solidFill>
              <a:effectLst/>
              <a:latin typeface="Nunito" pitchFamily="2" charset="0"/>
            </a:endParaRPr>
          </a:p>
          <a:p>
            <a:pPr algn="l" fontAlgn="base">
              <a:buFont typeface="Arial" panose="020B0604020202020204" pitchFamily="34" charset="0"/>
              <a:buChar char="•"/>
            </a:pPr>
            <a:r>
              <a:rPr lang="en-US" b="0" i="0" u="sng" dirty="0" err="1">
                <a:solidFill>
                  <a:srgbClr val="8FC48C"/>
                </a:solidFill>
                <a:effectLst/>
                <a:latin typeface="Nunito" pitchFamily="2" charset="0"/>
                <a:hlinkClick r:id="rId3">
                  <a:extLst>
                    <a:ext uri="{A12FA001-AC4F-418D-AE19-62706E023703}">
                      <ahyp:hlinkClr xmlns:ahyp="http://schemas.microsoft.com/office/drawing/2018/hyperlinkcolor" val="tx"/>
                    </a:ext>
                  </a:extLst>
                </a:hlinkClick>
              </a:rPr>
              <a:t>dropna</a:t>
            </a:r>
            <a:r>
              <a:rPr lang="en-US" b="0" i="0" u="sng" dirty="0">
                <a:solidFill>
                  <a:schemeClr val="tx2"/>
                </a:solidFill>
                <a:effectLst/>
                <a:latin typeface="Nunito" pitchFamily="2" charset="0"/>
                <a:hlinkClick r:id="rId3">
                  <a:extLst>
                    <a:ext uri="{A12FA001-AC4F-418D-AE19-62706E023703}">
                      <ahyp:hlinkClr xmlns:ahyp="http://schemas.microsoft.com/office/drawing/2018/hyperlinkcolor" val="tx"/>
                    </a:ext>
                  </a:extLst>
                </a:hlinkClick>
              </a:rPr>
              <a:t>()</a:t>
            </a:r>
            <a:endParaRPr lang="en-US" b="0" i="0" dirty="0">
              <a:solidFill>
                <a:schemeClr val="tx2"/>
              </a:solidFill>
              <a:effectLst/>
              <a:latin typeface="Nunito" pitchFamily="2" charset="0"/>
            </a:endParaRPr>
          </a:p>
          <a:p>
            <a:pPr algn="l" fontAlgn="base">
              <a:buFont typeface="Arial" panose="020B0604020202020204" pitchFamily="34" charset="0"/>
              <a:buChar char="•"/>
            </a:pPr>
            <a:r>
              <a:rPr lang="en-US" b="0" i="0" u="sng" dirty="0" err="1">
                <a:solidFill>
                  <a:srgbClr val="8FC48C"/>
                </a:solidFill>
                <a:effectLst/>
                <a:latin typeface="Nunito" pitchFamily="2" charset="0"/>
                <a:hlinkClick r:id="rId4">
                  <a:extLst>
                    <a:ext uri="{A12FA001-AC4F-418D-AE19-62706E023703}">
                      <ahyp:hlinkClr xmlns:ahyp="http://schemas.microsoft.com/office/drawing/2018/hyperlinkcolor" val="tx"/>
                    </a:ext>
                  </a:extLst>
                </a:hlinkClick>
              </a:rPr>
              <a:t>fillna</a:t>
            </a:r>
            <a:r>
              <a:rPr lang="en-US" b="0" i="0" u="sng" dirty="0">
                <a:solidFill>
                  <a:schemeClr val="tx2"/>
                </a:solidFill>
                <a:effectLst/>
                <a:latin typeface="Nunito" pitchFamily="2" charset="0"/>
                <a:hlinkClick r:id="rId4">
                  <a:extLst>
                    <a:ext uri="{A12FA001-AC4F-418D-AE19-62706E023703}">
                      <ahyp:hlinkClr xmlns:ahyp="http://schemas.microsoft.com/office/drawing/2018/hyperlinkcolor" val="tx"/>
                    </a:ext>
                  </a:extLst>
                </a:hlinkClick>
              </a:rPr>
              <a:t>()</a:t>
            </a:r>
            <a:endParaRPr lang="en-US" b="0" i="0" dirty="0">
              <a:solidFill>
                <a:schemeClr val="tx2"/>
              </a:solidFill>
              <a:effectLst/>
              <a:latin typeface="Nunito" pitchFamily="2" charset="0"/>
            </a:endParaRPr>
          </a:p>
          <a:p>
            <a:pPr algn="l" fontAlgn="base">
              <a:buFont typeface="Arial" panose="020B0604020202020204" pitchFamily="34" charset="0"/>
              <a:buChar char="•"/>
            </a:pPr>
            <a:r>
              <a:rPr lang="en-US" b="0" i="0" u="sng" dirty="0">
                <a:solidFill>
                  <a:schemeClr val="tx2"/>
                </a:solidFill>
                <a:effectLst/>
                <a:latin typeface="Nunito" pitchFamily="2" charset="0"/>
                <a:hlinkClick r:id="rId5">
                  <a:extLst>
                    <a:ext uri="{A12FA001-AC4F-418D-AE19-62706E023703}">
                      <ahyp:hlinkClr xmlns:ahyp="http://schemas.microsoft.com/office/drawing/2018/hyperlinkcolor" val="tx"/>
                    </a:ext>
                  </a:extLst>
                </a:hlinkClick>
              </a:rPr>
              <a:t>replace()</a:t>
            </a:r>
            <a:endParaRPr lang="en-US" b="0" i="0" dirty="0">
              <a:solidFill>
                <a:schemeClr val="tx2"/>
              </a:solidFill>
              <a:effectLst/>
              <a:latin typeface="Nunito" pitchFamily="2" charset="0"/>
            </a:endParaRPr>
          </a:p>
          <a:p>
            <a:pPr algn="l" fontAlgn="base">
              <a:buFont typeface="Arial" panose="020B0604020202020204" pitchFamily="34" charset="0"/>
              <a:buChar char="•"/>
            </a:pPr>
            <a:r>
              <a:rPr lang="en-US" b="0" i="0" u="sng" dirty="0">
                <a:solidFill>
                  <a:schemeClr val="tx2"/>
                </a:solidFill>
                <a:effectLst/>
                <a:latin typeface="Nunito" pitchFamily="2" charset="0"/>
                <a:hlinkClick r:id="rId6">
                  <a:extLst>
                    <a:ext uri="{A12FA001-AC4F-418D-AE19-62706E023703}">
                      <ahyp:hlinkClr xmlns:ahyp="http://schemas.microsoft.com/office/drawing/2018/hyperlinkcolor" val="tx"/>
                    </a:ext>
                  </a:extLst>
                </a:hlinkClick>
              </a:rPr>
              <a:t>interpolate()</a:t>
            </a:r>
            <a:endParaRPr lang="en-US" b="0" i="0" dirty="0">
              <a:solidFill>
                <a:schemeClr val="tx2"/>
              </a:solidFill>
              <a:effectLst/>
              <a:latin typeface="Nunito" pitchFamily="2" charset="0"/>
            </a:endParaRPr>
          </a:p>
          <a:p>
            <a:endParaRPr lang="en-US" dirty="0"/>
          </a:p>
        </p:txBody>
      </p:sp>
      <p:sp>
        <p:nvSpPr>
          <p:cNvPr id="4" name="Slide Number Placeholder 3">
            <a:extLst>
              <a:ext uri="{FF2B5EF4-FFF2-40B4-BE49-F238E27FC236}">
                <a16:creationId xmlns:a16="http://schemas.microsoft.com/office/drawing/2014/main" id="{4B3DFD6C-77DF-78D2-DEDE-C86F8B6534EB}"/>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410557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2384-0D3C-3D78-123F-5FA70C910682}"/>
              </a:ext>
            </a:extLst>
          </p:cNvPr>
          <p:cNvSpPr>
            <a:spLocks noGrp="1"/>
          </p:cNvSpPr>
          <p:nvPr>
            <p:ph type="title"/>
          </p:nvPr>
        </p:nvSpPr>
        <p:spPr/>
        <p:txBody>
          <a:bodyPr/>
          <a:lstStyle/>
          <a:p>
            <a:r>
              <a:rPr lang="en-US" dirty="0"/>
              <a:t>These are some examples of detecting missing datapoints</a:t>
            </a:r>
          </a:p>
        </p:txBody>
      </p:sp>
      <p:sp>
        <p:nvSpPr>
          <p:cNvPr id="3" name="Content Placeholder 2">
            <a:extLst>
              <a:ext uri="{FF2B5EF4-FFF2-40B4-BE49-F238E27FC236}">
                <a16:creationId xmlns:a16="http://schemas.microsoft.com/office/drawing/2014/main" id="{D94E0903-677B-F357-7429-F1B436317067}"/>
              </a:ext>
            </a:extLst>
          </p:cNvPr>
          <p:cNvSpPr>
            <a:spLocks noGrp="1"/>
          </p:cNvSpPr>
          <p:nvPr>
            <p:ph idx="1"/>
          </p:nvPr>
        </p:nvSpPr>
        <p:spPr/>
        <p:txBody>
          <a:bodyPr>
            <a:normAutofit/>
          </a:bodyPr>
          <a:lstStyle/>
          <a:p>
            <a:pPr marL="0" indent="0">
              <a:buNone/>
            </a:pPr>
            <a:endParaRPr lang="en-US" dirty="0"/>
          </a:p>
          <a:p>
            <a:pPr marL="0" indent="0">
              <a:buNone/>
            </a:pPr>
            <a:r>
              <a:rPr lang="en-US" dirty="0">
                <a:solidFill>
                  <a:srgbClr val="00B0F0"/>
                </a:solidFill>
              </a:rPr>
              <a:t>import </a:t>
            </a:r>
            <a:r>
              <a:rPr lang="en-US" dirty="0">
                <a:solidFill>
                  <a:srgbClr val="FF0000"/>
                </a:solidFill>
              </a:rPr>
              <a:t>pandas</a:t>
            </a:r>
            <a:r>
              <a:rPr lang="en-US" dirty="0">
                <a:solidFill>
                  <a:srgbClr val="00B0F0"/>
                </a:solidFill>
              </a:rPr>
              <a:t> as </a:t>
            </a:r>
            <a:r>
              <a:rPr lang="en-US" dirty="0">
                <a:solidFill>
                  <a:srgbClr val="FF0000"/>
                </a:solidFill>
              </a:rPr>
              <a:t>pd</a:t>
            </a:r>
          </a:p>
          <a:p>
            <a:pPr marL="0" indent="0">
              <a:buNone/>
            </a:pPr>
            <a:r>
              <a:rPr lang="en-US" dirty="0">
                <a:solidFill>
                  <a:srgbClr val="00B0F0"/>
                </a:solidFill>
              </a:rPr>
              <a:t>import</a:t>
            </a:r>
            <a:r>
              <a:rPr lang="en-US" dirty="0"/>
              <a:t> </a:t>
            </a:r>
            <a:r>
              <a:rPr lang="en-US" dirty="0" err="1">
                <a:solidFill>
                  <a:srgbClr val="FF0000"/>
                </a:solidFill>
              </a:rPr>
              <a:t>numpy</a:t>
            </a:r>
            <a:r>
              <a:rPr lang="en-US" dirty="0"/>
              <a:t> </a:t>
            </a:r>
            <a:r>
              <a:rPr lang="en-US" dirty="0">
                <a:solidFill>
                  <a:srgbClr val="00B0F0"/>
                </a:solidFill>
              </a:rPr>
              <a:t>as</a:t>
            </a:r>
            <a:r>
              <a:rPr lang="en-US" dirty="0"/>
              <a:t> </a:t>
            </a:r>
            <a:r>
              <a:rPr lang="en-US" dirty="0">
                <a:solidFill>
                  <a:srgbClr val="FF0000"/>
                </a:solidFill>
              </a:rPr>
              <a:t>np</a:t>
            </a:r>
          </a:p>
          <a:p>
            <a:pPr marL="0" indent="0">
              <a:buNone/>
            </a:pPr>
            <a:r>
              <a:rPr lang="en-US" dirty="0" err="1">
                <a:solidFill>
                  <a:srgbClr val="00B0F0"/>
                </a:solidFill>
              </a:rPr>
              <a:t>dict</a:t>
            </a:r>
            <a:r>
              <a:rPr lang="en-US" dirty="0">
                <a:solidFill>
                  <a:srgbClr val="00B0F0"/>
                </a:solidFill>
              </a:rPr>
              <a:t> = {'First Score':[100, 90, </a:t>
            </a:r>
            <a:r>
              <a:rPr lang="en-US" dirty="0" err="1">
                <a:solidFill>
                  <a:srgbClr val="00B0F0"/>
                </a:solidFill>
              </a:rPr>
              <a:t>np.nan</a:t>
            </a:r>
            <a:r>
              <a:rPr lang="en-US" dirty="0">
                <a:solidFill>
                  <a:srgbClr val="00B0F0"/>
                </a:solidFill>
              </a:rPr>
              <a:t>, 95],</a:t>
            </a:r>
          </a:p>
          <a:p>
            <a:pPr marL="0" indent="0">
              <a:buNone/>
            </a:pPr>
            <a:r>
              <a:rPr lang="en-US" dirty="0">
                <a:solidFill>
                  <a:srgbClr val="00B0F0"/>
                </a:solidFill>
              </a:rPr>
              <a:t>        'Second Score': [30, 45, 56, </a:t>
            </a:r>
            <a:r>
              <a:rPr lang="en-US" dirty="0" err="1">
                <a:solidFill>
                  <a:srgbClr val="00B0F0"/>
                </a:solidFill>
              </a:rPr>
              <a:t>np.nan</a:t>
            </a:r>
            <a:r>
              <a:rPr lang="en-US" dirty="0">
                <a:solidFill>
                  <a:srgbClr val="00B0F0"/>
                </a:solidFill>
              </a:rPr>
              <a:t>],</a:t>
            </a:r>
          </a:p>
          <a:p>
            <a:pPr marL="0" indent="0">
              <a:buNone/>
            </a:pPr>
            <a:r>
              <a:rPr lang="en-US" dirty="0">
                <a:solidFill>
                  <a:srgbClr val="00B0F0"/>
                </a:solidFill>
              </a:rPr>
              <a:t>        'Third Score':[</a:t>
            </a:r>
            <a:r>
              <a:rPr lang="en-US" dirty="0" err="1">
                <a:solidFill>
                  <a:srgbClr val="00B0F0"/>
                </a:solidFill>
              </a:rPr>
              <a:t>np.nan</a:t>
            </a:r>
            <a:r>
              <a:rPr lang="en-US" dirty="0">
                <a:solidFill>
                  <a:srgbClr val="00B0F0"/>
                </a:solidFill>
              </a:rPr>
              <a:t>, 40, 80, 98]}</a:t>
            </a:r>
          </a:p>
          <a:p>
            <a:pPr marL="0" indent="0">
              <a:buNone/>
            </a:pPr>
            <a:r>
              <a:rPr lang="en-US" dirty="0" err="1">
                <a:solidFill>
                  <a:srgbClr val="00B0F0"/>
                </a:solidFill>
              </a:rPr>
              <a:t>df</a:t>
            </a:r>
            <a:r>
              <a:rPr lang="en-US" dirty="0">
                <a:solidFill>
                  <a:srgbClr val="00B0F0"/>
                </a:solidFill>
              </a:rPr>
              <a:t> = </a:t>
            </a:r>
            <a:r>
              <a:rPr lang="en-US" dirty="0" err="1">
                <a:solidFill>
                  <a:srgbClr val="FF0000"/>
                </a:solidFill>
              </a:rPr>
              <a:t>pd.DataFrame</a:t>
            </a:r>
            <a:r>
              <a:rPr lang="en-US" dirty="0">
                <a:solidFill>
                  <a:srgbClr val="00B0F0"/>
                </a:solidFill>
              </a:rPr>
              <a:t>(</a:t>
            </a:r>
            <a:r>
              <a:rPr lang="en-US" dirty="0" err="1">
                <a:solidFill>
                  <a:srgbClr val="00B0F0"/>
                </a:solidFill>
              </a:rPr>
              <a:t>dict</a:t>
            </a:r>
            <a:r>
              <a:rPr lang="en-US" dirty="0">
                <a:solidFill>
                  <a:srgbClr val="00B0F0"/>
                </a:solidFill>
              </a:rPr>
              <a:t>)</a:t>
            </a:r>
          </a:p>
          <a:p>
            <a:pPr marL="0" indent="0">
              <a:buNone/>
            </a:pPr>
            <a:r>
              <a:rPr lang="en-US" dirty="0" err="1">
                <a:solidFill>
                  <a:srgbClr val="00B0F0"/>
                </a:solidFill>
              </a:rPr>
              <a:t>df.</a:t>
            </a:r>
            <a:r>
              <a:rPr lang="en-US" dirty="0" err="1">
                <a:solidFill>
                  <a:srgbClr val="FF0000"/>
                </a:solidFill>
              </a:rPr>
              <a:t>fillna</a:t>
            </a:r>
            <a:r>
              <a:rPr lang="en-US" dirty="0">
                <a:solidFill>
                  <a:srgbClr val="00B0F0"/>
                </a:solidFill>
              </a:rPr>
              <a:t>(0)</a:t>
            </a:r>
          </a:p>
        </p:txBody>
      </p:sp>
      <p:pic>
        <p:nvPicPr>
          <p:cNvPr id="6" name="Picture 5">
            <a:extLst>
              <a:ext uri="{FF2B5EF4-FFF2-40B4-BE49-F238E27FC236}">
                <a16:creationId xmlns:a16="http://schemas.microsoft.com/office/drawing/2014/main" id="{2361B9AB-327C-F908-2488-1BF15DCAD928}"/>
              </a:ext>
            </a:extLst>
          </p:cNvPr>
          <p:cNvPicPr>
            <a:picLocks noChangeAspect="1"/>
          </p:cNvPicPr>
          <p:nvPr/>
        </p:nvPicPr>
        <p:blipFill>
          <a:blip r:embed="rId2"/>
          <a:stretch>
            <a:fillRect/>
          </a:stretch>
        </p:blipFill>
        <p:spPr>
          <a:xfrm>
            <a:off x="8151812" y="5029200"/>
            <a:ext cx="3329828" cy="1600200"/>
          </a:xfrm>
          <a:prstGeom prst="rect">
            <a:avLst/>
          </a:prstGeom>
        </p:spPr>
      </p:pic>
      <p:sp>
        <p:nvSpPr>
          <p:cNvPr id="4" name="Slide Number Placeholder 3">
            <a:extLst>
              <a:ext uri="{FF2B5EF4-FFF2-40B4-BE49-F238E27FC236}">
                <a16:creationId xmlns:a16="http://schemas.microsoft.com/office/drawing/2014/main" id="{24B74BB8-AA42-83DB-9884-E428822143D0}"/>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355634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74B4-2443-E836-420E-3672CD6DDF2D}"/>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90EC9018-BD42-DD45-2A74-5C4CD27A96C5}"/>
              </a:ext>
            </a:extLst>
          </p:cNvPr>
          <p:cNvSpPr>
            <a:spLocks noGrp="1"/>
          </p:cNvSpPr>
          <p:nvPr>
            <p:ph idx="1"/>
          </p:nvPr>
        </p:nvSpPr>
        <p:spPr/>
        <p:txBody>
          <a:bodyPr/>
          <a:lstStyle/>
          <a:p>
            <a:r>
              <a:rPr lang="en-US" b="1" i="0" dirty="0">
                <a:solidFill>
                  <a:srgbClr val="61738E"/>
                </a:solidFill>
                <a:effectLst/>
                <a:latin typeface="__Source_Sans_Pro_fa6df0"/>
              </a:rPr>
              <a:t>Outliers</a:t>
            </a:r>
            <a:r>
              <a:rPr lang="en-US" b="0" i="0" dirty="0">
                <a:solidFill>
                  <a:srgbClr val="61738E"/>
                </a:solidFill>
                <a:effectLst/>
                <a:latin typeface="__Source_Sans_Pro_fa6df0"/>
              </a:rPr>
              <a:t> are the observations in a dataset that deviate significantly from the rest of the data. In any data science project, it is essential to identify and handle outliers, as they can have a significant impact on many statistical methods, such as means, standard deviations, etc., and the performance of ML models. Outliers can sometimes indicate errors or anomalies in the data.</a:t>
            </a:r>
            <a:endParaRPr lang="en-US" dirty="0"/>
          </a:p>
        </p:txBody>
      </p:sp>
      <p:sp>
        <p:nvSpPr>
          <p:cNvPr id="4" name="Slide Number Placeholder 3">
            <a:extLst>
              <a:ext uri="{FF2B5EF4-FFF2-40B4-BE49-F238E27FC236}">
                <a16:creationId xmlns:a16="http://schemas.microsoft.com/office/drawing/2014/main" id="{33B53DFD-BA31-0265-022D-18E12315E3F5}"/>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303723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5F93-C74E-11D4-D706-3B5D8DC60BEF}"/>
              </a:ext>
            </a:extLst>
          </p:cNvPr>
          <p:cNvSpPr>
            <a:spLocks noGrp="1"/>
          </p:cNvSpPr>
          <p:nvPr>
            <p:ph type="title"/>
          </p:nvPr>
        </p:nvSpPr>
        <p:spPr/>
        <p:txBody>
          <a:bodyPr/>
          <a:lstStyle/>
          <a:p>
            <a:r>
              <a:rPr lang="en-US" dirty="0"/>
              <a:t>What are outliers?</a:t>
            </a:r>
          </a:p>
        </p:txBody>
      </p:sp>
      <p:sp>
        <p:nvSpPr>
          <p:cNvPr id="3" name="Content Placeholder 2">
            <a:extLst>
              <a:ext uri="{FF2B5EF4-FFF2-40B4-BE49-F238E27FC236}">
                <a16:creationId xmlns:a16="http://schemas.microsoft.com/office/drawing/2014/main" id="{FA1D8C54-EE1C-0F30-27C5-C1F64C0033A0}"/>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61738E"/>
                </a:solidFill>
                <a:effectLst/>
                <a:latin typeface="__Source_Sans_Pro_fa6df0"/>
              </a:rPr>
              <a:t>In statistics, any observations or data points that deviate significantly and do not conform with the rest of the observation or data points in a dataset are called outliers. Outliers are extreme values in a feature or dataset. For example, if you have a dataset with a feature height. The majority of the values in this feature range between </a:t>
            </a:r>
            <a:r>
              <a:rPr lang="en-US" b="0" i="0" dirty="0">
                <a:solidFill>
                  <a:srgbClr val="61738E"/>
                </a:solidFill>
                <a:effectLst/>
                <a:latin typeface="KaTeX_Main"/>
              </a:rPr>
              <a:t>4.5−6.54.5−6.5</a:t>
            </a:r>
            <a:r>
              <a:rPr lang="en-US" b="0" i="0" dirty="0">
                <a:solidFill>
                  <a:srgbClr val="61738E"/>
                </a:solidFill>
                <a:effectLst/>
                <a:latin typeface="__Source_Sans_Pro_fa6df0"/>
              </a:rPr>
              <a:t> feet, but there is one value with 10 feet. This value would be considered an outlier, as it is not only an extreme value but an impossible height as well.</a:t>
            </a:r>
          </a:p>
          <a:p>
            <a:pPr algn="l">
              <a:buFont typeface="Arial" panose="020B0604020202020204" pitchFamily="34" charset="0"/>
              <a:buChar char="•"/>
            </a:pPr>
            <a:r>
              <a:rPr lang="en-US" b="0" i="0" dirty="0">
                <a:solidFill>
                  <a:srgbClr val="61738E"/>
                </a:solidFill>
                <a:effectLst/>
                <a:latin typeface="__Source_Sans_Pro_fa6df0"/>
              </a:rPr>
              <a:t>Outliers are also called </a:t>
            </a:r>
            <a:r>
              <a:rPr lang="en-US" b="1" i="0" dirty="0">
                <a:solidFill>
                  <a:srgbClr val="61738E"/>
                </a:solidFill>
                <a:effectLst/>
                <a:latin typeface="__Source_Sans_Pro_fa6df0"/>
              </a:rPr>
              <a:t>aberrations</a:t>
            </a:r>
            <a:r>
              <a:rPr lang="en-US" b="0" i="0" dirty="0">
                <a:solidFill>
                  <a:srgbClr val="61738E"/>
                </a:solidFill>
                <a:effectLst/>
                <a:latin typeface="__Source_Sans_Pro_fa6df0"/>
              </a:rPr>
              <a:t>, </a:t>
            </a:r>
            <a:r>
              <a:rPr lang="en-US" b="1" i="0" dirty="0">
                <a:solidFill>
                  <a:srgbClr val="61738E"/>
                </a:solidFill>
                <a:effectLst/>
                <a:latin typeface="__Source_Sans_Pro_fa6df0"/>
              </a:rPr>
              <a:t>abnormal points</a:t>
            </a:r>
            <a:r>
              <a:rPr lang="en-US" b="0" i="0" dirty="0">
                <a:solidFill>
                  <a:srgbClr val="61738E"/>
                </a:solidFill>
                <a:effectLst/>
                <a:latin typeface="__Source_Sans_Pro_fa6df0"/>
              </a:rPr>
              <a:t>, </a:t>
            </a:r>
            <a:r>
              <a:rPr lang="en-US" b="1" i="0" dirty="0">
                <a:solidFill>
                  <a:srgbClr val="61738E"/>
                </a:solidFill>
                <a:effectLst/>
                <a:latin typeface="__Source_Sans_Pro_fa6df0"/>
              </a:rPr>
              <a:t>anomalies</a:t>
            </a:r>
            <a:r>
              <a:rPr lang="en-US" b="0" i="0" dirty="0">
                <a:solidFill>
                  <a:srgbClr val="61738E"/>
                </a:solidFill>
                <a:effectLst/>
                <a:latin typeface="__Source_Sans_Pro_fa6df0"/>
              </a:rPr>
              <a:t>, etc. It is essential to detect and handle outliers in a dataset as it can have a significant impact on many statistical methods, such as mean, variance, etc., and the performance of the ML models. It can lead to misleading, inconsistent, and inaccurate results if they are not properly accounted for.</a:t>
            </a:r>
          </a:p>
          <a:p>
            <a:endParaRPr lang="en-US" dirty="0"/>
          </a:p>
        </p:txBody>
      </p:sp>
      <p:sp>
        <p:nvSpPr>
          <p:cNvPr id="4" name="Slide Number Placeholder 3">
            <a:extLst>
              <a:ext uri="{FF2B5EF4-FFF2-40B4-BE49-F238E27FC236}">
                <a16:creationId xmlns:a16="http://schemas.microsoft.com/office/drawing/2014/main" id="{9DCBA66A-A206-1EF4-C85A-098C05866597}"/>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344829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102</TotalTime>
  <Words>2918</Words>
  <Application>Microsoft Office PowerPoint</Application>
  <PresentationFormat>Custom</PresentationFormat>
  <Paragraphs>203</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__Source_Sans_Pro_fa6df0</vt:lpstr>
      <vt:lpstr>Arial</vt:lpstr>
      <vt:lpstr>Euphemia</vt:lpstr>
      <vt:lpstr>KaTeX_Main</vt:lpstr>
      <vt:lpstr>Nunito</vt:lpstr>
      <vt:lpstr>open sans</vt:lpstr>
      <vt:lpstr>Source Sans Pro</vt:lpstr>
      <vt:lpstr>source-code-pro</vt:lpstr>
      <vt:lpstr>source-serif-pro</vt:lpstr>
      <vt:lpstr>Math 16x9</vt:lpstr>
      <vt:lpstr>Data Cleaning and Preprocessing</vt:lpstr>
      <vt:lpstr>Content</vt:lpstr>
      <vt:lpstr>Data Cleaning</vt:lpstr>
      <vt:lpstr>Handling missing data</vt:lpstr>
      <vt:lpstr>Missing Data in Python</vt:lpstr>
      <vt:lpstr>Identifying Missing Data</vt:lpstr>
      <vt:lpstr>These are some examples of detecting missing datapoints</vt:lpstr>
      <vt:lpstr>Outliers</vt:lpstr>
      <vt:lpstr>What are outliers?</vt:lpstr>
      <vt:lpstr>Types Of Outliers</vt:lpstr>
      <vt:lpstr>Global Outliers</vt:lpstr>
      <vt:lpstr>Contextual Outliers </vt:lpstr>
      <vt:lpstr>Collective Outliers </vt:lpstr>
      <vt:lpstr>Identifying Outliers </vt:lpstr>
      <vt:lpstr>Percentile Method</vt:lpstr>
      <vt:lpstr>Interquartile Range (IQR) Method </vt:lpstr>
      <vt:lpstr>Interquartile Range (IQR) Method</vt:lpstr>
      <vt:lpstr>Z-Score Method </vt:lpstr>
      <vt:lpstr>Let’s see one code example</vt:lpstr>
      <vt:lpstr>How to handle Outliers?</vt:lpstr>
      <vt:lpstr>Remove outliers</vt:lpstr>
      <vt:lpstr>Impute outliers</vt:lpstr>
      <vt:lpstr>Let’s see another code example</vt:lpstr>
      <vt:lpstr>Duplicates</vt:lpstr>
      <vt:lpstr>Identifying Duplicates</vt:lpstr>
      <vt:lpstr>Code Example for identifying Duplicates</vt:lpstr>
      <vt:lpstr>Handling Duplicates</vt:lpstr>
      <vt:lpstr>Code example For Handling Duplicates</vt:lpstr>
      <vt:lpstr>Data Transformation and Normalization</vt:lpstr>
      <vt:lpstr>Data Transformation and Normalization</vt:lpstr>
      <vt:lpstr>Scaling</vt:lpstr>
      <vt:lpstr>Normalization  and Transformation Techniques</vt:lpstr>
      <vt:lpstr>Min-Max normalization</vt:lpstr>
      <vt:lpstr>Implementation using python</vt:lpstr>
      <vt:lpstr>2.Z-score normalization </vt:lpstr>
      <vt:lpstr>Implementation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Cleaning and Preprocessing</dc:title>
  <dc:creator>Marziyeh Mousavi</dc:creator>
  <cp:lastModifiedBy>Marziyeh Mousavi</cp:lastModifiedBy>
  <cp:revision>5</cp:revision>
  <dcterms:created xsi:type="dcterms:W3CDTF">2024-07-21T05:46:01Z</dcterms:created>
  <dcterms:modified xsi:type="dcterms:W3CDTF">2024-08-12T19:54:30Z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