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83" r:id="rId4"/>
    <p:sldId id="291" r:id="rId5"/>
    <p:sldId id="292" r:id="rId6"/>
    <p:sldId id="284" r:id="rId7"/>
    <p:sldId id="285" r:id="rId8"/>
    <p:sldId id="286" r:id="rId9"/>
    <p:sldId id="287" r:id="rId10"/>
    <p:sldId id="288" r:id="rId11"/>
    <p:sldId id="289" r:id="rId12"/>
    <p:sldId id="294"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660"/>
  </p:normalViewPr>
  <p:slideViewPr>
    <p:cSldViewPr snapToGrid="0">
      <p:cViewPr>
        <p:scale>
          <a:sx n="81" d="100"/>
          <a:sy n="81" d="100"/>
        </p:scale>
        <p:origin x="-41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Rajesh" userId="73260685ecd54438" providerId="LiveId" clId="{79E43554-4CFD-4766-9EFB-C343039FD0AC}"/>
    <pc:docChg chg="modSld">
      <pc:chgData name="Aditya Rajesh" userId="73260685ecd54438" providerId="LiveId" clId="{79E43554-4CFD-4766-9EFB-C343039FD0AC}" dt="2023-10-06T18:21:09.013" v="62" actId="20577"/>
      <pc:docMkLst>
        <pc:docMk/>
      </pc:docMkLst>
      <pc:sldChg chg="modSp mod">
        <pc:chgData name="Aditya Rajesh" userId="73260685ecd54438" providerId="LiveId" clId="{79E43554-4CFD-4766-9EFB-C343039FD0AC}" dt="2023-10-06T18:19:04.905" v="1" actId="255"/>
        <pc:sldMkLst>
          <pc:docMk/>
          <pc:sldMk cId="1826660307" sldId="285"/>
        </pc:sldMkLst>
        <pc:spChg chg="mod">
          <ac:chgData name="Aditya Rajesh" userId="73260685ecd54438" providerId="LiveId" clId="{79E43554-4CFD-4766-9EFB-C343039FD0AC}" dt="2023-10-06T18:19:04.905" v="1" actId="255"/>
          <ac:spMkLst>
            <pc:docMk/>
            <pc:sldMk cId="1826660307" sldId="285"/>
            <ac:spMk id="3" creationId="{00000000-0000-0000-0000-000000000000}"/>
          </ac:spMkLst>
        </pc:spChg>
      </pc:sldChg>
      <pc:sldChg chg="modSp mod">
        <pc:chgData name="Aditya Rajesh" userId="73260685ecd54438" providerId="LiveId" clId="{79E43554-4CFD-4766-9EFB-C343039FD0AC}" dt="2023-10-06T18:19:35.371" v="3" actId="255"/>
        <pc:sldMkLst>
          <pc:docMk/>
          <pc:sldMk cId="2326565503" sldId="286"/>
        </pc:sldMkLst>
        <pc:spChg chg="mod">
          <ac:chgData name="Aditya Rajesh" userId="73260685ecd54438" providerId="LiveId" clId="{79E43554-4CFD-4766-9EFB-C343039FD0AC}" dt="2023-10-06T18:19:35.371" v="3" actId="255"/>
          <ac:spMkLst>
            <pc:docMk/>
            <pc:sldMk cId="2326565503" sldId="286"/>
            <ac:spMk id="3" creationId="{00000000-0000-0000-0000-000000000000}"/>
          </ac:spMkLst>
        </pc:spChg>
      </pc:sldChg>
      <pc:sldChg chg="modSp mod">
        <pc:chgData name="Aditya Rajesh" userId="73260685ecd54438" providerId="LiveId" clId="{79E43554-4CFD-4766-9EFB-C343039FD0AC}" dt="2023-10-06T18:19:53.272" v="5" actId="20577"/>
        <pc:sldMkLst>
          <pc:docMk/>
          <pc:sldMk cId="2326565503" sldId="287"/>
        </pc:sldMkLst>
        <pc:spChg chg="mod">
          <ac:chgData name="Aditya Rajesh" userId="73260685ecd54438" providerId="LiveId" clId="{79E43554-4CFD-4766-9EFB-C343039FD0AC}" dt="2023-10-06T18:19:53.272" v="5" actId="20577"/>
          <ac:spMkLst>
            <pc:docMk/>
            <pc:sldMk cId="2326565503" sldId="287"/>
            <ac:spMk id="3" creationId="{00000000-0000-0000-0000-000000000000}"/>
          </ac:spMkLst>
        </pc:spChg>
      </pc:sldChg>
      <pc:sldChg chg="modSp mod">
        <pc:chgData name="Aditya Rajesh" userId="73260685ecd54438" providerId="LiveId" clId="{79E43554-4CFD-4766-9EFB-C343039FD0AC}" dt="2023-10-06T18:21:09.013" v="62" actId="20577"/>
        <pc:sldMkLst>
          <pc:docMk/>
          <pc:sldMk cId="107939923" sldId="290"/>
        </pc:sldMkLst>
        <pc:graphicFrameChg chg="modGraphic">
          <ac:chgData name="Aditya Rajesh" userId="73260685ecd54438" providerId="LiveId" clId="{79E43554-4CFD-4766-9EFB-C343039FD0AC}" dt="2023-10-06T18:21:09.013" v="62" actId="20577"/>
          <ac:graphicFrameMkLst>
            <pc:docMk/>
            <pc:sldMk cId="107939923" sldId="290"/>
            <ac:graphicFrameMk id="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49DD7-9532-4182-8659-9F9370A16E0F}" type="datetimeFigureOut">
              <a:rPr lang="en-US" smtClean="0"/>
              <a:t>10/7/2023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9CFEF-F389-411A-A39F-6CB5A2A00487}" type="slidenum">
              <a:rPr lang="en-US" smtClean="0"/>
              <a:t>‹#›</a:t>
            </a:fld>
            <a:endParaRPr lang="en-US"/>
          </a:p>
        </p:txBody>
      </p:sp>
    </p:spTree>
    <p:extLst>
      <p:ext uri="{BB962C8B-B14F-4D97-AF65-F5344CB8AC3E}">
        <p14:creationId xmlns:p14="http://schemas.microsoft.com/office/powerpoint/2010/main" val="202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2BABC-E28B-26BF-A18E-EDB4B71CA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ACE598E-E41A-1992-18FC-862558AAB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DC78BC6-9B5F-14C3-8DA0-84758652EBB7}"/>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B4C6E795-D2FA-181C-297A-472C63A32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ED3773-F56F-53E9-9E4E-7BDA5A16C468}"/>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02014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3F5FA-5FA1-E091-7E9F-1097AF2CB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BDE1B01-AA53-2B1C-A50E-530291FEC2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D459393-FBEA-CE9C-26E3-407BD4284219}"/>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BCB477CD-2920-6F46-147B-57740D510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651B2E-B844-1DC1-8D2D-40A0D858A34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31494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9137C6C-CB86-95EF-EAE4-62D8609FF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905F6FF-C967-E132-AE14-E2CCABBF9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FF6ECF-12B4-7B96-4E56-206DB3527632}"/>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41C94619-FD50-90FF-8EB3-6613DF316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D93B8CC-D67C-C94A-8ADA-A3B314D8B871}"/>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61927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264F37-7376-4CFC-9540-E0725FB35B50}" type="datetime1">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64065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32801-3165-F541-CD68-94C0C4039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0C2DF9D-D825-223D-7A6E-FD6BCD5044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1D49CD-2857-AE69-6A76-7050A682403B}"/>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152D8E99-1C3F-BFCD-865A-E6D57534D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481B930-F138-E71B-08A5-7B91998EB3F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68236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4929F6-F95C-9B9A-07E1-D60F0F16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AFE6D2D-6A69-857A-60F6-3A12E746B0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F4CAEB-71C6-0CE2-D5B2-A5A1D5D28B17}"/>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07DC3C84-C055-E58B-928D-2EB84EA76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D6968A-86BD-13D0-CB07-407545615B2C}"/>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76642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F706A-CF71-E44B-2D47-2EAF16C6B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D8BB94D-7995-D2F0-6FC0-D365BB53A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BC7D54F-B1BC-B778-A4E7-09546A1A4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E45802D-0C57-20DC-26C3-FDEDEE0EAF49}"/>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6" name="Footer Placeholder 5">
            <a:extLst>
              <a:ext uri="{FF2B5EF4-FFF2-40B4-BE49-F238E27FC236}">
                <a16:creationId xmlns:a16="http://schemas.microsoft.com/office/drawing/2014/main" xmlns="" id="{50CC8986-5A4C-80B9-A235-59CCB2FF0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70DA902-CE51-3328-E5F5-F96BBC18B601}"/>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06617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81005-3018-522B-ED4C-D18EF6469A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4F52D57-3AE1-A368-4F52-1C997B4E7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C1F72BA-AEDD-8C22-CA89-857D16953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5638C2C-9343-2708-F3D4-898FE8B09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445E7C1-6580-A99F-CF6B-DEF77F40C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FFD3D54-A18F-6705-C7D6-6D20265160CA}"/>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8" name="Footer Placeholder 7">
            <a:extLst>
              <a:ext uri="{FF2B5EF4-FFF2-40B4-BE49-F238E27FC236}">
                <a16:creationId xmlns:a16="http://schemas.microsoft.com/office/drawing/2014/main" xmlns="" id="{9D3AD226-AD69-80CA-4CCF-83E9CDDB3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F25F3B9-E3BB-5767-7B63-49F76457E042}"/>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50484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28FA9-3A08-9722-9B4E-BBADC70D7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8218464-8DC2-52E0-F7E1-6D82D39F11FC}"/>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4" name="Footer Placeholder 3">
            <a:extLst>
              <a:ext uri="{FF2B5EF4-FFF2-40B4-BE49-F238E27FC236}">
                <a16:creationId xmlns:a16="http://schemas.microsoft.com/office/drawing/2014/main" xmlns="" id="{C81410C4-42B8-E0AE-9DC1-BAE4DF690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E869BAC-FDF6-1A4E-7FBC-793B2AF9EDA7}"/>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12006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CFC8CD-1A99-9EF8-00DD-4B2E79BB6AAA}"/>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3" name="Footer Placeholder 2">
            <a:extLst>
              <a:ext uri="{FF2B5EF4-FFF2-40B4-BE49-F238E27FC236}">
                <a16:creationId xmlns:a16="http://schemas.microsoft.com/office/drawing/2014/main" xmlns="" id="{902D021F-3878-5ACD-2B70-8E5BDA9176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8136D83-A364-8CD2-9DA2-9BF25A66C38E}"/>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39097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93915-3228-363D-062D-0359B8321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2160762-7E93-234E-E22B-76F64D451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A886943-F588-41B4-BAB8-5E63442BD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90C7CE-EFB6-0B85-FBDD-7E16648451A3}"/>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6" name="Footer Placeholder 5">
            <a:extLst>
              <a:ext uri="{FF2B5EF4-FFF2-40B4-BE49-F238E27FC236}">
                <a16:creationId xmlns:a16="http://schemas.microsoft.com/office/drawing/2014/main" xmlns="" id="{7FBAC900-0C21-CAE6-354E-E6AF17B86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7F0CA57-3A78-21CD-9C81-587C38F9158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29538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07470-14F9-C353-E090-469E339AB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FC22824-DF30-7FE8-65EB-4AA23981B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64487C7-B15C-C331-1388-F8F6433AE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2C9B5A5-F2E5-AF9F-1BA6-3D741841FCBD}"/>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6" name="Footer Placeholder 5">
            <a:extLst>
              <a:ext uri="{FF2B5EF4-FFF2-40B4-BE49-F238E27FC236}">
                <a16:creationId xmlns:a16="http://schemas.microsoft.com/office/drawing/2014/main" xmlns="" id="{5C7ADB5F-4C99-02F6-3A44-9BBAC1CB7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03D0A4-C286-8A15-5967-61027B890E0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426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FE38E9C-8E6F-7D12-8DEB-7FCF3AF19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5B4E752-25B7-C482-1BF7-D937F4FE4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46F41A-A324-8162-2422-0B8E8FE78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65092CD6-BE95-6490-6087-2E47E89B7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16A56FE-B9C0-3B37-FCA8-9CEC3CBB9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D532A-F880-460C-9065-CB9972CC97A1}" type="slidenum">
              <a:rPr lang="en-US" smtClean="0"/>
              <a:t>‹#›</a:t>
            </a:fld>
            <a:endParaRPr lang="en-US"/>
          </a:p>
        </p:txBody>
      </p:sp>
      <p:pic>
        <p:nvPicPr>
          <p:cNvPr id="8" name="Picture 7">
            <a:extLst>
              <a:ext uri="{FF2B5EF4-FFF2-40B4-BE49-F238E27FC236}">
                <a16:creationId xmlns:a16="http://schemas.microsoft.com/office/drawing/2014/main" xmlns="" id="{7F413331-9A3A-470B-AECB-E8E63A3AFE0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23269" y="-33927"/>
            <a:ext cx="2207623" cy="1497396"/>
          </a:xfrm>
          <a:prstGeom prst="rect">
            <a:avLst/>
          </a:prstGeom>
        </p:spPr>
      </p:pic>
    </p:spTree>
    <p:extLst>
      <p:ext uri="{BB962C8B-B14F-4D97-AF65-F5344CB8AC3E}">
        <p14:creationId xmlns:p14="http://schemas.microsoft.com/office/powerpoint/2010/main" val="1278449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2D60070-6EC7-8B93-9606-E15423D61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97" y="168812"/>
            <a:ext cx="11947195" cy="6499274"/>
          </a:xfrm>
          <a:prstGeom prst="rect">
            <a:avLst/>
          </a:prstGeom>
        </p:spPr>
      </p:pic>
    </p:spTree>
    <p:extLst>
      <p:ext uri="{BB962C8B-B14F-4D97-AF65-F5344CB8AC3E}">
        <p14:creationId xmlns:p14="http://schemas.microsoft.com/office/powerpoint/2010/main" val="2292109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0515600" cy="1325563"/>
          </a:xfrm>
        </p:spPr>
        <p:txBody>
          <a:bodyPr>
            <a:normAutofit/>
          </a:bodyPr>
          <a:lstStyle/>
          <a:p>
            <a:r>
              <a:rPr lang="en-IN" sz="4000" b="1" dirty="0"/>
              <a:t>Automatic Caption Generator:</a:t>
            </a:r>
          </a:p>
        </p:txBody>
      </p:sp>
      <p:sp>
        <p:nvSpPr>
          <p:cNvPr id="3" name="TextBox 2"/>
          <p:cNvSpPr txBox="1"/>
          <p:nvPr/>
        </p:nvSpPr>
        <p:spPr>
          <a:xfrm>
            <a:off x="152400" y="1168400"/>
            <a:ext cx="10820400" cy="4339650"/>
          </a:xfrm>
          <a:prstGeom prst="rect">
            <a:avLst/>
          </a:prstGeom>
          <a:noFill/>
        </p:spPr>
        <p:txBody>
          <a:bodyPr wrap="square" rtlCol="0">
            <a:spAutoFit/>
          </a:bodyPr>
          <a:lstStyle/>
          <a:p>
            <a:r>
              <a:rPr lang="en-US" sz="2400" b="1" dirty="0"/>
              <a:t>Abstract</a:t>
            </a:r>
            <a:r>
              <a:rPr lang="en-US" dirty="0"/>
              <a:t>:</a:t>
            </a:r>
          </a:p>
          <a:p>
            <a:r>
              <a:rPr lang="en-US" dirty="0"/>
              <a:t>The last ten years have been the witnesses of the emergence of any kind of video content. In the same time, certain individuals are deaf and occasionally cannot understand the meanings of such videos because there is not any text transcription </a:t>
            </a:r>
            <a:r>
              <a:rPr lang="en-US" dirty="0" smtClean="0"/>
              <a:t>available</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3515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85899123"/>
              </p:ext>
            </p:extLst>
          </p:nvPr>
        </p:nvGraphicFramePr>
        <p:xfrm>
          <a:off x="622300" y="1341966"/>
          <a:ext cx="10185400" cy="2656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gridCol w="3073400">
                  <a:extLst>
                    <a:ext uri="{9D8B030D-6E8A-4147-A177-3AD203B41FA5}">
                      <a16:colId xmlns:a16="http://schemas.microsoft.com/office/drawing/2014/main" xmlns="" val="20003"/>
                    </a:ext>
                  </a:extLst>
                </a:gridCol>
              </a:tblGrid>
              <a:tr h="370840">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Advantages</a:t>
                      </a:r>
                      <a:endParaRPr lang="en-IN" dirty="0"/>
                    </a:p>
                  </a:txBody>
                  <a:tcPr/>
                </a:tc>
                <a:tc>
                  <a:txBody>
                    <a:bodyPr/>
                    <a:lstStyle/>
                    <a:p>
                      <a:r>
                        <a:rPr lang="en-US" dirty="0"/>
                        <a:t>Problems</a:t>
                      </a:r>
                      <a:endParaRPr lang="en-IN" dirty="0"/>
                    </a:p>
                  </a:txBody>
                  <a:tcPr/>
                </a:tc>
                <a:extLst>
                  <a:ext uri="{0D108BD9-81ED-4DB2-BD59-A6C34878D82A}">
                    <a16:rowId xmlns:a16="http://schemas.microsoft.com/office/drawing/2014/main" xmlns="" val="10000"/>
                  </a:ext>
                </a:extLst>
              </a:tr>
              <a:tr h="370840">
                <a:tc>
                  <a:txBody>
                    <a:bodyPr/>
                    <a:lstStyle/>
                    <a:p>
                      <a:r>
                        <a:rPr lang="en-IN" dirty="0"/>
                        <a:t>Neel </a:t>
                      </a:r>
                      <a:r>
                        <a:rPr lang="en-IN" dirty="0" smtClean="0"/>
                        <a:t>Patel, </a:t>
                      </a:r>
                      <a:r>
                        <a:rPr lang="en-IN" dirty="0" err="1"/>
                        <a:t>Hemil</a:t>
                      </a:r>
                      <a:r>
                        <a:rPr lang="en-IN" dirty="0"/>
                        <a:t> </a:t>
                      </a:r>
                      <a:r>
                        <a:rPr lang="en-IN" dirty="0" err="1" smtClean="0"/>
                        <a:t>Pansuria</a:t>
                      </a:r>
                      <a:r>
                        <a:rPr lang="en-IN" dirty="0" smtClean="0"/>
                        <a:t>, </a:t>
                      </a:r>
                      <a:r>
                        <a:rPr lang="en-IN" dirty="0"/>
                        <a:t>Jay </a:t>
                      </a:r>
                      <a:r>
                        <a:rPr lang="en-IN" dirty="0" smtClean="0"/>
                        <a:t>Patel, </a:t>
                      </a:r>
                      <a:r>
                        <a:rPr lang="en-IN" dirty="0" err="1"/>
                        <a:t>Bhavik</a:t>
                      </a:r>
                      <a:r>
                        <a:rPr lang="en-IN" dirty="0"/>
                        <a:t> </a:t>
                      </a:r>
                      <a:r>
                        <a:rPr lang="en-IN" dirty="0" err="1" smtClean="0"/>
                        <a:t>Darji</a:t>
                      </a:r>
                      <a:r>
                        <a:rPr lang="en-IN" dirty="0" smtClean="0"/>
                        <a:t>, </a:t>
                      </a:r>
                      <a:r>
                        <a:rPr lang="en-IN" dirty="0"/>
                        <a:t>Prashant </a:t>
                      </a:r>
                      <a:r>
                        <a:rPr lang="en-IN" dirty="0" err="1" smtClean="0"/>
                        <a:t>Sahatiya</a:t>
                      </a:r>
                      <a:endParaRPr lang="en-IN" dirty="0"/>
                    </a:p>
                  </a:txBody>
                  <a:tcPr/>
                </a:tc>
                <a:tc>
                  <a:txBody>
                    <a:bodyPr/>
                    <a:lstStyle/>
                    <a:p>
                      <a:r>
                        <a:rPr lang="en-US" dirty="0"/>
                        <a:t>2015</a:t>
                      </a:r>
                      <a:endParaRPr lang="en-IN" dirty="0"/>
                    </a:p>
                  </a:txBody>
                  <a:tcPr/>
                </a:tc>
                <a:tc>
                  <a:txBody>
                    <a:bodyPr/>
                    <a:lstStyle/>
                    <a:p>
                      <a:r>
                        <a:rPr lang="en-US" dirty="0"/>
                        <a:t>CMUSphinx-4 is open-source software, which means it's free to use and can be customized according to your needs and it can work offline, which means it doesn't require a constant internet connection.</a:t>
                      </a:r>
                      <a:endParaRPr lang="en-IN" dirty="0"/>
                    </a:p>
                  </a:txBody>
                  <a:tcPr/>
                </a:tc>
                <a:tc>
                  <a:txBody>
                    <a:bodyPr/>
                    <a:lstStyle/>
                    <a:p>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22643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33975"/>
          </a:xfrm>
        </p:spPr>
        <p:txBody>
          <a:bodyPr/>
          <a:lstStyle/>
          <a:p>
            <a:r>
              <a:rPr lang="en-US" b="1" u="sng" dirty="0" smtClean="0"/>
              <a:t>Existing system</a:t>
            </a:r>
            <a:endParaRPr lang="en-IN" b="1" u="sng" dirty="0"/>
          </a:p>
        </p:txBody>
      </p:sp>
      <p:sp>
        <p:nvSpPr>
          <p:cNvPr id="3" name="Subtitle 2"/>
          <p:cNvSpPr>
            <a:spLocks noGrp="1"/>
          </p:cNvSpPr>
          <p:nvPr>
            <p:ph type="subTitle" idx="1"/>
          </p:nvPr>
        </p:nvSpPr>
        <p:spPr/>
        <p:txBody>
          <a:bodyPr/>
          <a:lstStyle/>
          <a:p>
            <a:r>
              <a:rPr lang="en-US" dirty="0" smtClean="0"/>
              <a:t>Similar website are already in existence like google translate, </a:t>
            </a:r>
            <a:r>
              <a:rPr lang="en-US" dirty="0"/>
              <a:t>M</a:t>
            </a:r>
            <a:r>
              <a:rPr lang="en-US" dirty="0" smtClean="0"/>
              <a:t>icrosoft translate, </a:t>
            </a:r>
            <a:r>
              <a:rPr lang="en-US" dirty="0" err="1" smtClean="0"/>
              <a:t>systran</a:t>
            </a:r>
            <a:r>
              <a:rPr lang="en-US" dirty="0" smtClean="0"/>
              <a:t> etc.</a:t>
            </a:r>
          </a:p>
          <a:p>
            <a:r>
              <a:rPr lang="en-US" dirty="0" smtClean="0"/>
              <a:t>Similarly, there are no dedicated website for subtitle generation for native languages of India.</a:t>
            </a:r>
            <a:endParaRPr lang="en-IN" dirty="0"/>
          </a:p>
        </p:txBody>
      </p:sp>
    </p:spTree>
    <p:extLst>
      <p:ext uri="{BB962C8B-B14F-4D97-AF65-F5344CB8AC3E}">
        <p14:creationId xmlns:p14="http://schemas.microsoft.com/office/powerpoint/2010/main" val="351251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670" y="2719964"/>
            <a:ext cx="1082040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xmlns="" id="{A6367D50-55AD-989B-BEA1-3D42C486644C}"/>
              </a:ext>
            </a:extLst>
          </p:cNvPr>
          <p:cNvSpPr>
            <a:spLocks noGrp="1"/>
          </p:cNvSpPr>
          <p:nvPr>
            <p:ph type="sldNum" sz="quarter" idx="12"/>
          </p:nvPr>
        </p:nvSpPr>
        <p:spPr/>
        <p:txBody>
          <a:bodyPr/>
          <a:lstStyle/>
          <a:p>
            <a:fld id="{D09D4833-7F21-4FAC-B550-3477125D4C9F}" type="slidenum">
              <a:rPr lang="en-US" smtClean="0"/>
              <a:t>13</a:t>
            </a:fld>
            <a:endParaRPr lang="en-US"/>
          </a:p>
        </p:txBody>
      </p:sp>
    </p:spTree>
    <p:extLst>
      <p:ext uri="{BB962C8B-B14F-4D97-AF65-F5344CB8AC3E}">
        <p14:creationId xmlns:p14="http://schemas.microsoft.com/office/powerpoint/2010/main" val="274120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F094BD-48B9-53B1-123F-7948C89151D3}"/>
              </a:ext>
            </a:extLst>
          </p:cNvPr>
          <p:cNvSpPr txBox="1"/>
          <p:nvPr/>
        </p:nvSpPr>
        <p:spPr>
          <a:xfrm>
            <a:off x="386572" y="0"/>
            <a:ext cx="10590245" cy="2074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400" b="1" u="sng" dirty="0">
                <a:latin typeface="Times New Roman" panose="02020603050405020304" pitchFamily="18" charset="0"/>
                <a:cs typeface="Times New Roman" panose="02020603050405020304" pitchFamily="18" charset="0"/>
              </a:rPr>
              <a:t>Title of Project</a:t>
            </a:r>
          </a:p>
          <a:p>
            <a:pPr algn="ctr">
              <a:lnSpc>
                <a:spcPct val="150000"/>
              </a:lnSpc>
            </a:pPr>
            <a:r>
              <a:rPr lang="en-US" sz="5400" b="1" u="sng" dirty="0">
                <a:latin typeface="Times New Roman" panose="02020603050405020304" pitchFamily="18" charset="0"/>
                <a:cs typeface="Times New Roman" panose="02020603050405020304" pitchFamily="18" charset="0"/>
              </a:rPr>
              <a:t>SubAud</a:t>
            </a:r>
            <a:endParaRPr lang="en-US" sz="5400" b="1" dirty="0">
              <a:latin typeface="Times New Roman" panose="02020603050405020304" pitchFamily="18" charset="0"/>
              <a:cs typeface="Times New Roman" panose="02020603050405020304" pitchFamily="18" charset="0"/>
            </a:endParaRPr>
          </a:p>
          <a:p>
            <a:pPr algn="ctr">
              <a:lnSpc>
                <a:spcPct val="100000"/>
              </a:lnSpc>
            </a:pP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Submitted By</a:t>
            </a:r>
            <a:r>
              <a:rPr lang="en-IN"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B04BA32B-76DC-5F64-8FAF-C6CEE134AF0E}"/>
              </a:ext>
            </a:extLst>
          </p:cNvPr>
          <p:cNvSpPr txBox="1"/>
          <p:nvPr/>
        </p:nvSpPr>
        <p:spPr>
          <a:xfrm>
            <a:off x="107172" y="2969261"/>
            <a:ext cx="11418856" cy="1200329"/>
          </a:xfrm>
          <a:prstGeom prst="rect">
            <a:avLst/>
          </a:prstGeom>
          <a:noFill/>
        </p:spPr>
        <p:txBody>
          <a:bodyPr wrap="square" rIns="360000" rtlCol="0">
            <a:spAutoFit/>
          </a:bodyPr>
          <a:lstStyle/>
          <a:p>
            <a:r>
              <a:rPr lang="en-IN" sz="1800" b="0" i="0" u="none" strike="noStrike" baseline="0" dirty="0">
                <a:solidFill>
                  <a:srgbClr val="00000A"/>
                </a:solidFill>
                <a:latin typeface="Times New Roman" panose="02020603050405020304" pitchFamily="18" charset="0"/>
              </a:rPr>
              <a:t> 	</a:t>
            </a:r>
            <a:r>
              <a:rPr lang="en-IN" dirty="0" err="1">
                <a:solidFill>
                  <a:srgbClr val="00000A"/>
                </a:solidFill>
                <a:latin typeface="Times New Roman" panose="02020603050405020304" pitchFamily="18" charset="0"/>
              </a:rPr>
              <a:t>Adithya</a:t>
            </a:r>
            <a:r>
              <a:rPr lang="en-IN" dirty="0">
                <a:solidFill>
                  <a:srgbClr val="00000A"/>
                </a:solidFill>
                <a:latin typeface="Times New Roman" panose="02020603050405020304" pitchFamily="18" charset="0"/>
              </a:rPr>
              <a:t> N</a:t>
            </a:r>
            <a:r>
              <a:rPr lang="en-IN" sz="1800" b="0" i="0" u="none" strike="noStrike" baseline="0" dirty="0">
                <a:solidFill>
                  <a:srgbClr val="00000A"/>
                </a:solidFill>
                <a:latin typeface="Times New Roman" panose="02020603050405020304" pitchFamily="18" charset="0"/>
              </a:rPr>
              <a:t>	  Aditya</a:t>
            </a:r>
            <a:r>
              <a:rPr lang="en-IN" sz="1800" b="0" i="0" u="none" strike="noStrike" dirty="0">
                <a:solidFill>
                  <a:srgbClr val="00000A"/>
                </a:solidFill>
                <a:latin typeface="Times New Roman" panose="02020603050405020304" pitchFamily="18" charset="0"/>
              </a:rPr>
              <a:t> Rajesh            </a:t>
            </a:r>
            <a:r>
              <a:rPr lang="en-IN" sz="1800" b="0" i="0" u="none" strike="noStrike" dirty="0" err="1">
                <a:solidFill>
                  <a:srgbClr val="00000A"/>
                </a:solidFill>
                <a:latin typeface="Times New Roman" panose="02020603050405020304" pitchFamily="18" charset="0"/>
              </a:rPr>
              <a:t>Gurusudhanva</a:t>
            </a:r>
            <a:r>
              <a:rPr lang="en-IN" dirty="0">
                <a:solidFill>
                  <a:srgbClr val="00000A"/>
                </a:solidFill>
                <a:latin typeface="Times New Roman" panose="02020603050405020304" pitchFamily="18" charset="0"/>
              </a:rPr>
              <a:t>        Mohammad </a:t>
            </a:r>
            <a:r>
              <a:rPr lang="en-IN" dirty="0" err="1">
                <a:solidFill>
                  <a:srgbClr val="00000A"/>
                </a:solidFill>
                <a:latin typeface="Times New Roman" panose="02020603050405020304" pitchFamily="18" charset="0"/>
              </a:rPr>
              <a:t>Fawaaz</a:t>
            </a:r>
            <a:r>
              <a:rPr lang="en-IN" dirty="0">
                <a:solidFill>
                  <a:srgbClr val="00000A"/>
                </a:solidFill>
                <a:latin typeface="Times New Roman" panose="02020603050405020304" pitchFamily="18" charset="0"/>
              </a:rPr>
              <a:t> Patel       </a:t>
            </a:r>
            <a:r>
              <a:rPr lang="en-IN" dirty="0" err="1">
                <a:solidFill>
                  <a:srgbClr val="00000A"/>
                </a:solidFill>
                <a:latin typeface="Times New Roman" panose="02020603050405020304" pitchFamily="18" charset="0"/>
              </a:rPr>
              <a:t>Nived</a:t>
            </a:r>
            <a:r>
              <a:rPr lang="en-IN" dirty="0">
                <a:solidFill>
                  <a:srgbClr val="00000A"/>
                </a:solidFill>
                <a:latin typeface="Times New Roman" panose="02020603050405020304" pitchFamily="18" charset="0"/>
              </a:rPr>
              <a:t> PV</a:t>
            </a:r>
            <a:r>
              <a:rPr lang="en-IN" sz="1800" b="0" i="0" u="none" strike="noStrike" baseline="0" dirty="0">
                <a:solidFill>
                  <a:srgbClr val="00000A"/>
                </a:solidFill>
                <a:latin typeface="Times New Roman" panose="02020603050405020304" pitchFamily="18" charset="0"/>
              </a:rPr>
              <a:t>	</a:t>
            </a:r>
            <a:r>
              <a:rPr lang="en-IN" dirty="0">
                <a:solidFill>
                  <a:srgbClr val="00000A"/>
                </a:solidFill>
                <a:latin typeface="Times New Roman" panose="02020603050405020304" pitchFamily="18" charset="0"/>
              </a:rPr>
              <a:t>22BTRCO006          22BTRCO007            22BTRCO019        22BTRCO028                         22BTRCO30</a:t>
            </a:r>
            <a:endParaRPr lang="en-IN" sz="1800" b="0" i="0" u="none" strike="noStrike" baseline="0" dirty="0">
              <a:solidFill>
                <a:srgbClr val="00000A"/>
              </a:solidFill>
              <a:latin typeface="Times New Roman" panose="02020603050405020304" pitchFamily="18" charset="0"/>
            </a:endParaRPr>
          </a:p>
          <a:p>
            <a:r>
              <a:rPr lang="en-IN" sz="1800" b="0" i="0" u="none" strike="noStrike" baseline="0" dirty="0">
                <a:solidFill>
                  <a:srgbClr val="00000A"/>
                </a:solidFill>
                <a:latin typeface="Times New Roman" panose="02020603050405020304" pitchFamily="18" charset="0"/>
              </a:rPr>
              <a:t>                CSE-BFSI/IOT 	  </a:t>
            </a:r>
            <a:r>
              <a:rPr lang="en-IN" dirty="0">
                <a:solidFill>
                  <a:srgbClr val="00000A"/>
                </a:solidFill>
                <a:latin typeface="Times New Roman" panose="02020603050405020304" pitchFamily="18" charset="0"/>
              </a:rPr>
              <a:t>CSE-BFSI/IOT           CSE-BFSI/IOT       CSE-BFSI/IOT                      CSE-BFSI/IOT </a:t>
            </a:r>
            <a:r>
              <a:rPr lang="en-IN" sz="1800" b="0" i="0" u="none" strike="noStrike" baseline="0" dirty="0">
                <a:solidFill>
                  <a:srgbClr val="00000A"/>
                </a:solidFill>
                <a:latin typeface="Times New Roman" panose="02020603050405020304" pitchFamily="18" charset="0"/>
              </a:rPr>
              <a:t>	  </a:t>
            </a:r>
            <a:endParaRPr lang="en-IN" dirty="0"/>
          </a:p>
        </p:txBody>
      </p:sp>
      <p:sp>
        <p:nvSpPr>
          <p:cNvPr id="4" name="Subtitle 2">
            <a:extLst>
              <a:ext uri="{FF2B5EF4-FFF2-40B4-BE49-F238E27FC236}">
                <a16:creationId xmlns:a16="http://schemas.microsoft.com/office/drawing/2014/main" xmlns="" id="{243A1028-93C1-BD5B-B8C9-49F4919678BB}"/>
              </a:ext>
            </a:extLst>
          </p:cNvPr>
          <p:cNvSpPr txBox="1"/>
          <p:nvPr/>
        </p:nvSpPr>
        <p:spPr>
          <a:xfrm>
            <a:off x="3679887" y="3826690"/>
            <a:ext cx="4041711" cy="2677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400"/>
              </a:spcBef>
              <a:spcAft>
                <a:spcPts val="1400"/>
              </a:spcAft>
              <a:buNone/>
            </a:pPr>
            <a:endParaRPr lang="en-US" sz="1400" dirty="0">
              <a:cs typeface="Arial" panose="020B0604020202020204" pitchFamily="34" charset="0"/>
            </a:endParaRPr>
          </a:p>
          <a:p>
            <a:pPr marL="0" indent="0" algn="ctr">
              <a:spcBef>
                <a:spcPts val="1400"/>
              </a:spcBef>
              <a:spcAft>
                <a:spcPts val="1400"/>
              </a:spcAft>
              <a:buNone/>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Under the guidance of</a:t>
            </a: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spcBef>
                <a:spcPts val="1400"/>
              </a:spcBef>
              <a:spcAft>
                <a:spcPts val="1400"/>
              </a:spcAft>
              <a:buNone/>
            </a:pPr>
            <a:r>
              <a:rPr lang="en-IN" sz="2400" b="1" u="sng"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Dr.Rachit</a:t>
            </a:r>
            <a:r>
              <a:rPr lang="en-IN" sz="24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Garg</a:t>
            </a:r>
          </a:p>
          <a:p>
            <a:pPr marL="0" indent="0" algn="ctr">
              <a:spcBef>
                <a:spcPts val="1400"/>
              </a:spcBef>
              <a:spcAft>
                <a:spcPts val="1400"/>
              </a:spcAft>
              <a:buNone/>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CSE IOT,</a:t>
            </a:r>
          </a:p>
          <a:p>
            <a:pPr marL="0" indent="0" algn="ctr">
              <a:spcBef>
                <a:spcPts val="1400"/>
              </a:spcBef>
              <a:spcAft>
                <a:spcPts val="1400"/>
              </a:spcAft>
              <a:buNone/>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School of Computer Science</a:t>
            </a:r>
          </a:p>
          <a:p>
            <a:pPr algn="ctr"/>
            <a:endParaRPr lang="en-IN" sz="1800" dirty="0">
              <a:latin typeface="Times New Roman" panose="02020603050405020304" pitchFamily="18" charset="0"/>
              <a:ea typeface="Times New Roman" panose="02020603050405020304" pitchFamily="18" charset="0"/>
            </a:endParaRPr>
          </a:p>
          <a:p>
            <a:pPr algn="ctr"/>
            <a:endParaRPr lang="en-US"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endParaRPr lang="en-IN" dirty="0"/>
          </a:p>
        </p:txBody>
      </p:sp>
      <p:sp>
        <p:nvSpPr>
          <p:cNvPr id="5" name="Slide Number Placeholder 1">
            <a:extLst>
              <a:ext uri="{FF2B5EF4-FFF2-40B4-BE49-F238E27FC236}">
                <a16:creationId xmlns:a16="http://schemas.microsoft.com/office/drawing/2014/main" xmlns="" id="{1905037A-143C-FB8B-44F8-D207E5143128}"/>
              </a:ext>
            </a:extLst>
          </p:cNvPr>
          <p:cNvSpPr>
            <a:spLocks noGrp="1"/>
          </p:cNvSpPr>
          <p:nvPr>
            <p:ph type="sldNum" sz="quarter" idx="12"/>
          </p:nvPr>
        </p:nvSpPr>
        <p:spPr>
          <a:xfrm>
            <a:off x="8610600" y="6356350"/>
            <a:ext cx="2743200" cy="365125"/>
          </a:xfrm>
        </p:spPr>
        <p:txBody>
          <a:bodyPr/>
          <a:lstStyle/>
          <a:p>
            <a:fld id="{D09D4833-7F21-4FAC-B550-3477125D4C9F}" type="slidenum">
              <a:rPr lang="en-US" smtClean="0"/>
              <a:t>2</a:t>
            </a:fld>
            <a:endParaRPr lang="en-US"/>
          </a:p>
        </p:txBody>
      </p:sp>
    </p:spTree>
    <p:extLst>
      <p:ext uri="{BB962C8B-B14F-4D97-AF65-F5344CB8AC3E}">
        <p14:creationId xmlns:p14="http://schemas.microsoft.com/office/powerpoint/2010/main" val="1832051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61" y="348518"/>
            <a:ext cx="5397500" cy="955675"/>
          </a:xfrm>
        </p:spPr>
        <p:txBody>
          <a:bodyPr/>
          <a:lstStyle/>
          <a:p>
            <a:r>
              <a:rPr lang="en-US" b="1" dirty="0"/>
              <a:t>Table of Contents</a:t>
            </a:r>
            <a:endParaRPr lang="en-IN" b="1" dirty="0"/>
          </a:p>
        </p:txBody>
      </p:sp>
      <p:sp>
        <p:nvSpPr>
          <p:cNvPr id="3" name="Content Placeholder 2"/>
          <p:cNvSpPr>
            <a:spLocks noGrp="1"/>
          </p:cNvSpPr>
          <p:nvPr>
            <p:ph idx="1"/>
          </p:nvPr>
        </p:nvSpPr>
        <p:spPr>
          <a:xfrm>
            <a:off x="620346" y="1537432"/>
            <a:ext cx="10515600" cy="4351338"/>
          </a:xfrm>
        </p:spPr>
        <p:txBody>
          <a:bodyPr/>
          <a:lstStyle/>
          <a:p>
            <a:r>
              <a:rPr lang="en-US" sz="4000" dirty="0" smtClean="0"/>
              <a:t>Problem Statement</a:t>
            </a:r>
          </a:p>
          <a:p>
            <a:r>
              <a:rPr lang="en-US" sz="4000" dirty="0" smtClean="0"/>
              <a:t>Introduction </a:t>
            </a:r>
          </a:p>
          <a:p>
            <a:r>
              <a:rPr lang="en-US" sz="4000" dirty="0" smtClean="0"/>
              <a:t>Literature Survey</a:t>
            </a:r>
          </a:p>
          <a:p>
            <a:r>
              <a:rPr lang="en-US" sz="4000" dirty="0" smtClean="0"/>
              <a:t>Existing System</a:t>
            </a:r>
          </a:p>
          <a:p>
            <a:endParaRPr lang="en-US" dirty="0" smtClean="0"/>
          </a:p>
          <a:p>
            <a:endParaRPr lang="en-IN" dirty="0"/>
          </a:p>
        </p:txBody>
      </p:sp>
    </p:spTree>
    <p:extLst>
      <p:ext uri="{BB962C8B-B14F-4D97-AF65-F5344CB8AC3E}">
        <p14:creationId xmlns:p14="http://schemas.microsoft.com/office/powerpoint/2010/main" val="3644194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84" y="130664"/>
            <a:ext cx="4800600" cy="1018198"/>
          </a:xfrm>
        </p:spPr>
        <p:txBody>
          <a:bodyPr/>
          <a:lstStyle/>
          <a:p>
            <a:r>
              <a:rPr lang="en-US" b="1" u="sng" dirty="0" smtClean="0"/>
              <a:t>Problem Statement</a:t>
            </a:r>
            <a:endParaRPr lang="en-IN" b="1" u="sng" dirty="0"/>
          </a:p>
        </p:txBody>
      </p:sp>
      <p:sp>
        <p:nvSpPr>
          <p:cNvPr id="5" name="TextBox 4"/>
          <p:cNvSpPr txBox="1"/>
          <p:nvPr/>
        </p:nvSpPr>
        <p:spPr>
          <a:xfrm>
            <a:off x="246184" y="1336431"/>
            <a:ext cx="11945816" cy="3416320"/>
          </a:xfrm>
          <a:prstGeom prst="rect">
            <a:avLst/>
          </a:prstGeom>
          <a:noFill/>
        </p:spPr>
        <p:txBody>
          <a:bodyPr wrap="square" rtlCol="0">
            <a:spAutoFit/>
          </a:bodyPr>
          <a:lstStyle/>
          <a:p>
            <a:endParaRPr lang="en-US" sz="4400" b="1" dirty="0" smtClean="0"/>
          </a:p>
          <a:p>
            <a:r>
              <a:rPr lang="en-US" sz="2800" dirty="0" smtClean="0"/>
              <a:t>To Break language barrier by translating the educational videos using natural language processing. </a:t>
            </a:r>
            <a:endParaRPr lang="en-US" sz="4400" b="1" dirty="0" smtClean="0"/>
          </a:p>
          <a:p>
            <a:endParaRPr lang="en-US" sz="4400" b="1" dirty="0"/>
          </a:p>
          <a:p>
            <a:endParaRPr lang="en-US" sz="4400" b="1" dirty="0" smtClean="0"/>
          </a:p>
          <a:p>
            <a:endParaRPr lang="en-IN" sz="2800" b="1" dirty="0"/>
          </a:p>
        </p:txBody>
      </p:sp>
    </p:spTree>
    <p:extLst>
      <p:ext uri="{BB962C8B-B14F-4D97-AF65-F5344CB8AC3E}">
        <p14:creationId xmlns:p14="http://schemas.microsoft.com/office/powerpoint/2010/main" val="2891736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9823"/>
            <a:ext cx="3235569" cy="856640"/>
          </a:xfrm>
        </p:spPr>
        <p:txBody>
          <a:bodyPr/>
          <a:lstStyle/>
          <a:p>
            <a:r>
              <a:rPr lang="en-US" b="1" u="sng" dirty="0" smtClean="0"/>
              <a:t>Introduction</a:t>
            </a:r>
            <a:endParaRPr lang="en-IN" b="1" u="sng" dirty="0"/>
          </a:p>
        </p:txBody>
      </p:sp>
      <p:sp>
        <p:nvSpPr>
          <p:cNvPr id="4" name="TextBox 3"/>
          <p:cNvSpPr txBox="1"/>
          <p:nvPr/>
        </p:nvSpPr>
        <p:spPr>
          <a:xfrm>
            <a:off x="328244" y="1359877"/>
            <a:ext cx="10187353" cy="4985980"/>
          </a:xfrm>
          <a:prstGeom prst="rect">
            <a:avLst/>
          </a:prstGeom>
          <a:noFill/>
        </p:spPr>
        <p:txBody>
          <a:bodyPr wrap="square" rtlCol="0">
            <a:spAutoFit/>
          </a:bodyPr>
          <a:lstStyle/>
          <a:p>
            <a:r>
              <a:rPr lang="en-US" sz="3200" b="1" dirty="0" smtClean="0"/>
              <a:t>What is </a:t>
            </a:r>
            <a:r>
              <a:rPr lang="en-US" sz="3200" b="1" dirty="0" err="1" smtClean="0"/>
              <a:t>SubAud</a:t>
            </a:r>
            <a:r>
              <a:rPr lang="en-US" sz="3200" b="1" dirty="0" smtClean="0"/>
              <a:t>?</a:t>
            </a:r>
          </a:p>
          <a:p>
            <a:pPr algn="just"/>
            <a:r>
              <a:rPr lang="en-US" sz="3200" dirty="0" smtClean="0"/>
              <a:t>Subtitle generating website in required native languages. It will convert educational and other videos audio into subtitles of your wish. It will offer most of the </a:t>
            </a:r>
            <a:r>
              <a:rPr lang="en-US" sz="3200" dirty="0"/>
              <a:t>I</a:t>
            </a:r>
            <a:r>
              <a:rPr lang="en-US" sz="3200" dirty="0" smtClean="0"/>
              <a:t>ndian languages which are not available in every other translation website.</a:t>
            </a:r>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32430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0"/>
            <a:ext cx="4559300" cy="1057275"/>
          </a:xfrm>
        </p:spPr>
        <p:txBody>
          <a:bodyPr/>
          <a:lstStyle/>
          <a:p>
            <a:r>
              <a:rPr lang="en-US" b="1" u="sng" dirty="0"/>
              <a:t>Literature Survey</a:t>
            </a:r>
            <a:endParaRPr lang="en-IN" b="1" u="sng" dirty="0"/>
          </a:p>
        </p:txBody>
      </p:sp>
      <p:sp>
        <p:nvSpPr>
          <p:cNvPr id="4" name="TextBox 3"/>
          <p:cNvSpPr txBox="1"/>
          <p:nvPr/>
        </p:nvSpPr>
        <p:spPr>
          <a:xfrm>
            <a:off x="114300" y="1054100"/>
            <a:ext cx="11772900" cy="5755422"/>
          </a:xfrm>
          <a:prstGeom prst="rect">
            <a:avLst/>
          </a:prstGeom>
          <a:noFill/>
        </p:spPr>
        <p:txBody>
          <a:bodyPr wrap="square" rtlCol="0">
            <a:spAutoFit/>
          </a:bodyPr>
          <a:lstStyle/>
          <a:p>
            <a:r>
              <a:rPr lang="en-IN" sz="2400" b="1" dirty="0"/>
              <a:t>Tensor2Tensor for Neural Machine Translation</a:t>
            </a:r>
          </a:p>
          <a:p>
            <a:endParaRPr lang="en-US" sz="2400" b="1" dirty="0"/>
          </a:p>
          <a:p>
            <a:r>
              <a:rPr lang="en-US" sz="2000" b="1" dirty="0"/>
              <a:t>Abstract:</a:t>
            </a:r>
          </a:p>
          <a:p>
            <a:r>
              <a:rPr lang="en-US" sz="2000" dirty="0"/>
              <a:t>Tensor2Tensor is a library for deep learning models that is well-suited for neural machine translation. Development began focused on neural machine translation and so Tensor2Tensor includes many of the most successful NMT models and standard datasets.</a:t>
            </a:r>
            <a:endParaRPr lang="en-IN" sz="2000" b="1" dirty="0"/>
          </a:p>
          <a:p>
            <a:endParaRPr lang="en-IN" sz="2400" b="1" dirty="0"/>
          </a:p>
          <a:p>
            <a:endParaRPr lang="en-US" sz="2400" b="1" dirty="0"/>
          </a:p>
          <a:p>
            <a:endParaRPr lang="en-US" sz="2400" b="1" dirty="0"/>
          </a:p>
          <a:p>
            <a:endParaRPr lang="en-US" sz="2400" b="1" dirty="0"/>
          </a:p>
          <a:p>
            <a:endParaRPr lang="en-US" sz="2400" b="1" dirty="0"/>
          </a:p>
          <a:p>
            <a:endParaRPr lang="en-US" sz="2400" b="1" dirty="0"/>
          </a:p>
          <a:p>
            <a:endParaRPr lang="en-IN" sz="2400" b="1" dirty="0"/>
          </a:p>
          <a:p>
            <a:endParaRPr lang="en-IN" sz="2400" b="1" dirty="0"/>
          </a:p>
          <a:p>
            <a:endParaRPr lang="en-IN" sz="2400" b="1" dirty="0"/>
          </a:p>
          <a:p>
            <a:r>
              <a:rPr lang="en-IN" sz="2400" b="1" dirty="0"/>
              <a:t> </a:t>
            </a:r>
          </a:p>
        </p:txBody>
      </p:sp>
      <p:graphicFrame>
        <p:nvGraphicFramePr>
          <p:cNvPr id="3" name="Table 2"/>
          <p:cNvGraphicFramePr>
            <a:graphicFrameLocks noGrp="1"/>
          </p:cNvGraphicFramePr>
          <p:nvPr>
            <p:extLst>
              <p:ext uri="{D42A27DB-BD31-4B8C-83A1-F6EECF244321}">
                <p14:modId xmlns:p14="http://schemas.microsoft.com/office/powerpoint/2010/main" val="735437356"/>
              </p:ext>
            </p:extLst>
          </p:nvPr>
        </p:nvGraphicFramePr>
        <p:xfrm>
          <a:off x="673100" y="3200400"/>
          <a:ext cx="9817100" cy="3373011"/>
        </p:xfrm>
        <a:graphic>
          <a:graphicData uri="http://schemas.openxmlformats.org/drawingml/2006/table">
            <a:tbl>
              <a:tblPr firstRow="1" bandRow="1">
                <a:tableStyleId>{5C22544A-7EE6-4342-B048-85BDC9FD1C3A}</a:tableStyleId>
              </a:tblPr>
              <a:tblGrid>
                <a:gridCol w="2454275">
                  <a:extLst>
                    <a:ext uri="{9D8B030D-6E8A-4147-A177-3AD203B41FA5}">
                      <a16:colId xmlns:a16="http://schemas.microsoft.com/office/drawing/2014/main" xmlns="" val="20000"/>
                    </a:ext>
                  </a:extLst>
                </a:gridCol>
                <a:gridCol w="2454275">
                  <a:extLst>
                    <a:ext uri="{9D8B030D-6E8A-4147-A177-3AD203B41FA5}">
                      <a16:colId xmlns:a16="http://schemas.microsoft.com/office/drawing/2014/main" xmlns="" val="20001"/>
                    </a:ext>
                  </a:extLst>
                </a:gridCol>
                <a:gridCol w="2454275">
                  <a:extLst>
                    <a:ext uri="{9D8B030D-6E8A-4147-A177-3AD203B41FA5}">
                      <a16:colId xmlns:a16="http://schemas.microsoft.com/office/drawing/2014/main" xmlns="" val="20002"/>
                    </a:ext>
                  </a:extLst>
                </a:gridCol>
                <a:gridCol w="2454275">
                  <a:extLst>
                    <a:ext uri="{9D8B030D-6E8A-4147-A177-3AD203B41FA5}">
                      <a16:colId xmlns:a16="http://schemas.microsoft.com/office/drawing/2014/main" xmlns="" val="20003"/>
                    </a:ext>
                  </a:extLst>
                </a:gridCol>
              </a:tblGrid>
              <a:tr h="538371">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Advantages</a:t>
                      </a:r>
                      <a:endParaRPr lang="en-IN" dirty="0"/>
                    </a:p>
                  </a:txBody>
                  <a:tcPr/>
                </a:tc>
                <a:tc>
                  <a:txBody>
                    <a:bodyPr/>
                    <a:lstStyle/>
                    <a:p>
                      <a:r>
                        <a:rPr lang="en-US" dirty="0"/>
                        <a:t>Problems</a:t>
                      </a:r>
                      <a:endParaRPr lang="en-IN" dirty="0"/>
                    </a:p>
                  </a:txBody>
                  <a:tcPr/>
                </a:tc>
                <a:extLst>
                  <a:ext uri="{0D108BD9-81ED-4DB2-BD59-A6C34878D82A}">
                    <a16:rowId xmlns:a16="http://schemas.microsoft.com/office/drawing/2014/main" xmlns="" val="10000"/>
                  </a:ext>
                </a:extLst>
              </a:tr>
              <a:tr h="370840">
                <a:tc>
                  <a:txBody>
                    <a:bodyPr/>
                    <a:lstStyle/>
                    <a:p>
                      <a:r>
                        <a:rPr lang="en-IN" dirty="0"/>
                        <a:t>Ashish Vaswani1 , </a:t>
                      </a:r>
                      <a:r>
                        <a:rPr lang="en-IN" dirty="0" err="1"/>
                        <a:t>Samy</a:t>
                      </a:r>
                      <a:r>
                        <a:rPr lang="en-IN" dirty="0"/>
                        <a:t> </a:t>
                      </a:r>
                      <a:r>
                        <a:rPr lang="en-IN" dirty="0" err="1"/>
                        <a:t>Bengio</a:t>
                      </a:r>
                      <a:endParaRPr lang="en-IN" dirty="0"/>
                    </a:p>
                  </a:txBody>
                  <a:tcPr/>
                </a:tc>
                <a:tc>
                  <a:txBody>
                    <a:bodyPr/>
                    <a:lstStyle/>
                    <a:p>
                      <a:r>
                        <a:rPr lang="en-US" dirty="0"/>
                        <a:t>2019</a:t>
                      </a:r>
                      <a:endParaRPr lang="en-IN" dirty="0"/>
                    </a:p>
                  </a:txBody>
                  <a:tcPr/>
                </a:tc>
                <a:tc>
                  <a:txBody>
                    <a:bodyPr/>
                    <a:lstStyle/>
                    <a:p>
                      <a:r>
                        <a:rPr lang="en-US" dirty="0"/>
                        <a:t>T2T-specific abstractions, researchers can train models on CPU, GPU (single or multiple), and TPU, locally and in the cloud, usually with no or minimal device-specific code or configuration.</a:t>
                      </a:r>
                      <a:endParaRPr lang="en-IN" dirty="0"/>
                    </a:p>
                  </a:txBody>
                  <a:tcPr/>
                </a:tc>
                <a:tc>
                  <a:txBody>
                    <a:bodyPr/>
                    <a:lstStyle/>
                    <a:p>
                      <a:r>
                        <a:rPr lang="en-US" dirty="0"/>
                        <a:t>Dataset.</a:t>
                      </a:r>
                    </a:p>
                    <a:p>
                      <a:r>
                        <a:rPr lang="en-US" dirty="0"/>
                        <a:t>The</a:t>
                      </a:r>
                      <a:r>
                        <a:rPr lang="en-US" baseline="0" dirty="0"/>
                        <a:t> problem will be getting the </a:t>
                      </a:r>
                      <a:r>
                        <a:rPr lang="en-US" baseline="0" dirty="0" err="1"/>
                        <a:t>data.The</a:t>
                      </a:r>
                      <a:r>
                        <a:rPr lang="en-US" baseline="0" dirty="0"/>
                        <a:t> problem will arise with creating a dataset from scratch which will become a slightest problem for T2T.</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772236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9425"/>
            <a:ext cx="10477500" cy="955675"/>
          </a:xfrm>
        </p:spPr>
        <p:txBody>
          <a:bodyPr>
            <a:normAutofit fontScale="90000"/>
          </a:bodyPr>
          <a:lstStyle/>
          <a:p>
            <a:r>
              <a:rPr lang="en-US" sz="3200" b="1" dirty="0"/>
              <a:t>The Multilingual </a:t>
            </a:r>
            <a:r>
              <a:rPr lang="en-US" sz="3200" b="1" dirty="0" err="1"/>
              <a:t>TEDx</a:t>
            </a:r>
            <a:r>
              <a:rPr lang="en-US" sz="3200" b="1" dirty="0"/>
              <a:t> Corpus for Speech Recognition and Translation</a:t>
            </a:r>
            <a:endParaRPr lang="en-IN" sz="3200" b="1" dirty="0"/>
          </a:p>
        </p:txBody>
      </p:sp>
      <p:sp>
        <p:nvSpPr>
          <p:cNvPr id="3" name="TextBox 2"/>
          <p:cNvSpPr txBox="1"/>
          <p:nvPr/>
        </p:nvSpPr>
        <p:spPr>
          <a:xfrm>
            <a:off x="177800" y="1498600"/>
            <a:ext cx="11607800" cy="1231106"/>
          </a:xfrm>
          <a:prstGeom prst="rect">
            <a:avLst/>
          </a:prstGeom>
          <a:noFill/>
        </p:spPr>
        <p:txBody>
          <a:bodyPr wrap="square" rtlCol="0">
            <a:spAutoFit/>
          </a:bodyPr>
          <a:lstStyle/>
          <a:p>
            <a:r>
              <a:rPr lang="en-US" sz="2000" b="1" dirty="0"/>
              <a:t>Abstract:</a:t>
            </a:r>
          </a:p>
          <a:p>
            <a:r>
              <a:rPr lang="en-US" dirty="0" err="1"/>
              <a:t>TEDx</a:t>
            </a:r>
            <a:r>
              <a:rPr lang="en-US" dirty="0"/>
              <a:t> has released a Multilingual </a:t>
            </a:r>
            <a:r>
              <a:rPr lang="en-US" dirty="0" err="1"/>
              <a:t>TEDx</a:t>
            </a:r>
            <a:r>
              <a:rPr lang="en-US" dirty="0"/>
              <a:t> corpus, a collection of audio recordings from 8 source languages, designed to support speech recognition (ASR) and speech translation research. The corpus, available with open-sourced code, allows for extension to new talks and languages, improving translation performance for low-resource language pairs.</a:t>
            </a:r>
          </a:p>
        </p:txBody>
      </p:sp>
      <p:graphicFrame>
        <p:nvGraphicFramePr>
          <p:cNvPr id="4" name="Table 3"/>
          <p:cNvGraphicFramePr>
            <a:graphicFrameLocks noGrp="1"/>
          </p:cNvGraphicFramePr>
          <p:nvPr>
            <p:extLst>
              <p:ext uri="{D42A27DB-BD31-4B8C-83A1-F6EECF244321}">
                <p14:modId xmlns:p14="http://schemas.microsoft.com/office/powerpoint/2010/main" val="1496012391"/>
              </p:ext>
            </p:extLst>
          </p:nvPr>
        </p:nvGraphicFramePr>
        <p:xfrm>
          <a:off x="1041400" y="3451196"/>
          <a:ext cx="8128000" cy="256437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552690">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Advantages</a:t>
                      </a:r>
                      <a:endParaRPr lang="en-IN" dirty="0"/>
                    </a:p>
                  </a:txBody>
                  <a:tcPr/>
                </a:tc>
                <a:tc>
                  <a:txBody>
                    <a:bodyPr/>
                    <a:lstStyle/>
                    <a:p>
                      <a:r>
                        <a:rPr lang="en-US" dirty="0"/>
                        <a:t>Problems</a:t>
                      </a:r>
                      <a:endParaRPr lang="en-IN" dirty="0"/>
                    </a:p>
                  </a:txBody>
                  <a:tcPr/>
                </a:tc>
                <a:extLst>
                  <a:ext uri="{0D108BD9-81ED-4DB2-BD59-A6C34878D82A}">
                    <a16:rowId xmlns:a16="http://schemas.microsoft.com/office/drawing/2014/main" xmlns="" val="10000"/>
                  </a:ext>
                </a:extLst>
              </a:tr>
              <a:tr h="337156">
                <a:tc>
                  <a:txBody>
                    <a:bodyPr/>
                    <a:lstStyle/>
                    <a:p>
                      <a:r>
                        <a:rPr lang="en-IN" sz="1800" b="0" i="0" kern="1200" dirty="0">
                          <a:solidFill>
                            <a:schemeClr val="dk1"/>
                          </a:solidFill>
                          <a:effectLst/>
                          <a:latin typeface="+mn-lt"/>
                          <a:ea typeface="+mn-ea"/>
                          <a:cs typeface="+mn-cs"/>
                        </a:rPr>
                        <a:t>Matt Post, Marco </a:t>
                      </a:r>
                      <a:r>
                        <a:rPr lang="en-IN" sz="1800" b="0" i="0" kern="1200" dirty="0" err="1">
                          <a:solidFill>
                            <a:schemeClr val="dk1"/>
                          </a:solidFill>
                          <a:effectLst/>
                          <a:latin typeface="+mn-lt"/>
                          <a:ea typeface="+mn-ea"/>
                          <a:cs typeface="+mn-cs"/>
                        </a:rPr>
                        <a:t>Turchi</a:t>
                      </a:r>
                      <a:r>
                        <a:rPr lang="en-IN" sz="1800" b="0" i="0" kern="1200" dirty="0">
                          <a:solidFill>
                            <a:schemeClr val="dk1"/>
                          </a:solidFill>
                          <a:effectLst/>
                          <a:latin typeface="+mn-lt"/>
                          <a:ea typeface="+mn-ea"/>
                          <a:cs typeface="+mn-cs"/>
                        </a:rPr>
                        <a:t>, Matthew </a:t>
                      </a:r>
                      <a:r>
                        <a:rPr lang="en-IN" sz="1800" b="0" i="0" kern="1200" dirty="0" err="1">
                          <a:solidFill>
                            <a:schemeClr val="dk1"/>
                          </a:solidFill>
                          <a:effectLst/>
                          <a:latin typeface="+mn-lt"/>
                          <a:ea typeface="+mn-ea"/>
                          <a:cs typeface="+mn-cs"/>
                        </a:rPr>
                        <a:t>Wiesner</a:t>
                      </a:r>
                      <a:r>
                        <a:rPr lang="en-IN" sz="1800" b="0" i="0" kern="1200" dirty="0">
                          <a:solidFill>
                            <a:schemeClr val="dk1"/>
                          </a:solidFill>
                          <a:effectLst/>
                          <a:latin typeface="+mn-lt"/>
                          <a:ea typeface="+mn-ea"/>
                          <a:cs typeface="+mn-cs"/>
                        </a:rPr>
                        <a:t> </a:t>
                      </a:r>
                      <a:endParaRPr lang="en-IN" dirty="0"/>
                    </a:p>
                  </a:txBody>
                  <a:tcPr/>
                </a:tc>
                <a:tc>
                  <a:txBody>
                    <a:bodyPr/>
                    <a:lstStyle/>
                    <a:p>
                      <a:r>
                        <a:rPr lang="en-US" dirty="0"/>
                        <a:t>2021</a:t>
                      </a:r>
                      <a:endParaRPr lang="en-IN" dirty="0"/>
                    </a:p>
                  </a:txBody>
                  <a:tcPr/>
                </a:tc>
                <a:tc>
                  <a:txBody>
                    <a:bodyPr/>
                    <a:lstStyle/>
                    <a:p>
                      <a:r>
                        <a:rPr lang="en-US" dirty="0"/>
                        <a:t>Multilingual corpus provides as with collection of audio library.</a:t>
                      </a:r>
                      <a:endParaRPr lang="en-IN" dirty="0"/>
                    </a:p>
                  </a:txBody>
                  <a:tcPr/>
                </a:tc>
                <a:tc>
                  <a:txBody>
                    <a:bodyPr/>
                    <a:lstStyle/>
                    <a:p>
                      <a:r>
                        <a:rPr lang="en-US" dirty="0" err="1"/>
                        <a:t>Tedx</a:t>
                      </a:r>
                      <a:r>
                        <a:rPr lang="en-US" dirty="0"/>
                        <a:t> corpus provides audio for only major languages like English, French, German etc..</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826660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7"/>
            <a:ext cx="10515600" cy="1325563"/>
          </a:xfrm>
        </p:spPr>
        <p:txBody>
          <a:bodyPr>
            <a:normAutofit/>
          </a:bodyPr>
          <a:lstStyle/>
          <a:p>
            <a:r>
              <a:rPr lang="en-US" sz="3200" b="1" dirty="0"/>
              <a:t>Spoken Neural Translation System for Spoken Language System:</a:t>
            </a:r>
            <a:endParaRPr lang="en-IN" sz="3200" b="1" dirty="0"/>
          </a:p>
        </p:txBody>
      </p:sp>
      <p:sp>
        <p:nvSpPr>
          <p:cNvPr id="3" name="TextBox 2"/>
          <p:cNvSpPr txBox="1"/>
          <p:nvPr/>
        </p:nvSpPr>
        <p:spPr>
          <a:xfrm>
            <a:off x="231775" y="1431925"/>
            <a:ext cx="11506200" cy="6555641"/>
          </a:xfrm>
          <a:prstGeom prst="rect">
            <a:avLst/>
          </a:prstGeom>
          <a:noFill/>
        </p:spPr>
        <p:txBody>
          <a:bodyPr wrap="square" rtlCol="0">
            <a:spAutoFit/>
          </a:bodyPr>
          <a:lstStyle/>
          <a:p>
            <a:r>
              <a:rPr lang="en-US" b="1" dirty="0"/>
              <a:t>Abstract</a:t>
            </a:r>
            <a:r>
              <a:rPr lang="en-US" dirty="0"/>
              <a:t>:</a:t>
            </a:r>
          </a:p>
          <a:p>
            <a:r>
              <a:rPr lang="en-US" dirty="0"/>
              <a:t>This abstract explores the synergy between encode-decode and attention mechanisms in Natural Language Understanding (NLU). The encode-decode framework, inspired by sequence-to-sequence models, forms the foundation for many NLU systems. Additionally, attention mechanisms, particularly self-attention and multi-head attention, enhance NLU by capturing contextual information and improving long-range dependencies. These combined techniques have revolutionized NLU, leading to state-of-the-art performance in tasks like machine translation, text summarization, and </a:t>
            </a:r>
            <a:r>
              <a:rPr lang="en-US" dirty="0" err="1"/>
              <a:t>chatbot</a:t>
            </a:r>
            <a:r>
              <a:rPr lang="en-US" dirty="0"/>
              <a:t> development. Their ongoing role in advancing NLU is pivotal for improving language understanding and generation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480932316"/>
              </p:ext>
            </p:extLst>
          </p:nvPr>
        </p:nvGraphicFramePr>
        <p:xfrm>
          <a:off x="698500" y="3937001"/>
          <a:ext cx="10439400" cy="2705100"/>
        </p:xfrm>
        <a:graphic>
          <a:graphicData uri="http://schemas.openxmlformats.org/drawingml/2006/table">
            <a:tbl>
              <a:tblPr firstRow="1" bandRow="1">
                <a:tableStyleId>{5C22544A-7EE6-4342-B048-85BDC9FD1C3A}</a:tableStyleId>
              </a:tblPr>
              <a:tblGrid>
                <a:gridCol w="2609850">
                  <a:extLst>
                    <a:ext uri="{9D8B030D-6E8A-4147-A177-3AD203B41FA5}">
                      <a16:colId xmlns:a16="http://schemas.microsoft.com/office/drawing/2014/main" xmlns="" val="20000"/>
                    </a:ext>
                  </a:extLst>
                </a:gridCol>
                <a:gridCol w="2609850">
                  <a:extLst>
                    <a:ext uri="{9D8B030D-6E8A-4147-A177-3AD203B41FA5}">
                      <a16:colId xmlns:a16="http://schemas.microsoft.com/office/drawing/2014/main" xmlns="" val="20001"/>
                    </a:ext>
                  </a:extLst>
                </a:gridCol>
                <a:gridCol w="2609850">
                  <a:extLst>
                    <a:ext uri="{9D8B030D-6E8A-4147-A177-3AD203B41FA5}">
                      <a16:colId xmlns:a16="http://schemas.microsoft.com/office/drawing/2014/main" xmlns="" val="20002"/>
                    </a:ext>
                  </a:extLst>
                </a:gridCol>
                <a:gridCol w="2609850">
                  <a:extLst>
                    <a:ext uri="{9D8B030D-6E8A-4147-A177-3AD203B41FA5}">
                      <a16:colId xmlns:a16="http://schemas.microsoft.com/office/drawing/2014/main" xmlns="" val="20003"/>
                    </a:ext>
                  </a:extLst>
                </a:gridCol>
              </a:tblGrid>
              <a:tr h="589920">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Advantages</a:t>
                      </a:r>
                      <a:endParaRPr lang="en-IN" dirty="0"/>
                    </a:p>
                  </a:txBody>
                  <a:tcPr/>
                </a:tc>
                <a:tc>
                  <a:txBody>
                    <a:bodyPr/>
                    <a:lstStyle/>
                    <a:p>
                      <a:r>
                        <a:rPr lang="en-US" dirty="0"/>
                        <a:t>Problems</a:t>
                      </a:r>
                      <a:endParaRPr lang="en-IN" dirty="0"/>
                    </a:p>
                  </a:txBody>
                  <a:tcPr/>
                </a:tc>
                <a:extLst>
                  <a:ext uri="{0D108BD9-81ED-4DB2-BD59-A6C34878D82A}">
                    <a16:rowId xmlns:a16="http://schemas.microsoft.com/office/drawing/2014/main" xmlns="" val="10000"/>
                  </a:ext>
                </a:extLst>
              </a:tr>
              <a:tr h="2115180">
                <a:tc>
                  <a:txBody>
                    <a:bodyPr/>
                    <a:lstStyle/>
                    <a:p>
                      <a:r>
                        <a:rPr lang="en-US" dirty="0" smtClean="0"/>
                        <a:t>CHRIS OSAMA,HYU</a:t>
                      </a:r>
                      <a:r>
                        <a:rPr lang="en-US" baseline="0" dirty="0" smtClean="0"/>
                        <a:t> DAN</a:t>
                      </a:r>
                      <a:endParaRPr lang="en-IN" dirty="0"/>
                    </a:p>
                  </a:txBody>
                  <a:tcPr/>
                </a:tc>
                <a:tc>
                  <a:txBody>
                    <a:bodyPr/>
                    <a:lstStyle/>
                    <a:p>
                      <a:r>
                        <a:rPr lang="en-US" dirty="0"/>
                        <a:t>2015</a:t>
                      </a:r>
                      <a:endParaRPr lang="en-IN" dirty="0"/>
                    </a:p>
                  </a:txBody>
                  <a:tcPr/>
                </a:tc>
                <a:tc>
                  <a:txBody>
                    <a:bodyPr/>
                    <a:lstStyle/>
                    <a:p>
                      <a:r>
                        <a:rPr lang="en-US" dirty="0"/>
                        <a:t>NMT systems are able to produce more accurate and fluent translations, especially for complex and challenging text.</a:t>
                      </a:r>
                      <a:endParaRPr lang="en-IN" dirty="0"/>
                    </a:p>
                  </a:txBody>
                  <a:tcPr/>
                </a:tc>
                <a:tc>
                  <a:txBody>
                    <a:bodyPr/>
                    <a:lstStyle/>
                    <a:p>
                      <a:r>
                        <a:rPr lang="en-US" dirty="0"/>
                        <a:t>NMT systems are still under development, and they are not perfect. They can sometimes make mistakes, especially when translating complex or challenging text.</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32656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0501"/>
            <a:ext cx="10515600" cy="1325563"/>
          </a:xfrm>
        </p:spPr>
        <p:txBody>
          <a:bodyPr>
            <a:normAutofit/>
          </a:bodyPr>
          <a:lstStyle/>
          <a:p>
            <a:r>
              <a:rPr lang="en-US" sz="3200" b="1" dirty="0"/>
              <a:t>Recurrent Neural Networks: An Embedded Computing Perspective</a:t>
            </a:r>
            <a:endParaRPr lang="en-IN" sz="3200" b="1" dirty="0"/>
          </a:p>
        </p:txBody>
      </p:sp>
      <p:sp>
        <p:nvSpPr>
          <p:cNvPr id="3" name="TextBox 2"/>
          <p:cNvSpPr txBox="1"/>
          <p:nvPr/>
        </p:nvSpPr>
        <p:spPr>
          <a:xfrm>
            <a:off x="101600" y="1424464"/>
            <a:ext cx="10972800" cy="4524315"/>
          </a:xfrm>
          <a:prstGeom prst="rect">
            <a:avLst/>
          </a:prstGeom>
          <a:noFill/>
        </p:spPr>
        <p:txBody>
          <a:bodyPr wrap="square" rtlCol="0">
            <a:spAutoFit/>
          </a:bodyPr>
          <a:lstStyle/>
          <a:p>
            <a:r>
              <a:rPr lang="en-US" b="1" dirty="0"/>
              <a:t>Abstract</a:t>
            </a:r>
            <a:r>
              <a:rPr lang="en-US" dirty="0"/>
              <a:t>: </a:t>
            </a:r>
          </a:p>
          <a:p>
            <a:r>
              <a:rPr lang="en-US" dirty="0"/>
              <a:t>Recurrent Neural Networks (RNNs) are a class of machine learning algorithms used for applications with time-series and sequential data. </a:t>
            </a:r>
            <a:endParaRPr lang="en-US" dirty="0" smtClean="0"/>
          </a:p>
          <a:p>
            <a:r>
              <a:rPr lang="en-US" dirty="0" smtClean="0"/>
              <a:t>Recently, there has been a strong interest in executing RNNs on embedded devices. However, difficulties have arisen because RNN requires high computational capability and a large memory space. </a:t>
            </a:r>
          </a:p>
          <a:p>
            <a:endParaRPr lang="en-US" dirty="0" smtClean="0"/>
          </a:p>
          <a:p>
            <a:endParaRPr lang="en-US" dirty="0"/>
          </a:p>
          <a:p>
            <a:endParaRPr lang="en-US" dirty="0" smtClean="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21" y="2906713"/>
            <a:ext cx="11036910" cy="3236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65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665</Words>
  <Application>Microsoft Office PowerPoint</Application>
  <PresentationFormat>Custom</PresentationFormat>
  <Paragraphs>127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Table of Contents</vt:lpstr>
      <vt:lpstr>Problem Statement</vt:lpstr>
      <vt:lpstr>Introduction</vt:lpstr>
      <vt:lpstr>Literature Survey</vt:lpstr>
      <vt:lpstr>The Multilingual TEDx Corpus for Speech Recognition and Translation</vt:lpstr>
      <vt:lpstr>Spoken Neural Translation System for Spoken Language System:</vt:lpstr>
      <vt:lpstr>Recurrent Neural Networks: An Embedded Computing Perspective</vt:lpstr>
      <vt:lpstr>Automatic Caption Generator:</vt:lpstr>
      <vt:lpstr>PowerPoint Presentation</vt:lpstr>
      <vt:lpstr>Existing system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Piyush Chauhan</dc:creator>
  <cp:lastModifiedBy>Adithya.N</cp:lastModifiedBy>
  <cp:revision>47</cp:revision>
  <dcterms:created xsi:type="dcterms:W3CDTF">2023-07-19T06:06:02Z</dcterms:created>
  <dcterms:modified xsi:type="dcterms:W3CDTF">2023-10-07T04:48:39Z</dcterms:modified>
</cp:coreProperties>
</file>