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83" r:id="rId4"/>
    <p:sldId id="284" r:id="rId5"/>
    <p:sldId id="285" r:id="rId6"/>
    <p:sldId id="286" r:id="rId7"/>
    <p:sldId id="287" r:id="rId8"/>
    <p:sldId id="288" r:id="rId9"/>
    <p:sldId id="270" r:id="rId10"/>
    <p:sldId id="275" r:id="rId11"/>
    <p:sldId id="273" r:id="rId12"/>
    <p:sldId id="274" r:id="rId13"/>
    <p:sldId id="282" r:id="rId14"/>
    <p:sldId id="276" r:id="rId15"/>
    <p:sldId id="272" r:id="rId16"/>
    <p:sldId id="277" r:id="rId17"/>
    <p:sldId id="281"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6" autoAdjust="0"/>
    <p:restoredTop sz="94660"/>
  </p:normalViewPr>
  <p:slideViewPr>
    <p:cSldViewPr snapToGrid="0">
      <p:cViewPr>
        <p:scale>
          <a:sx n="75" d="100"/>
          <a:sy n="75" d="100"/>
        </p:scale>
        <p:origin x="-65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49DD7-9532-4182-8659-9F9370A16E0F}"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9CFEF-F389-411A-A39F-6CB5A2A00487}" type="slidenum">
              <a:rPr lang="en-US" smtClean="0"/>
              <a:t>‹#›</a:t>
            </a:fld>
            <a:endParaRPr lang="en-US"/>
          </a:p>
        </p:txBody>
      </p:sp>
    </p:spTree>
    <p:extLst>
      <p:ext uri="{BB962C8B-B14F-4D97-AF65-F5344CB8AC3E}">
        <p14:creationId xmlns:p14="http://schemas.microsoft.com/office/powerpoint/2010/main" val="202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BC4850-42AB-4500-938F-389090C71748}" type="slidenum">
              <a:rPr lang="en-IN" smtClean="0"/>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2BABC-E28B-26BF-A18E-EDB4B71CA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ACE598E-E41A-1992-18FC-862558AAB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DC78BC6-9B5F-14C3-8DA0-84758652EBB7}"/>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 xmlns:a16="http://schemas.microsoft.com/office/drawing/2014/main" id="{B4C6E795-D2FA-181C-297A-472C63A32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ED3773-F56F-53E9-9E4E-7BDA5A16C468}"/>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02014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3F5FA-5FA1-E091-7E9F-1097AF2CB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BDE1B01-AA53-2B1C-A50E-530291FEC2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D459393-FBEA-CE9C-26E3-407BD4284219}"/>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 xmlns:a16="http://schemas.microsoft.com/office/drawing/2014/main" id="{BCB477CD-2920-6F46-147B-57740D510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5651B2E-B844-1DC1-8D2D-40A0D858A34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31494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9137C6C-CB86-95EF-EAE4-62D8609FF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905F6FF-C967-E132-AE14-E2CCABBF9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1FF6ECF-12B4-7B96-4E56-206DB3527632}"/>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 xmlns:a16="http://schemas.microsoft.com/office/drawing/2014/main" id="{41C94619-FD50-90FF-8EB3-6613DF316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D93B8CC-D67C-C94A-8ADA-A3B314D8B87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61927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264F37-7376-4CFC-9540-E0725FB35B50}"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64065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A32801-3165-F541-CD68-94C0C4039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0C2DF9D-D825-223D-7A6E-FD6BCD504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1D49CD-2857-AE69-6A76-7050A682403B}"/>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 xmlns:a16="http://schemas.microsoft.com/office/drawing/2014/main" id="{152D8E99-1C3F-BFCD-865A-E6D57534D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481B930-F138-E71B-08A5-7B91998EB3F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6823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4929F6-F95C-9B9A-07E1-D60F0F16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AFE6D2D-6A69-857A-60F6-3A12E746B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2F4CAEB-71C6-0CE2-D5B2-A5A1D5D28B17}"/>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5" name="Footer Placeholder 4">
            <a:extLst>
              <a:ext uri="{FF2B5EF4-FFF2-40B4-BE49-F238E27FC236}">
                <a16:creationId xmlns="" xmlns:a16="http://schemas.microsoft.com/office/drawing/2014/main" id="{07DC3C84-C055-E58B-928D-2EB84EA76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D6968A-86BD-13D0-CB07-407545615B2C}"/>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76642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5F706A-CF71-E44B-2D47-2EAF16C6B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D8BB94D-7995-D2F0-6FC0-D365BB53A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BC7D54F-B1BC-B778-A4E7-09546A1A4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E45802D-0C57-20DC-26C3-FDEDEE0EAF49}"/>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6" name="Footer Placeholder 5">
            <a:extLst>
              <a:ext uri="{FF2B5EF4-FFF2-40B4-BE49-F238E27FC236}">
                <a16:creationId xmlns="" xmlns:a16="http://schemas.microsoft.com/office/drawing/2014/main" id="{50CC8986-5A4C-80B9-A235-59CCB2FF0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70DA902-CE51-3328-E5F5-F96BBC18B60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06617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A81005-3018-522B-ED4C-D18EF6469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4F52D57-3AE1-A368-4F52-1C997B4E7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C1F72BA-AEDD-8C22-CA89-857D16953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5638C2C-9343-2708-F3D4-898FE8B09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445E7C1-6580-A99F-CF6B-DEF77F40C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FFD3D54-A18F-6705-C7D6-6D20265160CA}"/>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8" name="Footer Placeholder 7">
            <a:extLst>
              <a:ext uri="{FF2B5EF4-FFF2-40B4-BE49-F238E27FC236}">
                <a16:creationId xmlns="" xmlns:a16="http://schemas.microsoft.com/office/drawing/2014/main" id="{9D3AD226-AD69-80CA-4CCF-83E9CDDB3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F25F3B9-E3BB-5767-7B63-49F76457E042}"/>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50484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A28FA9-3A08-9722-9B4E-BBADC70D7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8218464-8DC2-52E0-F7E1-6D82D39F11FC}"/>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4" name="Footer Placeholder 3">
            <a:extLst>
              <a:ext uri="{FF2B5EF4-FFF2-40B4-BE49-F238E27FC236}">
                <a16:creationId xmlns="" xmlns:a16="http://schemas.microsoft.com/office/drawing/2014/main" id="{C81410C4-42B8-E0AE-9DC1-BAE4DF690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4E869BAC-FDF6-1A4E-7FBC-793B2AF9EDA7}"/>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12006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5CFC8CD-1A99-9EF8-00DD-4B2E79BB6AAA}"/>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3" name="Footer Placeholder 2">
            <a:extLst>
              <a:ext uri="{FF2B5EF4-FFF2-40B4-BE49-F238E27FC236}">
                <a16:creationId xmlns="" xmlns:a16="http://schemas.microsoft.com/office/drawing/2014/main" id="{902D021F-3878-5ACD-2B70-8E5BDA9176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8136D83-A364-8CD2-9DA2-9BF25A66C38E}"/>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39097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793915-3228-363D-062D-0359B8321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2160762-7E93-234E-E22B-76F64D451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A886943-F588-41B4-BAB8-5E63442BD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690C7CE-EFB6-0B85-FBDD-7E16648451A3}"/>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6" name="Footer Placeholder 5">
            <a:extLst>
              <a:ext uri="{FF2B5EF4-FFF2-40B4-BE49-F238E27FC236}">
                <a16:creationId xmlns="" xmlns:a16="http://schemas.microsoft.com/office/drawing/2014/main" id="{7FBAC900-0C21-CAE6-354E-E6AF17B86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7F0CA57-3A78-21CD-9C81-587C38F9158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2953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D07470-14F9-C353-E090-469E339AB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FC22824-DF30-7FE8-65EB-4AA23981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64487C7-B15C-C331-1388-F8F6433AE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2C9B5A5-F2E5-AF9F-1BA6-3D741841FCBD}"/>
              </a:ext>
            </a:extLst>
          </p:cNvPr>
          <p:cNvSpPr>
            <a:spLocks noGrp="1"/>
          </p:cNvSpPr>
          <p:nvPr>
            <p:ph type="dt" sz="half" idx="10"/>
          </p:nvPr>
        </p:nvSpPr>
        <p:spPr/>
        <p:txBody>
          <a:bodyPr/>
          <a:lstStyle/>
          <a:p>
            <a:fld id="{97C4E321-F285-425E-9635-F0EC3A14B905}" type="datetimeFigureOut">
              <a:rPr lang="en-US" smtClean="0"/>
              <a:t>10/6/2023</a:t>
            </a:fld>
            <a:endParaRPr lang="en-US"/>
          </a:p>
        </p:txBody>
      </p:sp>
      <p:sp>
        <p:nvSpPr>
          <p:cNvPr id="6" name="Footer Placeholder 5">
            <a:extLst>
              <a:ext uri="{FF2B5EF4-FFF2-40B4-BE49-F238E27FC236}">
                <a16:creationId xmlns="" xmlns:a16="http://schemas.microsoft.com/office/drawing/2014/main" id="{5C7ADB5F-4C99-02F6-3A44-9BBAC1CB7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103D0A4-C286-8A15-5967-61027B890E0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426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FE38E9C-8E6F-7D12-8DEB-7FCF3AF19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5B4E752-25B7-C482-1BF7-D937F4FE4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846F41A-A324-8162-2422-0B8E8FE78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4E321-F285-425E-9635-F0EC3A14B905}" type="datetimeFigureOut">
              <a:rPr lang="en-US" smtClean="0"/>
              <a:t>10/6/2023</a:t>
            </a:fld>
            <a:endParaRPr lang="en-US"/>
          </a:p>
        </p:txBody>
      </p:sp>
      <p:sp>
        <p:nvSpPr>
          <p:cNvPr id="5" name="Footer Placeholder 4">
            <a:extLst>
              <a:ext uri="{FF2B5EF4-FFF2-40B4-BE49-F238E27FC236}">
                <a16:creationId xmlns="" xmlns:a16="http://schemas.microsoft.com/office/drawing/2014/main" id="{65092CD6-BE95-6490-6087-2E47E89B7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16A56FE-B9C0-3B37-FCA8-9CEC3CBB9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D532A-F880-460C-9065-CB9972CC97A1}" type="slidenum">
              <a:rPr lang="en-US" smtClean="0"/>
              <a:t>‹#›</a:t>
            </a:fld>
            <a:endParaRPr lang="en-US"/>
          </a:p>
        </p:txBody>
      </p:sp>
      <p:pic>
        <p:nvPicPr>
          <p:cNvPr id="8" name="Picture 7">
            <a:extLst>
              <a:ext uri="{FF2B5EF4-FFF2-40B4-BE49-F238E27FC236}">
                <a16:creationId xmlns="" xmlns:a16="http://schemas.microsoft.com/office/drawing/2014/main" id="{7F413331-9A3A-470B-AECB-E8E63A3AFE0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23269" y="-33927"/>
            <a:ext cx="2207623" cy="1497396"/>
          </a:xfrm>
          <a:prstGeom prst="rect">
            <a:avLst/>
          </a:prstGeom>
        </p:spPr>
      </p:pic>
    </p:spTree>
    <p:extLst>
      <p:ext uri="{BB962C8B-B14F-4D97-AF65-F5344CB8AC3E}">
        <p14:creationId xmlns:p14="http://schemas.microsoft.com/office/powerpoint/2010/main" val="1278449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2D60070-6EC7-8B93-9606-E15423D61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97" y="168812"/>
            <a:ext cx="11947195" cy="6499274"/>
          </a:xfrm>
          <a:prstGeom prst="rect">
            <a:avLst/>
          </a:prstGeom>
        </p:spPr>
      </p:pic>
    </p:spTree>
    <p:extLst>
      <p:ext uri="{BB962C8B-B14F-4D97-AF65-F5344CB8AC3E}">
        <p14:creationId xmlns:p14="http://schemas.microsoft.com/office/powerpoint/2010/main" val="229210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142" y="170339"/>
            <a:ext cx="1151619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OBJECTIVE and SUB-OBJECTIVES</a:t>
            </a:r>
          </a:p>
        </p:txBody>
      </p:sp>
      <p:sp>
        <p:nvSpPr>
          <p:cNvPr id="2" name="Slide Number Placeholder 1">
            <a:extLst>
              <a:ext uri="{FF2B5EF4-FFF2-40B4-BE49-F238E27FC236}">
                <a16:creationId xmlns="" xmlns:a16="http://schemas.microsoft.com/office/drawing/2014/main" id="{A9C23120-289E-D08F-0CDF-10173F709D5A}"/>
              </a:ext>
            </a:extLst>
          </p:cNvPr>
          <p:cNvSpPr>
            <a:spLocks noGrp="1"/>
          </p:cNvSpPr>
          <p:nvPr>
            <p:ph type="sldNum" sz="quarter" idx="12"/>
          </p:nvPr>
        </p:nvSpPr>
        <p:spPr/>
        <p:txBody>
          <a:bodyPr/>
          <a:lstStyle/>
          <a:p>
            <a:fld id="{D09D4833-7F21-4FAC-B550-3477125D4C9F}" type="slidenum">
              <a:rPr lang="en-US" smtClean="0"/>
              <a:t>10</a:t>
            </a:fld>
            <a:endParaRPr lang="en-US"/>
          </a:p>
        </p:txBody>
      </p:sp>
      <p:sp>
        <p:nvSpPr>
          <p:cNvPr id="4" name="TextBox 3"/>
          <p:cNvSpPr txBox="1"/>
          <p:nvPr/>
        </p:nvSpPr>
        <p:spPr>
          <a:xfrm>
            <a:off x="646364" y="1300066"/>
            <a:ext cx="7024643" cy="5262979"/>
          </a:xfrm>
          <a:prstGeom prst="rect">
            <a:avLst/>
          </a:prstGeom>
          <a:noFill/>
        </p:spPr>
        <p:txBody>
          <a:bodyPr wrap="square" rtlCol="0">
            <a:spAutoFit/>
          </a:bodyPr>
          <a:lstStyle/>
          <a:p>
            <a:r>
              <a:rPr lang="en-US" sz="2400" b="1" kern="0" spc="-35" dirty="0" smtClean="0">
                <a:solidFill>
                  <a:schemeClr val="tx1">
                    <a:lumMod val="95000"/>
                    <a:lumOff val="5000"/>
                  </a:schemeClr>
                </a:solidFill>
                <a:latin typeface="Inter" pitchFamily="34" charset="0"/>
                <a:ea typeface="Inter" pitchFamily="34" charset="-122"/>
                <a:cs typeface="Inter" pitchFamily="34" charset="-120"/>
              </a:rPr>
              <a:t>Objective: </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To </a:t>
            </a:r>
            <a:r>
              <a:rPr lang="en-US" sz="2400" kern="0" spc="-35" dirty="0">
                <a:solidFill>
                  <a:schemeClr val="tx1">
                    <a:lumMod val="95000"/>
                    <a:lumOff val="5000"/>
                  </a:schemeClr>
                </a:solidFill>
                <a:latin typeface="Inter" pitchFamily="34" charset="0"/>
                <a:ea typeface="Inter" pitchFamily="34" charset="-122"/>
                <a:cs typeface="Inter" pitchFamily="34" charset="-120"/>
              </a:rPr>
              <a:t>c</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reate a </a:t>
            </a:r>
            <a:r>
              <a:rPr lang="en-US" sz="2400" kern="0" spc="-35" dirty="0">
                <a:solidFill>
                  <a:schemeClr val="tx1">
                    <a:lumMod val="95000"/>
                    <a:lumOff val="5000"/>
                  </a:schemeClr>
                </a:solidFill>
                <a:latin typeface="Inter" pitchFamily="34" charset="0"/>
                <a:ea typeface="Inter" pitchFamily="34" charset="-122"/>
                <a:cs typeface="Inter" pitchFamily="34" charset="-120"/>
              </a:rPr>
              <a:t>translating </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website </a:t>
            </a:r>
            <a:r>
              <a:rPr lang="en-US" sz="2400" kern="0" spc="-35" dirty="0">
                <a:solidFill>
                  <a:schemeClr val="tx1">
                    <a:lumMod val="95000"/>
                    <a:lumOff val="5000"/>
                  </a:schemeClr>
                </a:solidFill>
                <a:latin typeface="Inter" pitchFamily="34" charset="0"/>
                <a:ea typeface="Inter" pitchFamily="34" charset="-122"/>
                <a:cs typeface="Inter" pitchFamily="34" charset="-120"/>
              </a:rPr>
              <a:t>that can break language barriers and facilitate seamless </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online communication.</a:t>
            </a:r>
          </a:p>
          <a:p>
            <a:endParaRPr lang="en-US" kern="0" spc="-35" dirty="0">
              <a:solidFill>
                <a:schemeClr val="tx1">
                  <a:lumMod val="95000"/>
                  <a:lumOff val="5000"/>
                </a:schemeClr>
              </a:solidFill>
              <a:latin typeface="Inter" pitchFamily="34" charset="0"/>
              <a:ea typeface="Inter" pitchFamily="34" charset="-122"/>
            </a:endParaRPr>
          </a:p>
          <a:p>
            <a:endParaRPr lang="en-US" kern="0" spc="-35" dirty="0" smtClean="0">
              <a:solidFill>
                <a:schemeClr val="tx1">
                  <a:lumMod val="95000"/>
                  <a:lumOff val="5000"/>
                </a:schemeClr>
              </a:solidFill>
              <a:latin typeface="Inter" pitchFamily="34" charset="0"/>
              <a:ea typeface="Inter" pitchFamily="34" charset="-122"/>
            </a:endParaRPr>
          </a:p>
          <a:p>
            <a:r>
              <a:rPr lang="en-US" sz="2400" b="1" kern="0" spc="-35" dirty="0" smtClean="0">
                <a:solidFill>
                  <a:schemeClr val="tx1">
                    <a:lumMod val="95000"/>
                    <a:lumOff val="5000"/>
                  </a:schemeClr>
                </a:solidFill>
                <a:latin typeface="Inter" pitchFamily="34" charset="0"/>
                <a:ea typeface="Inter" pitchFamily="34" charset="-122"/>
                <a:cs typeface="Inter" pitchFamily="34" charset="-120"/>
              </a:rPr>
              <a:t>Sub-Objectives:</a:t>
            </a:r>
          </a:p>
          <a:p>
            <a:pPr marL="342900" indent="-342900">
              <a:buFont typeface="Arial" pitchFamily="34" charset="0"/>
              <a:buChar char="•"/>
            </a:pPr>
            <a:r>
              <a:rPr lang="en-US" sz="2400" kern="0" spc="-35" dirty="0">
                <a:solidFill>
                  <a:schemeClr val="tx1">
                    <a:lumMod val="95000"/>
                    <a:lumOff val="5000"/>
                  </a:schemeClr>
                </a:solidFill>
                <a:latin typeface="Inter" pitchFamily="34" charset="0"/>
                <a:ea typeface="Inter" pitchFamily="34" charset="-122"/>
              </a:rPr>
              <a:t>Correct and efficient translation</a:t>
            </a:r>
            <a:r>
              <a:rPr lang="en-US" sz="2400" kern="0" spc="-35" dirty="0" smtClean="0">
                <a:solidFill>
                  <a:schemeClr val="tx1">
                    <a:lumMod val="95000"/>
                    <a:lumOff val="5000"/>
                  </a:schemeClr>
                </a:solidFill>
                <a:latin typeface="Inter" pitchFamily="34" charset="0"/>
                <a:ea typeface="Inter" pitchFamily="34" charset="-122"/>
              </a:rPr>
              <a:t>.</a:t>
            </a:r>
            <a:endParaRPr lang="en-US" sz="2400" b="1" kern="0" spc="-35" dirty="0" smtClean="0">
              <a:solidFill>
                <a:schemeClr val="tx1">
                  <a:lumMod val="95000"/>
                  <a:lumOff val="5000"/>
                </a:schemeClr>
              </a:solidFill>
              <a:latin typeface="Inter" pitchFamily="34" charset="0"/>
              <a:ea typeface="Inter" pitchFamily="34" charset="-122"/>
              <a:cs typeface="Inter" pitchFamily="34" charset="-120"/>
            </a:endParaRPr>
          </a:p>
          <a:p>
            <a:pPr marL="285750" indent="-285750">
              <a:buFont typeface="Arial" pitchFamily="34" charset="0"/>
              <a:buChar char="•"/>
            </a:pPr>
            <a:r>
              <a:rPr lang="en-US" sz="2400" kern="0" spc="-35" dirty="0" smtClean="0">
                <a:solidFill>
                  <a:schemeClr val="tx1">
                    <a:lumMod val="95000"/>
                    <a:lumOff val="5000"/>
                  </a:schemeClr>
                </a:solidFill>
                <a:latin typeface="Inter" pitchFamily="34" charset="0"/>
                <a:ea typeface="Inter" pitchFamily="34" charset="-122"/>
                <a:cs typeface="Inter" pitchFamily="34" charset="-120"/>
              </a:rPr>
              <a:t>Adapt </a:t>
            </a:r>
            <a:r>
              <a:rPr lang="en-US" sz="2400" kern="0" spc="-35" dirty="0">
                <a:solidFill>
                  <a:schemeClr val="tx1">
                    <a:lumMod val="95000"/>
                    <a:lumOff val="5000"/>
                  </a:schemeClr>
                </a:solidFill>
                <a:latin typeface="Inter" pitchFamily="34" charset="0"/>
                <a:ea typeface="Inter" pitchFamily="34" charset="-122"/>
                <a:cs typeface="Inter" pitchFamily="34" charset="-120"/>
              </a:rPr>
              <a:t>to different languages and accents</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a:t>
            </a:r>
          </a:p>
          <a:p>
            <a:pPr marL="285750" indent="-285750">
              <a:buFont typeface="Arial" pitchFamily="34" charset="0"/>
              <a:buChar char="•"/>
            </a:pPr>
            <a:r>
              <a:rPr lang="en-US" sz="2400" kern="0" spc="-35" dirty="0">
                <a:solidFill>
                  <a:schemeClr val="tx1">
                    <a:lumMod val="95000"/>
                    <a:lumOff val="5000"/>
                  </a:schemeClr>
                </a:solidFill>
                <a:latin typeface="Inter" pitchFamily="34" charset="0"/>
                <a:ea typeface="Inter" pitchFamily="34" charset="-122"/>
                <a:cs typeface="Inter" pitchFamily="34" charset="-120"/>
              </a:rPr>
              <a:t>Provide high-quality translation without latency.</a:t>
            </a:r>
            <a:endParaRPr lang="en-US" sz="2400" dirty="0">
              <a:solidFill>
                <a:schemeClr val="tx1">
                  <a:lumMod val="95000"/>
                  <a:lumOff val="5000"/>
                </a:schemeClr>
              </a:solidFill>
            </a:endParaRPr>
          </a:p>
          <a:p>
            <a:pPr marL="285750" indent="-285750">
              <a:buFont typeface="Arial" pitchFamily="34" charset="0"/>
              <a:buChar char="•"/>
            </a:pPr>
            <a:r>
              <a:rPr lang="en-US" sz="2400" kern="0" spc="-35" dirty="0">
                <a:solidFill>
                  <a:schemeClr val="tx1">
                    <a:lumMod val="95000"/>
                    <a:lumOff val="5000"/>
                  </a:schemeClr>
                </a:solidFill>
                <a:latin typeface="Inter" pitchFamily="34" charset="0"/>
                <a:ea typeface="Inter" pitchFamily="34" charset="-122"/>
                <a:cs typeface="Inter" pitchFamily="34" charset="-120"/>
              </a:rPr>
              <a:t>Optimize for different environments, such as noisy or crowded spaces</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a:t>
            </a:r>
          </a:p>
          <a:p>
            <a:pPr marL="285750" indent="-285750">
              <a:buFont typeface="Arial" pitchFamily="34" charset="0"/>
              <a:buChar char="•"/>
            </a:pPr>
            <a:r>
              <a:rPr lang="en-US" sz="2400" kern="0" spc="-35" dirty="0" smtClean="0">
                <a:solidFill>
                  <a:schemeClr val="tx1">
                    <a:lumMod val="95000"/>
                    <a:lumOff val="5000"/>
                  </a:schemeClr>
                </a:solidFill>
                <a:latin typeface="Inter" pitchFamily="34" charset="0"/>
                <a:ea typeface="Inter" pitchFamily="34" charset="-122"/>
                <a:cs typeface="Inter" pitchFamily="34" charset="-120"/>
              </a:rPr>
              <a:t>It will be helpful to the impaired person(person with </a:t>
            </a:r>
            <a:r>
              <a:rPr lang="en-US" sz="2400" kern="0" spc="-35" dirty="0">
                <a:solidFill>
                  <a:schemeClr val="tx1">
                    <a:lumMod val="95000"/>
                    <a:lumOff val="5000"/>
                  </a:schemeClr>
                </a:solidFill>
                <a:latin typeface="Inter" pitchFamily="34" charset="0"/>
                <a:ea typeface="Inter" pitchFamily="34" charset="-122"/>
                <a:cs typeface="Inter" pitchFamily="34" charset="-120"/>
              </a:rPr>
              <a:t>D</a:t>
            </a:r>
            <a:r>
              <a:rPr lang="en-US" sz="2400" kern="0" spc="-35" dirty="0" smtClean="0">
                <a:solidFill>
                  <a:schemeClr val="tx1">
                    <a:lumMod val="95000"/>
                    <a:lumOff val="5000"/>
                  </a:schemeClr>
                </a:solidFill>
                <a:latin typeface="Inter" pitchFamily="34" charset="0"/>
                <a:ea typeface="Inter" pitchFamily="34" charset="-122"/>
                <a:cs typeface="Inter" pitchFamily="34" charset="-120"/>
              </a:rPr>
              <a:t>isabilty).</a:t>
            </a:r>
          </a:p>
          <a:p>
            <a:endParaRPr lang="en-US" dirty="0">
              <a:solidFill>
                <a:schemeClr val="tx1">
                  <a:lumMod val="95000"/>
                  <a:lumOff val="5000"/>
                </a:schemeClr>
              </a:solidFill>
            </a:endParaRPr>
          </a:p>
          <a:p>
            <a:endParaRPr lang="en-IN" dirty="0">
              <a:solidFill>
                <a:schemeClr val="tx1">
                  <a:lumMod val="95000"/>
                  <a:lumOff val="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3431" y="253021"/>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2" name="Slide Number Placeholder 1">
            <a:extLst>
              <a:ext uri="{FF2B5EF4-FFF2-40B4-BE49-F238E27FC236}">
                <a16:creationId xmlns="" xmlns:a16="http://schemas.microsoft.com/office/drawing/2014/main" id="{3AD1A088-0A0F-B311-4F86-2B1D146B7877}"/>
              </a:ext>
            </a:extLst>
          </p:cNvPr>
          <p:cNvSpPr>
            <a:spLocks noGrp="1"/>
          </p:cNvSpPr>
          <p:nvPr>
            <p:ph type="sldNum" sz="quarter" idx="12"/>
          </p:nvPr>
        </p:nvSpPr>
        <p:spPr/>
        <p:txBody>
          <a:bodyPr/>
          <a:lstStyle/>
          <a:p>
            <a:fld id="{D09D4833-7F21-4FAC-B550-3477125D4C9F}" type="slidenum">
              <a:rPr lang="en-US" smtClean="0"/>
              <a:t>11</a:t>
            </a:fld>
            <a:endParaRPr lang="en-US"/>
          </a:p>
        </p:txBody>
      </p:sp>
      <p:sp>
        <p:nvSpPr>
          <p:cNvPr id="4" name="TextBox 3"/>
          <p:cNvSpPr txBox="1"/>
          <p:nvPr/>
        </p:nvSpPr>
        <p:spPr>
          <a:xfrm>
            <a:off x="794759" y="2127903"/>
            <a:ext cx="10742063" cy="369332"/>
          </a:xfrm>
          <a:prstGeom prst="rect">
            <a:avLst/>
          </a:prstGeom>
          <a:noFill/>
        </p:spPr>
        <p:txBody>
          <a:bodyPr wrap="square" rtlCol="0">
            <a:spAutoFit/>
          </a:bodyPr>
          <a:lstStyle/>
          <a:p>
            <a:endParaRPr lang="en-IN" dirty="0"/>
          </a:p>
        </p:txBody>
      </p:sp>
      <p:sp>
        <p:nvSpPr>
          <p:cNvPr id="5" name="TextBox 4"/>
          <p:cNvSpPr txBox="1"/>
          <p:nvPr/>
        </p:nvSpPr>
        <p:spPr>
          <a:xfrm>
            <a:off x="120445" y="899352"/>
            <a:ext cx="10921525"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In today's dynamic and interconnected world, video content has become an integral part of our lives, facilitating communication, entertainment, and education. </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However</a:t>
            </a:r>
            <a:r>
              <a:rPr lang="en-US" sz="2800" dirty="0"/>
              <a:t>, language barriers often hinder the seamless accessibility of these videos to a global audience. </a:t>
            </a:r>
            <a:endParaRPr lang="en-US" sz="2800" dirty="0" smtClean="0"/>
          </a:p>
          <a:p>
            <a:endParaRPr lang="en-US" sz="2800" dirty="0" smtClean="0"/>
          </a:p>
          <a:p>
            <a:pPr marL="457200" indent="-457200">
              <a:buFont typeface="Arial" panose="020B0604020202020204" pitchFamily="34" charset="0"/>
              <a:buChar char="•"/>
            </a:pPr>
            <a:r>
              <a:rPr lang="en-US" sz="2800" dirty="0" smtClean="0"/>
              <a:t>To </a:t>
            </a:r>
            <a:r>
              <a:rPr lang="en-US" sz="2800" dirty="0"/>
              <a:t>address this challenge, we present our ambitious project: the development of a cutting-edge website that empowers users to effortlessly process videos and obtain accurate subtitles in their desired language</a:t>
            </a:r>
            <a:r>
              <a:rPr lang="en-US"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36" y="0"/>
            <a:ext cx="11073384" cy="690466"/>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STEPS to FOLLOW</a:t>
            </a:r>
            <a:endParaRPr lang="en-IN" sz="3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BC547800-A96E-474A-C012-764DFF6680A5}"/>
              </a:ext>
            </a:extLst>
          </p:cNvPr>
          <p:cNvSpPr>
            <a:spLocks noGrp="1"/>
          </p:cNvSpPr>
          <p:nvPr>
            <p:ph type="sldNum" sz="quarter" idx="12"/>
          </p:nvPr>
        </p:nvSpPr>
        <p:spPr/>
        <p:txBody>
          <a:bodyPr/>
          <a:lstStyle/>
          <a:p>
            <a:fld id="{D09D4833-7F21-4FAC-B550-3477125D4C9F}" type="slidenum">
              <a:rPr lang="en-US" smtClean="0"/>
              <a:t>12</a:t>
            </a:fld>
            <a:endParaRPr lang="en-US"/>
          </a:p>
        </p:txBody>
      </p:sp>
      <p:pic>
        <p:nvPicPr>
          <p:cNvPr id="5" name="Picture 4"/>
          <p:cNvPicPr>
            <a:picLocks noChangeAspect="1"/>
          </p:cNvPicPr>
          <p:nvPr/>
        </p:nvPicPr>
        <p:blipFill rotWithShape="1">
          <a:blip r:embed="rId2"/>
          <a:srcRect l="16891" t="3617" r="12805" b="4555"/>
          <a:stretch>
            <a:fillRect/>
          </a:stretch>
        </p:blipFill>
        <p:spPr>
          <a:xfrm>
            <a:off x="9355708" y="1528154"/>
            <a:ext cx="2183363" cy="4047808"/>
          </a:xfrm>
          <a:prstGeom prst="rect">
            <a:avLst/>
          </a:prstGeom>
        </p:spPr>
      </p:pic>
      <p:sp>
        <p:nvSpPr>
          <p:cNvPr id="4" name="TextBox 3"/>
          <p:cNvSpPr txBox="1"/>
          <p:nvPr/>
        </p:nvSpPr>
        <p:spPr>
          <a:xfrm>
            <a:off x="386365" y="671691"/>
            <a:ext cx="8858811" cy="5909310"/>
          </a:xfrm>
          <a:prstGeom prst="rect">
            <a:avLst/>
          </a:prstGeom>
          <a:noFill/>
        </p:spPr>
        <p:txBody>
          <a:bodyPr wrap="square" rtlCol="0">
            <a:spAutoFit/>
          </a:bodyPr>
          <a:lstStyle/>
          <a:p>
            <a:pPr marL="342900" indent="-342900">
              <a:buFont typeface="+mj-lt"/>
              <a:buAutoNum type="arabicPeriod"/>
            </a:pPr>
            <a:r>
              <a:rPr lang="en-US" b="1" dirty="0"/>
              <a:t>Video Upload and Analysis:</a:t>
            </a:r>
            <a:endParaRPr lang="en-US" dirty="0"/>
          </a:p>
          <a:p>
            <a:pPr lvl="1"/>
            <a:r>
              <a:rPr lang="en-US" dirty="0"/>
              <a:t>Step 1: Users upload their videos to the website.</a:t>
            </a:r>
          </a:p>
          <a:p>
            <a:pPr lvl="1"/>
            <a:r>
              <a:rPr lang="en-US" dirty="0"/>
              <a:t>Step 2: The system processes the uploaded videos to extract audio content</a:t>
            </a:r>
            <a:r>
              <a:rPr lang="en-US" dirty="0" smtClean="0"/>
              <a:t>.</a:t>
            </a:r>
          </a:p>
          <a:p>
            <a:pPr lvl="1"/>
            <a:r>
              <a:rPr lang="en-US" b="1" dirty="0"/>
              <a:t>Natural Language </a:t>
            </a:r>
            <a:r>
              <a:rPr lang="en-US" b="1" dirty="0" err="1" smtClean="0"/>
              <a:t>Proceesing</a:t>
            </a:r>
            <a:r>
              <a:rPr lang="en-US" b="1" dirty="0" smtClean="0"/>
              <a:t>:</a:t>
            </a:r>
          </a:p>
          <a:p>
            <a:pPr lvl="1"/>
            <a:r>
              <a:rPr lang="en-US" dirty="0"/>
              <a:t>Natural language processing (NLP) is a machine learning technology that gives computers the ability to interpret, manipulate, and comprehend human language</a:t>
            </a:r>
            <a:r>
              <a:rPr lang="en-US" dirty="0" smtClean="0"/>
              <a:t>.</a:t>
            </a:r>
            <a:endParaRPr lang="en-US" dirty="0"/>
          </a:p>
          <a:p>
            <a:pPr marL="285750" indent="-285750">
              <a:buFont typeface="Arial" panose="020B0604020202020204" pitchFamily="34" charset="0"/>
              <a:buChar char="•"/>
            </a:pPr>
            <a:r>
              <a:rPr lang="en-US" b="1" dirty="0" smtClean="0"/>
              <a:t>Automatic </a:t>
            </a:r>
            <a:r>
              <a:rPr lang="en-US" b="1" dirty="0"/>
              <a:t>Speech Recognition (ASR</a:t>
            </a:r>
            <a:r>
              <a:rPr lang="en-US" b="1" dirty="0" smtClean="0"/>
              <a:t>):</a:t>
            </a:r>
            <a:endParaRPr lang="en-US" dirty="0"/>
          </a:p>
          <a:p>
            <a:r>
              <a:rPr lang="en-US" dirty="0"/>
              <a:t> </a:t>
            </a:r>
            <a:r>
              <a:rPr lang="en-US" dirty="0" smtClean="0"/>
              <a:t>        Step </a:t>
            </a:r>
            <a:r>
              <a:rPr lang="en-US" dirty="0"/>
              <a:t>3: Utilizing advanced ASR technology, the system converts the audio into text </a:t>
            </a:r>
            <a:r>
              <a:rPr lang="en-US" dirty="0" smtClean="0"/>
              <a:t>          transcripts. It stores voice into an (</a:t>
            </a:r>
            <a:r>
              <a:rPr lang="en-IN" dirty="0"/>
              <a:t>Waveform Audio File </a:t>
            </a:r>
            <a:r>
              <a:rPr lang="en-IN" dirty="0" smtClean="0"/>
              <a:t>Format or .wav)</a:t>
            </a:r>
            <a:r>
              <a:rPr lang="en-US" b="1" dirty="0"/>
              <a:t> </a:t>
            </a:r>
            <a:endParaRPr lang="en-US" b="1" dirty="0" smtClean="0"/>
          </a:p>
          <a:p>
            <a:pPr marL="285750" indent="-285750">
              <a:buFont typeface="Arial" panose="020B0604020202020204" pitchFamily="34" charset="0"/>
              <a:buChar char="•"/>
            </a:pPr>
            <a:r>
              <a:rPr lang="en-US" b="1" dirty="0" smtClean="0"/>
              <a:t>Language Detection</a:t>
            </a:r>
          </a:p>
          <a:p>
            <a:r>
              <a:rPr lang="en-US" b="1" dirty="0"/>
              <a:t> </a:t>
            </a:r>
            <a:r>
              <a:rPr lang="en-US" b="1" dirty="0" smtClean="0"/>
              <a:t>        </a:t>
            </a:r>
            <a:r>
              <a:rPr lang="en-US" dirty="0" smtClean="0"/>
              <a:t>Step </a:t>
            </a:r>
            <a:r>
              <a:rPr lang="en-US" dirty="0"/>
              <a:t>4: The system detects the language of the transcribed text to ensure accurate translations.</a:t>
            </a:r>
          </a:p>
          <a:p>
            <a:pPr marL="285750" indent="-285750">
              <a:buFont typeface="Arial" panose="020B0604020202020204" pitchFamily="34" charset="0"/>
              <a:buChar char="•"/>
            </a:pPr>
            <a:r>
              <a:rPr lang="en-US" b="1" dirty="0" smtClean="0"/>
              <a:t>Machine </a:t>
            </a:r>
            <a:r>
              <a:rPr lang="en-US" b="1" dirty="0"/>
              <a:t>Translation:</a:t>
            </a:r>
            <a:endParaRPr lang="en-US" dirty="0"/>
          </a:p>
          <a:p>
            <a:pPr lvl="1"/>
            <a:r>
              <a:rPr lang="en-US" dirty="0" smtClean="0"/>
              <a:t>Step </a:t>
            </a:r>
            <a:r>
              <a:rPr lang="en-US" dirty="0"/>
              <a:t>5: Using cutting-edge machine translation, the transcribed text is translated into the user's desired language.</a:t>
            </a:r>
          </a:p>
          <a:p>
            <a:pPr marL="285750" indent="-285750">
              <a:buFont typeface="Arial" panose="020B0604020202020204" pitchFamily="34" charset="0"/>
              <a:buChar char="•"/>
            </a:pPr>
            <a:r>
              <a:rPr lang="en-US" b="1" dirty="0" smtClean="0"/>
              <a:t>Subtitle </a:t>
            </a:r>
            <a:r>
              <a:rPr lang="en-US" b="1" dirty="0"/>
              <a:t>Generation:</a:t>
            </a:r>
            <a:endParaRPr lang="en-US" dirty="0"/>
          </a:p>
          <a:p>
            <a:pPr lvl="1"/>
            <a:r>
              <a:rPr lang="en-US" dirty="0" smtClean="0"/>
              <a:t>Step </a:t>
            </a:r>
            <a:r>
              <a:rPr lang="en-US" dirty="0"/>
              <a:t>6: Subtitles are generated in real-time, synchronized with the video content.</a:t>
            </a:r>
          </a:p>
          <a:p>
            <a:r>
              <a:rPr lang="en-US" b="1" dirty="0" smtClean="0"/>
              <a:t>2.    User-Friendly </a:t>
            </a:r>
            <a:r>
              <a:rPr lang="en-US" b="1" dirty="0"/>
              <a:t>Interface:</a:t>
            </a:r>
            <a:endParaRPr lang="en-US" dirty="0"/>
          </a:p>
          <a:p>
            <a:pPr lvl="1"/>
            <a:r>
              <a:rPr lang="en-US" dirty="0"/>
              <a:t>Step 7: The website offers an intuitive and easy-to-use interface for users to upload videos and choose languages.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subTitle" idx="1"/>
          </p:nvPr>
        </p:nvSpPr>
        <p:spPr>
          <a:xfrm>
            <a:off x="195151" y="919408"/>
            <a:ext cx="11651087" cy="6497392"/>
          </a:xfrm>
        </p:spPr>
        <p:txBody>
          <a:bodyPr>
            <a:normAutofit/>
          </a:bodyPr>
          <a:lstStyle/>
          <a:p>
            <a:pPr algn="l"/>
            <a:r>
              <a:rPr lang="en-US" sz="1800" b="1" dirty="0" smtClean="0"/>
              <a:t>3.Privacy </a:t>
            </a:r>
            <a:r>
              <a:rPr lang="en-US" sz="1800" b="1" dirty="0"/>
              <a:t>and Security:</a:t>
            </a:r>
            <a:endParaRPr lang="en-US" sz="1800" dirty="0"/>
          </a:p>
          <a:p>
            <a:pPr lvl="1"/>
            <a:r>
              <a:rPr lang="en-US" sz="1800" dirty="0"/>
              <a:t>Step 8: User data and uploaded videos are securely stored and protected following industry-standard </a:t>
            </a:r>
            <a:r>
              <a:rPr lang="en-US" sz="1800" dirty="0" smtClean="0"/>
              <a:t>practices.</a:t>
            </a:r>
          </a:p>
          <a:p>
            <a:pPr lvl="1" algn="l"/>
            <a:r>
              <a:rPr lang="en-US" sz="1800" b="1" dirty="0" smtClean="0"/>
              <a:t>Scalability </a:t>
            </a:r>
            <a:r>
              <a:rPr lang="en-US" sz="1800" b="1" dirty="0"/>
              <a:t>and Performance</a:t>
            </a:r>
            <a:r>
              <a:rPr lang="en-US" sz="1800" b="1" dirty="0" smtClean="0"/>
              <a:t>:</a:t>
            </a:r>
            <a:endParaRPr lang="en-US" sz="1800" dirty="0"/>
          </a:p>
          <a:p>
            <a:pPr lvl="1"/>
            <a:r>
              <a:rPr lang="en-US" sz="1800" dirty="0"/>
              <a:t>Step 9: The system is designed to handle a large number of users and ensure smooth performance.</a:t>
            </a:r>
          </a:p>
          <a:p>
            <a:pPr algn="l"/>
            <a:r>
              <a:rPr lang="en-US" sz="1800" b="1" dirty="0" smtClean="0"/>
              <a:t>4.Continuous </a:t>
            </a:r>
            <a:r>
              <a:rPr lang="en-US" sz="1800" b="1" dirty="0"/>
              <a:t>Improvement:</a:t>
            </a:r>
            <a:endParaRPr lang="en-US" sz="1800" dirty="0"/>
          </a:p>
          <a:p>
            <a:pPr lvl="1"/>
            <a:r>
              <a:rPr lang="en-US" sz="1800" dirty="0"/>
              <a:t>Step 10: Regular updates and feedback from users are incorporated to enhance accuracy and user experience.</a:t>
            </a:r>
          </a:p>
          <a:p>
            <a:pPr algn="l"/>
            <a:r>
              <a:rPr lang="en-US" sz="1800" b="1" dirty="0" smtClean="0"/>
              <a:t>5.Multilingual </a:t>
            </a:r>
            <a:r>
              <a:rPr lang="en-US" sz="1800" b="1" dirty="0"/>
              <a:t>Accessibility:</a:t>
            </a:r>
            <a:endParaRPr lang="en-US" sz="1800" dirty="0"/>
          </a:p>
          <a:p>
            <a:pPr lvl="1"/>
            <a:r>
              <a:rPr lang="en-US" sz="1800" dirty="0"/>
              <a:t>Step 11: The platform supports multiple languages, enabling global accessibility and inclusivity.</a:t>
            </a:r>
          </a:p>
          <a:p>
            <a:pPr algn="l"/>
            <a:r>
              <a:rPr lang="en-US" sz="1800" b="1" dirty="0" smtClean="0"/>
              <a:t>6.Cloud-Based </a:t>
            </a:r>
            <a:r>
              <a:rPr lang="en-US" sz="1800" b="1" dirty="0"/>
              <a:t>Hosting:</a:t>
            </a:r>
            <a:endParaRPr lang="en-US" sz="1800" dirty="0"/>
          </a:p>
          <a:p>
            <a:pPr lvl="1"/>
            <a:r>
              <a:rPr lang="en-US" sz="1800" dirty="0"/>
              <a:t>Step 12: The website is hosted on a reliable cloud infrastructure for seamless accessibility from anywhere</a:t>
            </a:r>
            <a:r>
              <a:rPr lang="en-US" sz="1800" dirty="0" smtClean="0"/>
              <a:t>.</a:t>
            </a:r>
            <a:endParaRPr lang="en-US" sz="1800" dirty="0"/>
          </a:p>
          <a:p>
            <a:pPr algn="l"/>
            <a:r>
              <a:rPr lang="en-US" sz="1800" b="1" dirty="0"/>
              <a:t>7</a:t>
            </a:r>
            <a:r>
              <a:rPr lang="en-US" sz="1800" b="1" dirty="0" smtClean="0"/>
              <a:t>.Cross-Device </a:t>
            </a:r>
            <a:r>
              <a:rPr lang="en-US" sz="1800" b="1" dirty="0"/>
              <a:t>Compatibility:</a:t>
            </a:r>
            <a:endParaRPr lang="en-US" sz="1800" dirty="0"/>
          </a:p>
          <a:p>
            <a:pPr lvl="1"/>
            <a:r>
              <a:rPr lang="en-US" sz="1800" dirty="0"/>
              <a:t>Step 14: The website is optimized for various devices, including desktops, tablets, and smartphones.</a:t>
            </a:r>
          </a:p>
          <a:p>
            <a:pPr algn="l"/>
            <a:r>
              <a:rPr lang="en-US" sz="1800" b="1" dirty="0" smtClean="0"/>
              <a:t>8.Quality </a:t>
            </a:r>
            <a:r>
              <a:rPr lang="en-US" sz="1800" b="1" dirty="0"/>
              <a:t>Assurance:</a:t>
            </a:r>
            <a:endParaRPr lang="en-US" sz="1800" dirty="0"/>
          </a:p>
          <a:p>
            <a:pPr lvl="1"/>
            <a:r>
              <a:rPr lang="en-US" sz="1800" dirty="0"/>
              <a:t>Step 15: Rigorous testing and quality assurance measures ensure accurate subtitles and translations.</a:t>
            </a:r>
          </a:p>
          <a:p>
            <a:endParaRPr lang="en-IN" dirty="0"/>
          </a:p>
        </p:txBody>
      </p:sp>
    </p:spTree>
    <p:extLst>
      <p:ext uri="{BB962C8B-B14F-4D97-AF65-F5344CB8AC3E}">
        <p14:creationId xmlns:p14="http://schemas.microsoft.com/office/powerpoint/2010/main" val="196562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5666" y="338666"/>
            <a:ext cx="11523133"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Use Case Diagram for the Application</a:t>
            </a:r>
          </a:p>
        </p:txBody>
      </p:sp>
      <p:sp>
        <p:nvSpPr>
          <p:cNvPr id="3" name="Slide Number Placeholder 2">
            <a:extLst>
              <a:ext uri="{FF2B5EF4-FFF2-40B4-BE49-F238E27FC236}">
                <a16:creationId xmlns="" xmlns:a16="http://schemas.microsoft.com/office/drawing/2014/main" id="{FFE1D45A-9584-F820-46A0-D1C5925B9F80}"/>
              </a:ext>
            </a:extLst>
          </p:cNvPr>
          <p:cNvSpPr>
            <a:spLocks noGrp="1"/>
          </p:cNvSpPr>
          <p:nvPr>
            <p:ph type="sldNum" sz="quarter" idx="12"/>
          </p:nvPr>
        </p:nvSpPr>
        <p:spPr/>
        <p:txBody>
          <a:bodyPr/>
          <a:lstStyle/>
          <a:p>
            <a:fld id="{D09D4833-7F21-4FAC-B550-3477125D4C9F}" type="slidenum">
              <a:rPr lang="en-US" smtClean="0"/>
              <a:t>14</a:t>
            </a:fld>
            <a:endParaRPr lang="en-US"/>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879932" y="1139507"/>
            <a:ext cx="6238430" cy="54322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065D449-6FA3-8596-04A1-087C23E4B99A}"/>
              </a:ext>
            </a:extLst>
          </p:cNvPr>
          <p:cNvSpPr>
            <a:spLocks noGrp="1"/>
          </p:cNvSpPr>
          <p:nvPr>
            <p:ph type="sldNum" sz="quarter" idx="12"/>
          </p:nvPr>
        </p:nvSpPr>
        <p:spPr/>
        <p:txBody>
          <a:bodyPr/>
          <a:lstStyle/>
          <a:p>
            <a:fld id="{D09D4833-7F21-4FAC-B550-3477125D4C9F}" type="slidenum">
              <a:rPr lang="en-US" smtClean="0"/>
              <a:t>15</a:t>
            </a:fld>
            <a:endParaRPr lang="en-US"/>
          </a:p>
        </p:txBody>
      </p:sp>
      <p:sp>
        <p:nvSpPr>
          <p:cNvPr id="2" name="TextBox 1"/>
          <p:cNvSpPr txBox="1"/>
          <p:nvPr/>
        </p:nvSpPr>
        <p:spPr>
          <a:xfrm>
            <a:off x="80387" y="145084"/>
            <a:ext cx="9976955" cy="5109091"/>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LITERATURE SURVEY</a:t>
            </a:r>
            <a:endParaRPr lang="en-IN" sz="2000" b="1" dirty="0">
              <a:latin typeface="Times New Roman" pitchFamily="18" charset="0"/>
              <a:cs typeface="Times New Roman" pitchFamily="18" charset="0"/>
            </a:endParaRPr>
          </a:p>
          <a:p>
            <a:r>
              <a:rPr lang="en-US" dirty="0"/>
              <a:t> </a:t>
            </a:r>
            <a:endParaRPr lang="en-IN" dirty="0"/>
          </a:p>
          <a:p>
            <a:endParaRPr lang="en-US" dirty="0"/>
          </a:p>
          <a:p>
            <a:pPr marL="285750" indent="-285750">
              <a:buFont typeface="Arial" pitchFamily="34" charset="0"/>
              <a:buChar char="•"/>
            </a:pPr>
            <a:r>
              <a:rPr lang="en-US" b="1" dirty="0" smtClean="0"/>
              <a:t>Speech </a:t>
            </a:r>
            <a:r>
              <a:rPr lang="en-US" b="1" dirty="0"/>
              <a:t>to Text Translation enabling Multilingualism 2020-Shahana Bano,Pavuluri Jithendra,Gorsa Lakshmi Niharika,Yalavarthi Sikhi </a:t>
            </a:r>
            <a:endParaRPr lang="en-IN" dirty="0"/>
          </a:p>
          <a:p>
            <a:r>
              <a:rPr lang="en-US" dirty="0"/>
              <a:t>They proposed their a Speech Recognition model that converts the speech data given by the user as an input into the text format in his desired language. This model is developed by adding Multilingual features to the existent Google Speech Recognition model based on some of the natural language processing principles.one among them is you can survive in unknown places where we don’t know the language to speak but with help of this model we can translate that regional speech to text and it can also be used in areas like telecommunication and </a:t>
            </a:r>
            <a:r>
              <a:rPr lang="en-US" dirty="0" smtClean="0"/>
              <a:t>multimedia</a:t>
            </a:r>
          </a:p>
          <a:p>
            <a:endParaRPr lang="en-IN" dirty="0"/>
          </a:p>
          <a:p>
            <a:pPr marL="285750" lvl="0" indent="-285750">
              <a:buFont typeface="Arial" pitchFamily="34" charset="0"/>
              <a:buChar char="•"/>
            </a:pPr>
            <a:r>
              <a:rPr lang="en-US" b="1" dirty="0"/>
              <a:t>The Multilingual TEDx Corpus for Speech Recognition and Translation:2021-Elizabeth SaleskyÃ Matthew WiesnerÃ Jacob Bremermanm Roldano Cattonif Matteo NegrifMarco Turchif Douglas W. Oardm Matt Post                                                                                                           </a:t>
            </a:r>
            <a:r>
              <a:rPr lang="en-US" dirty="0"/>
              <a:t>They present the Multilingual TEDx corpus, built to support speech recognition (ASR) and speech translation (ST) research across many non-English source languages. The corpus is a collection of audio recordings from TEDx talks in 8 source languages</a:t>
            </a:r>
            <a:r>
              <a:rPr lang="en-US" dirty="0" smtClean="0"/>
              <a: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03F9EC3-C7D0-E299-627B-4B1E46D25B2C}"/>
              </a:ext>
            </a:extLst>
          </p:cNvPr>
          <p:cNvSpPr>
            <a:spLocks noGrp="1"/>
          </p:cNvSpPr>
          <p:nvPr>
            <p:ph type="sldNum" sz="quarter" idx="12"/>
          </p:nvPr>
        </p:nvSpPr>
        <p:spPr/>
        <p:txBody>
          <a:bodyPr/>
          <a:lstStyle/>
          <a:p>
            <a:fld id="{D09D4833-7F21-4FAC-B550-3477125D4C9F}" type="slidenum">
              <a:rPr lang="en-US" smtClean="0"/>
              <a:t>16</a:t>
            </a:fld>
            <a:endParaRPr lang="en-US"/>
          </a:p>
        </p:txBody>
      </p:sp>
      <p:sp>
        <p:nvSpPr>
          <p:cNvPr id="4" name="TextBox 3"/>
          <p:cNvSpPr txBox="1"/>
          <p:nvPr/>
        </p:nvSpPr>
        <p:spPr>
          <a:xfrm>
            <a:off x="140676" y="572755"/>
            <a:ext cx="10385765" cy="4524315"/>
          </a:xfrm>
          <a:prstGeom prst="rect">
            <a:avLst/>
          </a:prstGeom>
          <a:noFill/>
        </p:spPr>
        <p:txBody>
          <a:bodyPr wrap="square" rtlCol="0">
            <a:spAutoFit/>
          </a:bodyPr>
          <a:lstStyle/>
          <a:p>
            <a:pPr marL="285750" lvl="0" indent="-285750">
              <a:buFont typeface="Arial" pitchFamily="34" charset="0"/>
              <a:buChar char="•"/>
            </a:pPr>
            <a:r>
              <a:rPr lang="en-US" b="1" dirty="0"/>
              <a:t>Video Based Transcript Summarizer for Online Courses using Natural Language Processing:2021-Krishna Kulkarni, Rushikesh Padaki</a:t>
            </a:r>
            <a:r>
              <a:rPr lang="en-US" dirty="0"/>
              <a:t>                            </a:t>
            </a:r>
            <a:endParaRPr lang="en-IN" dirty="0"/>
          </a:p>
          <a:p>
            <a:r>
              <a:rPr lang="en-US" dirty="0"/>
              <a:t>Their system focuses on the development of a module using Natural Language Processing with python to summarize an online class video. The methodology </a:t>
            </a:r>
            <a:r>
              <a:rPr lang="en-US" dirty="0" smtClean="0"/>
              <a:t>adopted</a:t>
            </a:r>
            <a:r>
              <a:rPr lang="en-IN" dirty="0" smtClean="0"/>
              <a:t> </a:t>
            </a:r>
            <a:r>
              <a:rPr lang="en-US" dirty="0" smtClean="0"/>
              <a:t>in </a:t>
            </a:r>
            <a:r>
              <a:rPr lang="en-US" dirty="0"/>
              <a:t>this project uses Natural Language Processing (NLP) algorithms such as Term Frequency- Inverse Document Frequency (TF-IDF) and </a:t>
            </a:r>
            <a:r>
              <a:rPr lang="en-US" dirty="0" err="1"/>
              <a:t>Gensim</a:t>
            </a:r>
            <a:r>
              <a:rPr lang="en-US" dirty="0"/>
              <a:t> to obtain the summary of video of online course.</a:t>
            </a:r>
            <a:endParaRPr lang="en-IN" dirty="0"/>
          </a:p>
          <a:p>
            <a:pPr lvl="0"/>
            <a:endParaRPr lang="en-US" b="1" dirty="0" smtClean="0"/>
          </a:p>
          <a:p>
            <a:pPr lvl="0"/>
            <a:endParaRPr lang="en-US" b="1" dirty="0" smtClean="0"/>
          </a:p>
          <a:p>
            <a:pPr marL="285750" lvl="0" indent="-285750">
              <a:buFont typeface="Arial" pitchFamily="34" charset="0"/>
              <a:buChar char="•"/>
            </a:pPr>
            <a:r>
              <a:rPr lang="en-US" b="1" dirty="0" smtClean="0"/>
              <a:t>An </a:t>
            </a:r>
            <a:r>
              <a:rPr lang="en-US" b="1" dirty="0"/>
              <a:t>Approach Towards Generating Subtitles Automatically from Videos by Extracting Audio:2018-Rizwan Sheikh,Swapnil Suryajoshi,Shivam Gupta,Sushant Tayde,M. S. Burange                                                                                                                                             </a:t>
            </a:r>
            <a:r>
              <a:rPr lang="en-US" dirty="0"/>
              <a:t>They created a model to generate subtitles automatically with the help of speech recognition technology. They used two models help to generate subtitles for videos, Audio Extraction helps to extract audio from video and convert into .wav format for speech recognition process.                                                                                  </a:t>
            </a:r>
            <a:r>
              <a:rPr lang="en-US" dirty="0" err="1"/>
              <a:t>PocketSphinx</a:t>
            </a:r>
            <a:r>
              <a:rPr lang="en-US" dirty="0"/>
              <a:t> speech recognition engine the .wav file get processed and the speech is get converted into text format and stored in .</a:t>
            </a:r>
            <a:r>
              <a:rPr lang="en-US" dirty="0" err="1"/>
              <a:t>srt</a:t>
            </a:r>
            <a:r>
              <a:rPr lang="en-US" dirty="0"/>
              <a:t> file for future use.</a:t>
            </a:r>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5136" y="-422031"/>
            <a:ext cx="7761668" cy="1166008"/>
          </a:xfrm>
        </p:spPr>
        <p:txBody>
          <a:bodyPr>
            <a:normAutofit/>
          </a:bodyPr>
          <a:lstStyle/>
          <a:p>
            <a:r>
              <a:rPr lang="en-US" sz="2800" b="1" dirty="0" smtClean="0">
                <a:latin typeface="Times New Roman" pitchFamily="18" charset="0"/>
                <a:cs typeface="Times New Roman" pitchFamily="18" charset="0"/>
              </a:rPr>
              <a:t>CONCLUSION</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400236" y="897983"/>
            <a:ext cx="10135673" cy="4803820"/>
          </a:xfrm>
        </p:spPr>
        <p:txBody>
          <a:bodyPr>
            <a:normAutofit/>
          </a:bodyPr>
          <a:lstStyle/>
          <a:p>
            <a:pPr marL="457200" indent="-457200" algn="l">
              <a:buFont typeface="Arial" panose="020B0604020202020204" pitchFamily="34" charset="0"/>
              <a:buChar char="•"/>
            </a:pPr>
            <a:r>
              <a:rPr lang="en-US" sz="2800" dirty="0" smtClean="0"/>
              <a:t> </a:t>
            </a:r>
            <a:r>
              <a:rPr lang="en-US" sz="2800" dirty="0"/>
              <a:t>Our mission is to create an innovative online platform that utilizes the latest advancements in artificial intelligence and natural language processing. </a:t>
            </a:r>
            <a:endParaRPr lang="en-US" sz="2800" dirty="0" smtClean="0"/>
          </a:p>
          <a:p>
            <a:pPr marL="457200" indent="-457200" algn="l">
              <a:buFont typeface="Arial" panose="020B0604020202020204" pitchFamily="34" charset="0"/>
              <a:buChar char="•"/>
            </a:pPr>
            <a:r>
              <a:rPr lang="en-US" sz="2800" dirty="0"/>
              <a:t>T</a:t>
            </a:r>
            <a:r>
              <a:rPr lang="en-US" sz="2800" dirty="0" smtClean="0"/>
              <a:t>hrough </a:t>
            </a:r>
            <a:r>
              <a:rPr lang="en-US" sz="2800" dirty="0"/>
              <a:t>this platform, users will be able to upload videos in various formats, spanning from educational lectures to engaging vlogs or captivating documentaries. </a:t>
            </a:r>
            <a:endParaRPr lang="en-US" sz="2800" dirty="0" smtClean="0"/>
          </a:p>
          <a:p>
            <a:pPr marL="457200" indent="-457200" algn="l">
              <a:buFont typeface="Arial" panose="020B0604020202020204" pitchFamily="34" charset="0"/>
              <a:buChar char="•"/>
            </a:pPr>
            <a:r>
              <a:rPr lang="en-US" sz="2800" dirty="0" smtClean="0"/>
              <a:t>The </a:t>
            </a:r>
            <a:r>
              <a:rPr lang="en-US" sz="2800" dirty="0"/>
              <a:t>system will then autonomously analyze the audio content, transcribe it into text, and subsequently translate it into the user's preferred language, thus generating accurate subtitles in real-time.</a:t>
            </a:r>
            <a:endParaRPr lang="en-IN" sz="2800" dirty="0"/>
          </a:p>
        </p:txBody>
      </p:sp>
    </p:spTree>
    <p:extLst>
      <p:ext uri="{BB962C8B-B14F-4D97-AF65-F5344CB8AC3E}">
        <p14:creationId xmlns:p14="http://schemas.microsoft.com/office/powerpoint/2010/main" val="170380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5368"/>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 xmlns:a16="http://schemas.microsoft.com/office/drawing/2014/main" id="{672D4CAC-3503-4A63-34DC-97D4626CC57D}"/>
              </a:ext>
            </a:extLst>
          </p:cNvPr>
          <p:cNvSpPr>
            <a:spLocks noGrp="1"/>
          </p:cNvSpPr>
          <p:nvPr>
            <p:ph type="sldNum" sz="quarter" idx="12"/>
          </p:nvPr>
        </p:nvSpPr>
        <p:spPr/>
        <p:txBody>
          <a:bodyPr/>
          <a:lstStyle/>
          <a:p>
            <a:fld id="{D09D4833-7F21-4FAC-B550-3477125D4C9F}" type="slidenum">
              <a:rPr lang="en-US" smtClean="0"/>
              <a:t>18</a:t>
            </a:fld>
            <a:endParaRPr lang="en-US"/>
          </a:p>
        </p:txBody>
      </p:sp>
      <p:sp>
        <p:nvSpPr>
          <p:cNvPr id="4" name="TextBox 3"/>
          <p:cNvSpPr txBox="1"/>
          <p:nvPr/>
        </p:nvSpPr>
        <p:spPr>
          <a:xfrm>
            <a:off x="303962" y="1328322"/>
            <a:ext cx="10704096" cy="2585323"/>
          </a:xfrm>
          <a:prstGeom prst="rect">
            <a:avLst/>
          </a:prstGeom>
          <a:noFill/>
        </p:spPr>
        <p:txBody>
          <a:bodyPr wrap="square" rtlCol="0">
            <a:spAutoFit/>
          </a:bodyPr>
          <a:lstStyle/>
          <a:p>
            <a:pPr marL="285750" lvl="0" indent="-285750">
              <a:buFont typeface="Arial" pitchFamily="34" charset="0"/>
              <a:buChar char="•"/>
            </a:pPr>
            <a:r>
              <a:rPr lang="en-US" b="1" dirty="0"/>
              <a:t>Speech to Text Translation enabling Multilingualism 2020-Shahana Bano,Pavuluri Jithendra,Gorsa Lakshmi Niharika,Yalavarthi </a:t>
            </a:r>
            <a:r>
              <a:rPr lang="en-US" b="1" dirty="0" smtClean="0"/>
              <a:t>Sikhi</a:t>
            </a:r>
          </a:p>
          <a:p>
            <a:pPr marL="285750" lvl="0" indent="-285750">
              <a:buFont typeface="Arial" pitchFamily="34" charset="0"/>
              <a:buChar char="•"/>
            </a:pPr>
            <a:r>
              <a:rPr lang="en-US" b="1" dirty="0"/>
              <a:t>The Multilingual TEDx Corpus for Speech Recognition and Translation:2021-Elizabeth SaleskyÃ Matthew WiesnerÃ Jacob Bremermanm Roldano Cattonif Matteo NegrifMarco Turchif Douglas W. Oardm Matt Post </a:t>
            </a:r>
            <a:endParaRPr lang="en-US" b="1" dirty="0" smtClean="0"/>
          </a:p>
          <a:p>
            <a:pPr marL="285750" lvl="0" indent="-285750">
              <a:buFont typeface="Arial" pitchFamily="34" charset="0"/>
              <a:buChar char="•"/>
            </a:pPr>
            <a:r>
              <a:rPr lang="en-US" b="1" dirty="0"/>
              <a:t>Video Based Transcript Summarizer for Online Courses using Natural Language Processing:2021-Krishna Kulkarni, Rushikesh </a:t>
            </a:r>
            <a:r>
              <a:rPr lang="en-US" b="1" dirty="0" smtClean="0"/>
              <a:t>Padaki</a:t>
            </a:r>
          </a:p>
          <a:p>
            <a:pPr marL="285750" lvl="0" indent="-285750">
              <a:buFont typeface="Arial" pitchFamily="34" charset="0"/>
              <a:buChar char="•"/>
            </a:pPr>
            <a:r>
              <a:rPr lang="en-US" b="1" dirty="0"/>
              <a:t>An Approach Towards Generating Subtitles Automatically from Videos by Extracting Audio:2018-Rizwan Sheikh,Swapnil Suryajoshi,Shivam Gupta,Sushant Tayde,M. S. </a:t>
            </a:r>
            <a:r>
              <a:rPr lang="en-US" b="1" dirty="0" smtClean="0"/>
              <a:t>Burange</a:t>
            </a:r>
            <a:endParaRPr lang="en-IN" dirty="0"/>
          </a:p>
          <a:p>
            <a:endParaRPr lang="en-IN" dirty="0"/>
          </a:p>
        </p:txBody>
      </p:sp>
    </p:spTree>
    <p:extLst>
      <p:ext uri="{BB962C8B-B14F-4D97-AF65-F5344CB8AC3E}">
        <p14:creationId xmlns:p14="http://schemas.microsoft.com/office/powerpoint/2010/main" val="2994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670" y="2719964"/>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 xmlns:a16="http://schemas.microsoft.com/office/drawing/2014/main" id="{A6367D50-55AD-989B-BEA1-3D42C486644C}"/>
              </a:ext>
            </a:extLst>
          </p:cNvPr>
          <p:cNvSpPr>
            <a:spLocks noGrp="1"/>
          </p:cNvSpPr>
          <p:nvPr>
            <p:ph type="sldNum" sz="quarter" idx="12"/>
          </p:nvPr>
        </p:nvSpPr>
        <p:spPr/>
        <p:txBody>
          <a:bodyPr/>
          <a:lstStyle/>
          <a:p>
            <a:fld id="{D09D4833-7F21-4FAC-B550-3477125D4C9F}" type="slidenum">
              <a:rPr lang="en-US" smtClean="0"/>
              <a:t>19</a:t>
            </a:fld>
            <a:endParaRPr lang="en-US"/>
          </a:p>
        </p:txBody>
      </p:sp>
    </p:spTree>
    <p:extLst>
      <p:ext uri="{BB962C8B-B14F-4D97-AF65-F5344CB8AC3E}">
        <p14:creationId xmlns:p14="http://schemas.microsoft.com/office/powerpoint/2010/main" val="274120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F094BD-48B9-53B1-123F-7948C89151D3}"/>
              </a:ext>
            </a:extLst>
          </p:cNvPr>
          <p:cNvSpPr txBox="1"/>
          <p:nvPr/>
        </p:nvSpPr>
        <p:spPr>
          <a:xfrm>
            <a:off x="386572" y="0"/>
            <a:ext cx="10590245" cy="2074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u="sng" dirty="0">
                <a:latin typeface="Times New Roman" panose="02020603050405020304" pitchFamily="18" charset="0"/>
                <a:cs typeface="Times New Roman" panose="02020603050405020304" pitchFamily="18" charset="0"/>
              </a:rPr>
              <a:t>Title of </a:t>
            </a:r>
            <a:r>
              <a:rPr lang="en-US" sz="2400" b="1" u="sng" dirty="0" smtClean="0">
                <a:latin typeface="Times New Roman" panose="02020603050405020304" pitchFamily="18" charset="0"/>
                <a:cs typeface="Times New Roman" panose="02020603050405020304" pitchFamily="18" charset="0"/>
              </a:rPr>
              <a:t>Project</a:t>
            </a:r>
          </a:p>
          <a:p>
            <a:pPr algn="ctr">
              <a:lnSpc>
                <a:spcPct val="150000"/>
              </a:lnSpc>
            </a:pPr>
            <a:r>
              <a:rPr lang="en-US" sz="5400" b="1" u="sng" dirty="0" smtClean="0">
                <a:latin typeface="Times New Roman" panose="02020603050405020304" pitchFamily="18" charset="0"/>
                <a:cs typeface="Times New Roman" panose="02020603050405020304" pitchFamily="18" charset="0"/>
              </a:rPr>
              <a:t>SubAud</a:t>
            </a:r>
            <a:endParaRPr lang="en-US" sz="5400" b="1" dirty="0">
              <a:latin typeface="Times New Roman" panose="02020603050405020304" pitchFamily="18" charset="0"/>
              <a:cs typeface="Times New Roman" panose="02020603050405020304" pitchFamily="18" charset="0"/>
            </a:endParaRPr>
          </a:p>
          <a:p>
            <a:pPr algn="ctr">
              <a:lnSpc>
                <a:spcPct val="100000"/>
              </a:lnSpc>
            </a:pP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Submitted By</a:t>
            </a:r>
            <a:r>
              <a:rPr lang="en-IN"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B04BA32B-76DC-5F64-8FAF-C6CEE134AF0E}"/>
              </a:ext>
            </a:extLst>
          </p:cNvPr>
          <p:cNvSpPr txBox="1"/>
          <p:nvPr/>
        </p:nvSpPr>
        <p:spPr>
          <a:xfrm>
            <a:off x="107172" y="2969261"/>
            <a:ext cx="11418856" cy="1200329"/>
          </a:xfrm>
          <a:prstGeom prst="rect">
            <a:avLst/>
          </a:prstGeom>
          <a:noFill/>
        </p:spPr>
        <p:txBody>
          <a:bodyPr wrap="square" rIns="360000" rtlCol="0">
            <a:spAutoFit/>
          </a:bodyPr>
          <a:lstStyle/>
          <a:p>
            <a:r>
              <a:rPr lang="en-IN" sz="1800" b="0" i="0" u="none" strike="noStrike" baseline="0" dirty="0">
                <a:solidFill>
                  <a:srgbClr val="00000A"/>
                </a:solidFill>
                <a:latin typeface="Times New Roman" panose="02020603050405020304" pitchFamily="18" charset="0"/>
              </a:rPr>
              <a:t> 	</a:t>
            </a:r>
            <a:r>
              <a:rPr lang="en-IN" dirty="0" err="1" smtClean="0">
                <a:solidFill>
                  <a:srgbClr val="00000A"/>
                </a:solidFill>
                <a:latin typeface="Times New Roman" panose="02020603050405020304" pitchFamily="18" charset="0"/>
              </a:rPr>
              <a:t>Adithya</a:t>
            </a:r>
            <a:r>
              <a:rPr lang="en-IN" dirty="0" smtClean="0">
                <a:solidFill>
                  <a:srgbClr val="00000A"/>
                </a:solidFill>
                <a:latin typeface="Times New Roman" panose="02020603050405020304" pitchFamily="18" charset="0"/>
              </a:rPr>
              <a:t> N</a:t>
            </a:r>
            <a:r>
              <a:rPr lang="en-IN" sz="1800" b="0" i="0" u="none" strike="noStrike" baseline="0" dirty="0">
                <a:solidFill>
                  <a:srgbClr val="00000A"/>
                </a:solidFill>
                <a:latin typeface="Times New Roman" panose="02020603050405020304" pitchFamily="18" charset="0"/>
              </a:rPr>
              <a:t>	  </a:t>
            </a:r>
            <a:r>
              <a:rPr lang="en-IN" sz="1800" b="0" i="0" u="none" strike="noStrike" baseline="0" dirty="0" smtClean="0">
                <a:solidFill>
                  <a:srgbClr val="00000A"/>
                </a:solidFill>
                <a:latin typeface="Times New Roman" panose="02020603050405020304" pitchFamily="18" charset="0"/>
              </a:rPr>
              <a:t>Aditya</a:t>
            </a:r>
            <a:r>
              <a:rPr lang="en-IN" sz="1800" b="0" i="0" u="none" strike="noStrike" dirty="0" smtClean="0">
                <a:solidFill>
                  <a:srgbClr val="00000A"/>
                </a:solidFill>
                <a:latin typeface="Times New Roman" panose="02020603050405020304" pitchFamily="18" charset="0"/>
              </a:rPr>
              <a:t> Rajesh            </a:t>
            </a:r>
            <a:r>
              <a:rPr lang="en-IN" sz="1800" b="0" i="0" u="none" strike="noStrike" dirty="0" err="1" smtClean="0">
                <a:solidFill>
                  <a:srgbClr val="00000A"/>
                </a:solidFill>
                <a:latin typeface="Times New Roman" panose="02020603050405020304" pitchFamily="18" charset="0"/>
              </a:rPr>
              <a:t>Gurusudhanva</a:t>
            </a:r>
            <a:r>
              <a:rPr lang="en-IN" dirty="0">
                <a:solidFill>
                  <a:srgbClr val="00000A"/>
                </a:solidFill>
                <a:latin typeface="Times New Roman" panose="02020603050405020304" pitchFamily="18" charset="0"/>
              </a:rPr>
              <a:t> </a:t>
            </a:r>
            <a:r>
              <a:rPr lang="en-IN" dirty="0" smtClean="0">
                <a:solidFill>
                  <a:srgbClr val="00000A"/>
                </a:solidFill>
                <a:latin typeface="Times New Roman" panose="02020603050405020304" pitchFamily="18" charset="0"/>
              </a:rPr>
              <a:t>       Mohammad </a:t>
            </a:r>
            <a:r>
              <a:rPr lang="en-IN" dirty="0" err="1" smtClean="0">
                <a:solidFill>
                  <a:srgbClr val="00000A"/>
                </a:solidFill>
                <a:latin typeface="Times New Roman" panose="02020603050405020304" pitchFamily="18" charset="0"/>
              </a:rPr>
              <a:t>Fawaaz</a:t>
            </a:r>
            <a:r>
              <a:rPr lang="en-IN" dirty="0" smtClean="0">
                <a:solidFill>
                  <a:srgbClr val="00000A"/>
                </a:solidFill>
                <a:latin typeface="Times New Roman" panose="02020603050405020304" pitchFamily="18" charset="0"/>
              </a:rPr>
              <a:t> Patel       </a:t>
            </a:r>
            <a:r>
              <a:rPr lang="en-IN" dirty="0" err="1" smtClean="0">
                <a:solidFill>
                  <a:srgbClr val="00000A"/>
                </a:solidFill>
                <a:latin typeface="Times New Roman" panose="02020603050405020304" pitchFamily="18" charset="0"/>
              </a:rPr>
              <a:t>Nived</a:t>
            </a:r>
            <a:r>
              <a:rPr lang="en-IN" dirty="0" smtClean="0">
                <a:solidFill>
                  <a:srgbClr val="00000A"/>
                </a:solidFill>
                <a:latin typeface="Times New Roman" panose="02020603050405020304" pitchFamily="18" charset="0"/>
              </a:rPr>
              <a:t> PV</a:t>
            </a:r>
            <a:r>
              <a:rPr lang="en-IN" sz="1800" b="0" i="0" u="none" strike="noStrike" baseline="0" dirty="0">
                <a:solidFill>
                  <a:srgbClr val="00000A"/>
                </a:solidFill>
                <a:latin typeface="Times New Roman" panose="02020603050405020304" pitchFamily="18" charset="0"/>
              </a:rPr>
              <a:t>	</a:t>
            </a:r>
            <a:r>
              <a:rPr lang="en-IN" dirty="0" smtClean="0">
                <a:solidFill>
                  <a:srgbClr val="00000A"/>
                </a:solidFill>
                <a:latin typeface="Times New Roman" panose="02020603050405020304" pitchFamily="18" charset="0"/>
              </a:rPr>
              <a:t>22BTRCO006          22BTRCO007            22BTRCO019        22BTRCO028                         22BTRCO30</a:t>
            </a:r>
            <a:endParaRPr lang="en-IN" sz="1800" b="0" i="0" u="none" strike="noStrike" baseline="0" dirty="0">
              <a:solidFill>
                <a:srgbClr val="00000A"/>
              </a:solidFill>
              <a:latin typeface="Times New Roman" panose="02020603050405020304" pitchFamily="18" charset="0"/>
            </a:endParaRPr>
          </a:p>
          <a:p>
            <a:r>
              <a:rPr lang="en-IN" sz="1800" b="0" i="0" u="none" strike="noStrike" baseline="0" dirty="0">
                <a:solidFill>
                  <a:srgbClr val="00000A"/>
                </a:solidFill>
                <a:latin typeface="Times New Roman" panose="02020603050405020304" pitchFamily="18" charset="0"/>
              </a:rPr>
              <a:t>                </a:t>
            </a:r>
            <a:r>
              <a:rPr lang="en-IN" sz="1800" b="0" i="0" u="none" strike="noStrike" baseline="0" dirty="0" smtClean="0">
                <a:solidFill>
                  <a:srgbClr val="00000A"/>
                </a:solidFill>
                <a:latin typeface="Times New Roman" panose="02020603050405020304" pitchFamily="18" charset="0"/>
              </a:rPr>
              <a:t>CSE-BFSI/IOT </a:t>
            </a:r>
            <a:r>
              <a:rPr lang="en-IN" sz="1800" b="0" i="0" u="none" strike="noStrike" baseline="0" dirty="0">
                <a:solidFill>
                  <a:srgbClr val="00000A"/>
                </a:solidFill>
                <a:latin typeface="Times New Roman" panose="02020603050405020304" pitchFamily="18" charset="0"/>
              </a:rPr>
              <a:t>	  </a:t>
            </a:r>
            <a:r>
              <a:rPr lang="en-IN" dirty="0">
                <a:solidFill>
                  <a:srgbClr val="00000A"/>
                </a:solidFill>
                <a:latin typeface="Times New Roman" panose="02020603050405020304" pitchFamily="18" charset="0"/>
              </a:rPr>
              <a:t>CSE-BFSI/IOT </a:t>
            </a:r>
            <a:r>
              <a:rPr lang="en-IN" dirty="0" smtClean="0">
                <a:solidFill>
                  <a:srgbClr val="00000A"/>
                </a:solidFill>
                <a:latin typeface="Times New Roman" panose="02020603050405020304" pitchFamily="18" charset="0"/>
              </a:rPr>
              <a:t>          CSE-BFSI/IOT       CSE-BFSI/IOT                      CSE-BFSI/IOT </a:t>
            </a:r>
            <a:r>
              <a:rPr lang="en-IN" sz="1800" b="0" i="0" u="none" strike="noStrike" baseline="0" dirty="0">
                <a:solidFill>
                  <a:srgbClr val="00000A"/>
                </a:solidFill>
                <a:latin typeface="Times New Roman" panose="02020603050405020304" pitchFamily="18" charset="0"/>
              </a:rPr>
              <a:t>	  </a:t>
            </a:r>
            <a:endParaRPr lang="en-IN" dirty="0"/>
          </a:p>
        </p:txBody>
      </p:sp>
      <p:sp>
        <p:nvSpPr>
          <p:cNvPr id="4" name="Subtitle 2">
            <a:extLst>
              <a:ext uri="{FF2B5EF4-FFF2-40B4-BE49-F238E27FC236}">
                <a16:creationId xmlns="" xmlns:a16="http://schemas.microsoft.com/office/drawing/2014/main" id="{243A1028-93C1-BD5B-B8C9-49F4919678BB}"/>
              </a:ext>
            </a:extLst>
          </p:cNvPr>
          <p:cNvSpPr txBox="1"/>
          <p:nvPr/>
        </p:nvSpPr>
        <p:spPr>
          <a:xfrm>
            <a:off x="3679887" y="3826690"/>
            <a:ext cx="4041711" cy="2677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400"/>
              </a:spcBef>
              <a:spcAft>
                <a:spcPts val="1400"/>
              </a:spcAft>
              <a:buNone/>
            </a:pPr>
            <a:endParaRPr lang="en-US" sz="1400" dirty="0">
              <a:cs typeface="Arial" panose="020B0604020202020204" pitchFamily="34" charset="0"/>
            </a:endParaRPr>
          </a:p>
          <a:p>
            <a:pPr marL="0" indent="0" algn="ctr">
              <a:spcBef>
                <a:spcPts val="1400"/>
              </a:spcBef>
              <a:spcAft>
                <a:spcPts val="1400"/>
              </a:spcAft>
              <a:buNone/>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Under the guidance </a:t>
            </a: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spcBef>
                <a:spcPts val="1400"/>
              </a:spcBef>
              <a:spcAft>
                <a:spcPts val="1400"/>
              </a:spcAft>
              <a:buNone/>
            </a:pPr>
            <a:r>
              <a:rPr lang="en-IN" sz="2400" b="1" u="sng"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Dr.Rachit</a:t>
            </a:r>
            <a:r>
              <a:rPr lang="en-IN" sz="2400"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Garg</a:t>
            </a:r>
          </a:p>
          <a:p>
            <a:pPr marL="0" indent="0" algn="ctr">
              <a:spcBef>
                <a:spcPts val="1400"/>
              </a:spcBef>
              <a:spcAft>
                <a:spcPts val="1400"/>
              </a:spcAft>
              <a:buNone/>
            </a:pP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CSE IOT,</a:t>
            </a:r>
          </a:p>
          <a:p>
            <a:pPr marL="0" indent="0" algn="ctr">
              <a:spcBef>
                <a:spcPts val="1400"/>
              </a:spcBef>
              <a:spcAft>
                <a:spcPts val="1400"/>
              </a:spcAft>
              <a:buNone/>
            </a:pPr>
            <a:r>
              <a:rPr lang="en-US"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School </a:t>
            </a: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Computer Science</a:t>
            </a:r>
          </a:p>
          <a:p>
            <a:pPr algn="ctr"/>
            <a:endParaRPr lang="en-IN" sz="1800" dirty="0">
              <a:latin typeface="Times New Roman" panose="02020603050405020304" pitchFamily="18" charset="0"/>
              <a:ea typeface="Times New Roman" panose="02020603050405020304" pitchFamily="18" charset="0"/>
            </a:endParaRPr>
          </a:p>
          <a:p>
            <a:pPr algn="ctr"/>
            <a:endParaRPr lang="en-US"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endParaRPr lang="en-IN" dirty="0"/>
          </a:p>
        </p:txBody>
      </p:sp>
      <p:sp>
        <p:nvSpPr>
          <p:cNvPr id="5" name="Slide Number Placeholder 1">
            <a:extLst>
              <a:ext uri="{FF2B5EF4-FFF2-40B4-BE49-F238E27FC236}">
                <a16:creationId xmlns="" xmlns:a16="http://schemas.microsoft.com/office/drawing/2014/main" id="{1905037A-143C-FB8B-44F8-D207E5143128}"/>
              </a:ext>
            </a:extLst>
          </p:cNvPr>
          <p:cNvSpPr>
            <a:spLocks noGrp="1"/>
          </p:cNvSpPr>
          <p:nvPr>
            <p:ph type="sldNum" sz="quarter" idx="12"/>
          </p:nvPr>
        </p:nvSpPr>
        <p:spPr>
          <a:xfrm>
            <a:off x="8610600" y="6356350"/>
            <a:ext cx="2743200" cy="365125"/>
          </a:xfrm>
        </p:spPr>
        <p:txBody>
          <a:bodyPr/>
          <a:lstStyle/>
          <a:p>
            <a:fld id="{D09D4833-7F21-4FAC-B550-3477125D4C9F}" type="slidenum">
              <a:rPr lang="en-US" smtClean="0"/>
              <a:t>2</a:t>
            </a:fld>
            <a:endParaRPr lang="en-US"/>
          </a:p>
        </p:txBody>
      </p:sp>
    </p:spTree>
    <p:extLst>
      <p:ext uri="{BB962C8B-B14F-4D97-AF65-F5344CB8AC3E}">
        <p14:creationId xmlns:p14="http://schemas.microsoft.com/office/powerpoint/2010/main" val="183205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49225"/>
            <a:ext cx="5397500" cy="955675"/>
          </a:xfrm>
        </p:spPr>
        <p:txBody>
          <a:bodyPr/>
          <a:lstStyle/>
          <a:p>
            <a:r>
              <a:rPr lang="en-US" b="1" dirty="0" smtClean="0"/>
              <a:t>Table of Contents</a:t>
            </a:r>
            <a:endParaRPr lang="en-IN" b="1" dirty="0"/>
          </a:p>
        </p:txBody>
      </p:sp>
      <p:sp>
        <p:nvSpPr>
          <p:cNvPr id="3" name="Content Placeholder 2"/>
          <p:cNvSpPr>
            <a:spLocks noGrp="1"/>
          </p:cNvSpPr>
          <p:nvPr>
            <p:ph idx="1"/>
          </p:nvPr>
        </p:nvSpPr>
        <p:spPr>
          <a:xfrm>
            <a:off x="749300" y="1279525"/>
            <a:ext cx="10515600" cy="4351338"/>
          </a:xfrm>
        </p:spPr>
        <p:txBody>
          <a:bodyPr/>
          <a:lstStyle/>
          <a:p>
            <a:endParaRPr lang="en-IN" dirty="0"/>
          </a:p>
        </p:txBody>
      </p:sp>
    </p:spTree>
    <p:extLst>
      <p:ext uri="{BB962C8B-B14F-4D97-AF65-F5344CB8AC3E}">
        <p14:creationId xmlns:p14="http://schemas.microsoft.com/office/powerpoint/2010/main" val="364419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0"/>
            <a:ext cx="4559300" cy="1057275"/>
          </a:xfrm>
        </p:spPr>
        <p:txBody>
          <a:bodyPr/>
          <a:lstStyle/>
          <a:p>
            <a:r>
              <a:rPr lang="en-US" b="1" u="sng" dirty="0" smtClean="0"/>
              <a:t>Literature Survey</a:t>
            </a:r>
            <a:endParaRPr lang="en-IN" b="1" u="sng" dirty="0"/>
          </a:p>
        </p:txBody>
      </p:sp>
      <p:sp>
        <p:nvSpPr>
          <p:cNvPr id="4" name="TextBox 3"/>
          <p:cNvSpPr txBox="1"/>
          <p:nvPr/>
        </p:nvSpPr>
        <p:spPr>
          <a:xfrm>
            <a:off x="114300" y="1054100"/>
            <a:ext cx="11772900" cy="5755422"/>
          </a:xfrm>
          <a:prstGeom prst="rect">
            <a:avLst/>
          </a:prstGeom>
          <a:noFill/>
        </p:spPr>
        <p:txBody>
          <a:bodyPr wrap="square" rtlCol="0">
            <a:spAutoFit/>
          </a:bodyPr>
          <a:lstStyle/>
          <a:p>
            <a:r>
              <a:rPr lang="en-IN" sz="2400" b="1" dirty="0" smtClean="0"/>
              <a:t>Tensor2Tensor </a:t>
            </a:r>
            <a:r>
              <a:rPr lang="en-IN" sz="2400" b="1" dirty="0"/>
              <a:t>for Neural Machine </a:t>
            </a:r>
            <a:r>
              <a:rPr lang="en-IN" sz="2400" b="1" dirty="0" smtClean="0"/>
              <a:t>Translation</a:t>
            </a:r>
          </a:p>
          <a:p>
            <a:endParaRPr lang="en-US" sz="2400" b="1" dirty="0"/>
          </a:p>
          <a:p>
            <a:r>
              <a:rPr lang="en-US" sz="2000" b="1" dirty="0" smtClean="0"/>
              <a:t>Abstract:</a:t>
            </a:r>
          </a:p>
          <a:p>
            <a:r>
              <a:rPr lang="en-US" sz="2000" dirty="0"/>
              <a:t>Tensor2Tensor is a library for deep learning models that is well-suited for neural machine translation. Development began focused on neural machine translation and so Tensor2Tensor includes many of the most successful NMT models and standard datasets.</a:t>
            </a:r>
            <a:endParaRPr lang="en-IN" sz="2000" b="1" dirty="0"/>
          </a:p>
          <a:p>
            <a:endParaRPr lang="en-IN" sz="2400" b="1" dirty="0" smtClean="0"/>
          </a:p>
          <a:p>
            <a:endParaRPr lang="en-US" sz="2400" b="1" dirty="0" smtClean="0"/>
          </a:p>
          <a:p>
            <a:endParaRPr lang="en-US" sz="2400" b="1" dirty="0"/>
          </a:p>
          <a:p>
            <a:endParaRPr lang="en-US" sz="2400" b="1" dirty="0" smtClean="0"/>
          </a:p>
          <a:p>
            <a:endParaRPr lang="en-US" sz="2400" b="1" dirty="0"/>
          </a:p>
          <a:p>
            <a:endParaRPr lang="en-US" sz="2400" b="1" dirty="0" smtClean="0"/>
          </a:p>
          <a:p>
            <a:endParaRPr lang="en-IN" sz="2400" b="1" dirty="0"/>
          </a:p>
          <a:p>
            <a:endParaRPr lang="en-IN" sz="2400" b="1" dirty="0" smtClean="0"/>
          </a:p>
          <a:p>
            <a:endParaRPr lang="en-IN" sz="2400" b="1" dirty="0"/>
          </a:p>
          <a:p>
            <a:r>
              <a:rPr lang="en-IN" sz="2400" b="1" dirty="0" smtClean="0"/>
              <a:t> </a:t>
            </a:r>
            <a:endParaRPr lang="en-IN" sz="2400" b="1" dirty="0"/>
          </a:p>
        </p:txBody>
      </p:sp>
      <p:graphicFrame>
        <p:nvGraphicFramePr>
          <p:cNvPr id="3" name="Table 2"/>
          <p:cNvGraphicFramePr>
            <a:graphicFrameLocks noGrp="1"/>
          </p:cNvGraphicFramePr>
          <p:nvPr>
            <p:extLst>
              <p:ext uri="{D42A27DB-BD31-4B8C-83A1-F6EECF244321}">
                <p14:modId xmlns:p14="http://schemas.microsoft.com/office/powerpoint/2010/main" val="735437356"/>
              </p:ext>
            </p:extLst>
          </p:nvPr>
        </p:nvGraphicFramePr>
        <p:xfrm>
          <a:off x="673100" y="3200400"/>
          <a:ext cx="9817100" cy="3373011"/>
        </p:xfrm>
        <a:graphic>
          <a:graphicData uri="http://schemas.openxmlformats.org/drawingml/2006/table">
            <a:tbl>
              <a:tblPr firstRow="1" bandRow="1">
                <a:tableStyleId>{5C22544A-7EE6-4342-B048-85BDC9FD1C3A}</a:tableStyleId>
              </a:tblPr>
              <a:tblGrid>
                <a:gridCol w="2454275"/>
                <a:gridCol w="2454275"/>
                <a:gridCol w="2454275"/>
                <a:gridCol w="2454275"/>
              </a:tblGrid>
              <a:tr h="538371">
                <a:tc>
                  <a:txBody>
                    <a:bodyPr/>
                    <a:lstStyle/>
                    <a:p>
                      <a:r>
                        <a:rPr lang="en-US" dirty="0" smtClean="0"/>
                        <a:t>Author</a:t>
                      </a:r>
                      <a:endParaRPr lang="en-IN" dirty="0"/>
                    </a:p>
                  </a:txBody>
                  <a:tcPr/>
                </a:tc>
                <a:tc>
                  <a:txBody>
                    <a:bodyPr/>
                    <a:lstStyle/>
                    <a:p>
                      <a:r>
                        <a:rPr lang="en-US" dirty="0" smtClean="0"/>
                        <a:t>Year</a:t>
                      </a:r>
                      <a:endParaRPr lang="en-IN" dirty="0"/>
                    </a:p>
                  </a:txBody>
                  <a:tcPr/>
                </a:tc>
                <a:tc>
                  <a:txBody>
                    <a:bodyPr/>
                    <a:lstStyle/>
                    <a:p>
                      <a:r>
                        <a:rPr lang="en-US" dirty="0" smtClean="0"/>
                        <a:t>Advantages</a:t>
                      </a:r>
                      <a:endParaRPr lang="en-IN" dirty="0"/>
                    </a:p>
                  </a:txBody>
                  <a:tcPr/>
                </a:tc>
                <a:tc>
                  <a:txBody>
                    <a:bodyPr/>
                    <a:lstStyle/>
                    <a:p>
                      <a:r>
                        <a:rPr lang="en-US" dirty="0" smtClean="0"/>
                        <a:t>Problems</a:t>
                      </a:r>
                      <a:endParaRPr lang="en-IN" dirty="0"/>
                    </a:p>
                  </a:txBody>
                  <a:tcPr/>
                </a:tc>
              </a:tr>
              <a:tr h="370840">
                <a:tc>
                  <a:txBody>
                    <a:bodyPr/>
                    <a:lstStyle/>
                    <a:p>
                      <a:r>
                        <a:rPr lang="en-IN" dirty="0" smtClean="0"/>
                        <a:t>Ashish Vaswani1 , </a:t>
                      </a:r>
                      <a:r>
                        <a:rPr lang="en-IN" dirty="0" err="1" smtClean="0"/>
                        <a:t>Samy</a:t>
                      </a:r>
                      <a:r>
                        <a:rPr lang="en-IN" dirty="0" smtClean="0"/>
                        <a:t> </a:t>
                      </a:r>
                      <a:r>
                        <a:rPr lang="en-IN" dirty="0" err="1" smtClean="0"/>
                        <a:t>Bengio</a:t>
                      </a:r>
                      <a:endParaRPr lang="en-IN" dirty="0"/>
                    </a:p>
                  </a:txBody>
                  <a:tcPr/>
                </a:tc>
                <a:tc>
                  <a:txBody>
                    <a:bodyPr/>
                    <a:lstStyle/>
                    <a:p>
                      <a:r>
                        <a:rPr lang="en-US" dirty="0" smtClean="0"/>
                        <a:t>2019</a:t>
                      </a:r>
                      <a:endParaRPr lang="en-IN" dirty="0"/>
                    </a:p>
                  </a:txBody>
                  <a:tcPr/>
                </a:tc>
                <a:tc>
                  <a:txBody>
                    <a:bodyPr/>
                    <a:lstStyle/>
                    <a:p>
                      <a:r>
                        <a:rPr lang="en-US" dirty="0" smtClean="0"/>
                        <a:t>T2T-specific abstractions, researchers can train models on CPU, GPU (single or multiple), and TPU, locally and in the cloud, usually with no or minimal device-specific code or configuration.</a:t>
                      </a:r>
                      <a:endParaRPr lang="en-IN" dirty="0"/>
                    </a:p>
                  </a:txBody>
                  <a:tcPr/>
                </a:tc>
                <a:tc>
                  <a:txBody>
                    <a:bodyPr/>
                    <a:lstStyle/>
                    <a:p>
                      <a:r>
                        <a:rPr lang="en-US" dirty="0" smtClean="0"/>
                        <a:t>Dataset.</a:t>
                      </a:r>
                    </a:p>
                    <a:p>
                      <a:r>
                        <a:rPr lang="en-US" dirty="0" smtClean="0"/>
                        <a:t>The</a:t>
                      </a:r>
                      <a:r>
                        <a:rPr lang="en-US" baseline="0" dirty="0" smtClean="0"/>
                        <a:t> problem will be getting the </a:t>
                      </a:r>
                      <a:r>
                        <a:rPr lang="en-US" baseline="0" dirty="0" err="1" smtClean="0"/>
                        <a:t>data.The</a:t>
                      </a:r>
                      <a:r>
                        <a:rPr lang="en-US" baseline="0" dirty="0" smtClean="0"/>
                        <a:t> problem will arise with creating a dataset from scratch which will become a slightest problem for T2T.</a:t>
                      </a:r>
                      <a:endParaRPr lang="en-IN" dirty="0"/>
                    </a:p>
                  </a:txBody>
                  <a:tcPr/>
                </a:tc>
              </a:tr>
            </a:tbl>
          </a:graphicData>
        </a:graphic>
      </p:graphicFrame>
    </p:spTree>
    <p:extLst>
      <p:ext uri="{BB962C8B-B14F-4D97-AF65-F5344CB8AC3E}">
        <p14:creationId xmlns:p14="http://schemas.microsoft.com/office/powerpoint/2010/main" val="377223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9425"/>
            <a:ext cx="10477500" cy="955675"/>
          </a:xfrm>
        </p:spPr>
        <p:txBody>
          <a:bodyPr>
            <a:normAutofit fontScale="90000"/>
          </a:bodyPr>
          <a:lstStyle/>
          <a:p>
            <a:r>
              <a:rPr lang="en-US" sz="3200" b="1" dirty="0"/>
              <a:t>The Multilingual </a:t>
            </a:r>
            <a:r>
              <a:rPr lang="en-US" sz="3200" b="1" dirty="0" err="1"/>
              <a:t>TEDx</a:t>
            </a:r>
            <a:r>
              <a:rPr lang="en-US" sz="3200" b="1" dirty="0"/>
              <a:t> Corpus for Speech Recognition and Translation</a:t>
            </a:r>
            <a:endParaRPr lang="en-IN" sz="3200" b="1" dirty="0"/>
          </a:p>
        </p:txBody>
      </p:sp>
      <p:sp>
        <p:nvSpPr>
          <p:cNvPr id="3" name="TextBox 2"/>
          <p:cNvSpPr txBox="1"/>
          <p:nvPr/>
        </p:nvSpPr>
        <p:spPr>
          <a:xfrm>
            <a:off x="177800" y="1498600"/>
            <a:ext cx="11607800" cy="2308324"/>
          </a:xfrm>
          <a:prstGeom prst="rect">
            <a:avLst/>
          </a:prstGeom>
          <a:noFill/>
        </p:spPr>
        <p:txBody>
          <a:bodyPr wrap="square" rtlCol="0">
            <a:spAutoFit/>
          </a:bodyPr>
          <a:lstStyle/>
          <a:p>
            <a:r>
              <a:rPr lang="en-US" b="1" dirty="0" smtClean="0"/>
              <a:t>Abstract:</a:t>
            </a:r>
          </a:p>
          <a:p>
            <a:r>
              <a:rPr lang="en-US" dirty="0" smtClean="0"/>
              <a:t>The </a:t>
            </a:r>
            <a:r>
              <a:rPr lang="en-US" dirty="0"/>
              <a:t>Multilingual </a:t>
            </a:r>
            <a:r>
              <a:rPr lang="en-US" dirty="0" err="1"/>
              <a:t>TEDx</a:t>
            </a:r>
            <a:r>
              <a:rPr lang="en-US" dirty="0"/>
              <a:t> corpus, built to support speech recognition (ASR) and speech translation (ST) research across many non-English source languages. The corpus is a collection of audio recordings from </a:t>
            </a:r>
            <a:r>
              <a:rPr lang="en-US" dirty="0" err="1"/>
              <a:t>TEDx</a:t>
            </a:r>
            <a:r>
              <a:rPr lang="en-US" dirty="0"/>
              <a:t> talks in 8 source languages. We segment transcripts into sentences and align them to the </a:t>
            </a:r>
            <a:r>
              <a:rPr lang="en-US" dirty="0" err="1"/>
              <a:t>sourcelanguage</a:t>
            </a:r>
            <a:r>
              <a:rPr lang="en-US" dirty="0"/>
              <a:t> audio and target-language translations. The corpus is released along with open-sourced code enabling extension to new talks and languages as they become available. Our corpus creation methodology can be applied to more languages than previous work, and creates multi-way parallel evaluation sets. We provide baselines in multiple ASR and ST settings, including multilingual models to improve translation performance for </a:t>
            </a:r>
            <a:r>
              <a:rPr lang="en-US" dirty="0" err="1"/>
              <a:t>lowresource</a:t>
            </a:r>
            <a:r>
              <a:rPr lang="en-US" dirty="0"/>
              <a:t> language pairs.</a:t>
            </a:r>
            <a:endParaRPr lang="en-IN" dirty="0"/>
          </a:p>
        </p:txBody>
      </p:sp>
    </p:spTree>
    <p:extLst>
      <p:ext uri="{BB962C8B-B14F-4D97-AF65-F5344CB8AC3E}">
        <p14:creationId xmlns:p14="http://schemas.microsoft.com/office/powerpoint/2010/main" val="182666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10515600" cy="1325563"/>
          </a:xfrm>
        </p:spPr>
        <p:txBody>
          <a:bodyPr>
            <a:normAutofit/>
          </a:bodyPr>
          <a:lstStyle/>
          <a:p>
            <a:r>
              <a:rPr lang="en-US" sz="3200" b="1" dirty="0" smtClean="0"/>
              <a:t>Spoken Neural Translation System for Spoken Language System:</a:t>
            </a:r>
            <a:endParaRPr lang="en-IN" sz="3200" b="1" dirty="0"/>
          </a:p>
        </p:txBody>
      </p:sp>
      <p:sp>
        <p:nvSpPr>
          <p:cNvPr id="3" name="TextBox 2"/>
          <p:cNvSpPr txBox="1"/>
          <p:nvPr/>
        </p:nvSpPr>
        <p:spPr>
          <a:xfrm>
            <a:off x="165100" y="1422400"/>
            <a:ext cx="11506200" cy="6555641"/>
          </a:xfrm>
          <a:prstGeom prst="rect">
            <a:avLst/>
          </a:prstGeom>
          <a:noFill/>
        </p:spPr>
        <p:txBody>
          <a:bodyPr wrap="square" rtlCol="0">
            <a:spAutoFit/>
          </a:bodyPr>
          <a:lstStyle/>
          <a:p>
            <a:r>
              <a:rPr lang="en-US" sz="2400" b="1" dirty="0" smtClean="0"/>
              <a:t>Abstract</a:t>
            </a:r>
            <a:r>
              <a:rPr lang="en-US" dirty="0" smtClean="0"/>
              <a:t>:</a:t>
            </a:r>
          </a:p>
          <a:p>
            <a:r>
              <a:rPr lang="en-US" dirty="0" smtClean="0"/>
              <a:t>This </a:t>
            </a:r>
            <a:r>
              <a:rPr lang="en-US" dirty="0"/>
              <a:t>abstract explores the synergy between encode-decode and attention mechanisms in Natural Language Understanding (NLU). The encode-decode framework, inspired by sequence-to-sequence models, forms the foundation for many NLU systems. Additionally, attention mechanisms, particularly self-attention and multi-head attention, enhance NLU by capturing contextual information and improving long-range dependencies. These combined techniques have revolutionized NLU, leading to state-of-the-art performance in tasks like machine translation, text summarization, and </a:t>
            </a:r>
            <a:r>
              <a:rPr lang="en-US" dirty="0" err="1"/>
              <a:t>chatbot</a:t>
            </a:r>
            <a:r>
              <a:rPr lang="en-US" dirty="0"/>
              <a:t> development. Their ongoing role in advancing NLU is pivotal for improving language understanding and </a:t>
            </a:r>
            <a:r>
              <a:rPr lang="en-US" dirty="0" smtClean="0"/>
              <a:t>generation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32656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0501"/>
            <a:ext cx="10515600" cy="1325563"/>
          </a:xfrm>
        </p:spPr>
        <p:txBody>
          <a:bodyPr>
            <a:normAutofit/>
          </a:bodyPr>
          <a:lstStyle/>
          <a:p>
            <a:r>
              <a:rPr lang="en-US" sz="3200" b="1" dirty="0"/>
              <a:t>Recurrent Neural Networks: An Embedded Computing Perspective</a:t>
            </a:r>
            <a:endParaRPr lang="en-IN" sz="3200" b="1" dirty="0"/>
          </a:p>
        </p:txBody>
      </p:sp>
      <p:sp>
        <p:nvSpPr>
          <p:cNvPr id="3" name="TextBox 2"/>
          <p:cNvSpPr txBox="1"/>
          <p:nvPr/>
        </p:nvSpPr>
        <p:spPr>
          <a:xfrm>
            <a:off x="101600" y="1424464"/>
            <a:ext cx="10972800" cy="7109639"/>
          </a:xfrm>
          <a:prstGeom prst="rect">
            <a:avLst/>
          </a:prstGeom>
          <a:noFill/>
        </p:spPr>
        <p:txBody>
          <a:bodyPr wrap="square" rtlCol="0">
            <a:spAutoFit/>
          </a:bodyPr>
          <a:lstStyle/>
          <a:p>
            <a:r>
              <a:rPr lang="en-US" sz="2400" b="1" dirty="0" err="1" smtClean="0"/>
              <a:t>Abstract</a:t>
            </a:r>
            <a:r>
              <a:rPr lang="en-US" dirty="0" err="1"/>
              <a:t>:Recurrent</a:t>
            </a:r>
            <a:r>
              <a:rPr lang="en-US" dirty="0"/>
              <a:t> Neural Networks (RNNs) are a class of machine learning algorithms used for applications with time-series and sequential data. Recently, there has been a strong interest in executing RNNs on embedded devices. However, difficulties have arisen because RNN requires high computational capability and a large memory space. In this paper, we review existing implementations of RNN models on embedded platforms and discuss the methods adopted to overcome the limitations of embedded systems. We will define the objectives of mapping RNN algorithms on embedded platforms and the challenges facing their realization. Then, we explain the components of RNN models from an implementation perspective. We also discuss the optimizations applied to RNNs to run efficiently on embedded platforms. Finally, we compare the defined objectives with the implementations and highlight some open research questions and aspects currently not addressed for embedded RNNs. Overall, applying algorithmic optimizations to RNN models and decreasing the memory access overhead is vital to obtain high efficiency. To further increase the implementation efficiency, we point up the more promising optimizations that could be applied in future research. Additionally, this article observes that high performance has been targeted by many implementations, while flexibility has, as yet, been attempted less often. Thus, the article provides some guidelines for RNN hardware designers to support flexibility in a better manner.</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32656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515600" cy="1325563"/>
          </a:xfrm>
        </p:spPr>
        <p:txBody>
          <a:bodyPr>
            <a:normAutofit/>
          </a:bodyPr>
          <a:lstStyle/>
          <a:p>
            <a:r>
              <a:rPr lang="en-IN" sz="4000" b="1" dirty="0"/>
              <a:t>Automatic Caption </a:t>
            </a:r>
            <a:r>
              <a:rPr lang="en-IN" sz="4000" b="1" dirty="0" smtClean="0"/>
              <a:t>Generator:</a:t>
            </a:r>
            <a:endParaRPr lang="en-IN" sz="4000" b="1" dirty="0"/>
          </a:p>
        </p:txBody>
      </p:sp>
      <p:sp>
        <p:nvSpPr>
          <p:cNvPr id="3" name="TextBox 2"/>
          <p:cNvSpPr txBox="1"/>
          <p:nvPr/>
        </p:nvSpPr>
        <p:spPr>
          <a:xfrm>
            <a:off x="152400" y="1168400"/>
            <a:ext cx="10820400" cy="6278642"/>
          </a:xfrm>
          <a:prstGeom prst="rect">
            <a:avLst/>
          </a:prstGeom>
          <a:noFill/>
        </p:spPr>
        <p:txBody>
          <a:bodyPr wrap="square" rtlCol="0">
            <a:spAutoFit/>
          </a:bodyPr>
          <a:lstStyle/>
          <a:p>
            <a:r>
              <a:rPr lang="en-US" sz="2400" b="1" dirty="0" smtClean="0"/>
              <a:t>Abstract</a:t>
            </a:r>
            <a:r>
              <a:rPr lang="en-US" dirty="0" smtClean="0"/>
              <a:t>:</a:t>
            </a:r>
          </a:p>
          <a:p>
            <a:r>
              <a:rPr lang="en-US" dirty="0"/>
              <a:t>The last ten years have been the witnesses of the emergence of any kind of video content. In the same time, certain individuals are deaf and occasionally cannot understand the meanings of such videos because there is not any text transcription available. Hence, it becomes important to make videos available to people who have these problems and even more to remove the gaps of native languages among them. This can be best done by providing subtitles of a video. However, downloading subtitles of any video from the internet is a tedious process. So, to generate subtitles automatically through the software itself and without the use of internet is the main concept of this paper. The objective of this paper is to provide an overview of generating subtitle on offline basis using CMUSPHINX4 java API. This system will first extract the audio, then recognize the extracted audio with CMUSPHINX4 java API. Later this system writes the recognized text to the text file with timestamp and saves it with .</a:t>
            </a:r>
            <a:r>
              <a:rPr lang="en-US" dirty="0" err="1"/>
              <a:t>srt</a:t>
            </a:r>
            <a:r>
              <a:rPr lang="en-US" dirty="0"/>
              <a:t> extension. Then, this .</a:t>
            </a:r>
            <a:r>
              <a:rPr lang="en-US" dirty="0" err="1"/>
              <a:t>srt</a:t>
            </a:r>
            <a:r>
              <a:rPr lang="en-US" dirty="0"/>
              <a:t> file can be opened in a media player to view the subtitles along with video.</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43515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043" y="290976"/>
            <a:ext cx="1151619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PROBLEM  STATEMENT</a:t>
            </a:r>
          </a:p>
        </p:txBody>
      </p:sp>
      <p:sp>
        <p:nvSpPr>
          <p:cNvPr id="3" name="Slide Number Placeholder 2">
            <a:extLst>
              <a:ext uri="{FF2B5EF4-FFF2-40B4-BE49-F238E27FC236}">
                <a16:creationId xmlns="" xmlns:a16="http://schemas.microsoft.com/office/drawing/2014/main" id="{F416B6FC-B8A7-280F-0900-D96E2355353A}"/>
              </a:ext>
            </a:extLst>
          </p:cNvPr>
          <p:cNvSpPr>
            <a:spLocks noGrp="1"/>
          </p:cNvSpPr>
          <p:nvPr>
            <p:ph type="sldNum" sz="quarter" idx="12"/>
          </p:nvPr>
        </p:nvSpPr>
        <p:spPr/>
        <p:txBody>
          <a:bodyPr/>
          <a:lstStyle/>
          <a:p>
            <a:fld id="{D09D4833-7F21-4FAC-B550-3477125D4C9F}" type="slidenum">
              <a:rPr lang="en-US" smtClean="0"/>
              <a:t>9</a:t>
            </a:fld>
            <a:endParaRPr lang="en-US"/>
          </a:p>
        </p:txBody>
      </p:sp>
      <p:sp>
        <p:nvSpPr>
          <p:cNvPr id="4" name="TextBox 3"/>
          <p:cNvSpPr txBox="1"/>
          <p:nvPr/>
        </p:nvSpPr>
        <p:spPr>
          <a:xfrm>
            <a:off x="132043" y="1289591"/>
            <a:ext cx="10836069" cy="6124754"/>
          </a:xfrm>
          <a:prstGeom prst="rect">
            <a:avLst/>
          </a:prstGeom>
          <a:noFill/>
        </p:spPr>
        <p:txBody>
          <a:bodyPr wrap="square" rtlCol="0">
            <a:spAutoFit/>
          </a:bodyPr>
          <a:lstStyle/>
          <a:p>
            <a:r>
              <a:rPr lang="en-US" sz="2800" b="1" kern="0" spc="-66" dirty="0">
                <a:solidFill>
                  <a:schemeClr val="tx1">
                    <a:lumMod val="95000"/>
                    <a:lumOff val="5000"/>
                  </a:schemeClr>
                </a:solidFill>
                <a:latin typeface="Inter" pitchFamily="34" charset="0"/>
                <a:ea typeface="Inter" pitchFamily="34" charset="-122"/>
                <a:cs typeface="Inter" pitchFamily="34" charset="-120"/>
              </a:rPr>
              <a:t>Communication </a:t>
            </a:r>
            <a:r>
              <a:rPr lang="en-US" sz="2800" b="1" kern="0" spc="-66" dirty="0" smtClean="0">
                <a:solidFill>
                  <a:schemeClr val="tx1">
                    <a:lumMod val="95000"/>
                    <a:lumOff val="5000"/>
                  </a:schemeClr>
                </a:solidFill>
                <a:latin typeface="Inter" pitchFamily="34" charset="0"/>
                <a:ea typeface="Inter" pitchFamily="34" charset="-122"/>
                <a:cs typeface="Inter" pitchFamily="34" charset="-120"/>
              </a:rPr>
              <a:t>Barriers:</a:t>
            </a:r>
          </a:p>
          <a:p>
            <a:endParaRPr lang="en-US" sz="2800" b="1" kern="0" spc="-66" dirty="0">
              <a:solidFill>
                <a:schemeClr val="tx1">
                  <a:lumMod val="95000"/>
                  <a:lumOff val="5000"/>
                </a:schemeClr>
              </a:solidFill>
              <a:latin typeface="Inter" pitchFamily="34" charset="0"/>
              <a:ea typeface="Inter" pitchFamily="34" charset="-122"/>
            </a:endParaRPr>
          </a:p>
          <a:p>
            <a:r>
              <a:rPr lang="en-US" sz="2800" kern="0" spc="-35" dirty="0">
                <a:solidFill>
                  <a:schemeClr val="tx1">
                    <a:lumMod val="95000"/>
                    <a:lumOff val="5000"/>
                  </a:schemeClr>
                </a:solidFill>
                <a:latin typeface="Inter" pitchFamily="34" charset="0"/>
                <a:ea typeface="Inter" pitchFamily="34" charset="-122"/>
                <a:cs typeface="Inter" pitchFamily="34" charset="-120"/>
              </a:rPr>
              <a:t>Language is a major obstacle that prevents effective communication across nations and </a:t>
            </a:r>
            <a:r>
              <a:rPr lang="en-US" sz="2800" kern="0" spc="-35" dirty="0" smtClean="0">
                <a:solidFill>
                  <a:schemeClr val="tx1">
                    <a:lumMod val="95000"/>
                    <a:lumOff val="5000"/>
                  </a:schemeClr>
                </a:solidFill>
                <a:latin typeface="Inter" pitchFamily="34" charset="0"/>
                <a:ea typeface="Inter" pitchFamily="34" charset="-122"/>
                <a:cs typeface="Inter" pitchFamily="34" charset="-120"/>
              </a:rPr>
              <a:t>industries.</a:t>
            </a:r>
          </a:p>
          <a:p>
            <a:endParaRPr lang="en-US" sz="2800" kern="0" spc="-35" dirty="0">
              <a:solidFill>
                <a:schemeClr val="tx1">
                  <a:lumMod val="95000"/>
                  <a:lumOff val="5000"/>
                </a:schemeClr>
              </a:solidFill>
              <a:latin typeface="Inter" pitchFamily="34" charset="0"/>
              <a:ea typeface="Inter" pitchFamily="34" charset="-122"/>
              <a:cs typeface="Inter" pitchFamily="34" charset="-120"/>
            </a:endParaRPr>
          </a:p>
          <a:p>
            <a:r>
              <a:rPr lang="en-US" sz="2800" b="1" dirty="0"/>
              <a:t>The rapid shift to online teaching due to the coronavirus disease of 2019 (COVID-19) exponentially increased the extent to which faculty use videoconferencing/virtual classroom tools such as Zoom, Google Meet, and Microsoft Teams. </a:t>
            </a:r>
            <a:r>
              <a:rPr lang="en-US" sz="2800" b="1" dirty="0" smtClean="0"/>
              <a:t>But online classes are very much </a:t>
            </a:r>
            <a:r>
              <a:rPr lang="en-US" sz="2800" b="1" dirty="0" smtClean="0">
                <a:solidFill>
                  <a:schemeClr val="tx1">
                    <a:lumMod val="95000"/>
                    <a:lumOff val="5000"/>
                  </a:schemeClr>
                </a:solidFill>
              </a:rPr>
              <a:t>less</a:t>
            </a:r>
            <a:r>
              <a:rPr lang="en-US" sz="2800" b="1" kern="0" spc="-35" dirty="0">
                <a:solidFill>
                  <a:schemeClr val="tx1">
                    <a:lumMod val="95000"/>
                    <a:lumOff val="5000"/>
                  </a:schemeClr>
                </a:solidFill>
                <a:latin typeface="Inter" pitchFamily="34" charset="0"/>
                <a:ea typeface="Inter" pitchFamily="34" charset="-122"/>
              </a:rPr>
              <a:t> </a:t>
            </a:r>
            <a:r>
              <a:rPr lang="en-US" sz="2800" b="1" kern="0" spc="-35" dirty="0" smtClean="0">
                <a:solidFill>
                  <a:schemeClr val="tx1">
                    <a:lumMod val="95000"/>
                    <a:lumOff val="5000"/>
                  </a:schemeClr>
                </a:solidFill>
                <a:latin typeface="Inter" pitchFamily="34" charset="0"/>
                <a:ea typeface="Inter" pitchFamily="34" charset="-122"/>
                <a:cs typeface="Inter" pitchFamily="34" charset="-120"/>
              </a:rPr>
              <a:t>effective than offline classes. The main reason is language barrier which make it difficult for students to understand lectures. How to solve this?</a:t>
            </a:r>
            <a:endParaRPr lang="en-US" sz="2800" b="1" dirty="0">
              <a:solidFill>
                <a:schemeClr val="tx1">
                  <a:lumMod val="95000"/>
                  <a:lumOff val="5000"/>
                </a:schemeClr>
              </a:solidFill>
            </a:endParaRPr>
          </a:p>
          <a:p>
            <a:endParaRPr lang="en-US" sz="2800" dirty="0">
              <a:solidFill>
                <a:schemeClr val="tx1">
                  <a:lumMod val="95000"/>
                  <a:lumOff val="5000"/>
                </a:schemeClr>
              </a:solidFill>
            </a:endParaRPr>
          </a:p>
          <a:p>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1502</Words>
  <Application>Microsoft Office PowerPoint</Application>
  <PresentationFormat>Custom</PresentationFormat>
  <Paragraphs>166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Table of Contents</vt:lpstr>
      <vt:lpstr>Literature Survey</vt:lpstr>
      <vt:lpstr>The Multilingual TEDx Corpus for Speech Recognition and Translation</vt:lpstr>
      <vt:lpstr>Spoken Neural Translation System for Spoken Language System:</vt:lpstr>
      <vt:lpstr>Recurrent Neural Networks: An Embedded Computing Perspective</vt:lpstr>
      <vt:lpstr>Automatic Caption Generator:</vt:lpstr>
      <vt:lpstr>PowerPoint Presentation</vt:lpstr>
      <vt:lpstr>PowerPoint Presentation</vt:lpstr>
      <vt:lpstr>PowerPoint Presentation</vt:lpstr>
      <vt:lpstr>STEPS to FOLLOW</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Piyush Chauhan</dc:creator>
  <cp:lastModifiedBy>Adithya.N</cp:lastModifiedBy>
  <cp:revision>35</cp:revision>
  <dcterms:created xsi:type="dcterms:W3CDTF">2023-07-19T06:06:02Z</dcterms:created>
  <dcterms:modified xsi:type="dcterms:W3CDTF">2023-10-06T15:48:09Z</dcterms:modified>
</cp:coreProperties>
</file>