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5"/>
  </p:notesMasterIdLst>
  <p:sldIdLst>
    <p:sldId id="431" r:id="rId2"/>
    <p:sldId id="401" r:id="rId3"/>
    <p:sldId id="257" r:id="rId4"/>
    <p:sldId id="356" r:id="rId5"/>
    <p:sldId id="437" r:id="rId6"/>
    <p:sldId id="433" r:id="rId7"/>
    <p:sldId id="438" r:id="rId8"/>
    <p:sldId id="430" r:id="rId9"/>
    <p:sldId id="387" r:id="rId10"/>
    <p:sldId id="435" r:id="rId11"/>
    <p:sldId id="436" r:id="rId12"/>
    <p:sldId id="378" r:id="rId13"/>
    <p:sldId id="379" r:id="rId14"/>
  </p:sldIdLst>
  <p:sldSz cx="16256000" cy="9144000"/>
  <p:notesSz cx="16256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7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9" autoAdjust="0"/>
    <p:restoredTop sz="94660"/>
  </p:normalViewPr>
  <p:slideViewPr>
    <p:cSldViewPr>
      <p:cViewPr varScale="1">
        <p:scale>
          <a:sx n="51" d="100"/>
          <a:sy n="51" d="100"/>
        </p:scale>
        <p:origin x="-61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7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7745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215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165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625600" y="4343400"/>
            <a:ext cx="13004800" cy="4114800"/>
          </a:xfrm>
          <a:prstGeom prst="rect">
            <a:avLst/>
          </a:prstGeom>
        </p:spPr>
        <p:txBody>
          <a:bodyPr>
            <a:normAutofit fontScale="25000" lnSpcReduction="20000"/>
          </a:bodyPr>
          <a:lstStyle/>
          <a:p>
            <a:endParaRPr/>
          </a:p>
        </p:txBody>
      </p:sp>
    </p:spTree>
    <p:extLst>
      <p:ext uri="{BB962C8B-B14F-4D97-AF65-F5344CB8AC3E}">
        <p14:creationId xmlns:p14="http://schemas.microsoft.com/office/powerpoint/2010/main" val="138940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8131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625600" y="4343400"/>
            <a:ext cx="13004800" cy="4114800"/>
          </a:xfrm>
          <a:prstGeom prst="rect">
            <a:avLst/>
          </a:prstGeom>
        </p:spPr>
        <p:txBody>
          <a:bodyPr>
            <a:normAutofit fontScale="25000" lnSpcReduction="20000"/>
          </a:bodyPr>
          <a:lstStyle/>
          <a:p>
            <a:endParaRPr/>
          </a:p>
        </p:txBody>
      </p:sp>
    </p:spTree>
    <p:extLst>
      <p:ext uri="{BB962C8B-B14F-4D97-AF65-F5344CB8AC3E}">
        <p14:creationId xmlns:p14="http://schemas.microsoft.com/office/powerpoint/2010/main" val="408131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1289"/>
            <a:ext cx="16256000" cy="9155289"/>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009423" y="3206046"/>
            <a:ext cx="10355915" cy="2195069"/>
          </a:xfrm>
        </p:spPr>
        <p:txBody>
          <a:bodyPr anchor="b">
            <a:noAutofit/>
          </a:bodyPr>
          <a:lstStyle>
            <a:lvl1pPr algn="r">
              <a:defRPr sz="7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423" y="5401111"/>
            <a:ext cx="10355915" cy="1462532"/>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92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812800"/>
            <a:ext cx="11462224" cy="4538133"/>
          </a:xfrm>
        </p:spPr>
        <p:txBody>
          <a:bodyPr anchor="ctr">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2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821519" y="4842933"/>
            <a:ext cx="9632699" cy="5080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87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3113" y="2575984"/>
            <a:ext cx="11462224" cy="3460613"/>
          </a:xfrm>
        </p:spPr>
        <p:txBody>
          <a:bodyPr anchor="b">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36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07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14400" y="812800"/>
            <a:ext cx="11450937"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259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20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23565" y="812799"/>
            <a:ext cx="1739657" cy="700193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03114" y="812800"/>
            <a:ext cx="9413533" cy="70019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14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02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113" y="3601157"/>
            <a:ext cx="11462224" cy="2435441"/>
          </a:xfrm>
        </p:spPr>
        <p:txBody>
          <a:bodyPr anchor="b"/>
          <a:lstStyle>
            <a:lvl1pPr algn="l">
              <a:defRPr sz="5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114720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706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03113" y="2880785"/>
            <a:ext cx="5578713" cy="5174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627" y="2880786"/>
            <a:ext cx="5578712" cy="51743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1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00994" y="2881311"/>
            <a:ext cx="5580831"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900994" y="3649661"/>
            <a:ext cx="5580831"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4511" y="2881311"/>
            <a:ext cx="5580824"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784513" y="3649661"/>
            <a:ext cx="5580823"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62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3112" y="812800"/>
            <a:ext cx="11462224" cy="17610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752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824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2" y="1998139"/>
            <a:ext cx="5139371" cy="1704621"/>
          </a:xfrm>
        </p:spPr>
        <p:txBody>
          <a:bodyPr anchor="b">
            <a:normAutofit/>
          </a:bodyPr>
          <a:lstStyle>
            <a:lvl1pPr>
              <a:defRPr sz="2667"/>
            </a:lvl1pPr>
          </a:lstStyle>
          <a:p>
            <a:r>
              <a:rPr lang="en-US" smtClean="0"/>
              <a:t>Click to edit Master title style</a:t>
            </a:r>
            <a:endParaRPr lang="en-US" dirty="0"/>
          </a:p>
        </p:txBody>
      </p:sp>
      <p:sp>
        <p:nvSpPr>
          <p:cNvPr id="3" name="Content Placeholder 2"/>
          <p:cNvSpPr>
            <a:spLocks noGrp="1"/>
          </p:cNvSpPr>
          <p:nvPr>
            <p:ph idx="1"/>
          </p:nvPr>
        </p:nvSpPr>
        <p:spPr>
          <a:xfrm>
            <a:off x="6347282" y="686566"/>
            <a:ext cx="6018055" cy="73685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03112" y="3702759"/>
            <a:ext cx="5139371" cy="3445932"/>
          </a:xfrm>
        </p:spPr>
        <p:txBody>
          <a:bodyPr>
            <a:normAutofit/>
          </a:bodyPr>
          <a:lstStyle>
            <a:lvl1pPr marL="0" indent="0">
              <a:buNone/>
              <a:defRPr sz="1867"/>
            </a:lvl1pPr>
            <a:lvl2pPr marL="609402" indent="0">
              <a:buNone/>
              <a:defRPr sz="1867"/>
            </a:lvl2pPr>
            <a:lvl3pPr marL="1218804" indent="0">
              <a:buNone/>
              <a:defRPr sz="1600"/>
            </a:lvl3pPr>
            <a:lvl4pPr marL="1828206" indent="0">
              <a:buNone/>
              <a:defRPr sz="1333"/>
            </a:lvl4pPr>
            <a:lvl5pPr marL="2437607" indent="0">
              <a:buNone/>
              <a:defRPr sz="1333"/>
            </a:lvl5pPr>
            <a:lvl6pPr marL="3047009" indent="0">
              <a:buNone/>
              <a:defRPr sz="1333"/>
            </a:lvl6pPr>
            <a:lvl7pPr marL="3656411" indent="0">
              <a:buNone/>
              <a:defRPr sz="1333"/>
            </a:lvl7pPr>
            <a:lvl8pPr marL="4265813" indent="0">
              <a:buNone/>
              <a:defRPr sz="1333"/>
            </a:lvl8pPr>
            <a:lvl9pPr marL="4875215"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633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6400800"/>
            <a:ext cx="11462223" cy="755651"/>
          </a:xfrm>
        </p:spPr>
        <p:txBody>
          <a:bodyPr anchor="b">
            <a:normAutofit/>
          </a:bodyPr>
          <a:lstStyle>
            <a:lvl1pPr algn="l">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3112" y="812800"/>
            <a:ext cx="11462224" cy="5127624"/>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903113" y="7156451"/>
            <a:ext cx="11462223" cy="898699"/>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Tree>
    <p:extLst>
      <p:ext uri="{BB962C8B-B14F-4D97-AF65-F5344CB8AC3E}">
        <p14:creationId xmlns:p14="http://schemas.microsoft.com/office/powerpoint/2010/main" val="301661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1289"/>
            <a:ext cx="16256000" cy="915528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03112" y="812800"/>
            <a:ext cx="11462224" cy="17610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03112" y="2880786"/>
            <a:ext cx="11462224" cy="51743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606845" y="8055150"/>
            <a:ext cx="1215919"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D8BD707-D9CF-40AE-B4C6-C98DA3205C09}" type="datetimeFigureOut">
              <a:rPr lang="en-US" smtClean="0"/>
              <a:pPr/>
              <a:t>12/5/2017</a:t>
            </a:fld>
            <a:endParaRPr lang="en-US"/>
          </a:p>
        </p:txBody>
      </p:sp>
      <p:sp>
        <p:nvSpPr>
          <p:cNvPr id="5" name="Footer Placeholder 4"/>
          <p:cNvSpPr>
            <a:spLocks noGrp="1"/>
          </p:cNvSpPr>
          <p:nvPr>
            <p:ph type="ftr" sz="quarter" idx="3"/>
          </p:nvPr>
        </p:nvSpPr>
        <p:spPr>
          <a:xfrm>
            <a:off x="903112" y="8055150"/>
            <a:ext cx="8396816"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54218" y="8055150"/>
            <a:ext cx="911119" cy="486833"/>
          </a:xfrm>
          <a:prstGeom prst="rect">
            <a:avLst/>
          </a:prstGeom>
        </p:spPr>
        <p:txBody>
          <a:bodyPr vert="horz" lIns="91440" tIns="45720" rIns="91440" bIns="45720" rtlCol="0" anchor="ctr"/>
          <a:lstStyle>
            <a:lvl1pPr algn="r">
              <a:defRPr sz="12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58173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tesseractsp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linkedin.com/company-beta/1122253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032000" y="2209800"/>
            <a:ext cx="8610600" cy="3429000"/>
          </a:xfrm>
          <a:prstGeom prst="rect">
            <a:avLst/>
          </a:prstGeom>
        </p:spPr>
      </p:pic>
      <p:sp>
        <p:nvSpPr>
          <p:cNvPr id="3" name="Subtitle 2"/>
          <p:cNvSpPr txBox="1">
            <a:spLocks/>
          </p:cNvSpPr>
          <p:nvPr/>
        </p:nvSpPr>
        <p:spPr>
          <a:xfrm>
            <a:off x="2032000" y="6248400"/>
            <a:ext cx="8610600" cy="2208245"/>
          </a:xfrm>
          <a:prstGeom prst="rect">
            <a:avLst/>
          </a:prstGeom>
        </p:spPr>
        <p:txBody>
          <a:bodyPr>
            <a:noAutofit/>
          </a:bodyPr>
          <a:lstStyle/>
          <a:p>
            <a:pPr marL="457197" indent="-457197" defTabSz="609594">
              <a:spcBef>
                <a:spcPts val="1333"/>
              </a:spcBef>
              <a:buClr>
                <a:schemeClr val="bg2">
                  <a:lumMod val="40000"/>
                  <a:lumOff val="60000"/>
                </a:schemeClr>
              </a:buClr>
              <a:buSzPct val="80000"/>
              <a:defRPr/>
            </a:pPr>
            <a:endParaRPr lang="en-US" sz="2667" dirty="0">
              <a:latin typeface="+mj-lt"/>
              <a:ea typeface="+mj-ea"/>
              <a:cs typeface="+mj-cs"/>
            </a:endParaRPr>
          </a:p>
          <a:p>
            <a:pPr marL="457197" indent="-457197" defTabSz="609594">
              <a:spcBef>
                <a:spcPts val="1333"/>
              </a:spcBef>
              <a:buClr>
                <a:schemeClr val="bg2">
                  <a:lumMod val="40000"/>
                  <a:lumOff val="60000"/>
                </a:schemeClr>
              </a:buClr>
              <a:buSzPct val="80000"/>
              <a:defRPr/>
            </a:pPr>
            <a:r>
              <a:rPr lang="en-US" sz="2400" dirty="0">
                <a:solidFill>
                  <a:schemeClr val="tx2">
                    <a:lumMod val="95000"/>
                    <a:lumOff val="5000"/>
                  </a:schemeClr>
                </a:solidFill>
                <a:hlinkClick r:id="rId3"/>
              </a:rPr>
              <a:t>https://www.facebook.com/tesseractspl</a:t>
            </a:r>
            <a:endParaRPr lang="en-US" sz="2400" dirty="0">
              <a:solidFill>
                <a:schemeClr val="tx2">
                  <a:lumMod val="95000"/>
                  <a:lumOff val="5000"/>
                </a:schemeClr>
              </a:solidFill>
            </a:endParaRPr>
          </a:p>
          <a:p>
            <a:pPr marL="457197" indent="-457197" defTabSz="609594">
              <a:spcBef>
                <a:spcPts val="1333"/>
              </a:spcBef>
              <a:buClr>
                <a:schemeClr val="bg2">
                  <a:lumMod val="40000"/>
                  <a:lumOff val="60000"/>
                </a:schemeClr>
              </a:buClr>
              <a:buSzPct val="80000"/>
              <a:defRPr/>
            </a:pPr>
            <a:r>
              <a:rPr lang="en-US" sz="2400" dirty="0">
                <a:solidFill>
                  <a:schemeClr val="accent5">
                    <a:lumMod val="75000"/>
                  </a:schemeClr>
                </a:solidFill>
                <a:hlinkClick r:id="rId4"/>
              </a:rPr>
              <a:t>https://www.linkedin.com/company-beta/11222535/</a:t>
            </a:r>
            <a:endParaRPr lang="en-US" sz="2400" b="1" dirty="0">
              <a:solidFill>
                <a:schemeClr val="accent5">
                  <a:lumMod val="75000"/>
                </a:schemeClr>
              </a:solidFill>
              <a:ea typeface="+mj-ea"/>
              <a:cs typeface="Calibri" panose="020F0502020204030204" pitchFamily="34" charset="0"/>
            </a:endParaRPr>
          </a:p>
        </p:txBody>
      </p:sp>
      <p:pic>
        <p:nvPicPr>
          <p:cNvPr id="7" name="Picture 6">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Tree>
    <p:extLst>
      <p:ext uri="{BB962C8B-B14F-4D97-AF65-F5344CB8AC3E}">
        <p14:creationId xmlns:p14="http://schemas.microsoft.com/office/powerpoint/2010/main" val="315578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85800"/>
            <a:ext cx="12700000" cy="923330"/>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Amazon Elasticache</a:t>
            </a:r>
            <a:endParaRPr lang="en-US" sz="5400" b="1" dirty="0">
              <a:solidFill>
                <a:srgbClr val="DA7608"/>
              </a:solidFill>
              <a:latin typeface="Book Antiqua" pitchFamily="18" charset="0"/>
            </a:endParaRPr>
          </a:p>
        </p:txBody>
      </p:sp>
      <p:sp>
        <p:nvSpPr>
          <p:cNvPr id="3" name="TextBox 2"/>
          <p:cNvSpPr txBox="1"/>
          <p:nvPr/>
        </p:nvSpPr>
        <p:spPr>
          <a:xfrm>
            <a:off x="508000" y="2057400"/>
            <a:ext cx="12192000" cy="3785652"/>
          </a:xfrm>
          <a:prstGeom prst="rect">
            <a:avLst/>
          </a:prstGeom>
          <a:noFill/>
        </p:spPr>
        <p:txBody>
          <a:bodyPr wrap="square" rtlCol="0">
            <a:spAutoFit/>
          </a:bodyPr>
          <a:lstStyle/>
          <a:p>
            <a:r>
              <a:rPr lang="en-US" sz="2400" dirty="0">
                <a:latin typeface="Book Antiqua" pitchFamily="18" charset="0"/>
              </a:rPr>
              <a:t>Amazon </a:t>
            </a:r>
            <a:r>
              <a:rPr lang="en-US" sz="2400" dirty="0" err="1">
                <a:latin typeface="Book Antiqua" pitchFamily="18" charset="0"/>
              </a:rPr>
              <a:t>ElastiCache</a:t>
            </a:r>
            <a:r>
              <a:rPr lang="en-US" sz="2400" dirty="0">
                <a:latin typeface="Book Antiqua" pitchFamily="18" charset="0"/>
              </a:rPr>
              <a:t> is a web service that makes it easy to deploy, operate, and scale an in-memory data store or cache in the cloud</a:t>
            </a:r>
            <a:r>
              <a:rPr lang="en-US" sz="2400" dirty="0" smtClean="0">
                <a:latin typeface="Book Antiqua" pitchFamily="18" charset="0"/>
              </a:rPr>
              <a:t>.</a:t>
            </a:r>
            <a:r>
              <a:rPr lang="en-US" sz="2400" dirty="0">
                <a:latin typeface="Book Antiqua" pitchFamily="18" charset="0"/>
              </a:rPr>
              <a:t> The service improves the performance of web applications by allowing you to retrieve information from fast, managed, secure in-memory data stores, instead of relying entirely on slower disk-based databases</a:t>
            </a:r>
            <a:r>
              <a:rPr lang="en-US" sz="2400" dirty="0" smtClean="0">
                <a:latin typeface="Book Antiqua" pitchFamily="18" charset="0"/>
              </a:rPr>
              <a:t>.</a:t>
            </a:r>
          </a:p>
          <a:p>
            <a:endParaRPr lang="en-US" sz="2400" dirty="0" smtClean="0">
              <a:latin typeface="Book Antiqua" pitchFamily="18" charset="0"/>
            </a:endParaRPr>
          </a:p>
          <a:p>
            <a:r>
              <a:rPr lang="en-US" sz="2400" dirty="0"/>
              <a:t>Amazon </a:t>
            </a:r>
            <a:r>
              <a:rPr lang="en-US" sz="2400" dirty="0" err="1"/>
              <a:t>ElastiCache</a:t>
            </a:r>
            <a:r>
              <a:rPr lang="en-US" sz="2400" dirty="0"/>
              <a:t> supports two open-source in-memory engines</a:t>
            </a:r>
            <a:r>
              <a:rPr lang="en-US" sz="2400" dirty="0" smtClean="0"/>
              <a:t>:</a:t>
            </a:r>
          </a:p>
          <a:p>
            <a:pPr marL="342900" indent="-342900">
              <a:lnSpc>
                <a:spcPct val="200000"/>
              </a:lnSpc>
              <a:buFont typeface="Wingdings" pitchFamily="2" charset="2"/>
              <a:buChar char="q"/>
            </a:pPr>
            <a:r>
              <a:rPr lang="en-US" sz="2400" dirty="0" smtClean="0">
                <a:latin typeface="Book Antiqua" pitchFamily="18" charset="0"/>
              </a:rPr>
              <a:t>Redis</a:t>
            </a:r>
          </a:p>
          <a:p>
            <a:pPr marL="342900" indent="-342900">
              <a:lnSpc>
                <a:spcPct val="200000"/>
              </a:lnSpc>
              <a:buFont typeface="Wingdings" pitchFamily="2" charset="2"/>
              <a:buChar char="q"/>
            </a:pPr>
            <a:r>
              <a:rPr lang="en-US" sz="2400" dirty="0" smtClean="0">
                <a:latin typeface="Book Antiqua" pitchFamily="18" charset="0"/>
              </a:rPr>
              <a:t>Memcached</a:t>
            </a:r>
            <a:r>
              <a:rPr lang="en-US" sz="2400" dirty="0">
                <a:latin typeface="Book Antiqua" pitchFamily="18" charset="0"/>
              </a:rPr>
              <a:t> </a:t>
            </a:r>
            <a:endParaRPr lang="en-US" sz="2400" dirty="0" smtClean="0">
              <a:latin typeface="Book Antiqua" pitchFamily="18" charset="0"/>
            </a:endParaRPr>
          </a:p>
        </p:txBody>
      </p:sp>
      <p:pic>
        <p:nvPicPr>
          <p:cNvPr id="6" name="Picture 5">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
        <p:nvSpPr>
          <p:cNvPr id="2"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900" y="4438114"/>
            <a:ext cx="5410200" cy="379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19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 y="851419"/>
            <a:ext cx="12623800" cy="1066800"/>
          </a:xfrm>
        </p:spPr>
        <p:txBody>
          <a:bodyPr>
            <a:normAutofit/>
          </a:bodyPr>
          <a:lstStyle/>
          <a:p>
            <a:pPr algn="ctr"/>
            <a:r>
              <a:rPr lang="en-US" sz="5400" b="1" dirty="0" smtClean="0">
                <a:solidFill>
                  <a:schemeClr val="accent1">
                    <a:lumMod val="75000"/>
                  </a:schemeClr>
                </a:solidFill>
                <a:latin typeface="Book Antiqua" pitchFamily="18" charset="0"/>
              </a:rPr>
              <a:t>Amazon Database Migration Service</a:t>
            </a:r>
            <a:endParaRPr lang="en-US" sz="5400" b="1" dirty="0">
              <a:solidFill>
                <a:schemeClr val="accent1">
                  <a:lumMod val="75000"/>
                </a:schemeClr>
              </a:solidFill>
              <a:latin typeface="Book Antiqua" pitchFamily="18" charset="0"/>
            </a:endParaRPr>
          </a:p>
        </p:txBody>
      </p:sp>
      <p:sp>
        <p:nvSpPr>
          <p:cNvPr id="3" name="TextBox 2"/>
          <p:cNvSpPr txBox="1"/>
          <p:nvPr/>
        </p:nvSpPr>
        <p:spPr>
          <a:xfrm>
            <a:off x="1389224" y="1600200"/>
            <a:ext cx="10624976" cy="1330364"/>
          </a:xfrm>
          <a:prstGeom prst="rect">
            <a:avLst/>
          </a:prstGeom>
          <a:noFill/>
        </p:spPr>
        <p:txBody>
          <a:bodyPr wrap="square" rtlCol="0">
            <a:spAutoFit/>
          </a:bodyPr>
          <a:lstStyle/>
          <a:p>
            <a:pPr>
              <a:lnSpc>
                <a:spcPct val="200000"/>
              </a:lnSpc>
            </a:pPr>
            <a:endParaRPr lang="en-US" sz="2400" dirty="0" smtClean="0">
              <a:latin typeface="Book Antiqua" pitchFamily="18" charset="0"/>
            </a:endParaRPr>
          </a:p>
          <a:p>
            <a:pPr>
              <a:lnSpc>
                <a:spcPct val="150000"/>
              </a:lnSpc>
            </a:pPr>
            <a:endParaRPr lang="en-US" sz="2400" dirty="0" smtClean="0">
              <a:latin typeface="Book Antiqua" pitchFamily="18" charset="0"/>
            </a:endParaRPr>
          </a:p>
        </p:txBody>
      </p:sp>
      <p:pic>
        <p:nvPicPr>
          <p:cNvPr id="6" name="Picture 5">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
        <p:nvSpPr>
          <p:cNvPr id="4" name="TextBox 3"/>
          <p:cNvSpPr txBox="1"/>
          <p:nvPr/>
        </p:nvSpPr>
        <p:spPr>
          <a:xfrm>
            <a:off x="455368" y="2083614"/>
            <a:ext cx="12344400" cy="1938992"/>
          </a:xfrm>
          <a:prstGeom prst="rect">
            <a:avLst/>
          </a:prstGeom>
          <a:noFill/>
        </p:spPr>
        <p:txBody>
          <a:bodyPr wrap="square" rtlCol="0">
            <a:spAutoFit/>
          </a:bodyPr>
          <a:lstStyle/>
          <a:p>
            <a:r>
              <a:rPr lang="en-US" sz="2400" dirty="0">
                <a:latin typeface="Book Antiqua" pitchFamily="18" charset="0"/>
              </a:rPr>
              <a:t>AWS Database Migration Service helps you migrate databases to AWS quickly and securely. The source database remains fully operational during the migration, minimizing downtime to applications that rely on the database. The AWS Database Migration Service can migrate your data to and from most widely used commercial and open-source databases.</a:t>
            </a:r>
          </a:p>
        </p:txBody>
      </p:sp>
      <p:pic>
        <p:nvPicPr>
          <p:cNvPr id="1026" name="Picture 2" descr="Image result for aws database migration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812" y="4022606"/>
            <a:ext cx="5257800" cy="4435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76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600200"/>
            <a:ext cx="8480555" cy="6266515"/>
          </a:xfrm>
          <a:prstGeom prst="rect">
            <a:avLst/>
          </a:prstGeom>
        </p:spPr>
      </p:pic>
      <p:pic>
        <p:nvPicPr>
          <p:cNvPr id="4" name="Picture 3">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069995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70" y="2590800"/>
            <a:ext cx="10112829" cy="4424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74026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106522" y="1666230"/>
            <a:ext cx="12776200" cy="1308050"/>
          </a:xfrm>
          <a:prstGeom prst="rect">
            <a:avLst/>
          </a:prstGeom>
        </p:spPr>
        <p:txBody>
          <a:bodyPr vert="horz" wrap="square" lIns="0" tIns="0" rIns="0" bIns="0" rtlCol="0">
            <a:spAutoFit/>
          </a:bodyPr>
          <a:lstStyle/>
          <a:p>
            <a:pPr marL="190500" marR="5080" indent="-177800" algn="ctr">
              <a:lnSpc>
                <a:spcPts val="10200"/>
              </a:lnSpc>
            </a:pPr>
            <a:r>
              <a:rPr lang="en-US" sz="9300" b="1" dirty="0" smtClean="0">
                <a:solidFill>
                  <a:schemeClr val="accent1">
                    <a:lumMod val="75000"/>
                  </a:schemeClr>
                </a:solidFill>
                <a:cs typeface="Arial"/>
              </a:rPr>
              <a:t>AWS Database Services</a:t>
            </a:r>
            <a:endParaRPr lang="en-US" sz="9300" dirty="0">
              <a:solidFill>
                <a:schemeClr val="accent1">
                  <a:lumMod val="75000"/>
                </a:schemeClr>
              </a:solidFill>
              <a:cs typeface="Aria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323" y="3962400"/>
            <a:ext cx="556259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 xmlns:a16="http://schemas.microsoft.com/office/drawing/2014/main"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407528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0" y="271741"/>
            <a:ext cx="12471400" cy="1159356"/>
          </a:xfrm>
          <a:prstGeom prst="rect">
            <a:avLst/>
          </a:prstGeom>
        </p:spPr>
        <p:txBody>
          <a:bodyPr vert="horz" wrap="square" lIns="0" tIns="0" rIns="0" bIns="0" rtlCol="0">
            <a:spAutoFit/>
          </a:bodyPr>
          <a:lstStyle/>
          <a:p>
            <a:pPr marL="12700" algn="ctr">
              <a:lnSpc>
                <a:spcPts val="10070"/>
              </a:lnSpc>
            </a:pPr>
            <a:r>
              <a:rPr lang="en-US" sz="5400" b="1" dirty="0" smtClean="0">
                <a:solidFill>
                  <a:schemeClr val="accent1">
                    <a:lumMod val="75000"/>
                  </a:schemeClr>
                </a:solidFill>
                <a:latin typeface="Book Antiqua" pitchFamily="18" charset="0"/>
                <a:cs typeface="Arial"/>
              </a:rPr>
              <a:t>AGENDA</a:t>
            </a:r>
            <a:endParaRPr sz="5400" dirty="0">
              <a:solidFill>
                <a:schemeClr val="accent1">
                  <a:lumMod val="75000"/>
                </a:schemeClr>
              </a:solidFill>
              <a:latin typeface="Book Antiqua" pitchFamily="18" charset="0"/>
              <a:cs typeface="Arial"/>
            </a:endParaRPr>
          </a:p>
        </p:txBody>
      </p:sp>
      <p:sp>
        <p:nvSpPr>
          <p:cNvPr id="6" name="TextBox 5"/>
          <p:cNvSpPr txBox="1"/>
          <p:nvPr/>
        </p:nvSpPr>
        <p:spPr>
          <a:xfrm>
            <a:off x="1108909" y="1676400"/>
            <a:ext cx="8726076" cy="8094524"/>
          </a:xfrm>
          <a:prstGeom prst="rect">
            <a:avLst/>
          </a:prstGeom>
          <a:noFill/>
        </p:spPr>
        <p:txBody>
          <a:bodyPr wrap="square" rtlCol="0">
            <a:spAutoFit/>
          </a:bodyPr>
          <a:lstStyle/>
          <a:p>
            <a:pPr marL="342900" indent="-342900">
              <a:lnSpc>
                <a:spcPct val="200000"/>
              </a:lnSpc>
              <a:buFont typeface="Wingdings" pitchFamily="2" charset="2"/>
              <a:buChar char="q"/>
            </a:pPr>
            <a:r>
              <a:rPr lang="en-US" sz="2400" dirty="0" smtClean="0">
                <a:latin typeface="Book Antiqua" pitchFamily="18" charset="0"/>
              </a:rPr>
              <a:t>Introduction </a:t>
            </a:r>
          </a:p>
          <a:p>
            <a:pPr marL="285750" indent="-285750">
              <a:lnSpc>
                <a:spcPct val="200000"/>
              </a:lnSpc>
              <a:buFont typeface="Wingdings" pitchFamily="2" charset="2"/>
              <a:buChar char="q"/>
            </a:pPr>
            <a:r>
              <a:rPr lang="en-US" sz="2400" dirty="0" smtClean="0">
                <a:latin typeface="Book Antiqua" pitchFamily="18" charset="0"/>
              </a:rPr>
              <a:t>AWS Database Services</a:t>
            </a:r>
            <a:endParaRPr lang="en-US" sz="2400" dirty="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RDS</a:t>
            </a:r>
            <a:endParaRPr lang="en-US" sz="2400" dirty="0">
              <a:latin typeface="Book Antiqua" pitchFamily="18" charset="0"/>
              <a:cs typeface="Calibri" panose="020F0502020204030204" pitchFamily="34" charset="0"/>
            </a:endParaRPr>
          </a:p>
          <a:p>
            <a:pPr marL="285750" indent="-285750">
              <a:lnSpc>
                <a:spcPct val="200000"/>
              </a:lnSpc>
              <a:buFont typeface="Wingdings" pitchFamily="2" charset="2"/>
              <a:buChar char="q"/>
            </a:pPr>
            <a:r>
              <a:rPr lang="en-US" sz="2400" dirty="0" smtClean="0">
                <a:latin typeface="Book Antiqua" pitchFamily="18" charset="0"/>
              </a:rPr>
              <a:t>Amazon Aurora</a:t>
            </a:r>
          </a:p>
          <a:p>
            <a:pPr marL="285750" indent="-285750">
              <a:lnSpc>
                <a:spcPct val="200000"/>
              </a:lnSpc>
              <a:buFont typeface="Wingdings" pitchFamily="2" charset="2"/>
              <a:buChar char="q"/>
            </a:pPr>
            <a:r>
              <a:rPr lang="en-US" sz="2400" dirty="0" smtClean="0">
                <a:latin typeface="Book Antiqua" pitchFamily="18" charset="0"/>
              </a:rPr>
              <a:t>Amazon DynamoDB</a:t>
            </a:r>
            <a:endParaRPr lang="en-US" sz="2400" dirty="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Redshift</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Elasticache</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Amazon Database Migration Services</a:t>
            </a:r>
          </a:p>
          <a:p>
            <a:pPr marL="285750" indent="-285750">
              <a:lnSpc>
                <a:spcPct val="200000"/>
              </a:lnSpc>
              <a:buFont typeface="Wingdings" pitchFamily="2" charset="2"/>
              <a:buChar char="q"/>
            </a:pPr>
            <a:endParaRPr lang="en-US" sz="2400" dirty="0" smtClean="0">
              <a:latin typeface="Book Antiqua" pitchFamily="18" charset="0"/>
              <a:cs typeface="Calibri" panose="020F0502020204030204" pitchFamily="34" charset="0"/>
            </a:endParaRPr>
          </a:p>
          <a:p>
            <a:pPr marL="285750" indent="-285750">
              <a:lnSpc>
                <a:spcPct val="200000"/>
              </a:lnSpc>
              <a:buFont typeface="Wingdings" pitchFamily="2" charset="2"/>
              <a:buChar char="q"/>
            </a:pPr>
            <a:endParaRPr lang="en-US" sz="2400" dirty="0">
              <a:latin typeface="Book Antiqua" pitchFamily="18" charset="0"/>
            </a:endParaRPr>
          </a:p>
          <a:p>
            <a:pPr marL="285750" indent="-285750">
              <a:lnSpc>
                <a:spcPct val="200000"/>
              </a:lnSpc>
              <a:buFont typeface="Wingdings" pitchFamily="2" charset="2"/>
              <a:buChar char="q"/>
            </a:pPr>
            <a:endParaRPr lang="en-US" sz="2000" dirty="0" smtClean="0">
              <a:latin typeface="Book Antiqua" pitchFamily="18" charset="0"/>
            </a:endParaRPr>
          </a:p>
        </p:txBody>
      </p:sp>
      <p:pic>
        <p:nvPicPr>
          <p:cNvPr id="7" name="Picture 6">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9218" name="Picture 2" descr="Image result for agen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400" y="1676400"/>
            <a:ext cx="4953000" cy="548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1419"/>
            <a:ext cx="12623800" cy="923330"/>
          </a:xfrm>
          <a:prstGeom prst="rect">
            <a:avLst/>
          </a:prstGeom>
          <a:noFill/>
        </p:spPr>
        <p:txBody>
          <a:bodyPr wrap="square" rtlCol="0">
            <a:spAutoFit/>
          </a:bodyPr>
          <a:lstStyle/>
          <a:p>
            <a:pPr algn="ctr"/>
            <a:r>
              <a:rPr lang="en-US" sz="5400" b="1" dirty="0" smtClean="0">
                <a:solidFill>
                  <a:schemeClr val="accent1">
                    <a:lumMod val="75000"/>
                  </a:schemeClr>
                </a:solidFill>
                <a:latin typeface="Book Antiqua" pitchFamily="18" charset="0"/>
              </a:rPr>
              <a:t>Introduction </a:t>
            </a:r>
            <a:endParaRPr lang="en-US" sz="5400" b="1" dirty="0">
              <a:solidFill>
                <a:schemeClr val="accent1">
                  <a:lumMod val="75000"/>
                </a:schemeClr>
              </a:solidFill>
              <a:latin typeface="Book Antiqua" pitchFamily="18" charset="0"/>
            </a:endParaRPr>
          </a:p>
        </p:txBody>
      </p:sp>
      <p:sp>
        <p:nvSpPr>
          <p:cNvPr id="3" name="TextBox 2"/>
          <p:cNvSpPr txBox="1"/>
          <p:nvPr/>
        </p:nvSpPr>
        <p:spPr>
          <a:xfrm>
            <a:off x="421690" y="2120607"/>
            <a:ext cx="12430709" cy="1754326"/>
          </a:xfrm>
          <a:prstGeom prst="rect">
            <a:avLst/>
          </a:prstGeom>
          <a:noFill/>
        </p:spPr>
        <p:txBody>
          <a:bodyPr wrap="square" rtlCol="0">
            <a:spAutoFit/>
          </a:bodyPr>
          <a:lstStyle/>
          <a:p>
            <a:pPr>
              <a:lnSpc>
                <a:spcPct val="150000"/>
              </a:lnSpc>
            </a:pPr>
            <a:r>
              <a:rPr lang="en-US" sz="2400" dirty="0">
                <a:latin typeface="Book Antiqua" pitchFamily="18" charset="0"/>
              </a:rPr>
              <a:t>Amazon Web Services provides fully managed relational and </a:t>
            </a:r>
            <a:r>
              <a:rPr lang="en-US" sz="2400" dirty="0" err="1">
                <a:latin typeface="Book Antiqua" pitchFamily="18" charset="0"/>
              </a:rPr>
              <a:t>NoSQL</a:t>
            </a:r>
            <a:r>
              <a:rPr lang="en-US" sz="2400" dirty="0">
                <a:latin typeface="Book Antiqua" pitchFamily="18" charset="0"/>
              </a:rPr>
              <a:t> database services, as well as fully managed in-memory caching as a service and a fully managed petabyte-scale data-warehouse service</a:t>
            </a:r>
          </a:p>
        </p:txBody>
      </p:sp>
      <p:pic>
        <p:nvPicPr>
          <p:cNvPr id="6" name="Picture 5">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0" y="4114800"/>
            <a:ext cx="6096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1534" y="863860"/>
            <a:ext cx="12458441" cy="923330"/>
          </a:xfrm>
          <a:prstGeom prst="rect">
            <a:avLst/>
          </a:prstGeom>
        </p:spPr>
        <p:txBody>
          <a:bodyPr wrap="square">
            <a:spAutoFit/>
          </a:bodyPr>
          <a:lstStyle/>
          <a:p>
            <a:pPr algn="ctr">
              <a:spcBef>
                <a:spcPct val="0"/>
              </a:spcBef>
            </a:pPr>
            <a:r>
              <a:rPr lang="en-US" sz="5400" b="1" dirty="0" smtClean="0">
                <a:solidFill>
                  <a:schemeClr val="accent1">
                    <a:lumMod val="75000"/>
                  </a:schemeClr>
                </a:solidFill>
                <a:latin typeface="Book Antiqua" pitchFamily="18" charset="0"/>
                <a:ea typeface="+mj-ea"/>
                <a:cs typeface="Calibri" panose="020F0502020204030204" pitchFamily="34" charset="0"/>
              </a:rPr>
              <a:t>AWS Database </a:t>
            </a:r>
            <a:r>
              <a:rPr lang="en-US" sz="5400" b="1" dirty="0">
                <a:solidFill>
                  <a:schemeClr val="accent1">
                    <a:lumMod val="75000"/>
                  </a:schemeClr>
                </a:solidFill>
                <a:latin typeface="Book Antiqua" pitchFamily="18" charset="0"/>
                <a:ea typeface="+mj-ea"/>
                <a:cs typeface="Calibri" panose="020F0502020204030204" pitchFamily="34" charset="0"/>
              </a:rPr>
              <a:t>S</a:t>
            </a:r>
            <a:r>
              <a:rPr lang="en-US" sz="5400" b="1" dirty="0" smtClean="0">
                <a:solidFill>
                  <a:schemeClr val="accent1">
                    <a:lumMod val="75000"/>
                  </a:schemeClr>
                </a:solidFill>
                <a:latin typeface="Book Antiqua" pitchFamily="18" charset="0"/>
                <a:ea typeface="+mj-ea"/>
                <a:cs typeface="Calibri" panose="020F0502020204030204" pitchFamily="34" charset="0"/>
              </a:rPr>
              <a:t>ervices</a:t>
            </a:r>
            <a:endParaRPr lang="en-US" sz="5400" b="1" dirty="0">
              <a:solidFill>
                <a:schemeClr val="accent1">
                  <a:lumMod val="75000"/>
                </a:schemeClr>
              </a:solidFill>
              <a:latin typeface="Book Antiqua" pitchFamily="18" charset="0"/>
              <a:ea typeface="+mj-ea"/>
              <a:cs typeface="Calibri" panose="020F0502020204030204" pitchFamily="34" charset="0"/>
            </a:endParaRPr>
          </a:p>
        </p:txBody>
      </p:sp>
      <p:pic>
        <p:nvPicPr>
          <p:cNvPr id="5" name="Picture 4">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
        <p:nvSpPr>
          <p:cNvPr id="2" name="TextBox 1"/>
          <p:cNvSpPr txBox="1"/>
          <p:nvPr/>
        </p:nvSpPr>
        <p:spPr>
          <a:xfrm>
            <a:off x="1494971" y="1787190"/>
            <a:ext cx="4648200" cy="7294305"/>
          </a:xfrm>
          <a:prstGeom prst="rect">
            <a:avLst/>
          </a:prstGeom>
          <a:noFill/>
        </p:spPr>
        <p:txBody>
          <a:bodyPr wrap="square" rtlCol="0">
            <a:spAutoFit/>
          </a:bodyPr>
          <a:lstStyle/>
          <a:p>
            <a:pPr marL="285750" indent="-285750">
              <a:lnSpc>
                <a:spcPct val="150000"/>
              </a:lnSpc>
              <a:buFont typeface="Wingdings" pitchFamily="2" charset="2"/>
              <a:buChar char="q"/>
            </a:pPr>
            <a:r>
              <a:rPr lang="en-US" sz="2400" dirty="0" smtClean="0">
                <a:latin typeface="Book Antiqua" pitchFamily="18" charset="0"/>
              </a:rPr>
              <a:t>Amazon RDS</a:t>
            </a:r>
          </a:p>
          <a:p>
            <a:pPr marL="342900" indent="-342900">
              <a:lnSpc>
                <a:spcPct val="150000"/>
              </a:lnSpc>
              <a:buFont typeface="+mj-lt"/>
              <a:buAutoNum type="arabicPeriod"/>
            </a:pPr>
            <a:r>
              <a:rPr lang="en-US" sz="2400" dirty="0" smtClean="0">
                <a:latin typeface="Book Antiqua" pitchFamily="18" charset="0"/>
              </a:rPr>
              <a:t>Amazon Aurora</a:t>
            </a:r>
          </a:p>
          <a:p>
            <a:pPr marL="342900" indent="-342900">
              <a:lnSpc>
                <a:spcPct val="150000"/>
              </a:lnSpc>
              <a:buFont typeface="+mj-lt"/>
              <a:buAutoNum type="arabicPeriod"/>
            </a:pPr>
            <a:r>
              <a:rPr lang="en-US" sz="2400" dirty="0">
                <a:latin typeface="Book Antiqua" pitchFamily="18" charset="0"/>
              </a:rPr>
              <a:t>MySQL</a:t>
            </a:r>
          </a:p>
          <a:p>
            <a:pPr marL="342900" indent="-342900">
              <a:lnSpc>
                <a:spcPct val="150000"/>
              </a:lnSpc>
              <a:buFont typeface="+mj-lt"/>
              <a:buAutoNum type="arabicPeriod"/>
            </a:pPr>
            <a:r>
              <a:rPr lang="en-US" sz="2400" dirty="0" smtClean="0">
                <a:latin typeface="Book Antiqua" pitchFamily="18" charset="0"/>
              </a:rPr>
              <a:t>PostgreSQL</a:t>
            </a:r>
          </a:p>
          <a:p>
            <a:pPr marL="342900" indent="-342900">
              <a:lnSpc>
                <a:spcPct val="150000"/>
              </a:lnSpc>
              <a:buFont typeface="+mj-lt"/>
              <a:buAutoNum type="arabicPeriod"/>
            </a:pPr>
            <a:r>
              <a:rPr lang="en-US" sz="2400" dirty="0" smtClean="0">
                <a:latin typeface="Book Antiqua" pitchFamily="18" charset="0"/>
              </a:rPr>
              <a:t>MariaDB</a:t>
            </a:r>
          </a:p>
          <a:p>
            <a:pPr marL="342900" indent="-342900">
              <a:lnSpc>
                <a:spcPct val="150000"/>
              </a:lnSpc>
              <a:buFont typeface="+mj-lt"/>
              <a:buAutoNum type="arabicPeriod"/>
            </a:pPr>
            <a:r>
              <a:rPr lang="en-US" sz="2400" dirty="0" smtClean="0">
                <a:latin typeface="Book Antiqua" pitchFamily="18" charset="0"/>
              </a:rPr>
              <a:t>Oracal</a:t>
            </a:r>
          </a:p>
          <a:p>
            <a:pPr marL="342900" indent="-342900">
              <a:lnSpc>
                <a:spcPct val="150000"/>
              </a:lnSpc>
              <a:buFont typeface="+mj-lt"/>
              <a:buAutoNum type="arabicPeriod"/>
            </a:pPr>
            <a:r>
              <a:rPr lang="en-US" sz="2400" dirty="0" smtClean="0">
                <a:latin typeface="Book Antiqua" pitchFamily="18" charset="0"/>
              </a:rPr>
              <a:t>MS SQL Server</a:t>
            </a:r>
          </a:p>
          <a:p>
            <a:pPr marL="285750" indent="-285750">
              <a:lnSpc>
                <a:spcPct val="150000"/>
              </a:lnSpc>
              <a:buFont typeface="Wingdings" pitchFamily="2" charset="2"/>
              <a:buChar char="q"/>
            </a:pPr>
            <a:r>
              <a:rPr lang="en-US" sz="2400" dirty="0" smtClean="0">
                <a:latin typeface="Book Antiqua" pitchFamily="18" charset="0"/>
              </a:rPr>
              <a:t>Amazon DynamoDB</a:t>
            </a:r>
          </a:p>
          <a:p>
            <a:pPr marL="285750" indent="-285750">
              <a:lnSpc>
                <a:spcPct val="150000"/>
              </a:lnSpc>
              <a:buFont typeface="Wingdings" pitchFamily="2" charset="2"/>
              <a:buChar char="q"/>
            </a:pPr>
            <a:r>
              <a:rPr lang="en-US" sz="2400" dirty="0" smtClean="0">
                <a:latin typeface="Book Antiqua" pitchFamily="18" charset="0"/>
              </a:rPr>
              <a:t>Amazon Redshift</a:t>
            </a:r>
          </a:p>
          <a:p>
            <a:pPr marL="285750" indent="-285750">
              <a:lnSpc>
                <a:spcPct val="150000"/>
              </a:lnSpc>
              <a:buFont typeface="Wingdings" pitchFamily="2" charset="2"/>
              <a:buChar char="q"/>
            </a:pPr>
            <a:r>
              <a:rPr lang="en-US" sz="2400" dirty="0" smtClean="0">
                <a:latin typeface="Book Antiqua" pitchFamily="18" charset="0"/>
              </a:rPr>
              <a:t>Amazon Elasticache</a:t>
            </a:r>
          </a:p>
          <a:p>
            <a:pPr marL="285750" indent="-285750">
              <a:lnSpc>
                <a:spcPct val="150000"/>
              </a:lnSpc>
              <a:buFont typeface="Wingdings" pitchFamily="2" charset="2"/>
              <a:buChar char="q"/>
            </a:pPr>
            <a:r>
              <a:rPr lang="en-US" sz="2400" dirty="0" smtClean="0">
                <a:latin typeface="Book Antiqua" pitchFamily="18" charset="0"/>
              </a:rPr>
              <a:t>AWS Database Migration Service</a:t>
            </a:r>
            <a:endParaRPr lang="en-US" sz="2400" dirty="0">
              <a:latin typeface="Book Antiqua" pitchFamily="18" charset="0"/>
            </a:endParaRPr>
          </a:p>
          <a:p>
            <a:pPr marL="342900" indent="-342900">
              <a:buFont typeface="+mj-lt"/>
              <a:buAutoNum type="arabicPeriod"/>
            </a:pPr>
            <a:endParaRPr lang="en-US" dirty="0" smtClean="0"/>
          </a:p>
          <a:p>
            <a:pPr marL="285750" indent="-285750">
              <a:buFont typeface="Wingdings" pitchFamily="2" charset="2"/>
              <a:buChar char="q"/>
            </a:pP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229" y="1889048"/>
            <a:ext cx="6019799" cy="556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671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19"/>
            <a:ext cx="12623800" cy="1168400"/>
          </a:xfrm>
        </p:spPr>
        <p:txBody>
          <a:bodyPr>
            <a:normAutofit/>
          </a:bodyPr>
          <a:lstStyle/>
          <a:p>
            <a:pPr algn="ctr"/>
            <a:r>
              <a:rPr lang="en-US" sz="5400" b="1" dirty="0" smtClean="0">
                <a:solidFill>
                  <a:schemeClr val="accent1">
                    <a:lumMod val="75000"/>
                  </a:schemeClr>
                </a:solidFill>
                <a:latin typeface="Book Antiqua" pitchFamily="18" charset="0"/>
                <a:cs typeface="Angsana New" pitchFamily="18" charset="-34"/>
              </a:rPr>
              <a:t>Amazon  RDS</a:t>
            </a:r>
            <a:endParaRPr lang="en-US" sz="5400" b="1" dirty="0">
              <a:solidFill>
                <a:schemeClr val="accent1">
                  <a:lumMod val="75000"/>
                </a:schemeClr>
              </a:solidFill>
              <a:latin typeface="Book Antiqua" pitchFamily="18" charset="0"/>
              <a:cs typeface="Angsana New" pitchFamily="18" charset="-34"/>
            </a:endParaRPr>
          </a:p>
        </p:txBody>
      </p:sp>
      <p:sp>
        <p:nvSpPr>
          <p:cNvPr id="3" name="Content Placeholder 2"/>
          <p:cNvSpPr>
            <a:spLocks noGrp="1"/>
          </p:cNvSpPr>
          <p:nvPr>
            <p:ph idx="1"/>
          </p:nvPr>
        </p:nvSpPr>
        <p:spPr>
          <a:xfrm>
            <a:off x="660400" y="1752600"/>
            <a:ext cx="12268200" cy="2590800"/>
          </a:xfrm>
        </p:spPr>
        <p:txBody>
          <a:bodyPr>
            <a:noAutofit/>
          </a:bodyPr>
          <a:lstStyle/>
          <a:p>
            <a:pPr marL="0" indent="0">
              <a:buClrTx/>
              <a:buNone/>
            </a:pPr>
            <a:r>
              <a:rPr lang="en-US" dirty="0">
                <a:solidFill>
                  <a:schemeClr val="tx1"/>
                </a:solidFill>
                <a:latin typeface="Book Antiqua" pitchFamily="18" charset="0"/>
              </a:rPr>
              <a:t>Amazon Relational Database Service (Amazon RDS) makes it easy to set up, operate, and scale a relational</a:t>
            </a:r>
            <a:r>
              <a:rPr lang="en-US" u="sng" dirty="0">
                <a:solidFill>
                  <a:schemeClr val="tx1"/>
                </a:solidFill>
                <a:latin typeface="Book Antiqua" pitchFamily="18" charset="0"/>
              </a:rPr>
              <a:t> </a:t>
            </a:r>
            <a:r>
              <a:rPr lang="en-US" dirty="0">
                <a:solidFill>
                  <a:schemeClr val="tx1"/>
                </a:solidFill>
                <a:latin typeface="Book Antiqua" pitchFamily="18" charset="0"/>
              </a:rPr>
              <a:t>database in the cloud. It provides cost-efficient and resizable capacity while automating time-consuming administration tasks such as hardware provisioning, database setup, patching and backups. It frees you to focus on your applications so you can give them the fast performance, high availability, security and compatibility they need.</a:t>
            </a:r>
          </a:p>
        </p:txBody>
      </p:sp>
      <p:pic>
        <p:nvPicPr>
          <p:cNvPr id="4" name="Picture 3">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4800600"/>
            <a:ext cx="6019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4876800"/>
            <a:ext cx="59245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1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0" y="742562"/>
            <a:ext cx="12547600" cy="1143000"/>
          </a:xfrm>
        </p:spPr>
        <p:txBody>
          <a:bodyPr>
            <a:normAutofit/>
          </a:bodyPr>
          <a:lstStyle/>
          <a:p>
            <a:pPr algn="ctr"/>
            <a:r>
              <a:rPr lang="en-US" sz="5400" b="1" dirty="0" smtClean="0">
                <a:solidFill>
                  <a:schemeClr val="accent1">
                    <a:lumMod val="75000"/>
                  </a:schemeClr>
                </a:solidFill>
                <a:latin typeface="Book Antiqua" pitchFamily="18" charset="0"/>
              </a:rPr>
              <a:t>Amazon Aurora</a:t>
            </a:r>
            <a:endParaRPr lang="en-US" sz="5400" b="1" dirty="0">
              <a:solidFill>
                <a:schemeClr val="accent1">
                  <a:lumMod val="75000"/>
                </a:schemeClr>
              </a:solidFill>
              <a:latin typeface="Book Antiqua" pitchFamily="18" charset="0"/>
            </a:endParaRPr>
          </a:p>
        </p:txBody>
      </p:sp>
      <p:sp>
        <p:nvSpPr>
          <p:cNvPr id="6" name="TextBox 5"/>
          <p:cNvSpPr txBox="1"/>
          <p:nvPr/>
        </p:nvSpPr>
        <p:spPr>
          <a:xfrm>
            <a:off x="508000" y="1710612"/>
            <a:ext cx="12115800" cy="2862322"/>
          </a:xfrm>
          <a:prstGeom prst="rect">
            <a:avLst/>
          </a:prstGeom>
          <a:noFill/>
        </p:spPr>
        <p:txBody>
          <a:bodyPr wrap="square" rtlCol="0">
            <a:spAutoFit/>
          </a:bodyPr>
          <a:lstStyle/>
          <a:p>
            <a:pPr>
              <a:lnSpc>
                <a:spcPct val="150000"/>
              </a:lnSpc>
            </a:pPr>
            <a:r>
              <a:rPr lang="en-US" sz="2400" dirty="0">
                <a:latin typeface="Book Antiqua" pitchFamily="18" charset="0"/>
              </a:rPr>
              <a:t>Amazon Aurora is a MySQL and PostgreSQL compatible relational database built for the cloud, that combines the performance and availability of high-end commercial databases with the simplicity and cost-effectiveness of open source databases</a:t>
            </a:r>
            <a:r>
              <a:rPr lang="en-US" sz="2400" dirty="0" smtClean="0">
                <a:latin typeface="Book Antiqua" pitchFamily="18" charset="0"/>
              </a:rPr>
              <a:t>.</a:t>
            </a:r>
            <a:r>
              <a:rPr lang="en-US" sz="2400" dirty="0">
                <a:latin typeface="Book Antiqua" pitchFamily="18" charset="0"/>
              </a:rPr>
              <a:t> Aurora is up to five times faster than standard MySQL databases and three times faster than standard PostgreSQL databases</a:t>
            </a:r>
            <a:endParaRPr lang="en-US" sz="2400" dirty="0" smtClean="0">
              <a:latin typeface="Book Antiqua" pitchFamily="18" charset="0"/>
            </a:endParaRPr>
          </a:p>
        </p:txBody>
      </p:sp>
      <p:pic>
        <p:nvPicPr>
          <p:cNvPr id="7" name="Picture 6">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
        <p:nvSpPr>
          <p:cNvPr id="5" name="AutoShape 6" descr="Image result for aws aurora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6" name="Picture 10" descr="Image result for aws aurora data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4114800"/>
            <a:ext cx="5029200" cy="453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69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8" y="432319"/>
            <a:ext cx="12547600" cy="1143000"/>
          </a:xfrm>
        </p:spPr>
        <p:txBody>
          <a:bodyPr>
            <a:normAutofit/>
          </a:bodyPr>
          <a:lstStyle/>
          <a:p>
            <a:pPr algn="ctr"/>
            <a:r>
              <a:rPr lang="en-US" sz="5400" b="1" dirty="0" smtClean="0">
                <a:solidFill>
                  <a:srgbClr val="DA7608"/>
                </a:solidFill>
                <a:latin typeface="Book Antiqua" pitchFamily="18" charset="0"/>
              </a:rPr>
              <a:t>Amazon DynamoDB</a:t>
            </a:r>
            <a:endParaRPr lang="en-US" sz="5400" b="1" dirty="0">
              <a:solidFill>
                <a:srgbClr val="DA7608"/>
              </a:solidFill>
              <a:latin typeface="Book Antiqua" pitchFamily="18" charset="0"/>
            </a:endParaRPr>
          </a:p>
        </p:txBody>
      </p:sp>
      <p:sp>
        <p:nvSpPr>
          <p:cNvPr id="6" name="TextBox 5"/>
          <p:cNvSpPr txBox="1"/>
          <p:nvPr/>
        </p:nvSpPr>
        <p:spPr>
          <a:xfrm>
            <a:off x="479490" y="1600200"/>
            <a:ext cx="12115800" cy="1696811"/>
          </a:xfrm>
          <a:prstGeom prst="rect">
            <a:avLst/>
          </a:prstGeom>
          <a:noFill/>
        </p:spPr>
        <p:txBody>
          <a:bodyPr wrap="square" rtlCol="0">
            <a:spAutoFit/>
          </a:bodyPr>
          <a:lstStyle/>
          <a:p>
            <a:pPr>
              <a:lnSpc>
                <a:spcPct val="150000"/>
              </a:lnSpc>
            </a:pPr>
            <a:r>
              <a:rPr lang="en-US" sz="2400" dirty="0">
                <a:latin typeface="Book Antiqua" pitchFamily="18" charset="0"/>
              </a:rPr>
              <a:t>Amazon DynamoDB is a fast and flexible </a:t>
            </a:r>
            <a:r>
              <a:rPr lang="en-US" sz="2400" dirty="0" err="1">
                <a:latin typeface="Book Antiqua" pitchFamily="18" charset="0"/>
              </a:rPr>
              <a:t>NoSQL</a:t>
            </a:r>
            <a:r>
              <a:rPr lang="en-US" sz="2400" dirty="0">
                <a:latin typeface="Book Antiqua" pitchFamily="18" charset="0"/>
              </a:rPr>
              <a:t> database service for all applications that need consistent, single-digit millisecond latency at any scale. It is a fully managed cloud database and supports both document and key-value store models.</a:t>
            </a:r>
            <a:endParaRPr lang="en-US" sz="2400" dirty="0" smtClean="0">
              <a:latin typeface="Book Antiqua" pitchFamily="18" charset="0"/>
            </a:endParaRPr>
          </a:p>
        </p:txBody>
      </p:sp>
      <p:pic>
        <p:nvPicPr>
          <p:cNvPr id="7" name="Picture 6">
            <a:extLst>
              <a:ext uri="{FF2B5EF4-FFF2-40B4-BE49-F238E27FC236}">
                <a16:creationId xmlns="" xmlns:a16="http://schemas.microsoft.com/office/drawing/2014/main"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pic>
        <p:nvPicPr>
          <p:cNvPr id="3"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800" y="3733800"/>
            <a:ext cx="5491227"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4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629" y="432319"/>
            <a:ext cx="12700000" cy="923330"/>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Amazon Redshift</a:t>
            </a:r>
            <a:endParaRPr lang="en-US" sz="5400" b="1" dirty="0">
              <a:solidFill>
                <a:srgbClr val="DA7608"/>
              </a:solidFill>
              <a:latin typeface="Book Antiqua" pitchFamily="18" charset="0"/>
            </a:endParaRPr>
          </a:p>
        </p:txBody>
      </p:sp>
      <p:sp>
        <p:nvSpPr>
          <p:cNvPr id="3" name="TextBox 2"/>
          <p:cNvSpPr txBox="1"/>
          <p:nvPr/>
        </p:nvSpPr>
        <p:spPr>
          <a:xfrm>
            <a:off x="471714" y="1692733"/>
            <a:ext cx="12192000" cy="1938992"/>
          </a:xfrm>
          <a:prstGeom prst="rect">
            <a:avLst/>
          </a:prstGeom>
          <a:noFill/>
        </p:spPr>
        <p:txBody>
          <a:bodyPr wrap="square" rtlCol="0">
            <a:spAutoFit/>
          </a:bodyPr>
          <a:lstStyle/>
          <a:p>
            <a:r>
              <a:rPr lang="en-US" sz="2400" dirty="0">
                <a:latin typeface="Book Antiqua" pitchFamily="18" charset="0"/>
              </a:rPr>
              <a:t>Amazon Redshift is a fast, fully managed data warehouse that makes it simple and cost-effective to analyze all your data using standard SQL and your existing Business Intelligence (BI) tools</a:t>
            </a:r>
            <a:r>
              <a:rPr lang="en-US" sz="2400" dirty="0" smtClean="0">
                <a:latin typeface="Book Antiqua" pitchFamily="18" charset="0"/>
              </a:rPr>
              <a:t>.</a:t>
            </a:r>
            <a:r>
              <a:rPr lang="en-US" sz="2400" dirty="0">
                <a:latin typeface="Book Antiqua" pitchFamily="18" charset="0"/>
              </a:rPr>
              <a:t> With Amazon Redshift, you can start small for just $0.25 per hour with no commitments and scale out to petabytes of data for $1,000 per terabyte per year, less than a tenth the cost of traditional solutions.</a:t>
            </a:r>
            <a:endParaRPr lang="en-US" sz="2400" dirty="0" smtClean="0">
              <a:latin typeface="Book Antiqua" pitchFamily="18" charset="0"/>
            </a:endParaRPr>
          </a:p>
        </p:txBody>
      </p:sp>
      <p:pic>
        <p:nvPicPr>
          <p:cNvPr id="6" name="Picture 5">
            <a:extLst>
              <a:ext uri="{FF2B5EF4-FFF2-40B4-BE49-F238E27FC236}">
                <a16:creationId xmlns="" xmlns:a16="http://schemas.microsoft.com/office/drawing/2014/main"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pic>
        <p:nvPicPr>
          <p:cNvPr id="614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671" y="3886200"/>
            <a:ext cx="7391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31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5727</TotalTime>
  <Words>216</Words>
  <Application>Microsoft Office PowerPoint</Application>
  <PresentationFormat>Custom</PresentationFormat>
  <Paragraphs>44</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PowerPoint Presentation</vt:lpstr>
      <vt:lpstr>Amazon  RDS</vt:lpstr>
      <vt:lpstr>Amazon Aurora</vt:lpstr>
      <vt:lpstr>Amazon DynamoDB</vt:lpstr>
      <vt:lpstr>PowerPoint Presentation</vt:lpstr>
      <vt:lpstr>PowerPoint Presentation</vt:lpstr>
      <vt:lpstr>Amazon Database Migration Service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Administrator</cp:lastModifiedBy>
  <cp:revision>550</cp:revision>
  <dcterms:created xsi:type="dcterms:W3CDTF">2017-09-06T14:27:35Z</dcterms:created>
  <dcterms:modified xsi:type="dcterms:W3CDTF">2017-12-05T12:42:05Z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2017-09-06T00:00:00Z</vt:filetime>
  </property>
  <property fmtid="{D5CDD505-2E9C-101B-9397-08002B2CF9AE}" pid="3" name="LastSaved">
    <vt:filetime>2017-09-06T00:00:00Z</vt:filetime>
  </property>
</Properties>
</file>