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6"/>
  </p:notesMasterIdLst>
  <p:sldIdLst>
    <p:sldId id="431" r:id="rId2"/>
    <p:sldId id="401" r:id="rId3"/>
    <p:sldId id="257" r:id="rId4"/>
    <p:sldId id="356" r:id="rId5"/>
    <p:sldId id="432" r:id="rId6"/>
    <p:sldId id="429" r:id="rId7"/>
    <p:sldId id="360" r:id="rId8"/>
    <p:sldId id="430" r:id="rId9"/>
    <p:sldId id="387" r:id="rId10"/>
    <p:sldId id="388" r:id="rId11"/>
    <p:sldId id="417" r:id="rId12"/>
    <p:sldId id="389" r:id="rId13"/>
    <p:sldId id="378" r:id="rId14"/>
    <p:sldId id="379" r:id="rId15"/>
  </p:sldIdLst>
  <p:sldSz cx="16256000" cy="9144000"/>
  <p:notesSz cx="16256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7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p:cViewPr varScale="1">
        <p:scale>
          <a:sx n="51" d="100"/>
          <a:sy n="51" d="100"/>
        </p:scale>
        <p:origin x="-75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07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7745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215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165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8940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8131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36003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8819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1289"/>
            <a:ext cx="16256000" cy="9155289"/>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009423" y="3206046"/>
            <a:ext cx="10355915" cy="2195069"/>
          </a:xfrm>
        </p:spPr>
        <p:txBody>
          <a:bodyPr anchor="b">
            <a:noAutofit/>
          </a:bodyPr>
          <a:lstStyle>
            <a:lvl1pPr algn="r">
              <a:defRPr sz="72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423" y="5401111"/>
            <a:ext cx="10355915" cy="1462532"/>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92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812800"/>
            <a:ext cx="11462224" cy="4538133"/>
          </a:xfrm>
        </p:spPr>
        <p:txBody>
          <a:bodyPr anchor="ctr">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2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821519" y="4842933"/>
            <a:ext cx="9632699" cy="5080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5960533"/>
            <a:ext cx="11462224" cy="2094616"/>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87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3113" y="2575984"/>
            <a:ext cx="11462224" cy="3460613"/>
          </a:xfrm>
        </p:spPr>
        <p:txBody>
          <a:bodyPr anchor="b">
            <a:normAutofit/>
          </a:bodyPr>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36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241779" y="812800"/>
            <a:ext cx="10792179"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722493" y="1053838"/>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1857348" y="3848742"/>
            <a:ext cx="81280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07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14400" y="812800"/>
            <a:ext cx="11450937" cy="4030133"/>
          </a:xfrm>
        </p:spPr>
        <p:txBody>
          <a:bodyPr anchor="ctr">
            <a:normAutofit/>
          </a:bodyPr>
          <a:lstStyle>
            <a:lvl1pPr algn="l">
              <a:defRPr sz="58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903110" y="5350933"/>
            <a:ext cx="11462225" cy="685664"/>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03113" y="6036597"/>
            <a:ext cx="11462224" cy="201855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259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20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23565" y="812799"/>
            <a:ext cx="1739657" cy="7001935"/>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03114" y="812800"/>
            <a:ext cx="9413533" cy="70019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14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02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113" y="3601157"/>
            <a:ext cx="11462224" cy="2435441"/>
          </a:xfrm>
        </p:spPr>
        <p:txBody>
          <a:bodyPr anchor="b"/>
          <a:lstStyle>
            <a:lvl1pPr algn="l">
              <a:defRPr sz="5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03113" y="6036597"/>
            <a:ext cx="11462224" cy="114720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706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03113" y="2880785"/>
            <a:ext cx="5578713" cy="5174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627" y="2880786"/>
            <a:ext cx="5578712" cy="51743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11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00994" y="2881311"/>
            <a:ext cx="5580831"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900994" y="3649661"/>
            <a:ext cx="5580831"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4511" y="2881311"/>
            <a:ext cx="5580824"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784513" y="3649661"/>
            <a:ext cx="5580823" cy="440548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62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3112" y="812800"/>
            <a:ext cx="11462224" cy="17610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752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824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2" y="1998139"/>
            <a:ext cx="5139371" cy="1704621"/>
          </a:xfrm>
        </p:spPr>
        <p:txBody>
          <a:bodyPr anchor="b">
            <a:normAutofit/>
          </a:bodyPr>
          <a:lstStyle>
            <a:lvl1pPr>
              <a:defRPr sz="2667"/>
            </a:lvl1pPr>
          </a:lstStyle>
          <a:p>
            <a:r>
              <a:rPr lang="en-US" smtClean="0"/>
              <a:t>Click to edit Master title style</a:t>
            </a:r>
            <a:endParaRPr lang="en-US" dirty="0"/>
          </a:p>
        </p:txBody>
      </p:sp>
      <p:sp>
        <p:nvSpPr>
          <p:cNvPr id="3" name="Content Placeholder 2"/>
          <p:cNvSpPr>
            <a:spLocks noGrp="1"/>
          </p:cNvSpPr>
          <p:nvPr>
            <p:ph idx="1"/>
          </p:nvPr>
        </p:nvSpPr>
        <p:spPr>
          <a:xfrm>
            <a:off x="6347282" y="686566"/>
            <a:ext cx="6018055" cy="73685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03112" y="3702759"/>
            <a:ext cx="5139371" cy="3445932"/>
          </a:xfrm>
        </p:spPr>
        <p:txBody>
          <a:bodyPr>
            <a:normAutofit/>
          </a:bodyPr>
          <a:lstStyle>
            <a:lvl1pPr marL="0" indent="0">
              <a:buNone/>
              <a:defRPr sz="1867"/>
            </a:lvl1pPr>
            <a:lvl2pPr marL="609402" indent="0">
              <a:buNone/>
              <a:defRPr sz="1867"/>
            </a:lvl2pPr>
            <a:lvl3pPr marL="1218804" indent="0">
              <a:buNone/>
              <a:defRPr sz="1600"/>
            </a:lvl3pPr>
            <a:lvl4pPr marL="1828206" indent="0">
              <a:buNone/>
              <a:defRPr sz="1333"/>
            </a:lvl4pPr>
            <a:lvl5pPr marL="2437607" indent="0">
              <a:buNone/>
              <a:defRPr sz="1333"/>
            </a:lvl5pPr>
            <a:lvl6pPr marL="3047009" indent="0">
              <a:buNone/>
              <a:defRPr sz="1333"/>
            </a:lvl6pPr>
            <a:lvl7pPr marL="3656411" indent="0">
              <a:buNone/>
              <a:defRPr sz="1333"/>
            </a:lvl7pPr>
            <a:lvl8pPr marL="4265813" indent="0">
              <a:buNone/>
              <a:defRPr sz="1333"/>
            </a:lvl8pPr>
            <a:lvl9pPr marL="4875215"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633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113" y="6400800"/>
            <a:ext cx="11462223" cy="755651"/>
          </a:xfrm>
        </p:spPr>
        <p:txBody>
          <a:bodyPr anchor="b">
            <a:normAutofit/>
          </a:bodyPr>
          <a:lstStyle>
            <a:lvl1pPr algn="l">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3112" y="812800"/>
            <a:ext cx="11462224" cy="5127624"/>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903113" y="7156451"/>
            <a:ext cx="11462223" cy="898699"/>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12/1/2017</a:t>
            </a:fld>
            <a:endParaRPr lang="en-US"/>
          </a:p>
        </p:txBody>
      </p:sp>
    </p:spTree>
    <p:extLst>
      <p:ext uri="{BB962C8B-B14F-4D97-AF65-F5344CB8AC3E}">
        <p14:creationId xmlns:p14="http://schemas.microsoft.com/office/powerpoint/2010/main" val="301661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1289"/>
            <a:ext cx="16256000" cy="9155289"/>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903112" y="812800"/>
            <a:ext cx="11462224" cy="17610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03112" y="2880786"/>
            <a:ext cx="11462224" cy="51743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606845" y="8055150"/>
            <a:ext cx="1215919"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D8BD707-D9CF-40AE-B4C6-C98DA3205C09}" type="datetimeFigureOut">
              <a:rPr lang="en-US" smtClean="0"/>
              <a:pPr/>
              <a:t>12/1/2017</a:t>
            </a:fld>
            <a:endParaRPr lang="en-US"/>
          </a:p>
        </p:txBody>
      </p:sp>
      <p:sp>
        <p:nvSpPr>
          <p:cNvPr id="5" name="Footer Placeholder 4"/>
          <p:cNvSpPr>
            <a:spLocks noGrp="1"/>
          </p:cNvSpPr>
          <p:nvPr>
            <p:ph type="ftr" sz="quarter" idx="3"/>
          </p:nvPr>
        </p:nvSpPr>
        <p:spPr>
          <a:xfrm>
            <a:off x="903112" y="8055150"/>
            <a:ext cx="8396816" cy="486833"/>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54218" y="8055150"/>
            <a:ext cx="911119" cy="486833"/>
          </a:xfrm>
          <a:prstGeom prst="rect">
            <a:avLst/>
          </a:prstGeom>
        </p:spPr>
        <p:txBody>
          <a:bodyPr vert="horz" lIns="91440" tIns="45720" rIns="91440" bIns="45720" rtlCol="0" anchor="ctr"/>
          <a:lstStyle>
            <a:lvl1pPr algn="r">
              <a:defRPr sz="12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758173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tesseractsp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linkedin.com/company-beta/1122253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032000" y="2209800"/>
            <a:ext cx="8610600" cy="3429000"/>
          </a:xfrm>
          <a:prstGeom prst="rect">
            <a:avLst/>
          </a:prstGeom>
        </p:spPr>
      </p:pic>
      <p:sp>
        <p:nvSpPr>
          <p:cNvPr id="3" name="Subtitle 2"/>
          <p:cNvSpPr txBox="1">
            <a:spLocks/>
          </p:cNvSpPr>
          <p:nvPr/>
        </p:nvSpPr>
        <p:spPr>
          <a:xfrm>
            <a:off x="2032000" y="6248400"/>
            <a:ext cx="8610600" cy="2208245"/>
          </a:xfrm>
          <a:prstGeom prst="rect">
            <a:avLst/>
          </a:prstGeom>
        </p:spPr>
        <p:txBody>
          <a:bodyPr>
            <a:noAutofit/>
          </a:bodyPr>
          <a:lstStyle/>
          <a:p>
            <a:pPr marL="457197" indent="-457197" defTabSz="609594">
              <a:spcBef>
                <a:spcPts val="1333"/>
              </a:spcBef>
              <a:buClr>
                <a:schemeClr val="bg2">
                  <a:lumMod val="40000"/>
                  <a:lumOff val="60000"/>
                </a:schemeClr>
              </a:buClr>
              <a:buSzPct val="80000"/>
              <a:defRPr/>
            </a:pPr>
            <a:endParaRPr lang="en-US" sz="2667" dirty="0">
              <a:latin typeface="+mj-lt"/>
              <a:ea typeface="+mj-ea"/>
              <a:cs typeface="+mj-cs"/>
            </a:endParaRPr>
          </a:p>
          <a:p>
            <a:pPr marL="457197" indent="-457197" defTabSz="609594">
              <a:spcBef>
                <a:spcPts val="1333"/>
              </a:spcBef>
              <a:buClr>
                <a:schemeClr val="bg2">
                  <a:lumMod val="40000"/>
                  <a:lumOff val="60000"/>
                </a:schemeClr>
              </a:buClr>
              <a:buSzPct val="80000"/>
              <a:defRPr/>
            </a:pPr>
            <a:r>
              <a:rPr lang="en-US" sz="2400" dirty="0">
                <a:solidFill>
                  <a:schemeClr val="tx2">
                    <a:lumMod val="95000"/>
                    <a:lumOff val="5000"/>
                  </a:schemeClr>
                </a:solidFill>
                <a:hlinkClick r:id="rId3"/>
              </a:rPr>
              <a:t>https://www.facebook.com/tesseractspl</a:t>
            </a:r>
            <a:endParaRPr lang="en-US" sz="2400" dirty="0">
              <a:solidFill>
                <a:schemeClr val="tx2">
                  <a:lumMod val="95000"/>
                  <a:lumOff val="5000"/>
                </a:schemeClr>
              </a:solidFill>
            </a:endParaRPr>
          </a:p>
          <a:p>
            <a:pPr marL="457197" indent="-457197" defTabSz="609594">
              <a:spcBef>
                <a:spcPts val="1333"/>
              </a:spcBef>
              <a:buClr>
                <a:schemeClr val="bg2">
                  <a:lumMod val="40000"/>
                  <a:lumOff val="60000"/>
                </a:schemeClr>
              </a:buClr>
              <a:buSzPct val="80000"/>
              <a:defRPr/>
            </a:pPr>
            <a:r>
              <a:rPr lang="en-US" sz="2400" dirty="0">
                <a:solidFill>
                  <a:schemeClr val="accent5">
                    <a:lumMod val="75000"/>
                  </a:schemeClr>
                </a:solidFill>
                <a:hlinkClick r:id="rId4"/>
              </a:rPr>
              <a:t>https://www.linkedin.com/company-beta/11222535/</a:t>
            </a:r>
            <a:endParaRPr lang="en-US" sz="2400" b="1" dirty="0">
              <a:solidFill>
                <a:schemeClr val="accent5">
                  <a:lumMod val="75000"/>
                </a:schemeClr>
              </a:solidFill>
              <a:ea typeface="+mj-ea"/>
              <a:cs typeface="Calibri" panose="020F0502020204030204" pitchFamily="34" charset="0"/>
            </a:endParaRP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Tree>
    <p:extLst>
      <p:ext uri="{BB962C8B-B14F-4D97-AF65-F5344CB8AC3E}">
        <p14:creationId xmlns:p14="http://schemas.microsoft.com/office/powerpoint/2010/main" val="315578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31570"/>
            <a:ext cx="12547600" cy="1754326"/>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Overview of Access Management:</a:t>
            </a:r>
          </a:p>
          <a:p>
            <a:pPr algn="ctr">
              <a:spcBef>
                <a:spcPct val="0"/>
              </a:spcBef>
            </a:pPr>
            <a:r>
              <a:rPr lang="en-US" sz="5400" b="1" dirty="0" smtClean="0">
                <a:solidFill>
                  <a:srgbClr val="DA7608"/>
                </a:solidFill>
                <a:latin typeface="Book Antiqua" pitchFamily="18" charset="0"/>
              </a:rPr>
              <a:t>Permissions &amp; Policies </a:t>
            </a:r>
            <a:endParaRPr lang="en-US" sz="5400" b="1" dirty="0">
              <a:solidFill>
                <a:srgbClr val="DA7608"/>
              </a:solidFill>
              <a:latin typeface="Book Antiqua"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4800600"/>
            <a:ext cx="9525000" cy="379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8001" y="2667000"/>
            <a:ext cx="12226378" cy="1569660"/>
          </a:xfrm>
          <a:prstGeom prst="rect">
            <a:avLst/>
          </a:prstGeom>
          <a:noFill/>
        </p:spPr>
        <p:txBody>
          <a:bodyPr wrap="square" rtlCol="0">
            <a:spAutoFit/>
          </a:bodyPr>
          <a:lstStyle/>
          <a:p>
            <a:r>
              <a:rPr lang="en-US" sz="2400" dirty="0">
                <a:latin typeface="Book Antiqua" pitchFamily="18" charset="0"/>
              </a:rPr>
              <a:t>The access management portion of AWS Identity and Access Management (IAM) helps you to define what a user </a:t>
            </a:r>
            <a:r>
              <a:rPr lang="en-US" sz="2400" dirty="0" smtClean="0">
                <a:latin typeface="Book Antiqua" pitchFamily="18" charset="0"/>
              </a:rPr>
              <a:t>or other </a:t>
            </a:r>
            <a:r>
              <a:rPr lang="en-US" sz="2400" dirty="0">
                <a:latin typeface="Book Antiqua" pitchFamily="18" charset="0"/>
              </a:rPr>
              <a:t>entity is allowed to do in an account, often referred to as </a:t>
            </a:r>
            <a:r>
              <a:rPr lang="en-US" sz="2400" i="1" dirty="0">
                <a:latin typeface="Book Antiqua" pitchFamily="18" charset="0"/>
              </a:rPr>
              <a:t>authorization</a:t>
            </a:r>
            <a:r>
              <a:rPr lang="en-US" sz="2400" dirty="0">
                <a:latin typeface="Book Antiqua" pitchFamily="18" charset="0"/>
              </a:rPr>
              <a:t>. </a:t>
            </a:r>
            <a:r>
              <a:rPr lang="en-US" sz="2400" dirty="0" smtClean="0">
                <a:latin typeface="Book Antiqua" pitchFamily="18" charset="0"/>
              </a:rPr>
              <a:t>Permissions </a:t>
            </a:r>
            <a:r>
              <a:rPr lang="en-US" sz="2400" dirty="0">
                <a:latin typeface="Book Antiqua" pitchFamily="18" charset="0"/>
              </a:rPr>
              <a:t>are granted through </a:t>
            </a:r>
            <a:r>
              <a:rPr lang="en-US" sz="2400" dirty="0" smtClean="0">
                <a:latin typeface="Book Antiqua" pitchFamily="18" charset="0"/>
              </a:rPr>
              <a:t>policies </a:t>
            </a:r>
            <a:r>
              <a:rPr lang="en-US" sz="2400" dirty="0">
                <a:latin typeface="Book Antiqua" pitchFamily="18" charset="0"/>
              </a:rPr>
              <a:t>that are created and then attached to users, groups, or roles.</a:t>
            </a: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196581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2547600" cy="1016000"/>
          </a:xfrm>
        </p:spPr>
        <p:txBody>
          <a:bodyPr>
            <a:normAutofit/>
          </a:bodyPr>
          <a:lstStyle/>
          <a:p>
            <a:pPr algn="ctr"/>
            <a:r>
              <a:rPr lang="en-US" sz="5400" b="1" dirty="0" smtClean="0">
                <a:solidFill>
                  <a:srgbClr val="DA7608"/>
                </a:solidFill>
                <a:latin typeface="Book Antiqua" pitchFamily="18" charset="0"/>
              </a:rPr>
              <a:t>Policies &amp; Groups</a:t>
            </a:r>
            <a:endParaRPr lang="en-US" sz="5400" b="1" dirty="0">
              <a:solidFill>
                <a:srgbClr val="DA7608"/>
              </a:solidFill>
              <a:latin typeface="Book Antiqua" pitchFamily="18" charset="0"/>
            </a:endParaRPr>
          </a:p>
        </p:txBody>
      </p:sp>
      <p:sp>
        <p:nvSpPr>
          <p:cNvPr id="5" name="TextBox 4"/>
          <p:cNvSpPr txBox="1"/>
          <p:nvPr/>
        </p:nvSpPr>
        <p:spPr>
          <a:xfrm>
            <a:off x="660400" y="1703457"/>
            <a:ext cx="12039599" cy="1200329"/>
          </a:xfrm>
          <a:prstGeom prst="rect">
            <a:avLst/>
          </a:prstGeom>
          <a:noFill/>
        </p:spPr>
        <p:txBody>
          <a:bodyPr wrap="square" rtlCol="0">
            <a:spAutoFit/>
          </a:bodyPr>
          <a:lstStyle/>
          <a:p>
            <a:r>
              <a:rPr lang="en-US" sz="2400" dirty="0">
                <a:latin typeface="Book Antiqua" pitchFamily="18" charset="0"/>
              </a:rPr>
              <a:t>You can organize IAM users into </a:t>
            </a:r>
            <a:r>
              <a:rPr lang="en-US" sz="2400" i="1" dirty="0">
                <a:latin typeface="Book Antiqua" pitchFamily="18" charset="0"/>
              </a:rPr>
              <a:t>IAM groups</a:t>
            </a:r>
            <a:r>
              <a:rPr lang="en-US" sz="2400" dirty="0">
                <a:latin typeface="Book Antiqua" pitchFamily="18" charset="0"/>
              </a:rPr>
              <a:t> and attach a policy to a group. In that case, individual users still have their own credentials, but all the users in a group have the permissions that are attached to the group.</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3429000"/>
            <a:ext cx="9448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48471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28242"/>
            <a:ext cx="12547600" cy="923330"/>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IAM</a:t>
            </a:r>
            <a:r>
              <a:rPr lang="en-US" sz="5400" b="1" dirty="0" smtClean="0">
                <a:solidFill>
                  <a:srgbClr val="DA7608"/>
                </a:solidFill>
                <a:latin typeface="Book Antiqua" pitchFamily="18" charset="0"/>
              </a:rPr>
              <a:t> </a:t>
            </a:r>
            <a:r>
              <a:rPr lang="en-US" sz="5400" b="1" dirty="0" smtClean="0">
                <a:solidFill>
                  <a:srgbClr val="DA7608"/>
                </a:solidFill>
                <a:latin typeface="Book Antiqua" pitchFamily="18" charset="0"/>
              </a:rPr>
              <a:t>Roles</a:t>
            </a:r>
            <a:endParaRPr lang="en-US" sz="5400" b="1" dirty="0">
              <a:solidFill>
                <a:srgbClr val="DA7608"/>
              </a:solidFill>
              <a:latin typeface="Book Antiqua" pitchFamily="18" charset="0"/>
            </a:endParaRPr>
          </a:p>
        </p:txBody>
      </p:sp>
      <p:sp>
        <p:nvSpPr>
          <p:cNvPr id="7" name="TextBox 6"/>
          <p:cNvSpPr txBox="1"/>
          <p:nvPr/>
        </p:nvSpPr>
        <p:spPr>
          <a:xfrm>
            <a:off x="863600" y="1794301"/>
            <a:ext cx="11684000" cy="1938992"/>
          </a:xfrm>
          <a:prstGeom prst="rect">
            <a:avLst/>
          </a:prstGeom>
          <a:noFill/>
        </p:spPr>
        <p:txBody>
          <a:bodyPr wrap="square" rtlCol="0">
            <a:spAutoFit/>
          </a:bodyPr>
          <a:lstStyle/>
          <a:p>
            <a:r>
              <a:rPr lang="en-US" sz="2400" dirty="0">
                <a:latin typeface="Book Antiqua" pitchFamily="18" charset="0"/>
              </a:rPr>
              <a:t>Federated users don't have permanent identities in your AWS account the way that IAM users do. To assign permissions to federated users, you can create an entity referred to as a </a:t>
            </a:r>
            <a:r>
              <a:rPr lang="en-US" sz="2400" i="1" dirty="0">
                <a:latin typeface="Book Antiqua" pitchFamily="18" charset="0"/>
              </a:rPr>
              <a:t>role</a:t>
            </a:r>
            <a:r>
              <a:rPr lang="en-US" sz="2400" dirty="0">
                <a:latin typeface="Book Antiqua" pitchFamily="18" charset="0"/>
              </a:rPr>
              <a:t> and define permissions for the role. When a federated user signs in to AWS, the user is associated with the role and is granted the permissions that are defined in the </a:t>
            </a:r>
            <a:r>
              <a:rPr lang="en-US" sz="2400" dirty="0" smtClean="0">
                <a:latin typeface="Book Antiqua" pitchFamily="18" charset="0"/>
              </a:rPr>
              <a:t>role.</a:t>
            </a:r>
            <a:endParaRPr lang="en-US" sz="2400" dirty="0">
              <a:latin typeface="Book Antiqua" pitchFamily="18" charset="0"/>
            </a:endParaRPr>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900" y="3886200"/>
            <a:ext cx="60198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1836297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600200"/>
            <a:ext cx="8480555" cy="6266515"/>
          </a:xfrm>
          <a:prstGeom prst="rect">
            <a:avLst/>
          </a:prstGeom>
        </p:spPr>
      </p:pic>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069995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370" y="2590800"/>
            <a:ext cx="10112829" cy="44243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3740268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508000" y="1550227"/>
            <a:ext cx="12039600" cy="2616101"/>
          </a:xfrm>
          <a:prstGeom prst="rect">
            <a:avLst/>
          </a:prstGeom>
        </p:spPr>
        <p:txBody>
          <a:bodyPr vert="horz" wrap="square" lIns="0" tIns="0" rIns="0" bIns="0" rtlCol="0">
            <a:spAutoFit/>
          </a:bodyPr>
          <a:lstStyle/>
          <a:p>
            <a:pPr marL="190500" marR="5080" indent="-177800" algn="ctr">
              <a:lnSpc>
                <a:spcPts val="10200"/>
              </a:lnSpc>
            </a:pPr>
            <a:r>
              <a:rPr lang="en-US" sz="9300" b="1" dirty="0" smtClean="0">
                <a:solidFill>
                  <a:srgbClr val="DA7608"/>
                </a:solidFill>
                <a:cs typeface="Arial"/>
              </a:rPr>
              <a:t>Identity and Access management</a:t>
            </a:r>
            <a:endParaRPr lang="en-US" sz="9300" dirty="0">
              <a:solidFill>
                <a:srgbClr val="DA7608"/>
              </a:solidFill>
              <a:cs typeface="Aria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4800600"/>
            <a:ext cx="5562599"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407528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6256000" cy="9144000"/>
          </a:xfrm>
          <a:prstGeom prst="rect">
            <a:avLst/>
          </a:prstGeom>
          <a:noFill/>
        </p:spPr>
        <p:txBody>
          <a:bodyPr wrap="square" lIns="0" tIns="0" rIns="0" bIns="0" rtlCol="0"/>
          <a:lstStyle/>
          <a:p>
            <a:endParaRPr/>
          </a:p>
        </p:txBody>
      </p:sp>
      <p:sp>
        <p:nvSpPr>
          <p:cNvPr id="3" name="object 3"/>
          <p:cNvSpPr txBox="1"/>
          <p:nvPr/>
        </p:nvSpPr>
        <p:spPr>
          <a:xfrm>
            <a:off x="0" y="370345"/>
            <a:ext cx="12471400" cy="1159356"/>
          </a:xfrm>
          <a:prstGeom prst="rect">
            <a:avLst/>
          </a:prstGeom>
        </p:spPr>
        <p:txBody>
          <a:bodyPr vert="horz" wrap="square" lIns="0" tIns="0" rIns="0" bIns="0" rtlCol="0">
            <a:spAutoFit/>
          </a:bodyPr>
          <a:lstStyle/>
          <a:p>
            <a:pPr marL="12700" algn="ctr">
              <a:lnSpc>
                <a:spcPts val="10070"/>
              </a:lnSpc>
            </a:pPr>
            <a:r>
              <a:rPr lang="en-US" sz="5400" b="1" dirty="0" smtClean="0">
                <a:solidFill>
                  <a:srgbClr val="DA7608"/>
                </a:solidFill>
                <a:latin typeface="Book Antiqua" pitchFamily="18" charset="0"/>
                <a:cs typeface="Arial"/>
              </a:rPr>
              <a:t>AGENDA</a:t>
            </a:r>
            <a:endParaRPr sz="5400" dirty="0">
              <a:solidFill>
                <a:srgbClr val="DA7608"/>
              </a:solidFill>
              <a:latin typeface="Book Antiqua" pitchFamily="18" charset="0"/>
              <a:cs typeface="Arial"/>
            </a:endParaRPr>
          </a:p>
        </p:txBody>
      </p:sp>
      <p:sp>
        <p:nvSpPr>
          <p:cNvPr id="6" name="TextBox 5"/>
          <p:cNvSpPr txBox="1"/>
          <p:nvPr/>
        </p:nvSpPr>
        <p:spPr>
          <a:xfrm>
            <a:off x="1175138" y="1598981"/>
            <a:ext cx="9848461" cy="7355860"/>
          </a:xfrm>
          <a:prstGeom prst="rect">
            <a:avLst/>
          </a:prstGeom>
          <a:noFill/>
        </p:spPr>
        <p:txBody>
          <a:bodyPr wrap="square" rtlCol="0">
            <a:spAutoFit/>
          </a:bodyPr>
          <a:lstStyle/>
          <a:p>
            <a:pPr marL="285750" indent="-285750">
              <a:lnSpc>
                <a:spcPct val="200000"/>
              </a:lnSpc>
              <a:buFont typeface="Wingdings" pitchFamily="2" charset="2"/>
              <a:buChar char="q"/>
            </a:pPr>
            <a:r>
              <a:rPr lang="en-US" sz="2400" dirty="0" smtClean="0">
                <a:latin typeface="Book Antiqua" pitchFamily="18" charset="0"/>
              </a:rPr>
              <a:t>What is IAM?</a:t>
            </a:r>
          </a:p>
          <a:p>
            <a:pPr marL="285750" indent="-285750">
              <a:lnSpc>
                <a:spcPct val="200000"/>
              </a:lnSpc>
              <a:buFont typeface="Wingdings" pitchFamily="2" charset="2"/>
              <a:buChar char="q"/>
            </a:pPr>
            <a:r>
              <a:rPr lang="en-US" sz="2400" dirty="0" smtClean="0">
                <a:latin typeface="Book Antiqua" pitchFamily="18" charset="0"/>
              </a:rPr>
              <a:t>Features of IAM</a:t>
            </a:r>
          </a:p>
          <a:p>
            <a:pPr marL="285750" indent="-285750">
              <a:lnSpc>
                <a:spcPct val="200000"/>
              </a:lnSpc>
              <a:buFont typeface="Wingdings" pitchFamily="2" charset="2"/>
              <a:buChar char="q"/>
            </a:pPr>
            <a:r>
              <a:rPr lang="en-US" sz="2400" dirty="0" smtClean="0">
                <a:latin typeface="Book Antiqua" pitchFamily="18" charset="0"/>
              </a:rPr>
              <a:t>Accessing IAM</a:t>
            </a:r>
            <a:endParaRPr lang="en-US" sz="2400" dirty="0">
              <a:latin typeface="Book Antiqua" pitchFamily="18" charset="0"/>
            </a:endParaRP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Overview </a:t>
            </a:r>
            <a:r>
              <a:rPr lang="en-US" sz="2400" dirty="0">
                <a:latin typeface="Book Antiqua" pitchFamily="18" charset="0"/>
                <a:cs typeface="Calibri" panose="020F0502020204030204" pitchFamily="34" charset="0"/>
              </a:rPr>
              <a:t>of Identity Management: Users</a:t>
            </a:r>
          </a:p>
          <a:p>
            <a:pPr marL="285750" indent="-285750">
              <a:lnSpc>
                <a:spcPct val="200000"/>
              </a:lnSpc>
              <a:buFont typeface="Wingdings" pitchFamily="2" charset="2"/>
              <a:buChar char="q"/>
            </a:pPr>
            <a:r>
              <a:rPr lang="en-US" sz="2400" dirty="0" smtClean="0">
                <a:latin typeface="Book Antiqua" pitchFamily="18" charset="0"/>
              </a:rPr>
              <a:t>IAM Users</a:t>
            </a:r>
          </a:p>
          <a:p>
            <a:pPr marL="285750" indent="-285750">
              <a:lnSpc>
                <a:spcPct val="200000"/>
              </a:lnSpc>
              <a:buFont typeface="Wingdings" pitchFamily="2" charset="2"/>
              <a:buChar char="q"/>
            </a:pPr>
            <a:r>
              <a:rPr lang="en-US" sz="2400" dirty="0" smtClean="0">
                <a:latin typeface="Book Antiqua" pitchFamily="18" charset="0"/>
              </a:rPr>
              <a:t>Federating Existing Users </a:t>
            </a:r>
            <a:endParaRPr lang="en-US" sz="2400" dirty="0">
              <a:latin typeface="Book Antiqua" pitchFamily="18" charset="0"/>
            </a:endParaRPr>
          </a:p>
          <a:p>
            <a:pPr marL="285750" indent="-285750">
              <a:lnSpc>
                <a:spcPct val="200000"/>
              </a:lnSpc>
              <a:buFont typeface="Wingdings" pitchFamily="2" charset="2"/>
              <a:buChar char="q"/>
            </a:pPr>
            <a:r>
              <a:rPr lang="en-US" sz="2400" dirty="0">
                <a:latin typeface="Book Antiqua" pitchFamily="18" charset="0"/>
                <a:cs typeface="Calibri" panose="020F0502020204030204" pitchFamily="34" charset="0"/>
              </a:rPr>
              <a:t>Overview of </a:t>
            </a:r>
            <a:r>
              <a:rPr lang="en-US" sz="2400" dirty="0" smtClean="0">
                <a:latin typeface="Book Antiqua" pitchFamily="18" charset="0"/>
                <a:cs typeface="Calibri" panose="020F0502020204030204" pitchFamily="34" charset="0"/>
              </a:rPr>
              <a:t> Access Management: Policies &amp; Permissions</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  Policies and Groups</a:t>
            </a:r>
          </a:p>
          <a:p>
            <a:pPr marL="285750" indent="-285750">
              <a:lnSpc>
                <a:spcPct val="200000"/>
              </a:lnSpc>
              <a:buFont typeface="Wingdings" pitchFamily="2" charset="2"/>
              <a:buChar char="q"/>
            </a:pPr>
            <a:r>
              <a:rPr lang="en-US" sz="2400" dirty="0" smtClean="0">
                <a:latin typeface="Book Antiqua" pitchFamily="18" charset="0"/>
                <a:cs typeface="Calibri" panose="020F0502020204030204" pitchFamily="34" charset="0"/>
              </a:rPr>
              <a:t>IAM</a:t>
            </a:r>
            <a:r>
              <a:rPr lang="en-US" sz="2400" dirty="0" smtClean="0">
                <a:latin typeface="Book Antiqua" pitchFamily="18" charset="0"/>
                <a:cs typeface="Calibri" panose="020F0502020204030204" pitchFamily="34" charset="0"/>
              </a:rPr>
              <a:t> </a:t>
            </a:r>
            <a:r>
              <a:rPr lang="en-US" sz="2400" dirty="0" smtClean="0">
                <a:latin typeface="Book Antiqua" pitchFamily="18" charset="0"/>
                <a:cs typeface="Calibri" panose="020F0502020204030204" pitchFamily="34" charset="0"/>
              </a:rPr>
              <a:t>Roles</a:t>
            </a:r>
            <a:endParaRPr lang="en-US" sz="2400" dirty="0">
              <a:latin typeface="Book Antiqua" pitchFamily="18" charset="0"/>
            </a:endParaRPr>
          </a:p>
          <a:p>
            <a:pPr marL="285750" indent="-285750">
              <a:lnSpc>
                <a:spcPct val="200000"/>
              </a:lnSpc>
              <a:buFont typeface="Wingdings" pitchFamily="2" charset="2"/>
              <a:buChar char="q"/>
            </a:pPr>
            <a:endParaRPr lang="en-US" sz="2000" dirty="0" smtClean="0">
              <a:latin typeface="Book Antiqua" pitchFamily="18" charset="0"/>
            </a:endParaRP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5641"/>
            <a:ext cx="12623800" cy="923330"/>
          </a:xfrm>
          <a:prstGeom prst="rect">
            <a:avLst/>
          </a:prstGeom>
          <a:noFill/>
        </p:spPr>
        <p:txBody>
          <a:bodyPr wrap="square" rtlCol="0">
            <a:spAutoFit/>
          </a:bodyPr>
          <a:lstStyle/>
          <a:p>
            <a:pPr algn="ctr"/>
            <a:r>
              <a:rPr lang="en-US" sz="5400" b="1" dirty="0" smtClean="0">
                <a:solidFill>
                  <a:srgbClr val="DA7608"/>
                </a:solidFill>
                <a:latin typeface="Book Antiqua" pitchFamily="18" charset="0"/>
              </a:rPr>
              <a:t>What is IAM?</a:t>
            </a:r>
            <a:endParaRPr lang="en-US" sz="5400" b="1" dirty="0">
              <a:solidFill>
                <a:srgbClr val="DA7608"/>
              </a:solidFill>
              <a:latin typeface="Book Antiqua" pitchFamily="18" charset="0"/>
            </a:endParaRPr>
          </a:p>
        </p:txBody>
      </p:sp>
      <p:sp>
        <p:nvSpPr>
          <p:cNvPr id="3" name="TextBox 2"/>
          <p:cNvSpPr txBox="1"/>
          <p:nvPr/>
        </p:nvSpPr>
        <p:spPr>
          <a:xfrm>
            <a:off x="792583" y="1524000"/>
            <a:ext cx="11831217" cy="2769989"/>
          </a:xfrm>
          <a:prstGeom prst="rect">
            <a:avLst/>
          </a:prstGeom>
          <a:noFill/>
        </p:spPr>
        <p:txBody>
          <a:bodyPr wrap="square" rtlCol="0">
            <a:spAutoFit/>
          </a:bodyPr>
          <a:lstStyle/>
          <a:p>
            <a:pPr>
              <a:lnSpc>
                <a:spcPct val="150000"/>
              </a:lnSpc>
            </a:pPr>
            <a:r>
              <a:rPr lang="en-US" sz="2400" dirty="0" smtClean="0">
                <a:latin typeface="Book Antiqua" pitchFamily="18" charset="0"/>
              </a:rPr>
              <a:t>Amazon Identity and Access management is web service which is helps you to securely access and manage your aws resources  for your users. You use IAM to control who can use your AWS console(authentication) and how they can use your resources(authorization).</a:t>
            </a:r>
            <a:endParaRPr lang="en-US" sz="2400" dirty="0">
              <a:latin typeface="Book Antiqua" pitchFamily="18" charset="0"/>
            </a:endParaRPr>
          </a:p>
          <a:p>
            <a:pPr>
              <a:lnSpc>
                <a:spcPct val="150000"/>
              </a:lnSpc>
            </a:pPr>
            <a:r>
              <a:rPr lang="en-US" sz="2000" dirty="0" smtClean="0">
                <a:latin typeface="Book Antiqua" pitchFamily="18" charset="0"/>
              </a:rPr>
              <a:t> </a:t>
            </a:r>
            <a:endParaRPr lang="en-US" sz="2000" dirty="0">
              <a:latin typeface="Book Antiqua"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4495800"/>
            <a:ext cx="5334000" cy="3954185"/>
          </a:xfrm>
          <a:prstGeom prst="rect">
            <a:avLst/>
          </a:prstGeom>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1869"/>
            <a:ext cx="12623800" cy="1066800"/>
          </a:xfrm>
        </p:spPr>
        <p:txBody>
          <a:bodyPr>
            <a:normAutofit/>
          </a:bodyPr>
          <a:lstStyle/>
          <a:p>
            <a:pPr algn="ctr"/>
            <a:r>
              <a:rPr lang="en-US" sz="5400" b="1" dirty="0" smtClean="0">
                <a:solidFill>
                  <a:schemeClr val="accent1">
                    <a:lumMod val="75000"/>
                  </a:schemeClr>
                </a:solidFill>
                <a:latin typeface="Book Antiqua" pitchFamily="18" charset="0"/>
              </a:rPr>
              <a:t>Features of IAM</a:t>
            </a:r>
            <a:endParaRPr lang="en-US" sz="5400" b="1" dirty="0">
              <a:solidFill>
                <a:schemeClr val="accent1">
                  <a:lumMod val="75000"/>
                </a:schemeClr>
              </a:solidFill>
              <a:latin typeface="Book Antiqua" pitchFamily="18" charset="0"/>
            </a:endParaRPr>
          </a:p>
        </p:txBody>
      </p:sp>
      <p:sp>
        <p:nvSpPr>
          <p:cNvPr id="3" name="TextBox 2"/>
          <p:cNvSpPr txBox="1"/>
          <p:nvPr/>
        </p:nvSpPr>
        <p:spPr>
          <a:xfrm>
            <a:off x="1389224" y="1905000"/>
            <a:ext cx="9959778" cy="5632311"/>
          </a:xfrm>
          <a:prstGeom prst="rect">
            <a:avLst/>
          </a:prstGeom>
          <a:noFill/>
        </p:spPr>
        <p:txBody>
          <a:bodyPr wrap="none" rtlCol="0">
            <a:spAutoFit/>
          </a:bodyPr>
          <a:lstStyle/>
          <a:p>
            <a:pPr marL="285750" indent="-285750">
              <a:lnSpc>
                <a:spcPct val="150000"/>
              </a:lnSpc>
              <a:buFont typeface="Wingdings" pitchFamily="2" charset="2"/>
              <a:buChar char="q"/>
            </a:pPr>
            <a:r>
              <a:rPr lang="en-US" sz="2400" dirty="0" smtClean="0">
                <a:latin typeface="Book Antiqua" pitchFamily="18" charset="0"/>
              </a:rPr>
              <a:t> Shared access to your AWS account.</a:t>
            </a:r>
          </a:p>
          <a:p>
            <a:pPr marL="285750" indent="-285750">
              <a:lnSpc>
                <a:spcPct val="150000"/>
              </a:lnSpc>
              <a:buFont typeface="Wingdings" pitchFamily="2" charset="2"/>
              <a:buChar char="q"/>
            </a:pPr>
            <a:r>
              <a:rPr lang="en-US" sz="2400" dirty="0" smtClean="0">
                <a:latin typeface="Book Antiqua" pitchFamily="18" charset="0"/>
              </a:rPr>
              <a:t> Granular permissions.</a:t>
            </a:r>
          </a:p>
          <a:p>
            <a:pPr marL="285750" indent="-285750">
              <a:lnSpc>
                <a:spcPct val="150000"/>
              </a:lnSpc>
              <a:buFont typeface="Wingdings" pitchFamily="2" charset="2"/>
              <a:buChar char="q"/>
            </a:pPr>
            <a:r>
              <a:rPr lang="en-US" sz="2400" dirty="0" smtClean="0">
                <a:latin typeface="Book Antiqua" pitchFamily="18" charset="0"/>
              </a:rPr>
              <a:t> Secure access to AWS resources for application that run on AWS EC2.</a:t>
            </a:r>
          </a:p>
          <a:p>
            <a:pPr marL="285750" indent="-285750">
              <a:lnSpc>
                <a:spcPct val="150000"/>
              </a:lnSpc>
              <a:buFont typeface="Wingdings" pitchFamily="2" charset="2"/>
              <a:buChar char="q"/>
            </a:pPr>
            <a:r>
              <a:rPr lang="en-US" sz="2400" dirty="0" smtClean="0">
                <a:latin typeface="Book Antiqua" pitchFamily="18" charset="0"/>
              </a:rPr>
              <a:t> Multi-factor authentication(MFA).</a:t>
            </a:r>
          </a:p>
          <a:p>
            <a:pPr marL="285750" indent="-285750">
              <a:lnSpc>
                <a:spcPct val="150000"/>
              </a:lnSpc>
              <a:buFont typeface="Wingdings" pitchFamily="2" charset="2"/>
              <a:buChar char="q"/>
            </a:pPr>
            <a:r>
              <a:rPr lang="en-US" sz="2400" dirty="0" smtClean="0">
                <a:latin typeface="Book Antiqua" pitchFamily="18" charset="0"/>
              </a:rPr>
              <a:t> Identity federation.</a:t>
            </a:r>
          </a:p>
          <a:p>
            <a:pPr marL="285750" indent="-285750">
              <a:lnSpc>
                <a:spcPct val="150000"/>
              </a:lnSpc>
              <a:buFont typeface="Wingdings" pitchFamily="2" charset="2"/>
              <a:buChar char="q"/>
            </a:pPr>
            <a:r>
              <a:rPr lang="en-US" sz="2400" dirty="0" smtClean="0">
                <a:latin typeface="Book Antiqua" pitchFamily="18" charset="0"/>
              </a:rPr>
              <a:t> Identity information for assurance.</a:t>
            </a:r>
          </a:p>
          <a:p>
            <a:pPr marL="285750" indent="-285750">
              <a:lnSpc>
                <a:spcPct val="150000"/>
              </a:lnSpc>
              <a:buFont typeface="Wingdings" pitchFamily="2" charset="2"/>
              <a:buChar char="q"/>
            </a:pPr>
            <a:r>
              <a:rPr lang="en-US" sz="2400" dirty="0" smtClean="0">
                <a:latin typeface="Book Antiqua" pitchFamily="18" charset="0"/>
              </a:rPr>
              <a:t> PCI DSS compliance. </a:t>
            </a:r>
          </a:p>
          <a:p>
            <a:pPr marL="285750" indent="-285750">
              <a:lnSpc>
                <a:spcPct val="150000"/>
              </a:lnSpc>
              <a:buFont typeface="Wingdings" pitchFamily="2" charset="2"/>
              <a:buChar char="q"/>
            </a:pPr>
            <a:r>
              <a:rPr lang="en-US" sz="2400" dirty="0" smtClean="0">
                <a:latin typeface="Book Antiqua" pitchFamily="18" charset="0"/>
              </a:rPr>
              <a:t> Integrated with many AWS services.</a:t>
            </a:r>
          </a:p>
          <a:p>
            <a:pPr marL="285750" indent="-285750">
              <a:lnSpc>
                <a:spcPct val="150000"/>
              </a:lnSpc>
              <a:buFont typeface="Wingdings" pitchFamily="2" charset="2"/>
              <a:buChar char="q"/>
            </a:pPr>
            <a:r>
              <a:rPr lang="en-US" sz="2400" dirty="0" smtClean="0">
                <a:latin typeface="Book Antiqua" pitchFamily="18" charset="0"/>
              </a:rPr>
              <a:t> Eventually consistence.</a:t>
            </a:r>
          </a:p>
          <a:p>
            <a:pPr marL="285750" indent="-285750">
              <a:lnSpc>
                <a:spcPct val="150000"/>
              </a:lnSpc>
              <a:buFont typeface="Wingdings" pitchFamily="2" charset="2"/>
              <a:buChar char="q"/>
            </a:pPr>
            <a:r>
              <a:rPr lang="en-US" sz="2400" dirty="0" smtClean="0">
                <a:latin typeface="Book Antiqua" pitchFamily="18" charset="0"/>
              </a:rPr>
              <a:t> Free to use.</a:t>
            </a:r>
            <a:endParaRPr lang="en-US" sz="2400" dirty="0">
              <a:latin typeface="Book Antiqua" pitchFamily="18" charset="0"/>
            </a:endParaRPr>
          </a:p>
        </p:txBody>
      </p:sp>
      <p:pic>
        <p:nvPicPr>
          <p:cNvPr id="4" name="Picture 2" descr="Image result for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302" y="3657600"/>
            <a:ext cx="4970498" cy="403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214771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 y="343419"/>
            <a:ext cx="12623800" cy="1016000"/>
          </a:xfrm>
        </p:spPr>
        <p:txBody>
          <a:bodyPr>
            <a:normAutofit/>
          </a:bodyPr>
          <a:lstStyle/>
          <a:p>
            <a:pPr algn="ctr"/>
            <a:r>
              <a:rPr lang="en-US" sz="5400" b="1" dirty="0" smtClean="0">
                <a:solidFill>
                  <a:srgbClr val="DA7608"/>
                </a:solidFill>
                <a:latin typeface="Book Antiqua" pitchFamily="18" charset="0"/>
              </a:rPr>
              <a:t>Accessing IAM</a:t>
            </a:r>
            <a:endParaRPr lang="en-US" sz="5400" b="1" dirty="0">
              <a:solidFill>
                <a:srgbClr val="DA7608"/>
              </a:solidFill>
              <a:latin typeface="Book Antiqua" pitchFamily="18" charset="0"/>
            </a:endParaRPr>
          </a:p>
        </p:txBody>
      </p:sp>
      <p:sp>
        <p:nvSpPr>
          <p:cNvPr id="3" name="Content Placeholder 2"/>
          <p:cNvSpPr>
            <a:spLocks noGrp="1"/>
          </p:cNvSpPr>
          <p:nvPr>
            <p:ph idx="1"/>
          </p:nvPr>
        </p:nvSpPr>
        <p:spPr>
          <a:xfrm>
            <a:off x="508000" y="1524000"/>
            <a:ext cx="12192000" cy="7239000"/>
          </a:xfrm>
        </p:spPr>
        <p:txBody>
          <a:bodyPr>
            <a:noAutofit/>
          </a:bodyPr>
          <a:lstStyle/>
          <a:p>
            <a:pPr marL="0" indent="0">
              <a:buNone/>
            </a:pPr>
            <a:r>
              <a:rPr lang="en-US" dirty="0" smtClean="0">
                <a:solidFill>
                  <a:schemeClr val="tx1"/>
                </a:solidFill>
                <a:latin typeface="Book Antiqua" pitchFamily="18" charset="0"/>
              </a:rPr>
              <a:t>You can work with AWS IAM in any of following way:</a:t>
            </a:r>
          </a:p>
          <a:p>
            <a:pPr>
              <a:lnSpc>
                <a:spcPct val="110000"/>
              </a:lnSpc>
              <a:buClrTx/>
              <a:buFont typeface="Wingdings" pitchFamily="2" charset="2"/>
              <a:buChar char="q"/>
            </a:pPr>
            <a:r>
              <a:rPr lang="en-US" dirty="0" smtClean="0">
                <a:solidFill>
                  <a:schemeClr val="tx1"/>
                </a:solidFill>
                <a:latin typeface="Book Antiqua" pitchFamily="18" charset="0"/>
              </a:rPr>
              <a:t>AWS management console</a:t>
            </a:r>
          </a:p>
          <a:p>
            <a:pPr marL="0" indent="0">
              <a:lnSpc>
                <a:spcPct val="110000"/>
              </a:lnSpc>
              <a:buNone/>
            </a:pPr>
            <a:r>
              <a:rPr lang="en-US" dirty="0" smtClean="0">
                <a:solidFill>
                  <a:schemeClr val="tx1"/>
                </a:solidFill>
                <a:latin typeface="Book Antiqua" pitchFamily="18" charset="0"/>
              </a:rPr>
              <a:t>      The console is a browser-based interface to mange IAM and AWS resources.</a:t>
            </a:r>
          </a:p>
          <a:p>
            <a:pPr>
              <a:lnSpc>
                <a:spcPct val="110000"/>
              </a:lnSpc>
              <a:buClrTx/>
              <a:buFont typeface="Wingdings" pitchFamily="2" charset="2"/>
              <a:buChar char="q"/>
            </a:pPr>
            <a:r>
              <a:rPr lang="en-US" dirty="0" smtClean="0">
                <a:solidFill>
                  <a:schemeClr val="tx1"/>
                </a:solidFill>
                <a:latin typeface="Book Antiqua" pitchFamily="18" charset="0"/>
              </a:rPr>
              <a:t>AWS Command Line Tools</a:t>
            </a:r>
          </a:p>
          <a:p>
            <a:pPr marL="0" indent="0">
              <a:lnSpc>
                <a:spcPct val="110000"/>
              </a:lnSpc>
              <a:buNone/>
            </a:pPr>
            <a:r>
              <a:rPr lang="en-US" dirty="0" smtClean="0">
                <a:solidFill>
                  <a:schemeClr val="tx1"/>
                </a:solidFill>
                <a:latin typeface="Book Antiqua" pitchFamily="18" charset="0"/>
              </a:rPr>
              <a:t>      You </a:t>
            </a:r>
            <a:r>
              <a:rPr lang="en-US" dirty="0">
                <a:solidFill>
                  <a:schemeClr val="tx1"/>
                </a:solidFill>
                <a:latin typeface="Book Antiqua" pitchFamily="18" charset="0"/>
              </a:rPr>
              <a:t>can use the AWS command line tools to issue commands at </a:t>
            </a:r>
            <a:r>
              <a:rPr lang="en-US" dirty="0" smtClean="0">
                <a:solidFill>
                  <a:schemeClr val="tx1"/>
                </a:solidFill>
                <a:latin typeface="Book Antiqua" pitchFamily="18" charset="0"/>
              </a:rPr>
              <a:t>your system's </a:t>
            </a:r>
          </a:p>
          <a:p>
            <a:pPr marL="0" indent="0">
              <a:lnSpc>
                <a:spcPct val="110000"/>
              </a:lnSpc>
              <a:buNone/>
            </a:pPr>
            <a:r>
              <a:rPr lang="en-US" dirty="0">
                <a:solidFill>
                  <a:schemeClr val="tx1"/>
                </a:solidFill>
                <a:latin typeface="Book Antiqua" pitchFamily="18" charset="0"/>
              </a:rPr>
              <a:t> </a:t>
            </a:r>
            <a:r>
              <a:rPr lang="en-US" dirty="0" smtClean="0">
                <a:solidFill>
                  <a:schemeClr val="tx1"/>
                </a:solidFill>
                <a:latin typeface="Book Antiqua" pitchFamily="18" charset="0"/>
              </a:rPr>
              <a:t>     command </a:t>
            </a:r>
            <a:r>
              <a:rPr lang="en-US" dirty="0">
                <a:solidFill>
                  <a:schemeClr val="tx1"/>
                </a:solidFill>
                <a:latin typeface="Book Antiqua" pitchFamily="18" charset="0"/>
              </a:rPr>
              <a:t>line to perform IAM and AWS </a:t>
            </a:r>
            <a:r>
              <a:rPr lang="en-US" dirty="0" smtClean="0">
                <a:solidFill>
                  <a:schemeClr val="tx1"/>
                </a:solidFill>
                <a:latin typeface="Book Antiqua" pitchFamily="18" charset="0"/>
              </a:rPr>
              <a:t>tasks.</a:t>
            </a:r>
          </a:p>
          <a:p>
            <a:pPr>
              <a:lnSpc>
                <a:spcPct val="110000"/>
              </a:lnSpc>
              <a:buClrTx/>
              <a:buFont typeface="Wingdings" pitchFamily="2" charset="2"/>
              <a:buChar char="q"/>
            </a:pPr>
            <a:r>
              <a:rPr lang="en-US" dirty="0" smtClean="0">
                <a:solidFill>
                  <a:schemeClr val="tx1"/>
                </a:solidFill>
                <a:latin typeface="Book Antiqua" pitchFamily="18" charset="0"/>
              </a:rPr>
              <a:t>AWS SDKs</a:t>
            </a:r>
          </a:p>
          <a:p>
            <a:pPr marL="0" indent="0">
              <a:lnSpc>
                <a:spcPct val="110000"/>
              </a:lnSpc>
              <a:buNone/>
            </a:pPr>
            <a:r>
              <a:rPr lang="en-US" dirty="0" smtClean="0">
                <a:solidFill>
                  <a:schemeClr val="tx1"/>
                </a:solidFill>
                <a:latin typeface="Book Antiqua" pitchFamily="18" charset="0"/>
              </a:rPr>
              <a:t>      AWS </a:t>
            </a:r>
            <a:r>
              <a:rPr lang="en-US" dirty="0">
                <a:solidFill>
                  <a:schemeClr val="tx1"/>
                </a:solidFill>
                <a:latin typeface="Book Antiqua" pitchFamily="18" charset="0"/>
              </a:rPr>
              <a:t>provides SDKs (software development kits) that consist of libraries and sample </a:t>
            </a:r>
            <a:endParaRPr lang="en-US" dirty="0" smtClean="0">
              <a:solidFill>
                <a:schemeClr val="tx1"/>
              </a:solidFill>
              <a:latin typeface="Book Antiqua" pitchFamily="18" charset="0"/>
            </a:endParaRPr>
          </a:p>
          <a:p>
            <a:pPr marL="0" indent="0">
              <a:lnSpc>
                <a:spcPct val="110000"/>
              </a:lnSpc>
              <a:buNone/>
            </a:pPr>
            <a:r>
              <a:rPr lang="en-US" dirty="0">
                <a:solidFill>
                  <a:schemeClr val="tx1"/>
                </a:solidFill>
                <a:latin typeface="Book Antiqua" pitchFamily="18" charset="0"/>
              </a:rPr>
              <a:t> </a:t>
            </a:r>
            <a:r>
              <a:rPr lang="en-US" dirty="0" smtClean="0">
                <a:solidFill>
                  <a:schemeClr val="tx1"/>
                </a:solidFill>
                <a:latin typeface="Book Antiqua" pitchFamily="18" charset="0"/>
              </a:rPr>
              <a:t>     code </a:t>
            </a:r>
            <a:r>
              <a:rPr lang="en-US" dirty="0">
                <a:solidFill>
                  <a:schemeClr val="tx1"/>
                </a:solidFill>
                <a:latin typeface="Book Antiqua" pitchFamily="18" charset="0"/>
              </a:rPr>
              <a:t>for various programming languages and platforms (Java, Python, Ruby, .NET</a:t>
            </a:r>
            <a:r>
              <a:rPr lang="en-US" dirty="0" smtClean="0">
                <a:solidFill>
                  <a:schemeClr val="tx1"/>
                </a:solidFill>
                <a:latin typeface="Book Antiqua" pitchFamily="18" charset="0"/>
              </a:rPr>
              <a:t>,</a:t>
            </a:r>
          </a:p>
          <a:p>
            <a:pPr marL="0" indent="0">
              <a:lnSpc>
                <a:spcPct val="110000"/>
              </a:lnSpc>
              <a:buNone/>
            </a:pPr>
            <a:r>
              <a:rPr lang="en-US" dirty="0">
                <a:solidFill>
                  <a:schemeClr val="tx1"/>
                </a:solidFill>
                <a:latin typeface="Book Antiqua" pitchFamily="18" charset="0"/>
              </a:rPr>
              <a:t> </a:t>
            </a:r>
            <a:r>
              <a:rPr lang="en-US" dirty="0" smtClean="0">
                <a:solidFill>
                  <a:schemeClr val="tx1"/>
                </a:solidFill>
                <a:latin typeface="Book Antiqua" pitchFamily="18" charset="0"/>
              </a:rPr>
              <a:t>     </a:t>
            </a:r>
            <a:r>
              <a:rPr lang="en-US" dirty="0" err="1">
                <a:solidFill>
                  <a:schemeClr val="tx1"/>
                </a:solidFill>
                <a:latin typeface="Book Antiqua" pitchFamily="18" charset="0"/>
              </a:rPr>
              <a:t>iOS</a:t>
            </a:r>
            <a:r>
              <a:rPr lang="en-US" dirty="0">
                <a:solidFill>
                  <a:schemeClr val="tx1"/>
                </a:solidFill>
                <a:latin typeface="Book Antiqua" pitchFamily="18" charset="0"/>
              </a:rPr>
              <a:t>, Android, etc.).</a:t>
            </a:r>
            <a:endParaRPr lang="en-US" dirty="0" smtClean="0">
              <a:solidFill>
                <a:schemeClr val="tx1"/>
              </a:solidFill>
              <a:latin typeface="Book Antiqua" pitchFamily="18" charset="0"/>
            </a:endParaRPr>
          </a:p>
          <a:p>
            <a:pPr>
              <a:lnSpc>
                <a:spcPct val="110000"/>
              </a:lnSpc>
              <a:buClrTx/>
              <a:buFont typeface="Wingdings" pitchFamily="2" charset="2"/>
              <a:buChar char="q"/>
            </a:pPr>
            <a:r>
              <a:rPr lang="en-US" dirty="0" smtClean="0">
                <a:solidFill>
                  <a:schemeClr val="tx1"/>
                </a:solidFill>
                <a:latin typeface="Book Antiqua" pitchFamily="18" charset="0"/>
              </a:rPr>
              <a:t>IAM HTTPS API</a:t>
            </a:r>
          </a:p>
          <a:p>
            <a:pPr marL="0" indent="0">
              <a:lnSpc>
                <a:spcPct val="110000"/>
              </a:lnSpc>
              <a:buNone/>
            </a:pPr>
            <a:r>
              <a:rPr lang="en-US" dirty="0" smtClean="0">
                <a:solidFill>
                  <a:schemeClr val="tx1"/>
                </a:solidFill>
                <a:latin typeface="Book Antiqua" pitchFamily="18" charset="0"/>
              </a:rPr>
              <a:t>     You </a:t>
            </a:r>
            <a:r>
              <a:rPr lang="en-US" dirty="0">
                <a:solidFill>
                  <a:schemeClr val="tx1"/>
                </a:solidFill>
                <a:latin typeface="Book Antiqua" pitchFamily="18" charset="0"/>
              </a:rPr>
              <a:t>can access IAM and AWS programmatically by using the IAM HTTPS API</a:t>
            </a:r>
            <a:r>
              <a:rPr lang="en-US" dirty="0" smtClean="0">
                <a:solidFill>
                  <a:schemeClr val="tx1"/>
                </a:solidFill>
                <a:latin typeface="Book Antiqua" pitchFamily="18" charset="0"/>
              </a:rPr>
              <a:t>,</a:t>
            </a:r>
          </a:p>
          <a:p>
            <a:pPr marL="0" indent="0">
              <a:lnSpc>
                <a:spcPct val="110000"/>
              </a:lnSpc>
              <a:buNone/>
            </a:pPr>
            <a:r>
              <a:rPr lang="en-US" dirty="0">
                <a:solidFill>
                  <a:schemeClr val="tx1"/>
                </a:solidFill>
                <a:latin typeface="Book Antiqua" pitchFamily="18" charset="0"/>
              </a:rPr>
              <a:t> </a:t>
            </a:r>
            <a:r>
              <a:rPr lang="en-US" dirty="0" smtClean="0">
                <a:solidFill>
                  <a:schemeClr val="tx1"/>
                </a:solidFill>
                <a:latin typeface="Book Antiqua" pitchFamily="18" charset="0"/>
              </a:rPr>
              <a:t>     </a:t>
            </a:r>
            <a:r>
              <a:rPr lang="en-US" dirty="0">
                <a:solidFill>
                  <a:schemeClr val="tx1"/>
                </a:solidFill>
                <a:latin typeface="Book Antiqua" pitchFamily="18" charset="0"/>
              </a:rPr>
              <a:t>which lets you issue HTTPS requests directly to the service.</a:t>
            </a:r>
            <a:endParaRPr lang="en-US" dirty="0" smtClean="0">
              <a:solidFill>
                <a:schemeClr val="tx1"/>
              </a:solidFill>
              <a:latin typeface="Book Antiqua" pitchFamily="18" charset="0"/>
            </a:endParaRPr>
          </a:p>
          <a:p>
            <a:pPr marL="0" indent="0">
              <a:buNone/>
            </a:pPr>
            <a:endParaRPr lang="en-US" dirty="0">
              <a:solidFill>
                <a:schemeClr val="tx1"/>
              </a:solidFill>
            </a:endParaRP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2"/>
          <a:stretch>
            <a:fillRect/>
          </a:stretch>
        </p:blipFill>
        <p:spPr>
          <a:xfrm>
            <a:off x="25918" y="13219"/>
            <a:ext cx="2104813" cy="838200"/>
          </a:xfrm>
          <a:prstGeom prst="rect">
            <a:avLst/>
          </a:prstGeom>
        </p:spPr>
      </p:pic>
    </p:spTree>
    <p:extLst>
      <p:ext uri="{BB962C8B-B14F-4D97-AF65-F5344CB8AC3E}">
        <p14:creationId xmlns:p14="http://schemas.microsoft.com/office/powerpoint/2010/main" val="330059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171" y="724909"/>
            <a:ext cx="12458441" cy="1754326"/>
          </a:xfrm>
          <a:prstGeom prst="rect">
            <a:avLst/>
          </a:prstGeom>
        </p:spPr>
        <p:txBody>
          <a:bodyPr wrap="square">
            <a:spAutoFit/>
          </a:bodyPr>
          <a:lstStyle/>
          <a:p>
            <a:pPr algn="ctr">
              <a:spcBef>
                <a:spcPct val="0"/>
              </a:spcBef>
            </a:pPr>
            <a:r>
              <a:rPr lang="en-US" sz="5400" b="1" dirty="0" smtClean="0">
                <a:solidFill>
                  <a:schemeClr val="accent1"/>
                </a:solidFill>
                <a:latin typeface="Book Antiqua" pitchFamily="18" charset="0"/>
                <a:ea typeface="+mj-ea"/>
                <a:cs typeface="Calibri" panose="020F0502020204030204" pitchFamily="34" charset="0"/>
              </a:rPr>
              <a:t> </a:t>
            </a:r>
            <a:r>
              <a:rPr lang="en-US" sz="5400" b="1" dirty="0" smtClean="0">
                <a:solidFill>
                  <a:srgbClr val="DA7608"/>
                </a:solidFill>
                <a:latin typeface="Book Antiqua" pitchFamily="18" charset="0"/>
                <a:ea typeface="+mj-ea"/>
                <a:cs typeface="Calibri" panose="020F0502020204030204" pitchFamily="34" charset="0"/>
              </a:rPr>
              <a:t>Overview of Identity Management: Users</a:t>
            </a:r>
            <a:endParaRPr lang="en-US" sz="5400" b="1" dirty="0">
              <a:solidFill>
                <a:srgbClr val="DA7608"/>
              </a:solidFill>
              <a:latin typeface="Book Antiqua" pitchFamily="18" charset="0"/>
              <a:ea typeface="+mj-ea"/>
              <a:cs typeface="Calibri" panose="020F0502020204030204" pitchFamily="34" charset="0"/>
            </a:endParaRPr>
          </a:p>
        </p:txBody>
      </p:sp>
      <p:sp>
        <p:nvSpPr>
          <p:cNvPr id="3" name="TextBox 2"/>
          <p:cNvSpPr txBox="1"/>
          <p:nvPr/>
        </p:nvSpPr>
        <p:spPr>
          <a:xfrm>
            <a:off x="784288" y="2667000"/>
            <a:ext cx="11692813" cy="4524315"/>
          </a:xfrm>
          <a:prstGeom prst="rect">
            <a:avLst/>
          </a:prstGeom>
          <a:noFill/>
        </p:spPr>
        <p:txBody>
          <a:bodyPr wrap="square" rtlCol="0">
            <a:spAutoFit/>
          </a:bodyPr>
          <a:lstStyle/>
          <a:p>
            <a:r>
              <a:rPr lang="en-US" sz="2400" dirty="0">
                <a:latin typeface="Book Antiqua" pitchFamily="18" charset="0"/>
              </a:rPr>
              <a:t>For greater security and organization, you can give access to your AWS account to specific users—identities that you create with custom permissions. You can further simplify access for those users by federating existing identities into AWS</a:t>
            </a:r>
            <a:r>
              <a:rPr lang="en-US" sz="2400" dirty="0" smtClean="0">
                <a:latin typeface="Book Antiqua" pitchFamily="18" charset="0"/>
              </a:rPr>
              <a:t>.</a:t>
            </a:r>
          </a:p>
          <a:p>
            <a:endParaRPr lang="en-US" sz="2400" dirty="0" smtClean="0">
              <a:latin typeface="Book Antiqua" pitchFamily="18" charset="0"/>
            </a:endParaRPr>
          </a:p>
          <a:p>
            <a:r>
              <a:rPr lang="en-US" sz="2400" dirty="0" smtClean="0">
                <a:latin typeface="Book Antiqua" pitchFamily="18" charset="0"/>
              </a:rPr>
              <a:t>Following are the ways to access  your AWS account:</a:t>
            </a:r>
          </a:p>
          <a:p>
            <a:endParaRPr lang="en-US" sz="2400" dirty="0">
              <a:latin typeface="Book Antiqua" pitchFamily="18" charset="0"/>
            </a:endParaRPr>
          </a:p>
          <a:p>
            <a:pPr marL="342900" indent="-342900">
              <a:lnSpc>
                <a:spcPct val="200000"/>
              </a:lnSpc>
              <a:buFont typeface="Wingdings" pitchFamily="2" charset="2"/>
              <a:buChar char="q"/>
            </a:pPr>
            <a:r>
              <a:rPr lang="en-US" sz="2400" dirty="0" smtClean="0">
                <a:latin typeface="Book Antiqua" pitchFamily="18" charset="0"/>
              </a:rPr>
              <a:t>First time access only : Your root user credentials</a:t>
            </a:r>
          </a:p>
          <a:p>
            <a:pPr marL="342900" indent="-342900">
              <a:lnSpc>
                <a:spcPct val="200000"/>
              </a:lnSpc>
              <a:buFont typeface="Wingdings" pitchFamily="2" charset="2"/>
              <a:buChar char="q"/>
            </a:pPr>
            <a:r>
              <a:rPr lang="en-US" sz="2400" dirty="0" smtClean="0">
                <a:latin typeface="Book Antiqua" pitchFamily="18" charset="0"/>
              </a:rPr>
              <a:t>IAM Users</a:t>
            </a:r>
          </a:p>
          <a:p>
            <a:pPr>
              <a:lnSpc>
                <a:spcPct val="200000"/>
              </a:lnSpc>
            </a:pPr>
            <a:endParaRPr lang="en-US" sz="2400" dirty="0">
              <a:latin typeface="Book Antiqua" pitchFamily="18" charset="0"/>
            </a:endParaRPr>
          </a:p>
        </p:txBody>
      </p:sp>
      <p:pic>
        <p:nvPicPr>
          <p:cNvPr id="5" name="Picture 4">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12547600" cy="1143000"/>
          </a:xfrm>
        </p:spPr>
        <p:txBody>
          <a:bodyPr>
            <a:normAutofit/>
          </a:bodyPr>
          <a:lstStyle/>
          <a:p>
            <a:pPr algn="ctr"/>
            <a:r>
              <a:rPr lang="en-US" sz="5400" b="1" dirty="0" smtClean="0">
                <a:solidFill>
                  <a:srgbClr val="DA7608"/>
                </a:solidFill>
                <a:latin typeface="Book Antiqua" pitchFamily="18" charset="0"/>
              </a:rPr>
              <a:t>IAM Users</a:t>
            </a:r>
            <a:endParaRPr lang="en-US" sz="5400" b="1" dirty="0">
              <a:solidFill>
                <a:srgbClr val="DA7608"/>
              </a:solidFill>
              <a:latin typeface="Book Antiqu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83" y="2057400"/>
            <a:ext cx="4343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72833" y="2099388"/>
            <a:ext cx="7162800" cy="6128794"/>
          </a:xfrm>
          <a:prstGeom prst="rect">
            <a:avLst/>
          </a:prstGeom>
          <a:noFill/>
        </p:spPr>
        <p:txBody>
          <a:bodyPr wrap="square" rtlCol="0">
            <a:spAutoFit/>
          </a:bodyPr>
          <a:lstStyle/>
          <a:p>
            <a:pPr marL="342900" indent="-342900">
              <a:lnSpc>
                <a:spcPct val="150000"/>
              </a:lnSpc>
              <a:buFont typeface="Wingdings" pitchFamily="2" charset="2"/>
              <a:buChar char="q"/>
            </a:pPr>
            <a:r>
              <a:rPr lang="en-US" sz="2400" dirty="0">
                <a:latin typeface="Book Antiqua" pitchFamily="18" charset="0"/>
              </a:rPr>
              <a:t>Instead of sharing your root user credentials with others, you can create individual IAM users within your account that correspond to users in your organization. IAM users are not separate accounts; they are users within your </a:t>
            </a:r>
            <a:r>
              <a:rPr lang="en-US" sz="2400" dirty="0" smtClean="0">
                <a:latin typeface="Book Antiqua" pitchFamily="18" charset="0"/>
              </a:rPr>
              <a:t>account</a:t>
            </a:r>
          </a:p>
          <a:p>
            <a:pPr marL="342900" indent="-342900">
              <a:lnSpc>
                <a:spcPct val="150000"/>
              </a:lnSpc>
              <a:buFont typeface="Wingdings" pitchFamily="2" charset="2"/>
              <a:buChar char="q"/>
            </a:pPr>
            <a:r>
              <a:rPr lang="en-US" sz="2400" dirty="0">
                <a:latin typeface="Book Antiqua" pitchFamily="18" charset="0"/>
              </a:rPr>
              <a:t>S</a:t>
            </a:r>
            <a:r>
              <a:rPr lang="en-US" sz="2400" dirty="0" smtClean="0">
                <a:latin typeface="Book Antiqua" pitchFamily="18" charset="0"/>
              </a:rPr>
              <a:t>ome </a:t>
            </a:r>
            <a:r>
              <a:rPr lang="en-US" sz="2400" dirty="0">
                <a:latin typeface="Book Antiqua" pitchFamily="18" charset="0"/>
              </a:rPr>
              <a:t>of the users are actually applications (for example, DevApp1). An IAM user doesn't have to represent an actual person; you can create an IAM user in order to generate an access key for an application that runs in your corporate network and needs AWS access</a:t>
            </a:r>
            <a:r>
              <a:rPr lang="en-US" sz="2400" dirty="0"/>
              <a:t>.</a:t>
            </a:r>
            <a:endParaRPr lang="en-US" sz="2400" dirty="0">
              <a:latin typeface="Book Antiqua" pitchFamily="18" charset="0"/>
            </a:endParaRPr>
          </a:p>
        </p:txBody>
      </p:sp>
      <p:pic>
        <p:nvPicPr>
          <p:cNvPr id="7" name="Picture 6">
            <a:extLst>
              <a:ext uri="{FF2B5EF4-FFF2-40B4-BE49-F238E27FC236}">
                <a16:creationId xmlns:a16="http://schemas.microsoft.com/office/drawing/2014/main" xmlns="" id="{8A5DD169-3856-484B-BC4D-F9B3801EEF3B}"/>
              </a:ext>
            </a:extLst>
          </p:cNvPr>
          <p:cNvPicPr>
            <a:picLocks noChangeAspect="1"/>
          </p:cNvPicPr>
          <p:nvPr/>
        </p:nvPicPr>
        <p:blipFill>
          <a:blip r:embed="rId3"/>
          <a:stretch>
            <a:fillRect/>
          </a:stretch>
        </p:blipFill>
        <p:spPr>
          <a:xfrm>
            <a:off x="25918" y="13219"/>
            <a:ext cx="2104813" cy="838200"/>
          </a:xfrm>
          <a:prstGeom prst="rect">
            <a:avLst/>
          </a:prstGeom>
        </p:spPr>
      </p:pic>
    </p:spTree>
    <p:extLst>
      <p:ext uri="{BB962C8B-B14F-4D97-AF65-F5344CB8AC3E}">
        <p14:creationId xmlns:p14="http://schemas.microsoft.com/office/powerpoint/2010/main" val="203604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0735" y="444990"/>
            <a:ext cx="12700000" cy="923330"/>
          </a:xfrm>
          <a:prstGeom prst="rect">
            <a:avLst/>
          </a:prstGeom>
        </p:spPr>
        <p:txBody>
          <a:bodyPr wrap="square">
            <a:spAutoFit/>
          </a:bodyPr>
          <a:lstStyle/>
          <a:p>
            <a:pPr algn="ctr">
              <a:spcBef>
                <a:spcPct val="0"/>
              </a:spcBef>
            </a:pPr>
            <a:r>
              <a:rPr lang="en-US" sz="5400" b="1" dirty="0" smtClean="0">
                <a:solidFill>
                  <a:srgbClr val="DA7608"/>
                </a:solidFill>
                <a:latin typeface="Book Antiqua" pitchFamily="18" charset="0"/>
              </a:rPr>
              <a:t>Federating Existing users</a:t>
            </a:r>
            <a:endParaRPr lang="en-US" sz="5400" b="1" dirty="0">
              <a:solidFill>
                <a:srgbClr val="DA7608"/>
              </a:solidFill>
              <a:latin typeface="Book Antiqua"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800" y="4114800"/>
            <a:ext cx="9677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93800" y="1828800"/>
            <a:ext cx="11201400" cy="1569660"/>
          </a:xfrm>
          <a:prstGeom prst="rect">
            <a:avLst/>
          </a:prstGeom>
          <a:noFill/>
        </p:spPr>
        <p:txBody>
          <a:bodyPr wrap="square" rtlCol="0">
            <a:spAutoFit/>
          </a:bodyPr>
          <a:lstStyle/>
          <a:p>
            <a:r>
              <a:rPr lang="en-US" sz="2400" dirty="0">
                <a:latin typeface="Book Antiqua" pitchFamily="18" charset="0"/>
              </a:rPr>
              <a:t>Federation is particularly useful in these cases</a:t>
            </a:r>
            <a:r>
              <a:rPr lang="en-US" sz="2400" dirty="0" smtClean="0">
                <a:latin typeface="Book Antiqua" pitchFamily="18" charset="0"/>
              </a:rPr>
              <a:t>:</a:t>
            </a:r>
          </a:p>
          <a:p>
            <a:pPr marL="342900" indent="-342900">
              <a:lnSpc>
                <a:spcPct val="150000"/>
              </a:lnSpc>
              <a:buFont typeface="Wingdings" pitchFamily="2" charset="2"/>
              <a:buChar char="q"/>
            </a:pPr>
            <a:r>
              <a:rPr lang="en-US" sz="2400" dirty="0">
                <a:latin typeface="Book Antiqua" pitchFamily="18" charset="0"/>
              </a:rPr>
              <a:t>Your users already have identities in a corporate directory</a:t>
            </a:r>
            <a:r>
              <a:rPr lang="en-US" sz="2400" dirty="0" smtClean="0">
                <a:latin typeface="Book Antiqua" pitchFamily="18" charset="0"/>
              </a:rPr>
              <a:t>.</a:t>
            </a:r>
          </a:p>
          <a:p>
            <a:pPr marL="342900" indent="-342900">
              <a:lnSpc>
                <a:spcPct val="150000"/>
              </a:lnSpc>
              <a:buFont typeface="Wingdings" pitchFamily="2" charset="2"/>
              <a:buChar char="q"/>
            </a:pPr>
            <a:r>
              <a:rPr lang="en-US" sz="2400" dirty="0">
                <a:latin typeface="Book Antiqua" pitchFamily="18" charset="0"/>
              </a:rPr>
              <a:t>Your users already have Internet identities</a:t>
            </a:r>
            <a:r>
              <a:rPr lang="en-US" sz="2400" b="1" dirty="0">
                <a:latin typeface="Book Antiqua" pitchFamily="18" charset="0"/>
              </a:rPr>
              <a:t>.</a:t>
            </a:r>
            <a:endParaRPr lang="en-US" sz="2400" dirty="0">
              <a:latin typeface="Book Antiqua" pitchFamily="18" charset="0"/>
            </a:endParaRPr>
          </a:p>
        </p:txBody>
      </p:sp>
      <p:pic>
        <p:nvPicPr>
          <p:cNvPr id="6" name="Picture 5">
            <a:extLst>
              <a:ext uri="{FF2B5EF4-FFF2-40B4-BE49-F238E27FC236}">
                <a16:creationId xmlns:a16="http://schemas.microsoft.com/office/drawing/2014/main" xmlns="" id="{8A5DD169-3856-484B-BC4D-F9B3801EEF3B}"/>
              </a:ext>
            </a:extLst>
          </p:cNvPr>
          <p:cNvPicPr>
            <a:picLocks noChangeAspect="1"/>
          </p:cNvPicPr>
          <p:nvPr/>
        </p:nvPicPr>
        <p:blipFill>
          <a:blip r:embed="rId4"/>
          <a:stretch>
            <a:fillRect/>
          </a:stretch>
        </p:blipFill>
        <p:spPr>
          <a:xfrm>
            <a:off x="25918" y="13219"/>
            <a:ext cx="2104813" cy="838200"/>
          </a:xfrm>
          <a:prstGeom prst="rect">
            <a:avLst/>
          </a:prstGeom>
        </p:spPr>
      </p:pic>
    </p:spTree>
    <p:extLst>
      <p:ext uri="{BB962C8B-B14F-4D97-AF65-F5344CB8AC3E}">
        <p14:creationId xmlns:p14="http://schemas.microsoft.com/office/powerpoint/2010/main" val="466931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2612</TotalTime>
  <Words>566</Words>
  <Application>Microsoft Office PowerPoint</Application>
  <PresentationFormat>Custom</PresentationFormat>
  <Paragraphs>63</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PowerPoint Presentation</vt:lpstr>
      <vt:lpstr>PowerPoint Presentation</vt:lpstr>
      <vt:lpstr>PowerPoint Presentation</vt:lpstr>
      <vt:lpstr>PowerPoint Presentation</vt:lpstr>
      <vt:lpstr>Features of IAM</vt:lpstr>
      <vt:lpstr>Accessing IAM</vt:lpstr>
      <vt:lpstr>PowerPoint Presentation</vt:lpstr>
      <vt:lpstr>IAM Users</vt:lpstr>
      <vt:lpstr>PowerPoint Presentation</vt:lpstr>
      <vt:lpstr>PowerPoint Presentation</vt:lpstr>
      <vt:lpstr>Policies &amp; Groups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Administrator</cp:lastModifiedBy>
  <cp:revision>477</cp:revision>
  <dcterms:created xsi:type="dcterms:W3CDTF">2017-09-06T14:27:35Z</dcterms:created>
  <dcterms:modified xsi:type="dcterms:W3CDTF">2017-12-01T06:57:13Z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2017-09-06T00:00:00Z</vt:filetime>
  </property>
  <property fmtid="{D5CDD505-2E9C-101B-9397-08002B2CF9AE}" pid="3" name="LastSaved">
    <vt:filetime>2017-09-06T00:00:00Z</vt:filetime>
  </property>
</Properties>
</file>