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15"/>
  </p:notesMasterIdLst>
  <p:sldIdLst>
    <p:sldId id="431" r:id="rId2"/>
    <p:sldId id="401" r:id="rId3"/>
    <p:sldId id="257" r:id="rId4"/>
    <p:sldId id="356" r:id="rId5"/>
    <p:sldId id="433" r:id="rId6"/>
    <p:sldId id="432" r:id="rId7"/>
    <p:sldId id="429" r:id="rId8"/>
    <p:sldId id="360" r:id="rId9"/>
    <p:sldId id="434" r:id="rId10"/>
    <p:sldId id="430" r:id="rId11"/>
    <p:sldId id="387" r:id="rId12"/>
    <p:sldId id="378" r:id="rId13"/>
    <p:sldId id="379" r:id="rId14"/>
  </p:sldIdLst>
  <p:sldSz cx="16256000" cy="9144000"/>
  <p:notesSz cx="16256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76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p:cViewPr varScale="1">
        <p:scale>
          <a:sx n="51" d="100"/>
          <a:sy n="51" d="100"/>
        </p:scale>
        <p:origin x="-750"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07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77457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3215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1652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8940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81316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1289"/>
            <a:ext cx="16256000" cy="9155289"/>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009423" y="3206046"/>
            <a:ext cx="10355915" cy="2195069"/>
          </a:xfrm>
        </p:spPr>
        <p:txBody>
          <a:bodyPr anchor="b">
            <a:noAutofit/>
          </a:bodyPr>
          <a:lstStyle>
            <a:lvl1pPr algn="r">
              <a:defRPr sz="72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423" y="5401111"/>
            <a:ext cx="10355915" cy="1462532"/>
          </a:xfrm>
        </p:spPr>
        <p:txBody>
          <a:bodyPr anchor="t"/>
          <a:lstStyle>
            <a:lvl1pPr marL="0" indent="0" algn="r">
              <a:buNone/>
              <a:defRPr>
                <a:solidFill>
                  <a:schemeClr val="tx1">
                    <a:lumMod val="50000"/>
                    <a:lumOff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923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03113" y="812800"/>
            <a:ext cx="11462224" cy="4538133"/>
          </a:xfrm>
        </p:spPr>
        <p:txBody>
          <a:bodyPr anchor="ctr">
            <a:normAutofit/>
          </a:bodyPr>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03113" y="5960533"/>
            <a:ext cx="11462224" cy="2094616"/>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022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1779" y="812800"/>
            <a:ext cx="10792179" cy="4030133"/>
          </a:xfrm>
        </p:spPr>
        <p:txBody>
          <a:bodyPr anchor="ctr">
            <a:normAutofit/>
          </a:bodyPr>
          <a:lstStyle>
            <a:lvl1pPr algn="l">
              <a:defRPr sz="586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821519" y="4842933"/>
            <a:ext cx="9632699" cy="508000"/>
          </a:xfrm>
        </p:spPr>
        <p:txBody>
          <a:bodyPr anchor="ctr">
            <a:noAutofit/>
          </a:bodyPr>
          <a:lstStyle>
            <a:lvl1pPr marL="0" indent="0">
              <a:buFontTx/>
              <a:buNone/>
              <a:defRPr sz="2133">
                <a:solidFill>
                  <a:schemeClr val="tx1">
                    <a:lumMod val="50000"/>
                    <a:lumOff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03113" y="5960533"/>
            <a:ext cx="11462224" cy="2094616"/>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722493" y="1053838"/>
            <a:ext cx="81280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1857348" y="3848742"/>
            <a:ext cx="81280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87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03113" y="2575984"/>
            <a:ext cx="11462224" cy="3460613"/>
          </a:xfrm>
        </p:spPr>
        <p:txBody>
          <a:bodyPr anchor="b">
            <a:normAutofit/>
          </a:bodyPr>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03113" y="6036597"/>
            <a:ext cx="11462224" cy="2018552"/>
          </a:xfrm>
        </p:spPr>
        <p:txBody>
          <a:bodyPr anchor="t">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8364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241779" y="812800"/>
            <a:ext cx="10792179" cy="4030133"/>
          </a:xfrm>
        </p:spPr>
        <p:txBody>
          <a:bodyPr anchor="ctr">
            <a:normAutofit/>
          </a:bodyPr>
          <a:lstStyle>
            <a:lvl1pPr algn="l">
              <a:defRPr sz="586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03110" y="5350933"/>
            <a:ext cx="11462225" cy="685664"/>
          </a:xfrm>
        </p:spPr>
        <p:txBody>
          <a:bodyPr anchor="b">
            <a:noAutofit/>
          </a:bodyPr>
          <a:lstStyle>
            <a:lvl1pPr marL="0" indent="0">
              <a:buFontTx/>
              <a:buNone/>
              <a:defRPr sz="3200">
                <a:solidFill>
                  <a:schemeClr val="tx1">
                    <a:lumMod val="75000"/>
                    <a:lumOff val="25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03113" y="6036597"/>
            <a:ext cx="11462224" cy="201855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722493" y="1053838"/>
            <a:ext cx="81280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1857348" y="3848742"/>
            <a:ext cx="81280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079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14400" y="812800"/>
            <a:ext cx="11450937" cy="4030133"/>
          </a:xfrm>
        </p:spPr>
        <p:txBody>
          <a:bodyPr anchor="ctr">
            <a:normAutofit/>
          </a:bodyPr>
          <a:lstStyle>
            <a:lvl1pPr algn="l">
              <a:defRPr sz="586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03110" y="5350933"/>
            <a:ext cx="11462225" cy="685664"/>
          </a:xfrm>
        </p:spPr>
        <p:txBody>
          <a:bodyPr anchor="b">
            <a:noAutofit/>
          </a:bodyPr>
          <a:lstStyle>
            <a:lvl1pPr marL="0" indent="0">
              <a:buFontTx/>
              <a:buNone/>
              <a:defRPr sz="3200">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03113" y="6036597"/>
            <a:ext cx="11462224" cy="201855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2593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2203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23565" y="812799"/>
            <a:ext cx="1739657" cy="7001935"/>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03114" y="812800"/>
            <a:ext cx="9413533" cy="70019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914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029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3113" y="3601157"/>
            <a:ext cx="11462224" cy="2435441"/>
          </a:xfrm>
        </p:spPr>
        <p:txBody>
          <a:bodyPr anchor="b"/>
          <a:lstStyle>
            <a:lvl1pPr algn="l">
              <a:defRPr sz="5333"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03113" y="6036597"/>
            <a:ext cx="11462224" cy="1147200"/>
          </a:xfrm>
        </p:spPr>
        <p:txBody>
          <a:bodyPr anchor="t"/>
          <a:lstStyle>
            <a:lvl1pPr marL="0" indent="0" algn="l">
              <a:buNone/>
              <a:defRPr sz="2667">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706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03113" y="2880785"/>
            <a:ext cx="5578713" cy="5174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6627" y="2880786"/>
            <a:ext cx="5578712" cy="51743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961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00994" y="2881311"/>
            <a:ext cx="5580831" cy="76834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900994" y="3649661"/>
            <a:ext cx="5580831" cy="440548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84511" y="2881311"/>
            <a:ext cx="5580824" cy="76834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784513" y="3649661"/>
            <a:ext cx="5580823" cy="440548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562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03112" y="812800"/>
            <a:ext cx="11462224" cy="17610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752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824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112" y="1998139"/>
            <a:ext cx="5139371" cy="1704621"/>
          </a:xfrm>
        </p:spPr>
        <p:txBody>
          <a:bodyPr anchor="b">
            <a:normAutofit/>
          </a:bodyPr>
          <a:lstStyle>
            <a:lvl1pPr>
              <a:defRPr sz="2667"/>
            </a:lvl1pPr>
          </a:lstStyle>
          <a:p>
            <a:r>
              <a:rPr lang="en-US" smtClean="0"/>
              <a:t>Click to edit Master title style</a:t>
            </a:r>
            <a:endParaRPr lang="en-US" dirty="0"/>
          </a:p>
        </p:txBody>
      </p:sp>
      <p:sp>
        <p:nvSpPr>
          <p:cNvPr id="3" name="Content Placeholder 2"/>
          <p:cNvSpPr>
            <a:spLocks noGrp="1"/>
          </p:cNvSpPr>
          <p:nvPr>
            <p:ph idx="1"/>
          </p:nvPr>
        </p:nvSpPr>
        <p:spPr>
          <a:xfrm>
            <a:off x="6347282" y="686566"/>
            <a:ext cx="6018055" cy="736858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03112" y="3702759"/>
            <a:ext cx="5139371" cy="3445932"/>
          </a:xfrm>
        </p:spPr>
        <p:txBody>
          <a:bodyPr>
            <a:normAutofit/>
          </a:bodyPr>
          <a:lstStyle>
            <a:lvl1pPr marL="0" indent="0">
              <a:buNone/>
              <a:defRPr sz="1867"/>
            </a:lvl1pPr>
            <a:lvl2pPr marL="609402" indent="0">
              <a:buNone/>
              <a:defRPr sz="1867"/>
            </a:lvl2pPr>
            <a:lvl3pPr marL="1218804" indent="0">
              <a:buNone/>
              <a:defRPr sz="1600"/>
            </a:lvl3pPr>
            <a:lvl4pPr marL="1828206" indent="0">
              <a:buNone/>
              <a:defRPr sz="1333"/>
            </a:lvl4pPr>
            <a:lvl5pPr marL="2437607" indent="0">
              <a:buNone/>
              <a:defRPr sz="1333"/>
            </a:lvl5pPr>
            <a:lvl6pPr marL="3047009" indent="0">
              <a:buNone/>
              <a:defRPr sz="1333"/>
            </a:lvl6pPr>
            <a:lvl7pPr marL="3656411" indent="0">
              <a:buNone/>
              <a:defRPr sz="1333"/>
            </a:lvl7pPr>
            <a:lvl8pPr marL="4265813" indent="0">
              <a:buNone/>
              <a:defRPr sz="1333"/>
            </a:lvl8pPr>
            <a:lvl9pPr marL="4875215"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633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113" y="6400800"/>
            <a:ext cx="11462223" cy="755651"/>
          </a:xfrm>
        </p:spPr>
        <p:txBody>
          <a:bodyPr anchor="b">
            <a:normAutofit/>
          </a:bodyPr>
          <a:lstStyle>
            <a:lvl1pPr algn="l">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3112" y="812800"/>
            <a:ext cx="11462224" cy="5127624"/>
          </a:xfrm>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903113" y="7156451"/>
            <a:ext cx="11462223" cy="898699"/>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11/27/2017</a:t>
            </a:fld>
            <a:endParaRPr lang="en-US"/>
          </a:p>
        </p:txBody>
      </p:sp>
    </p:spTree>
    <p:extLst>
      <p:ext uri="{BB962C8B-B14F-4D97-AF65-F5344CB8AC3E}">
        <p14:creationId xmlns:p14="http://schemas.microsoft.com/office/powerpoint/2010/main" val="301661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1289"/>
            <a:ext cx="16256000" cy="9155289"/>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903112" y="812800"/>
            <a:ext cx="11462224" cy="176106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03112" y="2880786"/>
            <a:ext cx="11462224" cy="51743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606845" y="8055150"/>
            <a:ext cx="1215919"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D8BD707-D9CF-40AE-B4C6-C98DA3205C09}" type="datetimeFigureOut">
              <a:rPr lang="en-US" smtClean="0"/>
              <a:pPr/>
              <a:t>11/27/2017</a:t>
            </a:fld>
            <a:endParaRPr lang="en-US"/>
          </a:p>
        </p:txBody>
      </p:sp>
      <p:sp>
        <p:nvSpPr>
          <p:cNvPr id="5" name="Footer Placeholder 4"/>
          <p:cNvSpPr>
            <a:spLocks noGrp="1"/>
          </p:cNvSpPr>
          <p:nvPr>
            <p:ph type="ftr" sz="quarter" idx="3"/>
          </p:nvPr>
        </p:nvSpPr>
        <p:spPr>
          <a:xfrm>
            <a:off x="903112" y="8055150"/>
            <a:ext cx="8396816" cy="486833"/>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54218" y="8055150"/>
            <a:ext cx="911119" cy="486833"/>
          </a:xfrm>
          <a:prstGeom prst="rect">
            <a:avLst/>
          </a:prstGeom>
        </p:spPr>
        <p:txBody>
          <a:bodyPr vert="horz" lIns="91440" tIns="45720" rIns="91440" bIns="45720" rtlCol="0" anchor="ctr"/>
          <a:lstStyle>
            <a:lvl1pPr algn="r">
              <a:defRPr sz="12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7581733"/>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xStyles>
    <p:titleStyle>
      <a:lvl1pPr algn="l" defTabSz="609585" rtl="0" eaLnBrk="1" latinLnBrk="0" hangingPunct="1">
        <a:spcBef>
          <a:spcPct val="0"/>
        </a:spcBef>
        <a:buNone/>
        <a:defRPr sz="4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SzPct val="80000"/>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SzPct val="80000"/>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tesseractspl"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linkedin.com/company-beta/11222535/"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A5DD169-3856-484B-BC4D-F9B3801EEF3B}"/>
              </a:ext>
            </a:extLst>
          </p:cNvPr>
          <p:cNvPicPr>
            <a:picLocks noChangeAspect="1"/>
          </p:cNvPicPr>
          <p:nvPr/>
        </p:nvPicPr>
        <p:blipFill>
          <a:blip r:embed="rId2"/>
          <a:stretch>
            <a:fillRect/>
          </a:stretch>
        </p:blipFill>
        <p:spPr>
          <a:xfrm>
            <a:off x="2032000" y="2209800"/>
            <a:ext cx="8610600" cy="3429000"/>
          </a:xfrm>
          <a:prstGeom prst="rect">
            <a:avLst/>
          </a:prstGeom>
        </p:spPr>
      </p:pic>
      <p:sp>
        <p:nvSpPr>
          <p:cNvPr id="3" name="Subtitle 2"/>
          <p:cNvSpPr txBox="1">
            <a:spLocks/>
          </p:cNvSpPr>
          <p:nvPr/>
        </p:nvSpPr>
        <p:spPr>
          <a:xfrm>
            <a:off x="2032000" y="6248400"/>
            <a:ext cx="8610600" cy="2208245"/>
          </a:xfrm>
          <a:prstGeom prst="rect">
            <a:avLst/>
          </a:prstGeom>
        </p:spPr>
        <p:txBody>
          <a:bodyPr>
            <a:noAutofit/>
          </a:bodyPr>
          <a:lstStyle/>
          <a:p>
            <a:pPr marL="457197" indent="-457197" defTabSz="609594">
              <a:spcBef>
                <a:spcPts val="1333"/>
              </a:spcBef>
              <a:buClr>
                <a:schemeClr val="bg2">
                  <a:lumMod val="40000"/>
                  <a:lumOff val="60000"/>
                </a:schemeClr>
              </a:buClr>
              <a:buSzPct val="80000"/>
              <a:defRPr/>
            </a:pPr>
            <a:endParaRPr lang="en-US" sz="2667" dirty="0">
              <a:solidFill>
                <a:schemeClr val="tx2"/>
              </a:solidFill>
              <a:latin typeface="+mj-lt"/>
              <a:ea typeface="+mj-ea"/>
              <a:cs typeface="+mj-cs"/>
            </a:endParaRPr>
          </a:p>
          <a:p>
            <a:pPr marL="457197" indent="-457197" defTabSz="609594">
              <a:spcBef>
                <a:spcPts val="1333"/>
              </a:spcBef>
              <a:buClr>
                <a:schemeClr val="bg2">
                  <a:lumMod val="40000"/>
                  <a:lumOff val="60000"/>
                </a:schemeClr>
              </a:buClr>
              <a:buSzPct val="80000"/>
              <a:defRPr/>
            </a:pPr>
            <a:r>
              <a:rPr lang="en-US" sz="2400" dirty="0">
                <a:solidFill>
                  <a:schemeClr val="tx2"/>
                </a:solidFill>
                <a:hlinkClick r:id="rId3"/>
              </a:rPr>
              <a:t>https://www.facebook.com/tesseractspl</a:t>
            </a:r>
            <a:endParaRPr lang="en-US" sz="2400" dirty="0">
              <a:solidFill>
                <a:schemeClr val="tx2"/>
              </a:solidFill>
            </a:endParaRPr>
          </a:p>
          <a:p>
            <a:pPr marL="457197" indent="-457197" defTabSz="609594">
              <a:spcBef>
                <a:spcPts val="1333"/>
              </a:spcBef>
              <a:buClr>
                <a:schemeClr val="bg2">
                  <a:lumMod val="40000"/>
                  <a:lumOff val="60000"/>
                </a:schemeClr>
              </a:buClr>
              <a:buSzPct val="80000"/>
              <a:defRPr/>
            </a:pPr>
            <a:r>
              <a:rPr lang="en-US" sz="2400" dirty="0">
                <a:solidFill>
                  <a:schemeClr val="tx2"/>
                </a:solidFill>
                <a:hlinkClick r:id="rId4"/>
              </a:rPr>
              <a:t>https://www.linkedin.com/company-beta/11222535/</a:t>
            </a:r>
            <a:endParaRPr lang="en-US" sz="2400" b="1" dirty="0">
              <a:solidFill>
                <a:schemeClr val="tx2"/>
              </a:solidFill>
              <a:ea typeface="+mj-ea"/>
              <a:cs typeface="Calibri" panose="020F0502020204030204" pitchFamily="34" charset="0"/>
            </a:endParaRPr>
          </a:p>
        </p:txBody>
      </p:sp>
      <p:pic>
        <p:nvPicPr>
          <p:cNvPr id="7" name="Picture 6">
            <a:extLst>
              <a:ext uri="{FF2B5EF4-FFF2-40B4-BE49-F238E27FC236}">
                <a16:creationId xmlns:a16="http://schemas.microsoft.com/office/drawing/2014/main" xmlns="" id="{8A5DD169-3856-484B-BC4D-F9B3801EEF3B}"/>
              </a:ext>
            </a:extLst>
          </p:cNvPr>
          <p:cNvPicPr>
            <a:picLocks noChangeAspect="1"/>
          </p:cNvPicPr>
          <p:nvPr/>
        </p:nvPicPr>
        <p:blipFill>
          <a:blip r:embed="rId2"/>
          <a:stretch>
            <a:fillRect/>
          </a:stretch>
        </p:blipFill>
        <p:spPr>
          <a:xfrm>
            <a:off x="25918" y="13219"/>
            <a:ext cx="2104813" cy="838200"/>
          </a:xfrm>
          <a:prstGeom prst="rect">
            <a:avLst/>
          </a:prstGeom>
        </p:spPr>
      </p:pic>
    </p:spTree>
    <p:extLst>
      <p:ext uri="{BB962C8B-B14F-4D97-AF65-F5344CB8AC3E}">
        <p14:creationId xmlns:p14="http://schemas.microsoft.com/office/powerpoint/2010/main" val="3155788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8" y="975050"/>
            <a:ext cx="12547600" cy="1143000"/>
          </a:xfrm>
        </p:spPr>
        <p:txBody>
          <a:bodyPr>
            <a:normAutofit/>
          </a:bodyPr>
          <a:lstStyle/>
          <a:p>
            <a:pPr algn="ctr"/>
            <a:r>
              <a:rPr lang="en-US" sz="5400" b="1" dirty="0" smtClean="0">
                <a:solidFill>
                  <a:srgbClr val="DA7608"/>
                </a:solidFill>
                <a:latin typeface="Book Antiqua" pitchFamily="18" charset="0"/>
              </a:rPr>
              <a:t>Amazon S3 – Lifecycle Management</a:t>
            </a:r>
            <a:endParaRPr lang="en-US" sz="5400" b="1" dirty="0">
              <a:solidFill>
                <a:srgbClr val="DA7608"/>
              </a:solidFill>
              <a:latin typeface="Book Antiqua" pitchFamily="18" charset="0"/>
            </a:endParaRPr>
          </a:p>
        </p:txBody>
      </p:sp>
      <p:sp>
        <p:nvSpPr>
          <p:cNvPr id="6" name="TextBox 5"/>
          <p:cNvSpPr txBox="1"/>
          <p:nvPr/>
        </p:nvSpPr>
        <p:spPr>
          <a:xfrm>
            <a:off x="509037" y="2438400"/>
            <a:ext cx="12115800" cy="2862322"/>
          </a:xfrm>
          <a:prstGeom prst="rect">
            <a:avLst/>
          </a:prstGeom>
          <a:noFill/>
        </p:spPr>
        <p:txBody>
          <a:bodyPr wrap="square" rtlCol="0">
            <a:spAutoFit/>
          </a:bodyPr>
          <a:lstStyle/>
          <a:p>
            <a:pPr>
              <a:lnSpc>
                <a:spcPct val="150000"/>
              </a:lnSpc>
            </a:pPr>
            <a:r>
              <a:rPr lang="en-US" sz="2400" dirty="0">
                <a:latin typeface="Book Antiqua" pitchFamily="18" charset="0"/>
              </a:rPr>
              <a:t>Lifecycle configuration enables you to specify the lifecycle management of objects in a bucket. The configuration is a set of one or more rules, where each rule defines an action for Amazon S3 to apply to a group of objects. These actions can be classified as follows</a:t>
            </a:r>
            <a:r>
              <a:rPr lang="en-US" sz="2400" dirty="0" smtClean="0">
                <a:latin typeface="Book Antiqua" pitchFamily="18" charset="0"/>
              </a:rPr>
              <a:t>:</a:t>
            </a:r>
          </a:p>
          <a:p>
            <a:pPr marL="342900" indent="-342900">
              <a:lnSpc>
                <a:spcPct val="150000"/>
              </a:lnSpc>
              <a:buFont typeface="Wingdings" pitchFamily="2" charset="2"/>
              <a:buChar char="q"/>
            </a:pPr>
            <a:r>
              <a:rPr lang="en-US" sz="2400" dirty="0" smtClean="0">
                <a:latin typeface="Book Antiqua" pitchFamily="18" charset="0"/>
              </a:rPr>
              <a:t>Transition Action</a:t>
            </a:r>
          </a:p>
          <a:p>
            <a:pPr marL="342900" indent="-342900">
              <a:lnSpc>
                <a:spcPct val="150000"/>
              </a:lnSpc>
              <a:buFont typeface="Wingdings" pitchFamily="2" charset="2"/>
              <a:buChar char="q"/>
            </a:pPr>
            <a:r>
              <a:rPr lang="en-US" sz="2400" dirty="0" smtClean="0">
                <a:latin typeface="Book Antiqua" pitchFamily="18" charset="0"/>
              </a:rPr>
              <a:t>Expiration Action</a:t>
            </a:r>
          </a:p>
        </p:txBody>
      </p:sp>
      <p:pic>
        <p:nvPicPr>
          <p:cNvPr id="7" name="Picture 6">
            <a:extLst>
              <a:ext uri="{FF2B5EF4-FFF2-40B4-BE49-F238E27FC236}">
                <a16:creationId xmlns:a16="http://schemas.microsoft.com/office/drawing/2014/main" xmlns="" id="{8A5DD169-3856-484B-BC4D-F9B3801EEF3B}"/>
              </a:ext>
            </a:extLst>
          </p:cNvPr>
          <p:cNvPicPr>
            <a:picLocks noChangeAspect="1"/>
          </p:cNvPicPr>
          <p:nvPr/>
        </p:nvPicPr>
        <p:blipFill>
          <a:blip r:embed="rId2"/>
          <a:stretch>
            <a:fillRect/>
          </a:stretch>
        </p:blipFill>
        <p:spPr>
          <a:xfrm>
            <a:off x="25918" y="13219"/>
            <a:ext cx="2104813" cy="838200"/>
          </a:xfrm>
          <a:prstGeom prst="rect">
            <a:avLst/>
          </a:prstGeom>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200" y="5181600"/>
            <a:ext cx="9220200" cy="3572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041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851419"/>
            <a:ext cx="12700000" cy="923330"/>
          </a:xfrm>
          <a:prstGeom prst="rect">
            <a:avLst/>
          </a:prstGeom>
        </p:spPr>
        <p:txBody>
          <a:bodyPr wrap="square">
            <a:spAutoFit/>
          </a:bodyPr>
          <a:lstStyle/>
          <a:p>
            <a:pPr algn="ctr">
              <a:spcBef>
                <a:spcPct val="0"/>
              </a:spcBef>
            </a:pPr>
            <a:r>
              <a:rPr lang="en-US" sz="5400" b="1" dirty="0" smtClean="0">
                <a:solidFill>
                  <a:srgbClr val="DA7608"/>
                </a:solidFill>
                <a:latin typeface="Book Antiqua" pitchFamily="18" charset="0"/>
              </a:rPr>
              <a:t>Amazon S3 – Cross Region Replication</a:t>
            </a:r>
            <a:endParaRPr lang="en-US" sz="5400" b="1" dirty="0">
              <a:solidFill>
                <a:srgbClr val="DA7608"/>
              </a:solidFill>
              <a:latin typeface="Book Antiqua" pitchFamily="18" charset="0"/>
            </a:endParaRPr>
          </a:p>
        </p:txBody>
      </p:sp>
      <p:sp>
        <p:nvSpPr>
          <p:cNvPr id="3" name="TextBox 2"/>
          <p:cNvSpPr txBox="1"/>
          <p:nvPr/>
        </p:nvSpPr>
        <p:spPr>
          <a:xfrm>
            <a:off x="508000" y="2057400"/>
            <a:ext cx="12192000" cy="1200329"/>
          </a:xfrm>
          <a:prstGeom prst="rect">
            <a:avLst/>
          </a:prstGeom>
          <a:noFill/>
        </p:spPr>
        <p:txBody>
          <a:bodyPr wrap="square" rtlCol="0">
            <a:spAutoFit/>
          </a:bodyPr>
          <a:lstStyle/>
          <a:p>
            <a:r>
              <a:rPr lang="en-US" sz="2400" dirty="0">
                <a:latin typeface="Book Antiqua" pitchFamily="18" charset="0"/>
              </a:rPr>
              <a:t>Cross-region replication is a bucket-level configuration that enables automatic, asynchronous copying of objects across buckets in different AWS Regions. We refer to these buckets as </a:t>
            </a:r>
            <a:r>
              <a:rPr lang="en-US" sz="2400" dirty="0" smtClean="0">
                <a:latin typeface="Book Antiqua" pitchFamily="18" charset="0"/>
              </a:rPr>
              <a:t>source</a:t>
            </a:r>
            <a:r>
              <a:rPr lang="en-US" sz="2400" i="1" dirty="0" smtClean="0">
                <a:latin typeface="Book Antiqua" pitchFamily="18" charset="0"/>
              </a:rPr>
              <a:t> </a:t>
            </a:r>
            <a:r>
              <a:rPr lang="en-US" sz="2400" dirty="0" smtClean="0">
                <a:latin typeface="Book Antiqua" pitchFamily="18" charset="0"/>
              </a:rPr>
              <a:t>bucket </a:t>
            </a:r>
            <a:r>
              <a:rPr lang="en-US" sz="2400" dirty="0">
                <a:latin typeface="Book Antiqua" pitchFamily="18" charset="0"/>
              </a:rPr>
              <a:t>and destination bucket.</a:t>
            </a:r>
            <a:endParaRPr lang="en-US" sz="2400" dirty="0" smtClean="0">
              <a:latin typeface="Book Antiqua" pitchFamily="18" charset="0"/>
            </a:endParaRPr>
          </a:p>
        </p:txBody>
      </p:sp>
      <p:pic>
        <p:nvPicPr>
          <p:cNvPr id="6" name="Picture 5">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3886200"/>
            <a:ext cx="86995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931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400" y="1600200"/>
            <a:ext cx="8480555" cy="6266515"/>
          </a:xfrm>
          <a:prstGeom prst="rect">
            <a:avLst/>
          </a:prstGeom>
        </p:spPr>
      </p:pic>
      <p:pic>
        <p:nvPicPr>
          <p:cNvPr id="4" name="Picture 3">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extLst>
      <p:ext uri="{BB962C8B-B14F-4D97-AF65-F5344CB8AC3E}">
        <p14:creationId xmlns:p14="http://schemas.microsoft.com/office/powerpoint/2010/main" val="3069995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370" y="2590800"/>
            <a:ext cx="10112829" cy="44243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extLst>
      <p:ext uri="{BB962C8B-B14F-4D97-AF65-F5344CB8AC3E}">
        <p14:creationId xmlns:p14="http://schemas.microsoft.com/office/powerpoint/2010/main" val="3740268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256000" cy="9144000"/>
          </a:xfrm>
          <a:prstGeom prst="rect">
            <a:avLst/>
          </a:prstGeom>
          <a:noFill/>
        </p:spPr>
        <p:txBody>
          <a:bodyPr wrap="square" lIns="0" tIns="0" rIns="0" bIns="0" rtlCol="0"/>
          <a:lstStyle/>
          <a:p>
            <a:endParaRPr/>
          </a:p>
        </p:txBody>
      </p:sp>
      <p:sp>
        <p:nvSpPr>
          <p:cNvPr id="3" name="object 3"/>
          <p:cNvSpPr txBox="1"/>
          <p:nvPr/>
        </p:nvSpPr>
        <p:spPr>
          <a:xfrm>
            <a:off x="508000" y="1550227"/>
            <a:ext cx="12039600" cy="2616101"/>
          </a:xfrm>
          <a:prstGeom prst="rect">
            <a:avLst/>
          </a:prstGeom>
        </p:spPr>
        <p:txBody>
          <a:bodyPr vert="horz" wrap="square" lIns="0" tIns="0" rIns="0" bIns="0" rtlCol="0">
            <a:spAutoFit/>
          </a:bodyPr>
          <a:lstStyle/>
          <a:p>
            <a:pPr marL="190500" marR="5080" indent="-177800" algn="ctr">
              <a:lnSpc>
                <a:spcPts val="10200"/>
              </a:lnSpc>
            </a:pPr>
            <a:r>
              <a:rPr lang="en-US" sz="9300" b="1" dirty="0" smtClean="0">
                <a:solidFill>
                  <a:srgbClr val="DA7608"/>
                </a:solidFill>
                <a:cs typeface="Arial"/>
              </a:rPr>
              <a:t>Simple Storage Service(s3)</a:t>
            </a:r>
            <a:endParaRPr lang="en-US" sz="9300" dirty="0">
              <a:solidFill>
                <a:srgbClr val="DA7608"/>
              </a:solidFill>
              <a:cs typeface="Aria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0" y="4800600"/>
            <a:ext cx="5562599"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xmlns="" id="{8A5DD169-3856-484B-BC4D-F9B3801EEF3B}"/>
              </a:ext>
            </a:extLst>
          </p:cNvPr>
          <p:cNvPicPr>
            <a:picLocks noChangeAspect="1"/>
          </p:cNvPicPr>
          <p:nvPr/>
        </p:nvPicPr>
        <p:blipFill>
          <a:blip r:embed="rId4"/>
          <a:stretch>
            <a:fillRect/>
          </a:stretch>
        </p:blipFill>
        <p:spPr>
          <a:xfrm>
            <a:off x="25918" y="13219"/>
            <a:ext cx="2104813" cy="838200"/>
          </a:xfrm>
          <a:prstGeom prst="rect">
            <a:avLst/>
          </a:prstGeom>
        </p:spPr>
      </p:pic>
    </p:spTree>
    <p:extLst>
      <p:ext uri="{BB962C8B-B14F-4D97-AF65-F5344CB8AC3E}">
        <p14:creationId xmlns:p14="http://schemas.microsoft.com/office/powerpoint/2010/main" val="4075283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256000" cy="9144000"/>
          </a:xfrm>
          <a:prstGeom prst="rect">
            <a:avLst/>
          </a:prstGeom>
          <a:noFill/>
        </p:spPr>
        <p:txBody>
          <a:bodyPr wrap="square" lIns="0" tIns="0" rIns="0" bIns="0" rtlCol="0"/>
          <a:lstStyle/>
          <a:p>
            <a:endParaRPr/>
          </a:p>
        </p:txBody>
      </p:sp>
      <p:sp>
        <p:nvSpPr>
          <p:cNvPr id="3" name="object 3"/>
          <p:cNvSpPr txBox="1"/>
          <p:nvPr/>
        </p:nvSpPr>
        <p:spPr>
          <a:xfrm>
            <a:off x="0" y="370345"/>
            <a:ext cx="12471400" cy="1159356"/>
          </a:xfrm>
          <a:prstGeom prst="rect">
            <a:avLst/>
          </a:prstGeom>
        </p:spPr>
        <p:txBody>
          <a:bodyPr vert="horz" wrap="square" lIns="0" tIns="0" rIns="0" bIns="0" rtlCol="0">
            <a:spAutoFit/>
          </a:bodyPr>
          <a:lstStyle/>
          <a:p>
            <a:pPr marL="12700" algn="ctr">
              <a:lnSpc>
                <a:spcPts val="10070"/>
              </a:lnSpc>
            </a:pPr>
            <a:r>
              <a:rPr lang="en-US" sz="5400" b="1" dirty="0" smtClean="0">
                <a:solidFill>
                  <a:srgbClr val="DA7608"/>
                </a:solidFill>
                <a:latin typeface="Book Antiqua" pitchFamily="18" charset="0"/>
                <a:cs typeface="Arial"/>
              </a:rPr>
              <a:t>AGENDA</a:t>
            </a:r>
            <a:endParaRPr sz="5400" dirty="0">
              <a:solidFill>
                <a:srgbClr val="DA7608"/>
              </a:solidFill>
              <a:latin typeface="Book Antiqua" pitchFamily="18" charset="0"/>
              <a:cs typeface="Arial"/>
            </a:endParaRPr>
          </a:p>
        </p:txBody>
      </p:sp>
      <p:sp>
        <p:nvSpPr>
          <p:cNvPr id="6" name="TextBox 5"/>
          <p:cNvSpPr txBox="1"/>
          <p:nvPr/>
        </p:nvSpPr>
        <p:spPr>
          <a:xfrm>
            <a:off x="1175138" y="1598981"/>
            <a:ext cx="9848461" cy="6617196"/>
          </a:xfrm>
          <a:prstGeom prst="rect">
            <a:avLst/>
          </a:prstGeom>
          <a:noFill/>
        </p:spPr>
        <p:txBody>
          <a:bodyPr wrap="square" rtlCol="0">
            <a:spAutoFit/>
          </a:bodyPr>
          <a:lstStyle/>
          <a:p>
            <a:pPr marL="342900" indent="-342900">
              <a:lnSpc>
                <a:spcPct val="200000"/>
              </a:lnSpc>
              <a:buFont typeface="Wingdings" pitchFamily="2" charset="2"/>
              <a:buChar char="q"/>
            </a:pPr>
            <a:r>
              <a:rPr lang="en-US" sz="2400" dirty="0" smtClean="0">
                <a:latin typeface="Book Antiqua" pitchFamily="18" charset="0"/>
              </a:rPr>
              <a:t>Introduction </a:t>
            </a:r>
          </a:p>
          <a:p>
            <a:pPr marL="285750" indent="-285750">
              <a:lnSpc>
                <a:spcPct val="200000"/>
              </a:lnSpc>
              <a:buFont typeface="Wingdings" pitchFamily="2" charset="2"/>
              <a:buChar char="q"/>
            </a:pPr>
            <a:r>
              <a:rPr lang="en-US" sz="2400" dirty="0" smtClean="0">
                <a:latin typeface="Book Antiqua" pitchFamily="18" charset="0"/>
              </a:rPr>
              <a:t>Concepts </a:t>
            </a:r>
            <a:endParaRPr lang="en-US" sz="2400" dirty="0">
              <a:latin typeface="Book Antiqua" pitchFamily="18" charset="0"/>
            </a:endParaRPr>
          </a:p>
          <a:p>
            <a:pPr marL="285750" indent="-285750">
              <a:lnSpc>
                <a:spcPct val="200000"/>
              </a:lnSpc>
              <a:buFont typeface="Wingdings" pitchFamily="2" charset="2"/>
              <a:buChar char="q"/>
            </a:pPr>
            <a:r>
              <a:rPr lang="en-US" sz="2400" dirty="0" smtClean="0">
                <a:latin typeface="Book Antiqua" pitchFamily="18" charset="0"/>
                <a:cs typeface="Calibri" panose="020F0502020204030204" pitchFamily="34" charset="0"/>
              </a:rPr>
              <a:t>Features</a:t>
            </a:r>
            <a:endParaRPr lang="en-US" sz="2400" dirty="0">
              <a:latin typeface="Book Antiqua" pitchFamily="18" charset="0"/>
              <a:cs typeface="Calibri" panose="020F0502020204030204" pitchFamily="34" charset="0"/>
            </a:endParaRPr>
          </a:p>
          <a:p>
            <a:pPr marL="285750" indent="-285750">
              <a:lnSpc>
                <a:spcPct val="200000"/>
              </a:lnSpc>
              <a:buFont typeface="Wingdings" pitchFamily="2" charset="2"/>
              <a:buChar char="q"/>
            </a:pPr>
            <a:r>
              <a:rPr lang="en-US" sz="2400" dirty="0" smtClean="0">
                <a:latin typeface="Book Antiqua" pitchFamily="18" charset="0"/>
              </a:rPr>
              <a:t>Amazon S3 Bucket Limitations</a:t>
            </a:r>
          </a:p>
          <a:p>
            <a:pPr marL="285750" indent="-285750">
              <a:lnSpc>
                <a:spcPct val="200000"/>
              </a:lnSpc>
              <a:buFont typeface="Wingdings" pitchFamily="2" charset="2"/>
              <a:buChar char="q"/>
            </a:pPr>
            <a:r>
              <a:rPr lang="en-US" sz="2400" dirty="0" smtClean="0">
                <a:latin typeface="Book Antiqua" pitchFamily="18" charset="0"/>
              </a:rPr>
              <a:t>Amazon S3 - Versioning</a:t>
            </a:r>
            <a:endParaRPr lang="en-US" sz="2400" dirty="0">
              <a:latin typeface="Book Antiqua" pitchFamily="18" charset="0"/>
            </a:endParaRPr>
          </a:p>
          <a:p>
            <a:pPr marL="285750" indent="-285750">
              <a:lnSpc>
                <a:spcPct val="200000"/>
              </a:lnSpc>
              <a:buFont typeface="Wingdings" pitchFamily="2" charset="2"/>
              <a:buChar char="q"/>
            </a:pPr>
            <a:r>
              <a:rPr lang="en-US" sz="2400" dirty="0" smtClean="0">
                <a:latin typeface="Book Antiqua" pitchFamily="18" charset="0"/>
                <a:cs typeface="Calibri" panose="020F0502020204030204" pitchFamily="34" charset="0"/>
              </a:rPr>
              <a:t>Amazon S3 – Storage Classes</a:t>
            </a:r>
          </a:p>
          <a:p>
            <a:pPr marL="285750" indent="-285750">
              <a:lnSpc>
                <a:spcPct val="200000"/>
              </a:lnSpc>
              <a:buFont typeface="Wingdings" pitchFamily="2" charset="2"/>
              <a:buChar char="q"/>
            </a:pPr>
            <a:r>
              <a:rPr lang="en-US" sz="2400" dirty="0" smtClean="0">
                <a:latin typeface="Book Antiqua" pitchFamily="18" charset="0"/>
                <a:cs typeface="Calibri" panose="020F0502020204030204" pitchFamily="34" charset="0"/>
              </a:rPr>
              <a:t>Amazon S3 – Lifecycle Management</a:t>
            </a:r>
          </a:p>
          <a:p>
            <a:pPr marL="285750" indent="-285750">
              <a:lnSpc>
                <a:spcPct val="200000"/>
              </a:lnSpc>
              <a:buFont typeface="Wingdings" pitchFamily="2" charset="2"/>
              <a:buChar char="q"/>
            </a:pPr>
            <a:r>
              <a:rPr lang="en-US" sz="2400" dirty="0" smtClean="0">
                <a:latin typeface="Book Antiqua" pitchFamily="18" charset="0"/>
                <a:cs typeface="Calibri" panose="020F0502020204030204" pitchFamily="34" charset="0"/>
              </a:rPr>
              <a:t>Amazon S3 – Cross Region Replication</a:t>
            </a:r>
            <a:endParaRPr lang="en-US" sz="2400" dirty="0">
              <a:latin typeface="Book Antiqua" pitchFamily="18" charset="0"/>
            </a:endParaRPr>
          </a:p>
          <a:p>
            <a:pPr marL="285750" indent="-285750">
              <a:lnSpc>
                <a:spcPct val="200000"/>
              </a:lnSpc>
              <a:buFont typeface="Wingdings" pitchFamily="2" charset="2"/>
              <a:buChar char="q"/>
            </a:pPr>
            <a:endParaRPr lang="en-US" sz="2000" dirty="0" smtClean="0">
              <a:latin typeface="Book Antiqua" pitchFamily="18" charset="0"/>
            </a:endParaRPr>
          </a:p>
        </p:txBody>
      </p:sp>
      <p:pic>
        <p:nvPicPr>
          <p:cNvPr id="7" name="Picture 6">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51419"/>
            <a:ext cx="12623800" cy="923330"/>
          </a:xfrm>
          <a:prstGeom prst="rect">
            <a:avLst/>
          </a:prstGeom>
          <a:noFill/>
        </p:spPr>
        <p:txBody>
          <a:bodyPr wrap="square" rtlCol="0">
            <a:spAutoFit/>
          </a:bodyPr>
          <a:lstStyle/>
          <a:p>
            <a:pPr algn="ctr"/>
            <a:r>
              <a:rPr lang="en-US" sz="5400" b="1" dirty="0" smtClean="0">
                <a:solidFill>
                  <a:srgbClr val="DA7608"/>
                </a:solidFill>
                <a:latin typeface="Book Antiqua" pitchFamily="18" charset="0"/>
              </a:rPr>
              <a:t>Introduction </a:t>
            </a:r>
            <a:endParaRPr lang="en-US" sz="5400" b="1" dirty="0">
              <a:solidFill>
                <a:srgbClr val="DA7608"/>
              </a:solidFill>
              <a:latin typeface="Book Antiqua" pitchFamily="18" charset="0"/>
            </a:endParaRPr>
          </a:p>
        </p:txBody>
      </p:sp>
      <p:sp>
        <p:nvSpPr>
          <p:cNvPr id="3" name="TextBox 2"/>
          <p:cNvSpPr txBox="1"/>
          <p:nvPr/>
        </p:nvSpPr>
        <p:spPr>
          <a:xfrm>
            <a:off x="421691" y="2148007"/>
            <a:ext cx="12430709" cy="1661993"/>
          </a:xfrm>
          <a:prstGeom prst="rect">
            <a:avLst/>
          </a:prstGeom>
          <a:noFill/>
        </p:spPr>
        <p:txBody>
          <a:bodyPr wrap="square" rtlCol="0">
            <a:spAutoFit/>
          </a:bodyPr>
          <a:lstStyle/>
          <a:p>
            <a:pPr>
              <a:lnSpc>
                <a:spcPct val="150000"/>
              </a:lnSpc>
            </a:pPr>
            <a:r>
              <a:rPr lang="en-US" sz="2400" dirty="0" smtClean="0">
                <a:latin typeface="Book Antiqua" pitchFamily="18" charset="0"/>
              </a:rPr>
              <a:t>Amazon Simple Storage System is a simple </a:t>
            </a:r>
            <a:r>
              <a:rPr lang="en-US" sz="2400" dirty="0" smtClean="0">
                <a:latin typeface="Book Antiqua" pitchFamily="18" charset="0"/>
              </a:rPr>
              <a:t>web </a:t>
            </a:r>
            <a:r>
              <a:rPr lang="en-US" sz="2400" dirty="0" smtClean="0">
                <a:latin typeface="Book Antiqua" pitchFamily="18" charset="0"/>
              </a:rPr>
              <a:t>interface that you can use to store and retrieve any amount of data, at any time from anywhere </a:t>
            </a:r>
            <a:endParaRPr lang="en-US" sz="2400" dirty="0">
              <a:latin typeface="Book Antiqua" pitchFamily="18" charset="0"/>
            </a:endParaRPr>
          </a:p>
          <a:p>
            <a:pPr>
              <a:lnSpc>
                <a:spcPct val="150000"/>
              </a:lnSpc>
            </a:pPr>
            <a:r>
              <a:rPr lang="en-US" sz="2000" dirty="0" smtClean="0">
                <a:latin typeface="Book Antiqua" pitchFamily="18" charset="0"/>
              </a:rPr>
              <a:t> </a:t>
            </a:r>
            <a:endParaRPr lang="en-US" sz="2000" dirty="0">
              <a:latin typeface="Book Antiqua" pitchFamily="18" charset="0"/>
            </a:endParaRPr>
          </a:p>
        </p:txBody>
      </p:sp>
      <p:pic>
        <p:nvPicPr>
          <p:cNvPr id="6" name="Picture 5">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2200" y="3733800"/>
            <a:ext cx="5410200" cy="4648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19"/>
            <a:ext cx="12623800" cy="1168400"/>
          </a:xfrm>
        </p:spPr>
        <p:txBody>
          <a:bodyPr>
            <a:normAutofit/>
          </a:bodyPr>
          <a:lstStyle/>
          <a:p>
            <a:pPr algn="ctr"/>
            <a:r>
              <a:rPr lang="en-US" sz="5400" b="1" dirty="0" smtClean="0">
                <a:solidFill>
                  <a:schemeClr val="accent1">
                    <a:lumMod val="75000"/>
                  </a:schemeClr>
                </a:solidFill>
                <a:latin typeface="Book Antiqua" pitchFamily="18" charset="0"/>
                <a:cs typeface="Angsana New" pitchFamily="18" charset="-34"/>
              </a:rPr>
              <a:t>Concepts </a:t>
            </a:r>
            <a:endParaRPr lang="en-US" sz="5400" b="1" dirty="0">
              <a:solidFill>
                <a:schemeClr val="accent1">
                  <a:lumMod val="75000"/>
                </a:schemeClr>
              </a:solidFill>
              <a:latin typeface="Book Antiqua" pitchFamily="18" charset="0"/>
              <a:cs typeface="Angsana New" pitchFamily="18" charset="-34"/>
            </a:endParaRPr>
          </a:p>
        </p:txBody>
      </p:sp>
      <p:sp>
        <p:nvSpPr>
          <p:cNvPr id="3" name="Content Placeholder 2"/>
          <p:cNvSpPr>
            <a:spLocks noGrp="1"/>
          </p:cNvSpPr>
          <p:nvPr>
            <p:ph idx="1"/>
          </p:nvPr>
        </p:nvSpPr>
        <p:spPr>
          <a:xfrm>
            <a:off x="660400" y="1752600"/>
            <a:ext cx="12496800" cy="6302550"/>
          </a:xfrm>
        </p:spPr>
        <p:txBody>
          <a:bodyPr/>
          <a:lstStyle/>
          <a:p>
            <a:pPr>
              <a:buClrTx/>
              <a:buFont typeface="Wingdings" pitchFamily="2" charset="2"/>
              <a:buChar char="q"/>
            </a:pPr>
            <a:r>
              <a:rPr lang="en-US" dirty="0" smtClean="0">
                <a:solidFill>
                  <a:schemeClr val="tx1"/>
                </a:solidFill>
                <a:latin typeface="Book Antiqua" pitchFamily="18" charset="0"/>
              </a:rPr>
              <a:t>Buckets</a:t>
            </a:r>
          </a:p>
          <a:p>
            <a:pPr marL="0" indent="0">
              <a:buClrTx/>
              <a:buNone/>
            </a:pPr>
            <a:r>
              <a:rPr lang="en-US" dirty="0" smtClean="0">
                <a:solidFill>
                  <a:schemeClr val="tx1"/>
                </a:solidFill>
                <a:latin typeface="Book Antiqua" pitchFamily="18" charset="0"/>
              </a:rPr>
              <a:t>      A bucket is container for object stored in Amazon S3.</a:t>
            </a:r>
          </a:p>
          <a:p>
            <a:pPr marL="0" indent="0">
              <a:buClrTx/>
              <a:buNone/>
            </a:pPr>
            <a:endParaRPr lang="en-US" dirty="0" smtClean="0">
              <a:solidFill>
                <a:schemeClr val="tx1"/>
              </a:solidFill>
              <a:latin typeface="Book Antiqua" pitchFamily="18" charset="0"/>
            </a:endParaRPr>
          </a:p>
          <a:p>
            <a:pPr>
              <a:buClrTx/>
              <a:buFont typeface="Wingdings" pitchFamily="2" charset="2"/>
              <a:buChar char="q"/>
            </a:pPr>
            <a:r>
              <a:rPr lang="en-US" dirty="0" smtClean="0">
                <a:solidFill>
                  <a:schemeClr val="tx1"/>
                </a:solidFill>
                <a:latin typeface="Book Antiqua" pitchFamily="18" charset="0"/>
              </a:rPr>
              <a:t>Objects</a:t>
            </a:r>
          </a:p>
          <a:p>
            <a:pPr marL="0" indent="0">
              <a:buClrTx/>
              <a:buNone/>
            </a:pPr>
            <a:r>
              <a:rPr lang="en-US" dirty="0">
                <a:solidFill>
                  <a:schemeClr val="tx1"/>
                </a:solidFill>
                <a:latin typeface="Book Antiqua" pitchFamily="18" charset="0"/>
              </a:rPr>
              <a:t> </a:t>
            </a:r>
            <a:r>
              <a:rPr lang="en-US" dirty="0" smtClean="0">
                <a:solidFill>
                  <a:schemeClr val="tx1"/>
                </a:solidFill>
                <a:latin typeface="Book Antiqua" pitchFamily="18" charset="0"/>
              </a:rPr>
              <a:t>     Objects are fundamental entities stored in Amazon S3.</a:t>
            </a:r>
          </a:p>
          <a:p>
            <a:pPr marL="0" indent="0">
              <a:buClrTx/>
              <a:buNone/>
            </a:pPr>
            <a:endParaRPr lang="en-US" dirty="0" smtClean="0">
              <a:solidFill>
                <a:schemeClr val="tx1"/>
              </a:solidFill>
              <a:latin typeface="Book Antiqua" pitchFamily="18" charset="0"/>
            </a:endParaRPr>
          </a:p>
          <a:p>
            <a:pPr>
              <a:buClrTx/>
              <a:buFont typeface="Wingdings" pitchFamily="2" charset="2"/>
              <a:buChar char="q"/>
            </a:pPr>
            <a:r>
              <a:rPr lang="en-US" dirty="0" smtClean="0">
                <a:solidFill>
                  <a:schemeClr val="tx1"/>
                </a:solidFill>
                <a:latin typeface="Book Antiqua" pitchFamily="18" charset="0"/>
              </a:rPr>
              <a:t>Keys</a:t>
            </a:r>
          </a:p>
          <a:p>
            <a:pPr marL="0" indent="0">
              <a:buClrTx/>
              <a:buNone/>
            </a:pPr>
            <a:r>
              <a:rPr lang="en-US" dirty="0">
                <a:solidFill>
                  <a:schemeClr val="tx1"/>
                </a:solidFill>
                <a:latin typeface="Book Antiqua" pitchFamily="18" charset="0"/>
              </a:rPr>
              <a:t> </a:t>
            </a:r>
            <a:r>
              <a:rPr lang="en-US" dirty="0" smtClean="0">
                <a:solidFill>
                  <a:schemeClr val="tx1"/>
                </a:solidFill>
                <a:latin typeface="Book Antiqua" pitchFamily="18" charset="0"/>
              </a:rPr>
              <a:t>     Key is a unique identifier for an object within bucket.</a:t>
            </a:r>
          </a:p>
          <a:p>
            <a:pPr marL="0" indent="0">
              <a:buClrTx/>
              <a:buNone/>
            </a:pPr>
            <a:endParaRPr lang="en-US" dirty="0" smtClean="0">
              <a:solidFill>
                <a:schemeClr val="tx1"/>
              </a:solidFill>
              <a:latin typeface="Book Antiqua" pitchFamily="18" charset="0"/>
            </a:endParaRPr>
          </a:p>
          <a:p>
            <a:pPr>
              <a:buClrTx/>
              <a:buFont typeface="Wingdings" pitchFamily="2" charset="2"/>
              <a:buChar char="q"/>
            </a:pPr>
            <a:r>
              <a:rPr lang="en-US" dirty="0" smtClean="0">
                <a:solidFill>
                  <a:schemeClr val="tx1"/>
                </a:solidFill>
                <a:latin typeface="Book Antiqua" pitchFamily="18" charset="0"/>
              </a:rPr>
              <a:t>Regions</a:t>
            </a:r>
          </a:p>
          <a:p>
            <a:pPr marL="0" indent="0">
              <a:buClrTx/>
              <a:buNone/>
            </a:pPr>
            <a:r>
              <a:rPr lang="en-US" dirty="0" smtClean="0">
                <a:solidFill>
                  <a:schemeClr val="tx1"/>
                </a:solidFill>
                <a:latin typeface="Book Antiqua" pitchFamily="18" charset="0"/>
              </a:rPr>
              <a:t>      You can choose the geographical region where Amazon S3 will store the buckets you </a:t>
            </a:r>
          </a:p>
          <a:p>
            <a:pPr marL="0" indent="0">
              <a:buClrTx/>
              <a:buNone/>
            </a:pPr>
            <a:r>
              <a:rPr lang="en-US" dirty="0">
                <a:solidFill>
                  <a:schemeClr val="tx1"/>
                </a:solidFill>
                <a:latin typeface="Book Antiqua" pitchFamily="18" charset="0"/>
              </a:rPr>
              <a:t> </a:t>
            </a:r>
            <a:r>
              <a:rPr lang="en-US" dirty="0" smtClean="0">
                <a:solidFill>
                  <a:schemeClr val="tx1"/>
                </a:solidFill>
                <a:latin typeface="Book Antiqua" pitchFamily="18" charset="0"/>
              </a:rPr>
              <a:t>     create.              </a:t>
            </a:r>
            <a:endParaRPr lang="en-US" dirty="0">
              <a:solidFill>
                <a:schemeClr val="tx1"/>
              </a:solidFill>
              <a:latin typeface="Book Antiqua" pitchFamily="18" charset="0"/>
            </a:endParaRPr>
          </a:p>
        </p:txBody>
      </p:sp>
      <p:pic>
        <p:nvPicPr>
          <p:cNvPr id="4" name="Picture 3">
            <a:extLst>
              <a:ext uri="{FF2B5EF4-FFF2-40B4-BE49-F238E27FC236}">
                <a16:creationId xmlns:a16="http://schemas.microsoft.com/office/drawing/2014/main" xmlns="" id="{8A5DD169-3856-484B-BC4D-F9B3801EEF3B}"/>
              </a:ext>
            </a:extLst>
          </p:cNvPr>
          <p:cNvPicPr>
            <a:picLocks noChangeAspect="1"/>
          </p:cNvPicPr>
          <p:nvPr/>
        </p:nvPicPr>
        <p:blipFill>
          <a:blip r:embed="rId2"/>
          <a:stretch>
            <a:fillRect/>
          </a:stretch>
        </p:blipFill>
        <p:spPr>
          <a:xfrm>
            <a:off x="25918" y="13219"/>
            <a:ext cx="2104813" cy="838200"/>
          </a:xfrm>
          <a:prstGeom prst="rect">
            <a:avLst/>
          </a:prstGeom>
        </p:spPr>
      </p:pic>
      <p:pic>
        <p:nvPicPr>
          <p:cNvPr id="512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200" y="1752600"/>
            <a:ext cx="43434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15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1869"/>
            <a:ext cx="12623800" cy="1066800"/>
          </a:xfrm>
        </p:spPr>
        <p:txBody>
          <a:bodyPr>
            <a:normAutofit/>
          </a:bodyPr>
          <a:lstStyle/>
          <a:p>
            <a:pPr algn="ctr"/>
            <a:r>
              <a:rPr lang="en-US" sz="5400" b="1" dirty="0" smtClean="0">
                <a:solidFill>
                  <a:schemeClr val="accent1">
                    <a:lumMod val="75000"/>
                  </a:schemeClr>
                </a:solidFill>
                <a:latin typeface="Book Antiqua" pitchFamily="18" charset="0"/>
              </a:rPr>
              <a:t>Features </a:t>
            </a:r>
            <a:endParaRPr lang="en-US" sz="5400" b="1" dirty="0">
              <a:solidFill>
                <a:schemeClr val="accent1">
                  <a:lumMod val="75000"/>
                </a:schemeClr>
              </a:solidFill>
              <a:latin typeface="Book Antiqua" pitchFamily="18" charset="0"/>
            </a:endParaRPr>
          </a:p>
        </p:txBody>
      </p:sp>
      <p:sp>
        <p:nvSpPr>
          <p:cNvPr id="3" name="TextBox 2"/>
          <p:cNvSpPr txBox="1"/>
          <p:nvPr/>
        </p:nvSpPr>
        <p:spPr>
          <a:xfrm>
            <a:off x="1389224" y="1905000"/>
            <a:ext cx="4685898" cy="4339650"/>
          </a:xfrm>
          <a:prstGeom prst="rect">
            <a:avLst/>
          </a:prstGeom>
          <a:noFill/>
        </p:spPr>
        <p:txBody>
          <a:bodyPr wrap="none" rtlCol="0">
            <a:spAutoFit/>
          </a:bodyPr>
          <a:lstStyle/>
          <a:p>
            <a:pPr marL="285750" indent="-285750">
              <a:lnSpc>
                <a:spcPct val="200000"/>
              </a:lnSpc>
              <a:buFont typeface="Wingdings" pitchFamily="2" charset="2"/>
              <a:buChar char="q"/>
            </a:pPr>
            <a:r>
              <a:rPr lang="en-US" sz="2400" dirty="0" smtClean="0">
                <a:latin typeface="Book Antiqua" pitchFamily="18" charset="0"/>
              </a:rPr>
              <a:t> Reduce redundancy </a:t>
            </a:r>
            <a:r>
              <a:rPr lang="en-US" sz="2400" dirty="0" smtClean="0">
                <a:latin typeface="Book Antiqua" pitchFamily="18" charset="0"/>
              </a:rPr>
              <a:t>storage</a:t>
            </a:r>
            <a:endParaRPr lang="en-US" sz="2400" dirty="0" smtClean="0">
              <a:latin typeface="Book Antiqua" pitchFamily="18" charset="0"/>
            </a:endParaRPr>
          </a:p>
          <a:p>
            <a:pPr marL="285750" indent="-285750">
              <a:lnSpc>
                <a:spcPct val="200000"/>
              </a:lnSpc>
              <a:buFont typeface="Wingdings" pitchFamily="2" charset="2"/>
              <a:buChar char="q"/>
            </a:pPr>
            <a:r>
              <a:rPr lang="en-US" sz="2400" dirty="0" smtClean="0">
                <a:latin typeface="Book Antiqua" pitchFamily="18" charset="0"/>
              </a:rPr>
              <a:t> Access control </a:t>
            </a:r>
            <a:r>
              <a:rPr lang="en-US" sz="2400" dirty="0" smtClean="0">
                <a:latin typeface="Book Antiqua" pitchFamily="18" charset="0"/>
              </a:rPr>
              <a:t>lists</a:t>
            </a:r>
            <a:endParaRPr lang="en-US" sz="2400" dirty="0" smtClean="0">
              <a:latin typeface="Book Antiqua" pitchFamily="18" charset="0"/>
            </a:endParaRPr>
          </a:p>
          <a:p>
            <a:pPr marL="285750" indent="-285750">
              <a:lnSpc>
                <a:spcPct val="200000"/>
              </a:lnSpc>
              <a:buFont typeface="Wingdings" pitchFamily="2" charset="2"/>
              <a:buChar char="q"/>
            </a:pPr>
            <a:r>
              <a:rPr lang="en-US" sz="2400" dirty="0" smtClean="0">
                <a:latin typeface="Book Antiqua" pitchFamily="18" charset="0"/>
              </a:rPr>
              <a:t> </a:t>
            </a:r>
            <a:r>
              <a:rPr lang="en-US" sz="2400" dirty="0" smtClean="0">
                <a:latin typeface="Book Antiqua" pitchFamily="18" charset="0"/>
              </a:rPr>
              <a:t>versioning</a:t>
            </a:r>
          </a:p>
          <a:p>
            <a:pPr marL="285750" indent="-285750">
              <a:lnSpc>
                <a:spcPct val="200000"/>
              </a:lnSpc>
              <a:buFont typeface="Wingdings" pitchFamily="2" charset="2"/>
              <a:buChar char="q"/>
            </a:pPr>
            <a:r>
              <a:rPr lang="en-US" sz="2400" dirty="0" smtClean="0">
                <a:latin typeface="Book Antiqua" pitchFamily="18" charset="0"/>
              </a:rPr>
              <a:t>Different </a:t>
            </a:r>
            <a:r>
              <a:rPr lang="en-US" sz="2400" dirty="0">
                <a:latin typeface="Book Antiqua" pitchFamily="18" charset="0"/>
              </a:rPr>
              <a:t>b</a:t>
            </a:r>
            <a:r>
              <a:rPr lang="en-US" sz="2400" dirty="0" smtClean="0">
                <a:latin typeface="Book Antiqua" pitchFamily="18" charset="0"/>
              </a:rPr>
              <a:t>ackup options</a:t>
            </a:r>
            <a:endParaRPr lang="en-US" sz="2400" dirty="0" smtClean="0">
              <a:latin typeface="Book Antiqua" pitchFamily="18" charset="0"/>
            </a:endParaRPr>
          </a:p>
          <a:p>
            <a:pPr marL="285750" indent="-285750">
              <a:lnSpc>
                <a:spcPct val="200000"/>
              </a:lnSpc>
              <a:buFont typeface="Wingdings" pitchFamily="2" charset="2"/>
              <a:buChar char="q"/>
            </a:pPr>
            <a:r>
              <a:rPr lang="en-US" sz="2400" dirty="0" smtClean="0">
                <a:latin typeface="Book Antiqua" pitchFamily="18" charset="0"/>
              </a:rPr>
              <a:t> </a:t>
            </a:r>
            <a:r>
              <a:rPr lang="en-US" sz="2400" dirty="0" smtClean="0">
                <a:latin typeface="Book Antiqua" pitchFamily="18" charset="0"/>
              </a:rPr>
              <a:t>S3 allows different operations.</a:t>
            </a:r>
            <a:endParaRPr lang="en-US" sz="2400" dirty="0" smtClean="0">
              <a:latin typeface="Book Antiqua" pitchFamily="18" charset="0"/>
            </a:endParaRPr>
          </a:p>
          <a:p>
            <a:pPr>
              <a:lnSpc>
                <a:spcPct val="150000"/>
              </a:lnSpc>
            </a:pPr>
            <a:endParaRPr lang="en-US" sz="2400" dirty="0" smtClean="0">
              <a:latin typeface="Book Antiqua" pitchFamily="18" charset="0"/>
            </a:endParaRPr>
          </a:p>
        </p:txBody>
      </p:sp>
      <p:pic>
        <p:nvPicPr>
          <p:cNvPr id="4" name="Picture 2" descr="Image result for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2302" y="1836718"/>
            <a:ext cx="4970498" cy="4038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extLst>
      <p:ext uri="{BB962C8B-B14F-4D97-AF65-F5344CB8AC3E}">
        <p14:creationId xmlns:p14="http://schemas.microsoft.com/office/powerpoint/2010/main" val="214771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8" y="685800"/>
            <a:ext cx="12623800" cy="1016000"/>
          </a:xfrm>
        </p:spPr>
        <p:txBody>
          <a:bodyPr>
            <a:normAutofit/>
          </a:bodyPr>
          <a:lstStyle/>
          <a:p>
            <a:pPr algn="ctr"/>
            <a:r>
              <a:rPr lang="en-US" sz="5400" b="1" dirty="0" smtClean="0">
                <a:solidFill>
                  <a:srgbClr val="DA7608"/>
                </a:solidFill>
                <a:latin typeface="Book Antiqua" pitchFamily="18" charset="0"/>
              </a:rPr>
              <a:t>Amazon S3 Bucket Limitations</a:t>
            </a:r>
            <a:endParaRPr lang="en-US" sz="5400" b="1" dirty="0">
              <a:solidFill>
                <a:srgbClr val="DA7608"/>
              </a:solidFill>
              <a:latin typeface="Book Antiqua" pitchFamily="18" charset="0"/>
            </a:endParaRPr>
          </a:p>
        </p:txBody>
      </p:sp>
      <p:sp>
        <p:nvSpPr>
          <p:cNvPr id="3" name="Content Placeholder 2"/>
          <p:cNvSpPr>
            <a:spLocks noGrp="1"/>
          </p:cNvSpPr>
          <p:nvPr>
            <p:ph idx="1"/>
          </p:nvPr>
        </p:nvSpPr>
        <p:spPr>
          <a:xfrm>
            <a:off x="660400" y="1714500"/>
            <a:ext cx="11963400" cy="6781800"/>
          </a:xfrm>
        </p:spPr>
        <p:txBody>
          <a:bodyPr>
            <a:normAutofit/>
          </a:bodyPr>
          <a:lstStyle/>
          <a:p>
            <a:pPr>
              <a:buClrTx/>
              <a:buFont typeface="Wingdings" pitchFamily="2" charset="2"/>
              <a:buChar char="q"/>
            </a:pPr>
            <a:r>
              <a:rPr lang="en-US" dirty="0">
                <a:solidFill>
                  <a:schemeClr val="tx1"/>
                </a:solidFill>
                <a:latin typeface="Book Antiqua" pitchFamily="18" charset="0"/>
              </a:rPr>
              <a:t>By default, you can </a:t>
            </a:r>
            <a:r>
              <a:rPr lang="en-US" dirty="0" smtClean="0">
                <a:solidFill>
                  <a:schemeClr val="tx1"/>
                </a:solidFill>
                <a:latin typeface="Book Antiqua" pitchFamily="18" charset="0"/>
              </a:rPr>
              <a:t>create </a:t>
            </a:r>
            <a:r>
              <a:rPr lang="en-US" dirty="0">
                <a:solidFill>
                  <a:schemeClr val="tx1"/>
                </a:solidFill>
                <a:latin typeface="Book Antiqua" pitchFamily="18" charset="0"/>
              </a:rPr>
              <a:t>up to 100 buckets in each of your AWS accounts</a:t>
            </a:r>
            <a:r>
              <a:rPr lang="en-US" dirty="0" smtClean="0">
                <a:solidFill>
                  <a:schemeClr val="tx1"/>
                </a:solidFill>
              </a:rPr>
              <a:t>.</a:t>
            </a:r>
          </a:p>
          <a:p>
            <a:pPr>
              <a:buClrTx/>
              <a:buFont typeface="Wingdings" pitchFamily="2" charset="2"/>
              <a:buChar char="q"/>
            </a:pPr>
            <a:r>
              <a:rPr lang="en-US" dirty="0">
                <a:solidFill>
                  <a:schemeClr val="tx1"/>
                </a:solidFill>
                <a:latin typeface="Book Antiqua" pitchFamily="18" charset="0"/>
              </a:rPr>
              <a:t>There is no limit to the number of objects that can be stored in a </a:t>
            </a:r>
            <a:r>
              <a:rPr lang="en-US" dirty="0" smtClean="0">
                <a:solidFill>
                  <a:schemeClr val="tx1"/>
                </a:solidFill>
                <a:latin typeface="Book Antiqua" pitchFamily="18" charset="0"/>
              </a:rPr>
              <a:t>bucket.</a:t>
            </a:r>
          </a:p>
          <a:p>
            <a:pPr>
              <a:buClrTx/>
              <a:buFont typeface="Wingdings" pitchFamily="2" charset="2"/>
              <a:buChar char="q"/>
            </a:pPr>
            <a:r>
              <a:rPr lang="en-US" dirty="0">
                <a:solidFill>
                  <a:schemeClr val="tx1"/>
                </a:solidFill>
                <a:latin typeface="Book Antiqua" pitchFamily="18" charset="0"/>
              </a:rPr>
              <a:t>You cannot create a bucket within </a:t>
            </a:r>
            <a:r>
              <a:rPr lang="en-US" dirty="0" smtClean="0">
                <a:solidFill>
                  <a:schemeClr val="tx1"/>
                </a:solidFill>
                <a:latin typeface="Book Antiqua" pitchFamily="18" charset="0"/>
              </a:rPr>
              <a:t>another </a:t>
            </a:r>
            <a:r>
              <a:rPr lang="en-US" dirty="0">
                <a:solidFill>
                  <a:schemeClr val="tx1"/>
                </a:solidFill>
                <a:latin typeface="Book Antiqua" pitchFamily="18" charset="0"/>
              </a:rPr>
              <a:t>bucket</a:t>
            </a:r>
            <a:r>
              <a:rPr lang="en-US" dirty="0" smtClean="0">
                <a:solidFill>
                  <a:schemeClr val="tx1"/>
                </a:solidFill>
                <a:latin typeface="Book Antiqua" pitchFamily="18" charset="0"/>
              </a:rPr>
              <a:t>.</a:t>
            </a:r>
          </a:p>
          <a:p>
            <a:pPr>
              <a:buClrTx/>
              <a:buFont typeface="Wingdings" pitchFamily="2" charset="2"/>
              <a:buChar char="q"/>
            </a:pPr>
            <a:r>
              <a:rPr lang="en-US" dirty="0">
                <a:solidFill>
                  <a:schemeClr val="tx1"/>
                </a:solidFill>
                <a:latin typeface="Book Antiqua" pitchFamily="18" charset="0"/>
              </a:rPr>
              <a:t>Bucket names must be at least 3 and no more than 63 characters long</a:t>
            </a:r>
            <a:r>
              <a:rPr lang="en-US" dirty="0" smtClean="0">
                <a:solidFill>
                  <a:schemeClr val="tx1"/>
                </a:solidFill>
                <a:latin typeface="Book Antiqua" pitchFamily="18" charset="0"/>
              </a:rPr>
              <a:t>.</a:t>
            </a:r>
          </a:p>
          <a:p>
            <a:pPr>
              <a:buClrTx/>
              <a:buFont typeface="Wingdings" pitchFamily="2" charset="2"/>
              <a:buChar char="q"/>
            </a:pPr>
            <a:r>
              <a:rPr lang="en-US" dirty="0">
                <a:solidFill>
                  <a:schemeClr val="tx1"/>
                </a:solidFill>
                <a:latin typeface="Book Antiqua" pitchFamily="18" charset="0"/>
              </a:rPr>
              <a:t>Bucket names can contain lowercase letters, numbers, and hyphens. Each label must start and end with a lowercase letter or a number</a:t>
            </a:r>
            <a:r>
              <a:rPr lang="en-US" dirty="0" smtClean="0">
                <a:solidFill>
                  <a:schemeClr val="tx1"/>
                </a:solidFill>
                <a:latin typeface="Book Antiqua" pitchFamily="18" charset="0"/>
              </a:rPr>
              <a:t>.</a:t>
            </a:r>
          </a:p>
          <a:p>
            <a:pPr>
              <a:buClrTx/>
              <a:buFont typeface="Wingdings" pitchFamily="2" charset="2"/>
              <a:buChar char="q"/>
            </a:pPr>
            <a:r>
              <a:rPr lang="en-US" dirty="0" smtClean="0">
                <a:solidFill>
                  <a:schemeClr val="tx1"/>
                </a:solidFill>
                <a:latin typeface="Book Antiqua" pitchFamily="18" charset="0"/>
              </a:rPr>
              <a:t>Bucket name should be unique globally.</a:t>
            </a:r>
            <a:endParaRPr lang="en-US" dirty="0" smtClean="0">
              <a:solidFill>
                <a:schemeClr val="tx1"/>
              </a:solidFill>
              <a:latin typeface="Book Antiqua" pitchFamily="18" charset="0"/>
            </a:endParaRPr>
          </a:p>
          <a:p>
            <a:pPr>
              <a:buClrTx/>
              <a:buFont typeface="Wingdings" pitchFamily="2" charset="2"/>
              <a:buChar char="q"/>
            </a:pPr>
            <a:endParaRPr lang="en-US" dirty="0">
              <a:solidFill>
                <a:schemeClr val="tx1"/>
              </a:solidFill>
              <a:latin typeface="Book Antiqua" pitchFamily="18" charset="0"/>
            </a:endParaRPr>
          </a:p>
        </p:txBody>
      </p:sp>
      <p:pic>
        <p:nvPicPr>
          <p:cNvPr id="6" name="Picture 5">
            <a:extLst>
              <a:ext uri="{FF2B5EF4-FFF2-40B4-BE49-F238E27FC236}">
                <a16:creationId xmlns:a16="http://schemas.microsoft.com/office/drawing/2014/main" xmlns="" id="{8A5DD169-3856-484B-BC4D-F9B3801EEF3B}"/>
              </a:ext>
            </a:extLst>
          </p:cNvPr>
          <p:cNvPicPr>
            <a:picLocks noChangeAspect="1"/>
          </p:cNvPicPr>
          <p:nvPr/>
        </p:nvPicPr>
        <p:blipFill>
          <a:blip r:embed="rId2"/>
          <a:stretch>
            <a:fillRect/>
          </a:stretch>
        </p:blipFill>
        <p:spPr>
          <a:xfrm>
            <a:off x="25918" y="13219"/>
            <a:ext cx="2104813" cy="838200"/>
          </a:xfrm>
          <a:prstGeom prst="rect">
            <a:avLst/>
          </a:prstGeom>
        </p:spPr>
      </p:pic>
      <p:sp>
        <p:nvSpPr>
          <p:cNvPr id="4" name="AutoShape 4" descr="Image result for limi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Image result for limi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0290" y="4572000"/>
            <a:ext cx="4876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59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171" y="609600"/>
            <a:ext cx="12458441" cy="923330"/>
          </a:xfrm>
          <a:prstGeom prst="rect">
            <a:avLst/>
          </a:prstGeom>
        </p:spPr>
        <p:txBody>
          <a:bodyPr wrap="square">
            <a:spAutoFit/>
          </a:bodyPr>
          <a:lstStyle/>
          <a:p>
            <a:pPr algn="ctr">
              <a:spcBef>
                <a:spcPct val="0"/>
              </a:spcBef>
            </a:pPr>
            <a:r>
              <a:rPr lang="en-US" sz="5400" b="1" dirty="0" smtClean="0">
                <a:solidFill>
                  <a:schemeClr val="accent1">
                    <a:lumMod val="75000"/>
                  </a:schemeClr>
                </a:solidFill>
                <a:latin typeface="Book Antiqua" pitchFamily="18" charset="0"/>
                <a:ea typeface="+mj-ea"/>
                <a:cs typeface="Calibri" panose="020F0502020204030204" pitchFamily="34" charset="0"/>
              </a:rPr>
              <a:t>Amazon S3 - Versioning </a:t>
            </a:r>
            <a:endParaRPr lang="en-US" sz="5400" b="1" dirty="0">
              <a:solidFill>
                <a:schemeClr val="accent1">
                  <a:lumMod val="75000"/>
                </a:schemeClr>
              </a:solidFill>
              <a:latin typeface="Book Antiqua" pitchFamily="18" charset="0"/>
              <a:ea typeface="+mj-ea"/>
              <a:cs typeface="Calibri" panose="020F0502020204030204" pitchFamily="34" charset="0"/>
            </a:endParaRPr>
          </a:p>
        </p:txBody>
      </p:sp>
      <p:sp>
        <p:nvSpPr>
          <p:cNvPr id="3" name="TextBox 2"/>
          <p:cNvSpPr txBox="1"/>
          <p:nvPr/>
        </p:nvSpPr>
        <p:spPr>
          <a:xfrm>
            <a:off x="584200" y="1684006"/>
            <a:ext cx="12115800" cy="5262979"/>
          </a:xfrm>
          <a:prstGeom prst="rect">
            <a:avLst/>
          </a:prstGeom>
          <a:noFill/>
        </p:spPr>
        <p:txBody>
          <a:bodyPr wrap="square" rtlCol="0">
            <a:spAutoFit/>
          </a:bodyPr>
          <a:lstStyle/>
          <a:p>
            <a:r>
              <a:rPr lang="en-US" sz="2400" dirty="0">
                <a:latin typeface="Book Antiqua" pitchFamily="18" charset="0"/>
              </a:rPr>
              <a:t>Versioning is a means of keeping multiple variants of an object in the same bucket. You can use versioning to preserve, retrieve, and restore every version of every object stored in your Amazon S3 bucket</a:t>
            </a:r>
            <a:r>
              <a:rPr lang="en-US" sz="2400" dirty="0" smtClean="0">
                <a:latin typeface="Book Antiqua" pitchFamily="18" charset="0"/>
              </a:rPr>
              <a:t>.</a:t>
            </a:r>
          </a:p>
          <a:p>
            <a:endParaRPr lang="en-US" sz="2400" dirty="0">
              <a:latin typeface="Book Antiqua" pitchFamily="18" charset="0"/>
            </a:endParaRPr>
          </a:p>
          <a:p>
            <a:pPr marL="342900" indent="-342900">
              <a:lnSpc>
                <a:spcPct val="200000"/>
              </a:lnSpc>
              <a:buFont typeface="Wingdings" pitchFamily="2" charset="2"/>
              <a:buChar char="q"/>
            </a:pPr>
            <a:r>
              <a:rPr lang="en-US" sz="2400" dirty="0" smtClean="0">
                <a:latin typeface="Book Antiqua" pitchFamily="18" charset="0"/>
              </a:rPr>
              <a:t>Preserve, retrieve and restore every version</a:t>
            </a:r>
          </a:p>
          <a:p>
            <a:pPr>
              <a:lnSpc>
                <a:spcPct val="200000"/>
              </a:lnSpc>
            </a:pPr>
            <a:r>
              <a:rPr lang="en-US" sz="2400" dirty="0">
                <a:latin typeface="Book Antiqua" pitchFamily="18" charset="0"/>
              </a:rPr>
              <a:t> </a:t>
            </a:r>
            <a:r>
              <a:rPr lang="en-US" sz="2400" dirty="0" smtClean="0">
                <a:latin typeface="Book Antiqua" pitchFamily="18" charset="0"/>
              </a:rPr>
              <a:t>    of every object in your bucket.</a:t>
            </a:r>
          </a:p>
          <a:p>
            <a:pPr marL="342900" indent="-342900">
              <a:lnSpc>
                <a:spcPct val="200000"/>
              </a:lnSpc>
              <a:buFont typeface="Wingdings" pitchFamily="2" charset="2"/>
              <a:buChar char="q"/>
            </a:pPr>
            <a:r>
              <a:rPr lang="en-US" sz="2400" dirty="0" smtClean="0">
                <a:latin typeface="Book Antiqua" pitchFamily="18" charset="0"/>
              </a:rPr>
              <a:t>S3 automatically add new versions and preserve </a:t>
            </a:r>
          </a:p>
          <a:p>
            <a:pPr>
              <a:lnSpc>
                <a:spcPct val="200000"/>
              </a:lnSpc>
            </a:pPr>
            <a:r>
              <a:rPr lang="en-US" sz="2400" dirty="0">
                <a:latin typeface="Book Antiqua" pitchFamily="18" charset="0"/>
              </a:rPr>
              <a:t> </a:t>
            </a:r>
            <a:r>
              <a:rPr lang="en-US" sz="2400" dirty="0" smtClean="0">
                <a:latin typeface="Book Antiqua" pitchFamily="18" charset="0"/>
              </a:rPr>
              <a:t>    deleted objects with delete markers.</a:t>
            </a:r>
          </a:p>
          <a:p>
            <a:pPr marL="342900" indent="-342900">
              <a:lnSpc>
                <a:spcPct val="200000"/>
              </a:lnSpc>
              <a:buFont typeface="Wingdings" pitchFamily="2" charset="2"/>
              <a:buChar char="q"/>
            </a:pPr>
            <a:r>
              <a:rPr lang="en-US" sz="2400" dirty="0" smtClean="0">
                <a:latin typeface="Book Antiqua" pitchFamily="18" charset="0"/>
              </a:rPr>
              <a:t>Easy to tern on in AWS management console.</a:t>
            </a:r>
            <a:endParaRPr lang="en-US" sz="2400" dirty="0">
              <a:latin typeface="Book Antiqua" pitchFamily="18" charset="0"/>
            </a:endParaRPr>
          </a:p>
        </p:txBody>
      </p:sp>
      <p:pic>
        <p:nvPicPr>
          <p:cNvPr id="5" name="Picture 4">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pic>
        <p:nvPicPr>
          <p:cNvPr id="1026" name="Picture 2" descr="Image result for AWS s3 versio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0" y="3124200"/>
            <a:ext cx="4377612" cy="3822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8" y="685800"/>
            <a:ext cx="12623800" cy="1016000"/>
          </a:xfrm>
        </p:spPr>
        <p:txBody>
          <a:bodyPr>
            <a:normAutofit/>
          </a:bodyPr>
          <a:lstStyle/>
          <a:p>
            <a:pPr algn="ctr"/>
            <a:r>
              <a:rPr lang="en-US" sz="5400" b="1" dirty="0" smtClean="0">
                <a:solidFill>
                  <a:schemeClr val="accent1">
                    <a:lumMod val="75000"/>
                  </a:schemeClr>
                </a:solidFill>
                <a:latin typeface="Book Antiqua" pitchFamily="18" charset="0"/>
              </a:rPr>
              <a:t>Amazon S3 – Storage Classes</a:t>
            </a:r>
            <a:endParaRPr lang="en-US" sz="5400" b="1" dirty="0">
              <a:solidFill>
                <a:schemeClr val="accent1">
                  <a:lumMod val="75000"/>
                </a:schemeClr>
              </a:solidFill>
              <a:latin typeface="Book Antiqua" pitchFamily="18" charset="0"/>
            </a:endParaRPr>
          </a:p>
        </p:txBody>
      </p:sp>
      <p:pic>
        <p:nvPicPr>
          <p:cNvPr id="4" name="Picture 3">
            <a:extLst>
              <a:ext uri="{FF2B5EF4-FFF2-40B4-BE49-F238E27FC236}">
                <a16:creationId xmlns:a16="http://schemas.microsoft.com/office/drawing/2014/main" xmlns="" id="{8A5DD169-3856-484B-BC4D-F9B3801EEF3B}"/>
              </a:ext>
            </a:extLst>
          </p:cNvPr>
          <p:cNvPicPr>
            <a:picLocks noChangeAspect="1"/>
          </p:cNvPicPr>
          <p:nvPr/>
        </p:nvPicPr>
        <p:blipFill>
          <a:blip r:embed="rId2"/>
          <a:stretch>
            <a:fillRect/>
          </a:stretch>
        </p:blipFill>
        <p:spPr>
          <a:xfrm>
            <a:off x="25918" y="13219"/>
            <a:ext cx="2104813" cy="838200"/>
          </a:xfrm>
          <a:prstGeom prst="rect">
            <a:avLst/>
          </a:prstGeom>
        </p:spPr>
      </p:pic>
      <p:sp>
        <p:nvSpPr>
          <p:cNvPr id="5" name="TextBox 4"/>
          <p:cNvSpPr txBox="1"/>
          <p:nvPr/>
        </p:nvSpPr>
        <p:spPr>
          <a:xfrm>
            <a:off x="431801" y="2209800"/>
            <a:ext cx="12573000" cy="1200329"/>
          </a:xfrm>
          <a:prstGeom prst="rect">
            <a:avLst/>
          </a:prstGeom>
          <a:noFill/>
        </p:spPr>
        <p:txBody>
          <a:bodyPr wrap="square" rtlCol="0">
            <a:spAutoFit/>
          </a:bodyPr>
          <a:lstStyle/>
          <a:p>
            <a:r>
              <a:rPr lang="en-US" sz="2400" dirty="0">
                <a:latin typeface="Book Antiqua" pitchFamily="18" charset="0"/>
              </a:rPr>
              <a:t>Amazon S3 offers the following storage classes for the objects that you store. </a:t>
            </a:r>
            <a:r>
              <a:rPr lang="en-US" sz="2400" dirty="0" smtClean="0">
                <a:latin typeface="Book Antiqua" pitchFamily="18" charset="0"/>
              </a:rPr>
              <a:t>You choose</a:t>
            </a:r>
          </a:p>
          <a:p>
            <a:r>
              <a:rPr lang="en-US" sz="2400" dirty="0" smtClean="0">
                <a:latin typeface="Book Antiqua" pitchFamily="18" charset="0"/>
              </a:rPr>
              <a:t> </a:t>
            </a:r>
            <a:r>
              <a:rPr lang="en-US" sz="2400" dirty="0">
                <a:latin typeface="Book Antiqua" pitchFamily="18" charset="0"/>
              </a:rPr>
              <a:t>one depending on your use case scenario and performance access </a:t>
            </a:r>
            <a:r>
              <a:rPr lang="en-US" sz="2400" dirty="0" smtClean="0">
                <a:latin typeface="Book Antiqua" pitchFamily="18" charset="0"/>
              </a:rPr>
              <a:t>requirements. All </a:t>
            </a:r>
            <a:r>
              <a:rPr lang="en-US" sz="2400" dirty="0">
                <a:latin typeface="Book Antiqua" pitchFamily="18" charset="0"/>
              </a:rPr>
              <a:t>of </a:t>
            </a:r>
            <a:r>
              <a:rPr lang="en-US" sz="2400" dirty="0" smtClean="0">
                <a:latin typeface="Book Antiqua" pitchFamily="18" charset="0"/>
              </a:rPr>
              <a:t>these </a:t>
            </a:r>
            <a:r>
              <a:rPr lang="en-US" sz="2400" dirty="0">
                <a:latin typeface="Book Antiqua" pitchFamily="18" charset="0"/>
              </a:rPr>
              <a:t>storage classes offer high </a:t>
            </a:r>
            <a:r>
              <a:rPr lang="en-US" sz="2400" dirty="0" smtClean="0">
                <a:latin typeface="Book Antiqua" pitchFamily="18" charset="0"/>
              </a:rPr>
              <a:t>durability.</a:t>
            </a:r>
            <a:endParaRPr lang="en-US" sz="2400" dirty="0">
              <a:latin typeface="Book Antiqua"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324" y="3733800"/>
            <a:ext cx="10250076"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2716576"/>
      </p:ext>
    </p:extLst>
  </p:cSld>
  <p:clrMapOvr>
    <a:masterClrMapping/>
  </p:clrMapOvr>
</p:sld>
</file>

<file path=ppt/theme/theme1.xml><?xml version="1.0" encoding="utf-8"?>
<a:theme xmlns:a="http://schemas.openxmlformats.org/drawingml/2006/main" name="Facet">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3145</TotalTime>
  <Words>457</Words>
  <Application>Microsoft Office PowerPoint</Application>
  <PresentationFormat>Custom</PresentationFormat>
  <Paragraphs>59</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PowerPoint Presentation</vt:lpstr>
      <vt:lpstr>PowerPoint Presentation</vt:lpstr>
      <vt:lpstr>PowerPoint Presentation</vt:lpstr>
      <vt:lpstr>Concepts </vt:lpstr>
      <vt:lpstr>Features </vt:lpstr>
      <vt:lpstr>Amazon S3 Bucket Limitations</vt:lpstr>
      <vt:lpstr>PowerPoint Presentation</vt:lpstr>
      <vt:lpstr>Amazon S3 – Storage Classes</vt:lpstr>
      <vt:lpstr>Amazon S3 – Lifecycle Management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Administrator</cp:lastModifiedBy>
  <cp:revision>502</cp:revision>
  <dcterms:created xsi:type="dcterms:W3CDTF">2017-09-06T14:27:35Z</dcterms:created>
  <dcterms:modified xsi:type="dcterms:W3CDTF">2017-11-27T07:17:59Z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2017-09-06T00:00:00Z</vt:filetime>
  </property>
  <property fmtid="{D5CDD505-2E9C-101B-9397-08002B2CF9AE}" pid="3" name="LastSaved">
    <vt:filetime>2017-09-06T00:00:00Z</vt:filetime>
  </property>
</Properties>
</file>