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12192000"/>
  <p:notesSz cx="6858000" cy="9144000"/>
  <p:embeddedFontLs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5E041D9-D3CD-41C6-BF38-E237D4BCAD9F}">
  <a:tblStyle styleId="{25E041D9-D3CD-41C6-BF38-E237D4BCAD9F}"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CenturyGothic-bold.fntdata"/><Relationship Id="rId10" Type="http://schemas.openxmlformats.org/officeDocument/2006/relationships/slide" Target="slides/slide4.xml"/><Relationship Id="rId21" Type="http://schemas.openxmlformats.org/officeDocument/2006/relationships/font" Target="fonts/CenturyGothic-regular.fntdata"/><Relationship Id="rId13" Type="http://schemas.openxmlformats.org/officeDocument/2006/relationships/slide" Target="slides/slide7.xml"/><Relationship Id="rId24" Type="http://schemas.openxmlformats.org/officeDocument/2006/relationships/font" Target="fonts/CenturyGothic-boldItalic.fntdata"/><Relationship Id="rId12" Type="http://schemas.openxmlformats.org/officeDocument/2006/relationships/slide" Target="slides/slide6.xml"/><Relationship Id="rId23" Type="http://schemas.openxmlformats.org/officeDocument/2006/relationships/font" Target="fonts/CenturyGothic-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6" name="Google Shape;23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C0-HD-BTM.png" id="13" name="Google Shape;13;p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4" name="Google Shape;14;p2"/>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6" name="Google Shape;16;p2"/>
          <p:cNvSpPr txBox="1"/>
          <p:nvPr>
            <p:ph idx="10" type="dt"/>
          </p:nvPr>
        </p:nvSpPr>
        <p:spPr>
          <a:xfrm>
            <a:off x="7909561" y="4314328"/>
            <a:ext cx="2910840" cy="37464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1371600" y="4323845"/>
            <a:ext cx="640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sp>
        <p:nvSpPr>
          <p:cNvPr id="72" name="Google Shape;72;p11"/>
          <p:cNvSpPr txBox="1"/>
          <p:nvPr>
            <p:ph type="title"/>
          </p:nvPr>
        </p:nvSpPr>
        <p:spPr>
          <a:xfrm>
            <a:off x="685777" y="4697360"/>
            <a:ext cx="10822034"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p:nvPr>
            <p:ph idx="2" type="pic"/>
          </p:nvPr>
        </p:nvSpPr>
        <p:spPr>
          <a:xfrm>
            <a:off x="681727" y="941439"/>
            <a:ext cx="10821840" cy="3478161"/>
          </a:xfrm>
          <a:prstGeom prst="rect">
            <a:avLst/>
          </a:prstGeom>
          <a:noFill/>
          <a:ln>
            <a:noFill/>
          </a:ln>
        </p:spPr>
      </p:sp>
      <p:sp>
        <p:nvSpPr>
          <p:cNvPr id="74" name="Google Shape;74;p11"/>
          <p:cNvSpPr txBox="1"/>
          <p:nvPr>
            <p:ph idx="1" type="body"/>
          </p:nvPr>
        </p:nvSpPr>
        <p:spPr>
          <a:xfrm>
            <a:off x="685800" y="5516715"/>
            <a:ext cx="10820400" cy="7019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5" name="Google Shape;75;p1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78" name="Shape 78"/>
        <p:cNvGrpSpPr/>
        <p:nvPr/>
      </p:nvGrpSpPr>
      <p:grpSpPr>
        <a:xfrm>
          <a:off x="0" y="0"/>
          <a:ext cx="0" cy="0"/>
          <a:chOff x="0" y="0"/>
          <a:chExt cx="0" cy="0"/>
        </a:xfrm>
      </p:grpSpPr>
      <p:pic>
        <p:nvPicPr>
          <p:cNvPr descr="C0-HD-BTM.png" id="79" name="Google Shape;79;p1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0" name="Google Shape;80;p12"/>
          <p:cNvSpPr txBox="1"/>
          <p:nvPr>
            <p:ph type="title"/>
          </p:nvPr>
        </p:nvSpPr>
        <p:spPr>
          <a:xfrm>
            <a:off x="685800" y="753532"/>
            <a:ext cx="10820400" cy="28024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 type="body"/>
          </p:nvPr>
        </p:nvSpPr>
        <p:spPr>
          <a:xfrm>
            <a:off x="1024467" y="3649133"/>
            <a:ext cx="10130516" cy="99906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2" name="Google Shape;82;p12"/>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85" name="Shape 85"/>
        <p:cNvGrpSpPr/>
        <p:nvPr/>
      </p:nvGrpSpPr>
      <p:grpSpPr>
        <a:xfrm>
          <a:off x="0" y="0"/>
          <a:ext cx="0" cy="0"/>
          <a:chOff x="0" y="0"/>
          <a:chExt cx="0" cy="0"/>
        </a:xfrm>
      </p:grpSpPr>
      <p:pic>
        <p:nvPicPr>
          <p:cNvPr descr="C0-HD-BTM.png" id="86" name="Google Shape;86;p13"/>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7" name="Google Shape;87;p13"/>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3"/>
          <p:cNvSpPr txBox="1"/>
          <p:nvPr>
            <p:ph idx="1" type="body"/>
          </p:nvPr>
        </p:nvSpPr>
        <p:spPr>
          <a:xfrm>
            <a:off x="1303865" y="3365556"/>
            <a:ext cx="9592736" cy="4444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13"/>
          <p:cNvSpPr txBox="1"/>
          <p:nvPr>
            <p:ph idx="2" type="body"/>
          </p:nvPr>
        </p:nvSpPr>
        <p:spPr>
          <a:xfrm>
            <a:off x="1024467" y="3959862"/>
            <a:ext cx="10151533" cy="67987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0" name="Google Shape;90;p13"/>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3"/>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3"/>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13"/>
          <p:cNvSpPr txBox="1"/>
          <p:nvPr/>
        </p:nvSpPr>
        <p:spPr>
          <a:xfrm>
            <a:off x="476250" y="933450"/>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94" name="Google Shape;94;p13"/>
          <p:cNvSpPr txBox="1"/>
          <p:nvPr/>
        </p:nvSpPr>
        <p:spPr>
          <a:xfrm>
            <a:off x="10984230" y="2701290"/>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95" name="Shape 95"/>
        <p:cNvGrpSpPr/>
        <p:nvPr/>
      </p:nvGrpSpPr>
      <p:grpSpPr>
        <a:xfrm>
          <a:off x="0" y="0"/>
          <a:ext cx="0" cy="0"/>
          <a:chOff x="0" y="0"/>
          <a:chExt cx="0" cy="0"/>
        </a:xfrm>
      </p:grpSpPr>
      <p:pic>
        <p:nvPicPr>
          <p:cNvPr descr="C0-HD-BTM.png" id="96" name="Google Shape;96;p1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97" name="Google Shape;97;p14"/>
          <p:cNvSpPr txBox="1"/>
          <p:nvPr>
            <p:ph type="title"/>
          </p:nvPr>
        </p:nvSpPr>
        <p:spPr>
          <a:xfrm>
            <a:off x="1024495" y="1124701"/>
            <a:ext cx="10146186"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4"/>
          <p:cNvSpPr txBox="1"/>
          <p:nvPr>
            <p:ph idx="1" type="body"/>
          </p:nvPr>
        </p:nvSpPr>
        <p:spPr>
          <a:xfrm>
            <a:off x="1024467" y="3648315"/>
            <a:ext cx="10144654" cy="9998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9" name="Google Shape;99;p14"/>
          <p:cNvSpPr txBox="1"/>
          <p:nvPr>
            <p:ph idx="10" type="dt"/>
          </p:nvPr>
        </p:nvSpPr>
        <p:spPr>
          <a:xfrm>
            <a:off x="7814452" y="378883"/>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4"/>
          <p:cNvSpPr txBox="1"/>
          <p:nvPr>
            <p:ph idx="11" type="ftr"/>
          </p:nvPr>
        </p:nvSpPr>
        <p:spPr>
          <a:xfrm>
            <a:off x="685800" y="378883"/>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15"/>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5"/>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5" name="Google Shape;105;p15"/>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6" name="Google Shape;106;p15"/>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7" name="Google Shape;107;p15"/>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8" name="Google Shape;108;p15"/>
          <p:cNvSpPr txBox="1"/>
          <p:nvPr>
            <p:ph idx="5" type="body"/>
          </p:nvPr>
        </p:nvSpPr>
        <p:spPr>
          <a:xfrm>
            <a:off x="8051800" y="2192866"/>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9" name="Google Shape;109;p15"/>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0" name="Google Shape;110;p1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3" name="Shape 113"/>
        <p:cNvGrpSpPr/>
        <p:nvPr/>
      </p:nvGrpSpPr>
      <p:grpSpPr>
        <a:xfrm>
          <a:off x="0" y="0"/>
          <a:ext cx="0" cy="0"/>
          <a:chOff x="0" y="0"/>
          <a:chExt cx="0" cy="0"/>
        </a:xfrm>
      </p:grpSpPr>
      <p:sp>
        <p:nvSpPr>
          <p:cNvPr id="114" name="Google Shape;114;p16"/>
          <p:cNvSpPr txBox="1"/>
          <p:nvPr>
            <p:ph type="title"/>
          </p:nvPr>
        </p:nvSpPr>
        <p:spPr>
          <a:xfrm>
            <a:off x="2895600" y="762000"/>
            <a:ext cx="8610599"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6"/>
          <p:cNvSpPr txBox="1"/>
          <p:nvPr>
            <p:ph idx="1" type="body"/>
          </p:nvPr>
        </p:nvSpPr>
        <p:spPr>
          <a:xfrm>
            <a:off x="688618" y="4191000"/>
            <a:ext cx="3451582"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16"/>
          <p:cNvSpPr/>
          <p:nvPr>
            <p:ph idx="2" type="pic"/>
          </p:nvPr>
        </p:nvSpPr>
        <p:spPr>
          <a:xfrm>
            <a:off x="688618" y="2362200"/>
            <a:ext cx="3451582"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17" name="Google Shape;117;p16"/>
          <p:cNvSpPr txBox="1"/>
          <p:nvPr>
            <p:ph idx="3" type="body"/>
          </p:nvPr>
        </p:nvSpPr>
        <p:spPr>
          <a:xfrm>
            <a:off x="688618" y="4873764"/>
            <a:ext cx="3451582"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8" name="Google Shape;118;p16"/>
          <p:cNvSpPr txBox="1"/>
          <p:nvPr>
            <p:ph idx="4" type="body"/>
          </p:nvPr>
        </p:nvSpPr>
        <p:spPr>
          <a:xfrm>
            <a:off x="4374263" y="4191000"/>
            <a:ext cx="3448935"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9" name="Google Shape;119;p16"/>
          <p:cNvSpPr/>
          <p:nvPr>
            <p:ph idx="5" type="pic"/>
          </p:nvPr>
        </p:nvSpPr>
        <p:spPr>
          <a:xfrm>
            <a:off x="4374263" y="2362200"/>
            <a:ext cx="3448936"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0" name="Google Shape;120;p16"/>
          <p:cNvSpPr txBox="1"/>
          <p:nvPr>
            <p:ph idx="6" type="body"/>
          </p:nvPr>
        </p:nvSpPr>
        <p:spPr>
          <a:xfrm>
            <a:off x="4374264" y="4873763"/>
            <a:ext cx="344893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1" name="Google Shape;121;p16"/>
          <p:cNvSpPr txBox="1"/>
          <p:nvPr>
            <p:ph idx="7" type="body"/>
          </p:nvPr>
        </p:nvSpPr>
        <p:spPr>
          <a:xfrm>
            <a:off x="8049731" y="4191000"/>
            <a:ext cx="3456469"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2" name="Google Shape;122;p16"/>
          <p:cNvSpPr/>
          <p:nvPr>
            <p:ph idx="8" type="pic"/>
          </p:nvPr>
        </p:nvSpPr>
        <p:spPr>
          <a:xfrm>
            <a:off x="8049855" y="2362200"/>
            <a:ext cx="3447878"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3" name="Google Shape;123;p16"/>
          <p:cNvSpPr txBox="1"/>
          <p:nvPr>
            <p:ph idx="9" type="body"/>
          </p:nvPr>
        </p:nvSpPr>
        <p:spPr>
          <a:xfrm>
            <a:off x="8049731" y="4873761"/>
            <a:ext cx="345244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4" name="Google Shape;124;p1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7"/>
          <p:cNvSpPr txBox="1"/>
          <p:nvPr>
            <p:ph idx="1" type="body"/>
          </p:nvPr>
        </p:nvSpPr>
        <p:spPr>
          <a:xfrm rot="5400000">
            <a:off x="4083937" y="-1203579"/>
            <a:ext cx="4024125" cy="10820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1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3" name="Shape 133"/>
        <p:cNvGrpSpPr/>
        <p:nvPr/>
      </p:nvGrpSpPr>
      <p:grpSpPr>
        <a:xfrm>
          <a:off x="0" y="0"/>
          <a:ext cx="0" cy="0"/>
          <a:chOff x="0" y="0"/>
          <a:chExt cx="0" cy="0"/>
        </a:xfrm>
      </p:grpSpPr>
      <p:pic>
        <p:nvPicPr>
          <p:cNvPr descr="C0-HD-BTM.png" id="134" name="Google Shape;134;p1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35" name="Google Shape;135;p18"/>
          <p:cNvSpPr txBox="1"/>
          <p:nvPr>
            <p:ph type="title"/>
          </p:nvPr>
        </p:nvSpPr>
        <p:spPr>
          <a:xfrm rot="5400000">
            <a:off x="8525933" y="1667933"/>
            <a:ext cx="3903133" cy="2057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8"/>
          <p:cNvSpPr txBox="1"/>
          <p:nvPr>
            <p:ph idx="1" type="body"/>
          </p:nvPr>
        </p:nvSpPr>
        <p:spPr>
          <a:xfrm rot="5400000">
            <a:off x="3175000" y="-1405467"/>
            <a:ext cx="3903133" cy="82042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7" name="Google Shape;137;p18"/>
          <p:cNvSpPr txBox="1"/>
          <p:nvPr>
            <p:ph idx="10" type="dt"/>
          </p:nvPr>
        </p:nvSpPr>
        <p:spPr>
          <a:xfrm>
            <a:off x="7814452" y="379941"/>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8"/>
          <p:cNvSpPr txBox="1"/>
          <p:nvPr>
            <p:ph idx="11" type="ftr"/>
          </p:nvPr>
        </p:nvSpPr>
        <p:spPr>
          <a:xfrm>
            <a:off x="685800" y="381000"/>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 name="Google Shape;22;p3"/>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5" name="Shape 25"/>
        <p:cNvGrpSpPr/>
        <p:nvPr/>
      </p:nvGrpSpPr>
      <p:grpSpPr>
        <a:xfrm>
          <a:off x="0" y="0"/>
          <a:ext cx="0" cy="0"/>
          <a:chOff x="0" y="0"/>
          <a:chExt cx="0" cy="0"/>
        </a:xfrm>
      </p:grpSpPr>
      <p:pic>
        <p:nvPicPr>
          <p:cNvPr descr="C0-HD-BTM.png" id="26" name="Google Shape;26;p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27" name="Google Shape;27;p4"/>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200"/>
              <a:buNone/>
              <a:defRPr sz="22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9" name="Google Shape;29;p4"/>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685800" y="381001"/>
            <a:ext cx="6991492" cy="36406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 type="body"/>
          </p:nvPr>
        </p:nvSpPr>
        <p:spPr>
          <a:xfrm>
            <a:off x="6858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5" name="Google Shape;35;p5"/>
          <p:cNvSpPr txBox="1"/>
          <p:nvPr>
            <p:ph idx="2" type="body"/>
          </p:nvPr>
        </p:nvSpPr>
        <p:spPr>
          <a:xfrm>
            <a:off x="61722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6"/>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 type="body"/>
          </p:nvPr>
        </p:nvSpPr>
        <p:spPr>
          <a:xfrm>
            <a:off x="914409" y="2183802"/>
            <a:ext cx="50799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2" name="Google Shape;42;p6"/>
          <p:cNvSpPr txBox="1"/>
          <p:nvPr>
            <p:ph idx="2" type="body"/>
          </p:nvPr>
        </p:nvSpPr>
        <p:spPr>
          <a:xfrm>
            <a:off x="685800" y="3132666"/>
            <a:ext cx="5311775"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6"/>
          <p:cNvSpPr txBox="1"/>
          <p:nvPr>
            <p:ph idx="3" type="body"/>
          </p:nvPr>
        </p:nvSpPr>
        <p:spPr>
          <a:xfrm>
            <a:off x="6400800" y="2183802"/>
            <a:ext cx="51054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4" name="Google Shape;44;p6"/>
          <p:cNvSpPr txBox="1"/>
          <p:nvPr>
            <p:ph idx="4" type="body"/>
          </p:nvPr>
        </p:nvSpPr>
        <p:spPr>
          <a:xfrm>
            <a:off x="6172200" y="3132666"/>
            <a:ext cx="5334000"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85800" y="1524000"/>
            <a:ext cx="41148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 type="body"/>
          </p:nvPr>
        </p:nvSpPr>
        <p:spPr>
          <a:xfrm>
            <a:off x="4995582" y="746759"/>
            <a:ext cx="6510618" cy="5471925"/>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0" name="Google Shape;60;p9"/>
          <p:cNvSpPr txBox="1"/>
          <p:nvPr>
            <p:ph idx="2" type="body"/>
          </p:nvPr>
        </p:nvSpPr>
        <p:spPr>
          <a:xfrm>
            <a:off x="685800" y="3124199"/>
            <a:ext cx="411480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1" name="Google Shape;61;p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685800" y="1524000"/>
            <a:ext cx="68732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p:nvPr>
            <p:ph idx="2" type="pic"/>
          </p:nvPr>
        </p:nvSpPr>
        <p:spPr>
          <a:xfrm>
            <a:off x="7861238" y="751241"/>
            <a:ext cx="3644962" cy="5467443"/>
          </a:xfrm>
          <a:prstGeom prst="rect">
            <a:avLst/>
          </a:prstGeom>
          <a:noFill/>
          <a:ln>
            <a:noFill/>
          </a:ln>
        </p:spPr>
      </p:sp>
      <p:sp>
        <p:nvSpPr>
          <p:cNvPr id="67" name="Google Shape;67;p10"/>
          <p:cNvSpPr txBox="1"/>
          <p:nvPr>
            <p:ph idx="1" type="body"/>
          </p:nvPr>
        </p:nvSpPr>
        <p:spPr>
          <a:xfrm>
            <a:off x="685800" y="3124199"/>
            <a:ext cx="687324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1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pic>
        <p:nvPicPr>
          <p:cNvPr descr="C0-HD-TOP.png" id="6" name="Google Shape;6;p1"/>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7" name="Google Shape;7;p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lt1"/>
              </a:buClr>
              <a:buSzPts val="4000"/>
              <a:buFont typeface="Century Gothic"/>
              <a:buNone/>
              <a:defRPr b="0" i="0" sz="40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9" name="Google Shape;9;p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1" name="Google Shape;11;p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ctrTitle"/>
          </p:nvPr>
        </p:nvSpPr>
        <p:spPr>
          <a:xfrm>
            <a:off x="1371600" y="1790153"/>
            <a:ext cx="9448800" cy="182509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9"/>
          <p:cNvSpPr txBox="1"/>
          <p:nvPr>
            <p:ph idx="1" type="subTitle"/>
          </p:nvPr>
        </p:nvSpPr>
        <p:spPr>
          <a:xfrm>
            <a:off x="1371600" y="3632200"/>
            <a:ext cx="9448800" cy="1561592"/>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lt1"/>
              </a:buClr>
              <a:buSzPts val="1850"/>
              <a:buNone/>
            </a:pPr>
            <a:r>
              <a:rPr lang="en-US" sz="1850"/>
              <a:t>Security Policy Presentation</a:t>
            </a:r>
            <a:endParaRPr/>
          </a:p>
          <a:p>
            <a:pPr indent="0" lvl="0" marL="0" rtl="0" algn="l">
              <a:lnSpc>
                <a:spcPct val="70000"/>
              </a:lnSpc>
              <a:spcBef>
                <a:spcPts val="1000"/>
              </a:spcBef>
              <a:spcAft>
                <a:spcPts val="0"/>
              </a:spcAft>
              <a:buClr>
                <a:schemeClr val="lt1"/>
              </a:buClr>
              <a:buSzPts val="1850"/>
              <a:buNone/>
            </a:pPr>
            <a:r>
              <a:rPr lang="en-US" sz="1850"/>
              <a:t>Developer: </a:t>
            </a:r>
            <a:r>
              <a:rPr i="1" lang="en-US" sz="1850"/>
              <a:t>Nicholas Chavez</a:t>
            </a:r>
            <a:endParaRPr/>
          </a:p>
          <a:p>
            <a:pPr indent="0" lvl="0" marL="0" rtl="0" algn="l">
              <a:lnSpc>
                <a:spcPct val="70000"/>
              </a:lnSpc>
              <a:spcBef>
                <a:spcPts val="1000"/>
              </a:spcBef>
              <a:spcAft>
                <a:spcPts val="0"/>
              </a:spcAft>
              <a:buClr>
                <a:schemeClr val="lt1"/>
              </a:buClr>
              <a:buSzPts val="1850"/>
              <a:buNone/>
            </a:pPr>
            <a:r>
              <a:t/>
            </a:r>
            <a:endParaRPr i="1" sz="1850"/>
          </a:p>
          <a:p>
            <a:pPr indent="0" lvl="0" marL="0" rtl="0" algn="l">
              <a:lnSpc>
                <a:spcPct val="70000"/>
              </a:lnSpc>
              <a:spcBef>
                <a:spcPts val="1000"/>
              </a:spcBef>
              <a:spcAft>
                <a:spcPts val="0"/>
              </a:spcAft>
              <a:buSzPts val="1850"/>
              <a:buNone/>
            </a:pPr>
            <a:r>
              <a:t/>
            </a:r>
            <a:endParaRPr i="1"/>
          </a:p>
        </p:txBody>
      </p:sp>
      <p:pic>
        <p:nvPicPr>
          <p:cNvPr descr="Green Pace logo" id="146" name="Google Shape;146;p19"/>
          <p:cNvPicPr preferRelativeResize="0"/>
          <p:nvPr/>
        </p:nvPicPr>
        <p:blipFill rotWithShape="1">
          <a:blip r:embed="rId3">
            <a:alphaModFix/>
          </a:blip>
          <a:srcRect b="0" l="0" r="0" t="0"/>
          <a:stretch/>
        </p:blipFill>
        <p:spPr>
          <a:xfrm>
            <a:off x="7440774" y="659854"/>
            <a:ext cx="2921424" cy="378677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8"/>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TOOLS</a:t>
            </a:r>
            <a:endParaRPr/>
          </a:p>
        </p:txBody>
      </p:sp>
      <p:sp>
        <p:nvSpPr>
          <p:cNvPr id="211" name="Google Shape;211;p28"/>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chemeClr val="lt1"/>
              </a:buClr>
              <a:buSzPts val="2000"/>
              <a:buChar char="•"/>
            </a:pPr>
            <a:r>
              <a:rPr lang="en-US"/>
              <a:t>DevSecOps </a:t>
            </a:r>
            <a:r>
              <a:rPr lang="en-US"/>
              <a:t>pipeline</a:t>
            </a:r>
            <a:r>
              <a:rPr lang="en-US"/>
              <a:t> is a secure coding method that uses a full circle approach for enforcing a policy that has infrastructure built on efficiently keeping code secure</a:t>
            </a:r>
            <a:endParaRPr sz="1600"/>
          </a:p>
          <a:p>
            <a:pPr indent="-228600" lvl="1" marL="685800" rtl="0" algn="l">
              <a:lnSpc>
                <a:spcPct val="90000"/>
              </a:lnSpc>
              <a:spcBef>
                <a:spcPts val="500"/>
              </a:spcBef>
              <a:spcAft>
                <a:spcPts val="0"/>
              </a:spcAft>
              <a:buClr>
                <a:schemeClr val="lt1"/>
              </a:buClr>
              <a:buSzPts val="2000"/>
              <a:buChar char="•"/>
            </a:pPr>
            <a:r>
              <a:rPr lang="en-US"/>
              <a:t>This is a strong structure for a system to </a:t>
            </a:r>
            <a:r>
              <a:rPr lang="en-US"/>
              <a:t>employ</a:t>
            </a:r>
            <a:r>
              <a:rPr lang="en-US"/>
              <a:t>. It is always best to keep defense in depth in mind and always test early and often to detect and fix any flaws in the system.</a:t>
            </a:r>
            <a:endParaRPr sz="1600"/>
          </a:p>
        </p:txBody>
      </p:sp>
      <p:pic>
        <p:nvPicPr>
          <p:cNvPr descr="Green Pace logo" id="212" name="Google Shape;212;p28"/>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RISKS AND BENEFITS</a:t>
            </a:r>
            <a:endParaRPr/>
          </a:p>
        </p:txBody>
      </p:sp>
      <p:sp>
        <p:nvSpPr>
          <p:cNvPr id="218" name="Google Shape;218;p29"/>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n-US" sz="2000"/>
              <a:t>There is no </a:t>
            </a:r>
            <a:r>
              <a:rPr lang="en-US" sz="2000"/>
              <a:t>way to complete eliminate risk when coding, however, systems can be designed with the mindset that there will be flaws and vulnerabilities. This means that those managing the system must be vigilant and studied in prevention techniquest. This is highly critical to the success of the policy</a:t>
            </a:r>
            <a:endParaRPr/>
          </a:p>
        </p:txBody>
      </p:sp>
      <p:pic>
        <p:nvPicPr>
          <p:cNvPr descr="Green Pace logo" id="219" name="Google Shape;219;p29"/>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RECOMMENDATIONS</a:t>
            </a:r>
            <a:endParaRPr/>
          </a:p>
        </p:txBody>
      </p:sp>
      <p:sp>
        <p:nvSpPr>
          <p:cNvPr id="225" name="Google Shape;225;p30"/>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rmAutofit/>
          </a:bodyPr>
          <a:lstStyle/>
          <a:p>
            <a:pPr indent="-228600" lvl="2" marL="1143000" rtl="0" algn="l">
              <a:lnSpc>
                <a:spcPct val="90000"/>
              </a:lnSpc>
              <a:spcBef>
                <a:spcPts val="0"/>
              </a:spcBef>
              <a:spcAft>
                <a:spcPts val="0"/>
              </a:spcAft>
              <a:buClr>
                <a:schemeClr val="lt1"/>
              </a:buClr>
              <a:buSzPts val="1800"/>
              <a:buChar char="•"/>
            </a:pPr>
            <a:r>
              <a:rPr lang="en-US" sz="1400"/>
              <a:t>There are no current </a:t>
            </a:r>
            <a:r>
              <a:rPr lang="en-US" sz="1400"/>
              <a:t>recommendation</a:t>
            </a:r>
            <a:r>
              <a:rPr lang="en-US" sz="1400"/>
              <a:t> for change the current techniques and systems being employed should be sufficient in ensuring a secure system and </a:t>
            </a:r>
            <a:r>
              <a:rPr lang="en-US" sz="1400"/>
              <a:t>making</a:t>
            </a:r>
            <a:r>
              <a:rPr lang="en-US" sz="1400"/>
              <a:t> sure user </a:t>
            </a:r>
            <a:r>
              <a:rPr lang="en-US" sz="1400"/>
              <a:t>information</a:t>
            </a:r>
            <a:r>
              <a:rPr lang="en-US" sz="1400"/>
              <a:t> is secure.</a:t>
            </a:r>
            <a:endParaRPr sz="1400"/>
          </a:p>
        </p:txBody>
      </p:sp>
      <p:pic>
        <p:nvPicPr>
          <p:cNvPr descr="Green Pace logo" id="226" name="Google Shape;226;p30"/>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CONCLUSIONS</a:t>
            </a:r>
            <a:endParaRPr/>
          </a:p>
        </p:txBody>
      </p:sp>
      <p:sp>
        <p:nvSpPr>
          <p:cNvPr id="232" name="Google Shape;232;p3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lang="en-US"/>
              <a:t>After extensive review the principles and standards outlined above show how we plan on handling security going forward. This will confirm we are in compliance across the board for the necessary </a:t>
            </a:r>
            <a:r>
              <a:rPr lang="en-US"/>
              <a:t>security</a:t>
            </a:r>
            <a:r>
              <a:rPr lang="en-US"/>
              <a:t> measures. We will make sure to stay diligent and review policies frequently and make and implement changes when necessary.  </a:t>
            </a:r>
            <a:endParaRPr/>
          </a:p>
        </p:txBody>
      </p:sp>
      <p:pic>
        <p:nvPicPr>
          <p:cNvPr descr="Green Pace logo" id="233" name="Google Shape;233;p31"/>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REFERENCES</a:t>
            </a:r>
            <a:endParaRPr/>
          </a:p>
        </p:txBody>
      </p:sp>
      <p:sp>
        <p:nvSpPr>
          <p:cNvPr id="239" name="Google Shape;239;p32"/>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t/>
            </a:r>
            <a:endParaRPr/>
          </a:p>
        </p:txBody>
      </p:sp>
      <p:pic>
        <p:nvPicPr>
          <p:cNvPr descr="Green Pace logo" id="240" name="Google Shape;240;p32"/>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20"/>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685800" rtl="0" algn="l">
              <a:lnSpc>
                <a:spcPct val="90000"/>
              </a:lnSpc>
              <a:spcBef>
                <a:spcPts val="0"/>
              </a:spcBef>
              <a:spcAft>
                <a:spcPts val="0"/>
              </a:spcAft>
              <a:buSzPts val="1800"/>
              <a:buNone/>
            </a:pPr>
            <a:r>
              <a:rPr lang="en-US"/>
              <a:t>This is a model to give an overview of the various methods of defense that are used to maintain a solid blueprint for secure coding.</a:t>
            </a:r>
            <a:endParaRPr sz="1600"/>
          </a:p>
          <a:p>
            <a:pPr indent="0" lvl="0" marL="0" rtl="0" algn="l">
              <a:lnSpc>
                <a:spcPct val="90000"/>
              </a:lnSpc>
              <a:spcBef>
                <a:spcPts val="1000"/>
              </a:spcBef>
              <a:spcAft>
                <a:spcPts val="0"/>
              </a:spcAft>
              <a:buClr>
                <a:schemeClr val="lt1"/>
              </a:buClr>
              <a:buSzPts val="2200"/>
              <a:buNone/>
            </a:pPr>
            <a:r>
              <a:t/>
            </a:r>
            <a:endParaRPr/>
          </a:p>
        </p:txBody>
      </p:sp>
      <p:pic>
        <p:nvPicPr>
          <p:cNvPr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id="153" name="Google Shape;153;p20"/>
          <p:cNvPicPr preferRelativeResize="0"/>
          <p:nvPr/>
        </p:nvPicPr>
        <p:blipFill rotWithShape="1">
          <a:blip r:embed="rId3">
            <a:alphaModFix/>
          </a:blip>
          <a:srcRect b="0" l="0" r="0" t="0"/>
          <a:stretch/>
        </p:blipFill>
        <p:spPr>
          <a:xfrm>
            <a:off x="3160643" y="2839411"/>
            <a:ext cx="6453257" cy="3797196"/>
          </a:xfrm>
          <a:prstGeom prst="rect">
            <a:avLst/>
          </a:prstGeom>
          <a:noFill/>
          <a:ln>
            <a:noFill/>
          </a:ln>
        </p:spPr>
      </p:pic>
      <p:pic>
        <p:nvPicPr>
          <p:cNvPr descr="Green Pace logo" id="154" name="Google Shape;154;p20"/>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21"/>
          <p:cNvSpPr txBox="1"/>
          <p:nvPr>
            <p:ph idx="1" type="body"/>
          </p:nvPr>
        </p:nvSpPr>
        <p:spPr>
          <a:xfrm>
            <a:off x="685800" y="2194550"/>
            <a:ext cx="2486100" cy="4024200"/>
          </a:xfrm>
          <a:prstGeom prst="rect">
            <a:avLst/>
          </a:prstGeom>
          <a:noFill/>
          <a:ln>
            <a:noFill/>
          </a:ln>
        </p:spPr>
        <p:txBody>
          <a:bodyPr anchorCtr="0" anchor="t" bIns="45700" lIns="91425" spcFirstLastPara="1" rIns="91425" wrap="square" tIns="45700">
            <a:normAutofit lnSpcReduction="20000"/>
          </a:bodyPr>
          <a:lstStyle/>
          <a:p>
            <a:pPr indent="0" lvl="0" marL="228600" rtl="0" algn="l">
              <a:lnSpc>
                <a:spcPct val="107916"/>
              </a:lnSpc>
              <a:spcBef>
                <a:spcPts val="0"/>
              </a:spcBef>
              <a:spcAft>
                <a:spcPts val="0"/>
              </a:spcAft>
              <a:buSzPts val="1800"/>
              <a:buNone/>
            </a:pPr>
            <a:r>
              <a:rPr lang="en-US" sz="2000">
                <a:solidFill>
                  <a:srgbClr val="FFFFFF"/>
                </a:solidFill>
              </a:rPr>
              <a:t>Based on Secure Coding standards there are certain levels of vulnerability that are measured and their impact. This threat matrix shows those levels.</a:t>
            </a:r>
            <a:endParaRPr sz="2000"/>
          </a:p>
          <a:p>
            <a:pPr indent="-88900" lvl="0" marL="228600" rtl="0" algn="l">
              <a:lnSpc>
                <a:spcPct val="90000"/>
              </a:lnSpc>
              <a:spcBef>
                <a:spcPts val="1000"/>
              </a:spcBef>
              <a:spcAft>
                <a:spcPts val="0"/>
              </a:spcAft>
              <a:buClr>
                <a:schemeClr val="lt1"/>
              </a:buClr>
              <a:buSzPts val="2200"/>
              <a:buNone/>
            </a:pPr>
            <a:r>
              <a:t/>
            </a:r>
            <a:endParaRPr/>
          </a:p>
        </p:txBody>
      </p:sp>
      <p:graphicFrame>
        <p:nvGraphicFramePr>
          <p:cNvPr descr="Alt text required" id="161" name="Google Shape;161;p21"/>
          <p:cNvGraphicFramePr/>
          <p:nvPr/>
        </p:nvGraphicFramePr>
        <p:xfrm>
          <a:off x="3171900" y="2561050"/>
          <a:ext cx="3000000" cy="3000000"/>
        </p:xfrm>
        <a:graphic>
          <a:graphicData uri="http://schemas.openxmlformats.org/drawingml/2006/table">
            <a:tbl>
              <a:tblPr firstCol="1" firstRow="1">
                <a:noFill/>
                <a:tableStyleId>{25E041D9-D3CD-41C6-BF38-E237D4BCAD9F}</a:tableStyleId>
              </a:tblPr>
              <a:tblGrid>
                <a:gridCol w="4030425"/>
                <a:gridCol w="3804800"/>
              </a:tblGrid>
              <a:tr h="1769325">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Likely</a:t>
                      </a:r>
                      <a:endParaRPr sz="1400" u="none" cap="none" strike="noStrike"/>
                    </a:p>
                    <a:p>
                      <a:pPr indent="0" lvl="0" marL="0" marR="0" rtl="0" algn="ctr">
                        <a:lnSpc>
                          <a:spcPct val="100000"/>
                        </a:lnSpc>
                        <a:spcBef>
                          <a:spcPts val="0"/>
                        </a:spcBef>
                        <a:spcAft>
                          <a:spcPts val="0"/>
                        </a:spcAft>
                        <a:buClr>
                          <a:srgbClr val="000000"/>
                        </a:buClr>
                        <a:buSzPts val="3600"/>
                        <a:buFont typeface="Arial"/>
                        <a:buNone/>
                      </a:pPr>
                      <a:r>
                        <a:rPr lang="en-US" sz="3600">
                          <a:solidFill>
                            <a:srgbClr val="FFD966"/>
                          </a:solidFill>
                        </a:rPr>
                        <a:t>Threats that are considered very likely to happen</a:t>
                      </a:r>
                      <a:endParaRPr sz="3600" u="none" cap="none" strike="noStrike">
                        <a:solidFill>
                          <a:srgbClr val="FFD966"/>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Priority</a:t>
                      </a:r>
                      <a:endParaRPr sz="1400" u="none" cap="none" strike="noStrike"/>
                    </a:p>
                    <a:p>
                      <a:pPr indent="0" lvl="0" marL="0" marR="0" rtl="0" algn="ctr">
                        <a:lnSpc>
                          <a:spcPct val="100000"/>
                        </a:lnSpc>
                        <a:spcBef>
                          <a:spcPts val="0"/>
                        </a:spcBef>
                        <a:spcAft>
                          <a:spcPts val="0"/>
                        </a:spcAft>
                        <a:buClr>
                          <a:srgbClr val="000000"/>
                        </a:buClr>
                        <a:buSzPts val="3600"/>
                        <a:buFont typeface="Arial"/>
                        <a:buNone/>
                      </a:pPr>
                      <a:r>
                        <a:rPr lang="en-US" sz="3600">
                          <a:solidFill>
                            <a:srgbClr val="FFD966"/>
                          </a:solidFill>
                        </a:rPr>
                        <a:t>Standard with a high relevancy</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r h="1769325">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Low priority</a:t>
                      </a:r>
                      <a:endParaRPr sz="1400" u="none" cap="none" strike="noStrike"/>
                    </a:p>
                    <a:p>
                      <a:pPr indent="0" lvl="0" marL="0" marR="0" rtl="0" algn="ctr">
                        <a:lnSpc>
                          <a:spcPct val="100000"/>
                        </a:lnSpc>
                        <a:spcBef>
                          <a:spcPts val="0"/>
                        </a:spcBef>
                        <a:spcAft>
                          <a:spcPts val="0"/>
                        </a:spcAft>
                        <a:buClr>
                          <a:srgbClr val="000000"/>
                        </a:buClr>
                        <a:buSzPts val="3600"/>
                        <a:buFont typeface="Arial"/>
                        <a:buNone/>
                      </a:pPr>
                      <a:r>
                        <a:rPr lang="en-US" sz="3600">
                          <a:solidFill>
                            <a:srgbClr val="FFD966"/>
                          </a:solidFill>
                        </a:rPr>
                        <a:t>Standard with a low relevancy</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Unlikely</a:t>
                      </a:r>
                      <a:endParaRPr sz="1400" u="none" cap="none" strike="noStrike"/>
                    </a:p>
                    <a:p>
                      <a:pPr indent="0" lvl="0" marL="0" marR="0" rtl="0" algn="ctr">
                        <a:lnSpc>
                          <a:spcPct val="100000"/>
                        </a:lnSpc>
                        <a:spcBef>
                          <a:spcPts val="0"/>
                        </a:spcBef>
                        <a:spcAft>
                          <a:spcPts val="0"/>
                        </a:spcAft>
                        <a:buClr>
                          <a:srgbClr val="000000"/>
                        </a:buClr>
                        <a:buSzPts val="3600"/>
                        <a:buFont typeface="Arial"/>
                        <a:buNone/>
                      </a:pPr>
                      <a:r>
                        <a:rPr lang="en-US" sz="3600">
                          <a:solidFill>
                            <a:srgbClr val="FFD966"/>
                          </a:solidFill>
                        </a:rPr>
                        <a:t>Threats that are not likely to happen.</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bl>
          </a:graphicData>
        </a:graphic>
      </p:graphicFrame>
      <p:pic>
        <p:nvPicPr>
          <p:cNvPr descr="Green Pace logo" id="162" name="Google Shape;162;p21"/>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22"/>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lang="en-US"/>
              <a:t>Validate input data</a:t>
            </a:r>
            <a:endParaRPr/>
          </a:p>
          <a:p>
            <a:pPr indent="-203200" lvl="0" marL="228600" rtl="0" algn="l">
              <a:lnSpc>
                <a:spcPct val="90000"/>
              </a:lnSpc>
              <a:spcBef>
                <a:spcPts val="0"/>
              </a:spcBef>
              <a:spcAft>
                <a:spcPts val="0"/>
              </a:spcAft>
              <a:buSzPts val="1800"/>
              <a:buChar char="•"/>
            </a:pPr>
            <a:r>
              <a:rPr lang="en-US"/>
              <a:t>Always heed compiler warnings</a:t>
            </a:r>
            <a:endParaRPr/>
          </a:p>
          <a:p>
            <a:pPr indent="-203200" lvl="0" marL="228600" rtl="0" algn="l">
              <a:lnSpc>
                <a:spcPct val="90000"/>
              </a:lnSpc>
              <a:spcBef>
                <a:spcPts val="0"/>
              </a:spcBef>
              <a:spcAft>
                <a:spcPts val="0"/>
              </a:spcAft>
              <a:buSzPts val="1800"/>
              <a:buChar char="•"/>
            </a:pPr>
            <a:r>
              <a:rPr lang="en-US"/>
              <a:t>Architect and design with </a:t>
            </a:r>
            <a:r>
              <a:rPr lang="en-US"/>
              <a:t>security</a:t>
            </a:r>
            <a:r>
              <a:rPr lang="en-US"/>
              <a:t> policies in mind</a:t>
            </a:r>
            <a:endParaRPr/>
          </a:p>
          <a:p>
            <a:pPr indent="-203200" lvl="0" marL="228600" rtl="0" algn="l">
              <a:lnSpc>
                <a:spcPct val="90000"/>
              </a:lnSpc>
              <a:spcBef>
                <a:spcPts val="0"/>
              </a:spcBef>
              <a:spcAft>
                <a:spcPts val="0"/>
              </a:spcAft>
              <a:buSzPts val="1800"/>
              <a:buChar char="•"/>
            </a:pPr>
            <a:r>
              <a:rPr lang="en-US"/>
              <a:t>Keep it simple</a:t>
            </a:r>
            <a:endParaRPr/>
          </a:p>
          <a:p>
            <a:pPr indent="-203200" lvl="0" marL="228600" rtl="0" algn="l">
              <a:lnSpc>
                <a:spcPct val="90000"/>
              </a:lnSpc>
              <a:spcBef>
                <a:spcPts val="0"/>
              </a:spcBef>
              <a:spcAft>
                <a:spcPts val="0"/>
              </a:spcAft>
              <a:buSzPts val="1800"/>
              <a:buChar char="•"/>
            </a:pPr>
            <a:r>
              <a:rPr lang="en-US"/>
              <a:t>Deny by default</a:t>
            </a:r>
            <a:endParaRPr/>
          </a:p>
          <a:p>
            <a:pPr indent="-203200" lvl="0" marL="228600" rtl="0" algn="l">
              <a:lnSpc>
                <a:spcPct val="90000"/>
              </a:lnSpc>
              <a:spcBef>
                <a:spcPts val="0"/>
              </a:spcBef>
              <a:spcAft>
                <a:spcPts val="0"/>
              </a:spcAft>
              <a:buSzPts val="1800"/>
              <a:buChar char="•"/>
            </a:pPr>
            <a:r>
              <a:rPr lang="en-US"/>
              <a:t>Adhere to the principles of least privilege</a:t>
            </a:r>
            <a:endParaRPr/>
          </a:p>
          <a:p>
            <a:pPr indent="-203200" lvl="0" marL="228600" rtl="0" algn="l">
              <a:lnSpc>
                <a:spcPct val="90000"/>
              </a:lnSpc>
              <a:spcBef>
                <a:spcPts val="0"/>
              </a:spcBef>
              <a:spcAft>
                <a:spcPts val="0"/>
              </a:spcAft>
              <a:buSzPts val="1800"/>
              <a:buChar char="•"/>
            </a:pPr>
            <a:r>
              <a:rPr lang="en-US"/>
              <a:t>Sanitize data sent from other systems</a:t>
            </a:r>
            <a:endParaRPr/>
          </a:p>
          <a:p>
            <a:pPr indent="-203200" lvl="0" marL="228600" rtl="0" algn="l">
              <a:lnSpc>
                <a:spcPct val="90000"/>
              </a:lnSpc>
              <a:spcBef>
                <a:spcPts val="0"/>
              </a:spcBef>
              <a:spcAft>
                <a:spcPts val="0"/>
              </a:spcAft>
              <a:buSzPts val="1800"/>
              <a:buChar char="•"/>
            </a:pPr>
            <a:r>
              <a:rPr lang="en-US"/>
              <a:t>Always practice defense in depth</a:t>
            </a:r>
            <a:endParaRPr/>
          </a:p>
          <a:p>
            <a:pPr indent="-203200" lvl="0" marL="228600" rtl="0" algn="l">
              <a:lnSpc>
                <a:spcPct val="90000"/>
              </a:lnSpc>
              <a:spcBef>
                <a:spcPts val="0"/>
              </a:spcBef>
              <a:spcAft>
                <a:spcPts val="0"/>
              </a:spcAft>
              <a:buSzPts val="1800"/>
              <a:buChar char="•"/>
            </a:pPr>
            <a:r>
              <a:rPr lang="en-US"/>
              <a:t>Use effective quality assurance tools and techniques</a:t>
            </a:r>
            <a:endParaRPr/>
          </a:p>
          <a:p>
            <a:pPr indent="-203200" lvl="0" marL="228600" rtl="0" algn="l">
              <a:lnSpc>
                <a:spcPct val="90000"/>
              </a:lnSpc>
              <a:spcBef>
                <a:spcPts val="0"/>
              </a:spcBef>
              <a:spcAft>
                <a:spcPts val="0"/>
              </a:spcAft>
              <a:buSzPts val="1800"/>
              <a:buChar char="•"/>
            </a:pPr>
            <a:r>
              <a:rPr lang="en-US"/>
              <a:t>Adopt the appropriate secure coding standards for your project</a:t>
            </a:r>
            <a:endParaRPr/>
          </a:p>
        </p:txBody>
      </p:sp>
      <p:pic>
        <p:nvPicPr>
          <p:cNvPr descr="Green Pace logo" id="169" name="Google Shape;169;p22"/>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2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n-US" sz="2000"/>
              <a:t>Do not cast an out out-of-range enumeration value</a:t>
            </a:r>
            <a:endParaRPr sz="2000"/>
          </a:p>
          <a:p>
            <a:pPr indent="-228600" lvl="0" marL="228600" rtl="0" algn="l">
              <a:lnSpc>
                <a:spcPct val="90000"/>
              </a:lnSpc>
              <a:spcBef>
                <a:spcPts val="0"/>
              </a:spcBef>
              <a:spcAft>
                <a:spcPts val="0"/>
              </a:spcAft>
              <a:buSzPts val="2000"/>
              <a:buChar char="•"/>
            </a:pPr>
            <a:r>
              <a:rPr lang="en-US" sz="2000"/>
              <a:t>Use valid references, pointers, and iterators to reference elements of a container</a:t>
            </a:r>
            <a:endParaRPr sz="2000"/>
          </a:p>
          <a:p>
            <a:pPr indent="-228600" lvl="0" marL="228600" rtl="0" algn="l">
              <a:lnSpc>
                <a:spcPct val="90000"/>
              </a:lnSpc>
              <a:spcBef>
                <a:spcPts val="0"/>
              </a:spcBef>
              <a:spcAft>
                <a:spcPts val="0"/>
              </a:spcAft>
              <a:buSzPts val="2000"/>
              <a:buChar char="•"/>
            </a:pPr>
            <a:r>
              <a:rPr lang="en-US" sz="2000"/>
              <a:t>Do not attempt to create a std::string from a null pointer</a:t>
            </a:r>
            <a:endParaRPr sz="2000"/>
          </a:p>
          <a:p>
            <a:pPr indent="-228600" lvl="0" marL="228600" rtl="0" algn="l">
              <a:lnSpc>
                <a:spcPct val="90000"/>
              </a:lnSpc>
              <a:spcBef>
                <a:spcPts val="0"/>
              </a:spcBef>
              <a:spcAft>
                <a:spcPts val="0"/>
              </a:spcAft>
              <a:buSzPts val="2000"/>
              <a:buChar char="•"/>
            </a:pPr>
            <a:r>
              <a:rPr lang="en-US" sz="2000"/>
              <a:t>Do not sote an already-owned pointer value in an unrelated smart pointer</a:t>
            </a:r>
            <a:endParaRPr sz="2000"/>
          </a:p>
          <a:p>
            <a:pPr indent="-228600" lvl="0" marL="228600" rtl="0" algn="l">
              <a:lnSpc>
                <a:spcPct val="90000"/>
              </a:lnSpc>
              <a:spcBef>
                <a:spcPts val="0"/>
              </a:spcBef>
              <a:spcAft>
                <a:spcPts val="0"/>
              </a:spcAft>
              <a:buSzPts val="2000"/>
              <a:buChar char="•"/>
            </a:pPr>
            <a:r>
              <a:rPr lang="en-US" sz="2000"/>
              <a:t>Properly deallocate dynamically allocated resources</a:t>
            </a:r>
            <a:endParaRPr sz="2000"/>
          </a:p>
          <a:p>
            <a:pPr indent="-228600" lvl="0" marL="228600" rtl="0" algn="l">
              <a:lnSpc>
                <a:spcPct val="90000"/>
              </a:lnSpc>
              <a:spcBef>
                <a:spcPts val="0"/>
              </a:spcBef>
              <a:spcAft>
                <a:spcPts val="0"/>
              </a:spcAft>
              <a:buSzPts val="2000"/>
              <a:buChar char="•"/>
            </a:pPr>
            <a:r>
              <a:rPr lang="en-US" sz="2000"/>
              <a:t>Use a static assertion to test the value of a constant expression</a:t>
            </a:r>
            <a:endParaRPr sz="2000"/>
          </a:p>
          <a:p>
            <a:pPr indent="-228600" lvl="0" marL="228600" rtl="0" algn="l">
              <a:lnSpc>
                <a:spcPct val="90000"/>
              </a:lnSpc>
              <a:spcBef>
                <a:spcPts val="0"/>
              </a:spcBef>
              <a:spcAft>
                <a:spcPts val="0"/>
              </a:spcAft>
              <a:buSzPts val="2000"/>
              <a:buChar char="•"/>
            </a:pPr>
            <a:r>
              <a:rPr lang="en-US" sz="2000"/>
              <a:t>Handle all exceptions</a:t>
            </a:r>
            <a:endParaRPr sz="2000"/>
          </a:p>
          <a:p>
            <a:pPr indent="-228600" lvl="0" marL="228600" rtl="0" algn="l">
              <a:lnSpc>
                <a:spcPct val="90000"/>
              </a:lnSpc>
              <a:spcBef>
                <a:spcPts val="0"/>
              </a:spcBef>
              <a:spcAft>
                <a:spcPts val="0"/>
              </a:spcAft>
              <a:buSzPts val="2000"/>
              <a:buChar char="•"/>
            </a:pPr>
            <a:r>
              <a:rPr lang="en-US" sz="2000"/>
              <a:t>Do not alternately input and output from a file stream without an intervening positioning call</a:t>
            </a:r>
            <a:endParaRPr sz="2000"/>
          </a:p>
          <a:p>
            <a:pPr indent="-228600" lvl="0" marL="228600" rtl="0" algn="l">
              <a:lnSpc>
                <a:spcPct val="90000"/>
              </a:lnSpc>
              <a:spcBef>
                <a:spcPts val="0"/>
              </a:spcBef>
              <a:spcAft>
                <a:spcPts val="0"/>
              </a:spcAft>
              <a:buSzPts val="2000"/>
              <a:buChar char="•"/>
            </a:pPr>
            <a:r>
              <a:rPr lang="en-US" sz="2000"/>
              <a:t>Do not invoke virtual functions from constructors and destructors</a:t>
            </a:r>
            <a:endParaRPr sz="2000"/>
          </a:p>
          <a:p>
            <a:pPr indent="-228600" lvl="0" marL="228600" rtl="0" algn="l">
              <a:lnSpc>
                <a:spcPct val="90000"/>
              </a:lnSpc>
              <a:spcBef>
                <a:spcPts val="0"/>
              </a:spcBef>
              <a:spcAft>
                <a:spcPts val="0"/>
              </a:spcAft>
              <a:buSzPts val="2000"/>
              <a:buChar char="•"/>
            </a:pPr>
            <a:r>
              <a:rPr lang="en-US" sz="2000"/>
              <a:t>Value-returning functions must return a value from all exit paths</a:t>
            </a:r>
            <a:endParaRPr sz="2000"/>
          </a:p>
        </p:txBody>
      </p:sp>
      <p:pic>
        <p:nvPicPr>
          <p:cNvPr descr="Green Pace logo" id="176" name="Google Shape;176;p23"/>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24"/>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lt1"/>
              </a:buClr>
              <a:buSzPts val="2000"/>
              <a:buChar char="•"/>
            </a:pPr>
            <a:r>
              <a:rPr b="1" lang="en-US" sz="2000"/>
              <a:t>Encryption</a:t>
            </a:r>
            <a:r>
              <a:rPr b="1" lang="en-US" sz="2000"/>
              <a:t> in flight</a:t>
            </a:r>
            <a:r>
              <a:rPr lang="en-US" sz="2000"/>
              <a:t> - This is the process of encrypting the data while it is being transmitted. Data may be unencrypted while it is at rest but encrypted while it is being transmitted for additional protection.</a:t>
            </a:r>
            <a:endParaRPr sz="2000"/>
          </a:p>
          <a:p>
            <a:pPr indent="-228600" lvl="0" marL="228600" rtl="0" algn="l">
              <a:lnSpc>
                <a:spcPct val="90000"/>
              </a:lnSpc>
              <a:spcBef>
                <a:spcPts val="0"/>
              </a:spcBef>
              <a:spcAft>
                <a:spcPts val="0"/>
              </a:spcAft>
              <a:buSzPts val="2000"/>
              <a:buChar char="•"/>
            </a:pPr>
            <a:r>
              <a:rPr b="1" lang="en-US" sz="2000"/>
              <a:t>Encryption at rest</a:t>
            </a:r>
            <a:r>
              <a:rPr lang="en-US" sz="2000"/>
              <a:t> - </a:t>
            </a:r>
            <a:r>
              <a:rPr lang="en-US" sz="2000"/>
              <a:t>Encryption is rest was designed to prevent attackers from accessing unencrypted data by ensuring the data becomes encrypted on the disk. If the attackers somehow obtains the hard drive with the encrypted data but not the encryption key, they must brute force their way through the encryption to access the data</a:t>
            </a:r>
            <a:endParaRPr sz="2000"/>
          </a:p>
          <a:p>
            <a:pPr indent="-228600" lvl="0" marL="228600" rtl="0" algn="l">
              <a:lnSpc>
                <a:spcPct val="90000"/>
              </a:lnSpc>
              <a:spcBef>
                <a:spcPts val="0"/>
              </a:spcBef>
              <a:spcAft>
                <a:spcPts val="0"/>
              </a:spcAft>
              <a:buSzPts val="2000"/>
              <a:buChar char="•"/>
            </a:pPr>
            <a:r>
              <a:rPr b="1" lang="en-US" sz="2000"/>
              <a:t>Encryption</a:t>
            </a:r>
            <a:r>
              <a:rPr b="1" lang="en-US" sz="2000"/>
              <a:t> in use</a:t>
            </a:r>
            <a:r>
              <a:rPr lang="en-US" sz="2000"/>
              <a:t> - Compromising data in use enables access to encrypted data at rest and data in motion. Someone who has access to the random access memory can parse the memory to locate the encryption key for the data at rest.</a:t>
            </a:r>
            <a:endParaRPr sz="2000"/>
          </a:p>
          <a:p>
            <a:pPr indent="0" lvl="0" marL="457200" rtl="0" algn="l">
              <a:lnSpc>
                <a:spcPct val="90000"/>
              </a:lnSpc>
              <a:spcBef>
                <a:spcPts val="0"/>
              </a:spcBef>
              <a:spcAft>
                <a:spcPts val="0"/>
              </a:spcAft>
              <a:buNone/>
            </a:pPr>
            <a:r>
              <a:t/>
            </a:r>
            <a:endParaRPr sz="1600"/>
          </a:p>
          <a:p>
            <a:pPr indent="0" lvl="0" marL="0" rtl="0" algn="l">
              <a:lnSpc>
                <a:spcPct val="90000"/>
              </a:lnSpc>
              <a:spcBef>
                <a:spcPts val="1000"/>
              </a:spcBef>
              <a:spcAft>
                <a:spcPts val="0"/>
              </a:spcAft>
              <a:buClr>
                <a:schemeClr val="lt1"/>
              </a:buClr>
              <a:buSzPts val="1600"/>
              <a:buNone/>
            </a:pPr>
            <a:r>
              <a:t/>
            </a:r>
            <a:endParaRPr sz="1600"/>
          </a:p>
          <a:p>
            <a:pPr indent="-88900" lvl="0" marL="228600" rtl="0" algn="l">
              <a:lnSpc>
                <a:spcPct val="90000"/>
              </a:lnSpc>
              <a:spcBef>
                <a:spcPts val="1000"/>
              </a:spcBef>
              <a:spcAft>
                <a:spcPts val="0"/>
              </a:spcAft>
              <a:buClr>
                <a:schemeClr val="lt1"/>
              </a:buClr>
              <a:buSzPts val="2200"/>
              <a:buNone/>
            </a:pPr>
            <a:r>
              <a:t/>
            </a:r>
            <a:endParaRPr/>
          </a:p>
        </p:txBody>
      </p:sp>
      <p:pic>
        <p:nvPicPr>
          <p:cNvPr descr="Green Pace logo" id="183" name="Google Shape;183;p24"/>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25"/>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b="1" lang="en-US" sz="2400"/>
              <a:t>Authentication</a:t>
            </a:r>
            <a:r>
              <a:rPr lang="en-US" sz="2400"/>
              <a:t> - The process where the user is confirmed as someone who is authorized to access the system. This is typically done by having users login to a system with a verified username and password. New methods use multiple authentication methods to confirm users.</a:t>
            </a:r>
            <a:endParaRPr sz="2400"/>
          </a:p>
          <a:p>
            <a:pPr indent="-228600" lvl="0" marL="228600" rtl="0" algn="l">
              <a:lnSpc>
                <a:spcPct val="90000"/>
              </a:lnSpc>
              <a:spcBef>
                <a:spcPts val="0"/>
              </a:spcBef>
              <a:spcAft>
                <a:spcPts val="0"/>
              </a:spcAft>
              <a:buSzPts val="2400"/>
              <a:buChar char="•"/>
            </a:pPr>
            <a:r>
              <a:rPr b="1" lang="en-US" sz="2400"/>
              <a:t>Authorization</a:t>
            </a:r>
            <a:r>
              <a:rPr lang="en-US" sz="2400"/>
              <a:t> - This determines the level of access a user can have within the system. This allows the system to differentiate what users can do what in the specific system</a:t>
            </a:r>
            <a:endParaRPr sz="2400"/>
          </a:p>
          <a:p>
            <a:pPr indent="-228600" lvl="0" marL="228600" rtl="0" algn="l">
              <a:lnSpc>
                <a:spcPct val="90000"/>
              </a:lnSpc>
              <a:spcBef>
                <a:spcPts val="0"/>
              </a:spcBef>
              <a:spcAft>
                <a:spcPts val="0"/>
              </a:spcAft>
              <a:buSzPts val="2400"/>
              <a:buChar char="•"/>
            </a:pPr>
            <a:r>
              <a:rPr b="1" lang="en-US" sz="2400"/>
              <a:t>Accounting</a:t>
            </a:r>
            <a:r>
              <a:rPr lang="en-US" sz="2400"/>
              <a:t> - The process of monitoring what a user does with their level of access on the system. This will keep track of when and what the user has accessed since they logged in to the system.</a:t>
            </a:r>
            <a:endParaRPr/>
          </a:p>
        </p:txBody>
      </p:sp>
      <p:pic>
        <p:nvPicPr>
          <p:cNvPr descr="Green Pace logo" id="190" name="Google Shape;190;p25"/>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Unit Testing</a:t>
            </a:r>
            <a:endParaRPr/>
          </a:p>
        </p:txBody>
      </p:sp>
      <p:sp>
        <p:nvSpPr>
          <p:cNvPr id="196" name="Google Shape;196;p26"/>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t>Unit test to verify </a:t>
            </a:r>
            <a:r>
              <a:rPr lang="en-US"/>
              <a:t>collections</a:t>
            </a:r>
            <a:r>
              <a:rPr lang="en-US"/>
              <a:t> are</a:t>
            </a:r>
            <a:endParaRPr/>
          </a:p>
          <a:p>
            <a:pPr indent="0" lvl="0" marL="0" rtl="0" algn="l">
              <a:lnSpc>
                <a:spcPct val="90000"/>
              </a:lnSpc>
              <a:spcBef>
                <a:spcPts val="1000"/>
              </a:spcBef>
              <a:spcAft>
                <a:spcPts val="0"/>
              </a:spcAft>
              <a:buSzPts val="1800"/>
              <a:buNone/>
            </a:pPr>
            <a:r>
              <a:rPr lang="en-US"/>
              <a:t>empty upon creation and values</a:t>
            </a:r>
            <a:endParaRPr/>
          </a:p>
          <a:p>
            <a:pPr indent="0" lvl="0" marL="0" rtl="0" algn="l">
              <a:lnSpc>
                <a:spcPct val="90000"/>
              </a:lnSpc>
              <a:spcBef>
                <a:spcPts val="1000"/>
              </a:spcBef>
              <a:spcAft>
                <a:spcPts val="0"/>
              </a:spcAft>
              <a:buSzPts val="1800"/>
              <a:buNone/>
            </a:pPr>
            <a:r>
              <a:rPr lang="en-US"/>
              <a:t>are not being overwritten.</a:t>
            </a:r>
            <a:endParaRPr/>
          </a:p>
          <a:p>
            <a:pPr indent="0" lvl="0" marL="0" rtl="0" algn="l">
              <a:lnSpc>
                <a:spcPct val="90000"/>
              </a:lnSpc>
              <a:spcBef>
                <a:spcPts val="1000"/>
              </a:spcBef>
              <a:spcAft>
                <a:spcPts val="0"/>
              </a:spcAft>
              <a:buSzPts val="1800"/>
              <a:buNone/>
            </a:pPr>
            <a:r>
              <a:t/>
            </a:r>
            <a:endParaRPr/>
          </a:p>
        </p:txBody>
      </p:sp>
      <p:pic>
        <p:nvPicPr>
          <p:cNvPr descr="Green Pace logo" id="197" name="Google Shape;197;p26"/>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pic>
        <p:nvPicPr>
          <p:cNvPr id="198" name="Google Shape;198;p26"/>
          <p:cNvPicPr preferRelativeResize="0"/>
          <p:nvPr/>
        </p:nvPicPr>
        <p:blipFill>
          <a:blip r:embed="rId4">
            <a:alphaModFix/>
          </a:blip>
          <a:stretch>
            <a:fillRect/>
          </a:stretch>
        </p:blipFill>
        <p:spPr>
          <a:xfrm>
            <a:off x="5669300" y="2194550"/>
            <a:ext cx="5836901" cy="40242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AUTOMATION SUMMARY</a:t>
            </a:r>
            <a:endParaRPr/>
          </a:p>
        </p:txBody>
      </p:sp>
      <p:pic>
        <p:nvPicPr>
          <p:cNvPr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id="204" name="Google Shape;204;p27"/>
          <p:cNvPicPr preferRelativeResize="0"/>
          <p:nvPr>
            <p:ph idx="1" type="body"/>
          </p:nvPr>
        </p:nvPicPr>
        <p:blipFill rotWithShape="1">
          <a:blip r:embed="rId3">
            <a:alphaModFix/>
          </a:blip>
          <a:srcRect b="0" l="0" r="0" t="0"/>
          <a:stretch/>
        </p:blipFill>
        <p:spPr>
          <a:xfrm>
            <a:off x="2127250" y="2199481"/>
            <a:ext cx="7937500" cy="4013200"/>
          </a:xfrm>
          <a:prstGeom prst="rect">
            <a:avLst/>
          </a:prstGeom>
          <a:noFill/>
          <a:ln>
            <a:noFill/>
          </a:ln>
        </p:spPr>
      </p:pic>
      <p:pic>
        <p:nvPicPr>
          <p:cNvPr descr="Green Pace logo" id="205" name="Google Shape;205;p27"/>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