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8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hdphoto1.wdp" ContentType="image/vnd.ms-photo"/>
  <Override PartName="/ppt/media/image16.png" ContentType="image/png"/>
  <Override PartName="/ppt/media/image5.png" ContentType="image/png"/>
  <Override PartName="/ppt/media/image10.png" ContentType="image/png"/>
  <Override PartName="/ppt/media/image6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move the </a:t>
            </a:r>
            <a:r>
              <a:rPr b="0" lang="en-US" sz="4400" spc="-1" strike="noStrike">
                <a:latin typeface="Arial"/>
              </a:rPr>
              <a:t>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</a:t>
            </a:r>
            <a:r>
              <a:rPr b="0" lang="en-US" sz="2000" spc="-1" strike="noStrike">
                <a:latin typeface="Arial"/>
              </a:rPr>
              <a:t>edit the </a:t>
            </a:r>
            <a:r>
              <a:rPr b="0" lang="en-US" sz="2000" spc="-1" strike="noStrike">
                <a:latin typeface="Arial"/>
              </a:rPr>
              <a:t>notes </a:t>
            </a:r>
            <a:r>
              <a:rPr b="0" lang="en-US" sz="2000" spc="-1" strike="noStrike">
                <a:latin typeface="Arial"/>
              </a:rPr>
              <a:t>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0316026-E344-44EB-B3F7-01E95B61332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79D80FF-8E9E-40AB-88FE-601849974977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877787F-91F0-440D-B4ED-690D0CECB10E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815760" y="-815760"/>
            <a:ext cx="1638000" cy="16380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cap="rnd" w="3240">
            <a:solidFill>
              <a:schemeClr val="bg2">
                <a:shade val="70000"/>
                <a:satMod val="200000"/>
                <a:alpha val="100000"/>
              </a:schemeClr>
            </a:solidFill>
            <a:round/>
          </a:ln>
          <a:effectLst>
            <a:outerShdw blurRad="63500" dir="5400000" dist="25560" rotWithShape="0">
              <a:srgbClr val="000000">
                <a:alpha val="43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168840" y="21240"/>
            <a:ext cx="1701360" cy="1701360"/>
          </a:xfrm>
          <a:prstGeom prst="ellipse">
            <a:avLst/>
          </a:prstGeom>
          <a:noFill/>
          <a:ln cap="rnd" w="27360">
            <a:solidFill>
              <a:schemeClr val="bg2">
                <a:tint val="45000"/>
                <a:satMod val="325000"/>
                <a:alpha val="100000"/>
              </a:schemeClr>
            </a:solidFill>
            <a:round/>
          </a:ln>
          <a:effectLst>
            <a:outerShdw algn="tl" blurRad="25400" dir="5400000" dist="25560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 rot="2315400">
            <a:off x="182880" y="1054440"/>
            <a:ext cx="1125000" cy="1101960"/>
          </a:xfrm>
          <a:prstGeom prst="donut">
            <a:avLst>
              <a:gd name="adj" fmla="val 11833"/>
            </a:avLst>
          </a:prstGeom>
          <a:gradFill rotWithShape="0">
            <a:gsLst>
              <a:gs pos="0">
                <a:srgbClr val="fefaf6"/>
              </a:gs>
              <a:gs pos="100000">
                <a:srgbClr val="eed18e"/>
              </a:gs>
            </a:gsLst>
            <a:path path="circle"/>
          </a:gradFill>
          <a:ln cap="rnd" w="7200">
            <a:solidFill>
              <a:schemeClr val="bg2">
                <a:shade val="60000"/>
                <a:satMod val="220000"/>
                <a:alpha val="100000"/>
              </a:schemeClr>
            </a:solidFill>
            <a:round/>
          </a:ln>
          <a:effectLst>
            <a:outerShdw algn="tl" blurRad="12700" dir="4620322" dist="14408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013040" y="0"/>
            <a:ext cx="8130240" cy="6857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r="5400000" dist="25560" rotWithShape="0">
              <a:srgbClr val="000000">
                <a:alpha val="43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014840" y="0"/>
            <a:ext cx="72360" cy="6857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38550" dir="10800000" dist="38160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21600" y="1413720"/>
            <a:ext cx="209520" cy="209520"/>
          </a:xfrm>
          <a:prstGeom prst="ellipse">
            <a:avLst/>
          </a:prstGeom>
          <a:gradFill rotWithShape="0">
            <a:gsLst>
              <a:gs pos="0">
                <a:srgbClr val="daf5fe"/>
              </a:gs>
              <a:gs pos="100000">
                <a:srgbClr val="00aad4"/>
              </a:gs>
            </a:gsLst>
            <a:path path="circle"/>
          </a:gradFill>
          <a:ln cap="rnd" w="2160">
            <a:solidFill>
              <a:schemeClr val="accent1">
                <a:shade val="90000"/>
                <a:satMod val="110000"/>
                <a:alpha val="60000"/>
              </a:schemeClr>
            </a:solidFill>
            <a:round/>
          </a:ln>
          <a:effectLst>
            <a:outerShdw blurRad="63500" dir="5400000" dist="25560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157040" y="1344960"/>
            <a:ext cx="63360" cy="63360"/>
          </a:xfrm>
          <a:prstGeom prst="ellipse">
            <a:avLst/>
          </a:prstGeom>
          <a:noFill/>
          <a:ln cap="rnd" w="12600">
            <a:solidFill>
              <a:schemeClr val="accent1">
                <a:shade val="75000"/>
                <a:alpha val="60000"/>
              </a:schemeClr>
            </a:solidFill>
            <a:round/>
          </a:ln>
          <a:effectLst>
            <a:outerShdw blurRad="63500" dir="5400000" dist="25560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-815760" y="-815760"/>
            <a:ext cx="1638000" cy="16380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cap="rnd" w="3240">
            <a:solidFill>
              <a:schemeClr val="bg2">
                <a:shade val="70000"/>
                <a:satMod val="200000"/>
                <a:alpha val="100000"/>
              </a:schemeClr>
            </a:solidFill>
            <a:round/>
          </a:ln>
          <a:effectLst>
            <a:outerShdw blurRad="63500" dir="5400000" dist="25560" rotWithShape="0">
              <a:srgbClr val="000000">
                <a:alpha val="43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168840" y="21240"/>
            <a:ext cx="1701360" cy="1701360"/>
          </a:xfrm>
          <a:prstGeom prst="ellipse">
            <a:avLst/>
          </a:prstGeom>
          <a:noFill/>
          <a:ln cap="rnd" w="27360">
            <a:solidFill>
              <a:schemeClr val="bg2">
                <a:tint val="45000"/>
                <a:satMod val="325000"/>
                <a:alpha val="100000"/>
              </a:schemeClr>
            </a:solidFill>
            <a:round/>
          </a:ln>
          <a:effectLst>
            <a:outerShdw algn="tl" blurRad="25400" dir="5400000" dist="25560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" name="CustomShape 3"/>
          <p:cNvSpPr/>
          <p:nvPr/>
        </p:nvSpPr>
        <p:spPr>
          <a:xfrm rot="2315400">
            <a:off x="182880" y="1054440"/>
            <a:ext cx="1125000" cy="1101960"/>
          </a:xfrm>
          <a:prstGeom prst="donut">
            <a:avLst>
              <a:gd name="adj" fmla="val 11833"/>
            </a:avLst>
          </a:prstGeom>
          <a:gradFill rotWithShape="0">
            <a:gsLst>
              <a:gs pos="0">
                <a:srgbClr val="fefaf6"/>
              </a:gs>
              <a:gs pos="100000">
                <a:srgbClr val="eed18e"/>
              </a:gs>
            </a:gsLst>
            <a:path path="circle"/>
          </a:gradFill>
          <a:ln cap="rnd" w="7200">
            <a:solidFill>
              <a:schemeClr val="bg2">
                <a:shade val="60000"/>
                <a:satMod val="220000"/>
                <a:alpha val="100000"/>
              </a:schemeClr>
            </a:solidFill>
            <a:round/>
          </a:ln>
          <a:effectLst>
            <a:outerShdw algn="tl" blurRad="12700" dir="4620322" dist="14408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1013040" y="0"/>
            <a:ext cx="8130240" cy="6857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r="5400000" dist="25560" rotWithShape="0">
              <a:srgbClr val="000000">
                <a:alpha val="43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CustomShape 5"/>
          <p:cNvSpPr/>
          <p:nvPr/>
        </p:nvSpPr>
        <p:spPr>
          <a:xfrm>
            <a:off x="1014840" y="0"/>
            <a:ext cx="72360" cy="6857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38550" dir="10800000" dist="38160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 hidden="1"/>
          <p:cNvSpPr/>
          <p:nvPr/>
        </p:nvSpPr>
        <p:spPr>
          <a:xfrm>
            <a:off x="-815760" y="-815760"/>
            <a:ext cx="1638000" cy="16380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cap="rnd" w="3240">
            <a:solidFill>
              <a:schemeClr val="bg2">
                <a:shade val="70000"/>
                <a:satMod val="200000"/>
                <a:alpha val="100000"/>
              </a:schemeClr>
            </a:solidFill>
            <a:round/>
          </a:ln>
          <a:effectLst>
            <a:outerShdw blurRad="63500" dir="5400000" dist="25560" rotWithShape="0">
              <a:srgbClr val="000000">
                <a:alpha val="43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9" name="CustomShape 2" hidden="1"/>
          <p:cNvSpPr/>
          <p:nvPr/>
        </p:nvSpPr>
        <p:spPr>
          <a:xfrm>
            <a:off x="168840" y="21240"/>
            <a:ext cx="1701360" cy="1701360"/>
          </a:xfrm>
          <a:prstGeom prst="ellipse">
            <a:avLst/>
          </a:prstGeom>
          <a:noFill/>
          <a:ln cap="rnd" w="27360">
            <a:solidFill>
              <a:schemeClr val="bg2">
                <a:tint val="45000"/>
                <a:satMod val="325000"/>
                <a:alpha val="100000"/>
              </a:schemeClr>
            </a:solidFill>
            <a:round/>
          </a:ln>
          <a:effectLst>
            <a:outerShdw algn="tl" blurRad="25400" dir="5400000" dist="25560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0" name="CustomShape 3" hidden="1"/>
          <p:cNvSpPr/>
          <p:nvPr/>
        </p:nvSpPr>
        <p:spPr>
          <a:xfrm rot="2315400">
            <a:off x="182880" y="1054440"/>
            <a:ext cx="1125000" cy="1101960"/>
          </a:xfrm>
          <a:prstGeom prst="donut">
            <a:avLst>
              <a:gd name="adj" fmla="val 11833"/>
            </a:avLst>
          </a:prstGeom>
          <a:gradFill rotWithShape="0">
            <a:gsLst>
              <a:gs pos="0">
                <a:srgbClr val="fefaf6"/>
              </a:gs>
              <a:gs pos="100000">
                <a:srgbClr val="eed18e"/>
              </a:gs>
            </a:gsLst>
            <a:path path="circle"/>
          </a:gradFill>
          <a:ln cap="rnd" w="7200">
            <a:solidFill>
              <a:schemeClr val="bg2">
                <a:shade val="60000"/>
                <a:satMod val="220000"/>
                <a:alpha val="100000"/>
              </a:schemeClr>
            </a:solidFill>
            <a:round/>
          </a:ln>
          <a:effectLst>
            <a:outerShdw algn="tl" blurRad="12700" dir="4620322" dist="14408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1" name="CustomShape 4" hidden="1"/>
          <p:cNvSpPr/>
          <p:nvPr/>
        </p:nvSpPr>
        <p:spPr>
          <a:xfrm>
            <a:off x="1013040" y="0"/>
            <a:ext cx="8130240" cy="6857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r="5400000" dist="25560" rotWithShape="0">
              <a:srgbClr val="000000">
                <a:alpha val="43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CustomShape 5" hidden="1"/>
          <p:cNvSpPr/>
          <p:nvPr/>
        </p:nvSpPr>
        <p:spPr>
          <a:xfrm>
            <a:off x="1014840" y="0"/>
            <a:ext cx="72360" cy="6857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38550" dir="10800000" dist="38160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" name="CustomShape 6"/>
          <p:cNvSpPr/>
          <p:nvPr/>
        </p:nvSpPr>
        <p:spPr>
          <a:xfrm>
            <a:off x="1014840" y="0"/>
            <a:ext cx="8128440" cy="6857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r="5400000" dist="25560" rotWithShape="0">
              <a:srgbClr val="000000">
                <a:alpha val="43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4" name="CustomShape 7"/>
          <p:cNvSpPr/>
          <p:nvPr/>
        </p:nvSpPr>
        <p:spPr>
          <a:xfrm>
            <a:off x="1014840" y="0"/>
            <a:ext cx="72360" cy="6857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38550" dir="10800000" dist="38160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5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microsoft.com/office/2007/relationships/hdphoto" Target="../media/hdphoto1.wdp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5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17000"/>
                    </a14:imgEffect>
                  </a14:imgLayer>
                </a14:imgProps>
              </a:ext>
            </a:extLst>
          </a:blip>
          <a:srcRect l="0" t="0" r="0" b="25318"/>
          <a:stretch/>
        </p:blipFill>
        <p:spPr>
          <a:xfrm>
            <a:off x="731520" y="-298800"/>
            <a:ext cx="8831880" cy="7081560"/>
          </a:xfrm>
          <a:prstGeom prst="rect">
            <a:avLst/>
          </a:prstGeom>
          <a:ln>
            <a:noFill/>
          </a:ln>
        </p:spPr>
      </p:pic>
      <p:sp>
        <p:nvSpPr>
          <p:cNvPr id="140" name="CustomShape 1"/>
          <p:cNvSpPr/>
          <p:nvPr/>
        </p:nvSpPr>
        <p:spPr>
          <a:xfrm>
            <a:off x="1188720" y="177480"/>
            <a:ext cx="7405920" cy="192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26000"/>
          </a:bodyPr>
          <a:p>
            <a:pPr>
              <a:lnSpc>
                <a:spcPct val="100000"/>
              </a:lnSpc>
            </a:pPr>
            <a:br/>
            <a:r>
              <a:rPr b="1" lang="en-US" sz="4000" spc="-1" strike="noStrike" u="sng">
                <a:solidFill>
                  <a:srgbClr val="572314"/>
                </a:solidFill>
                <a:uFillTx/>
                <a:latin typeface="Gill Sans MT"/>
              </a:rPr>
              <a:t>AIM OF VT PROJECT</a:t>
            </a:r>
            <a:br/>
            <a:br/>
            <a:r>
              <a:rPr b="1" lang="en-US" sz="3200" spc="-1" strike="noStrike">
                <a:solidFill>
                  <a:srgbClr val="475a8d"/>
                </a:solidFill>
                <a:latin typeface="Gill Sans MT"/>
              </a:rPr>
              <a:t>To expose the best combination for strategy games available in the App Store in order to get a good user rating (4.0/5.0 and above).</a:t>
            </a:r>
            <a:br/>
            <a:endParaRPr b="0" lang="en-US" sz="32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080360" y="2835360"/>
            <a:ext cx="7787160" cy="15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>
            <a:noAutofit/>
          </a:bodyPr>
          <a:p>
            <a:pPr marL="2736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361309"/>
                </a:solidFill>
                <a:latin typeface="Gill Sans MT"/>
              </a:rPr>
              <a:t>Institute /Company Name:</a:t>
            </a:r>
            <a:r>
              <a:rPr b="1" lang="en-US" sz="2400" spc="-1" strike="noStrike">
                <a:solidFill>
                  <a:srgbClr val="475a8d"/>
                </a:solidFill>
                <a:latin typeface="Gill Sans MT"/>
              </a:rPr>
              <a:t>COURSERA</a:t>
            </a:r>
            <a:endParaRPr b="0" lang="en-US" sz="2400" spc="-1" strike="noStrike">
              <a:latin typeface="Arial"/>
            </a:endParaRPr>
          </a:p>
          <a:p>
            <a:pPr marL="2736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361309"/>
                </a:solidFill>
                <a:latin typeface="Gill Sans MT"/>
              </a:rPr>
              <a:t>Resource Person: </a:t>
            </a:r>
            <a:r>
              <a:rPr b="1" lang="en-US" sz="2400" spc="-1" strike="noStrike">
                <a:solidFill>
                  <a:srgbClr val="475a8d"/>
                </a:solidFill>
                <a:latin typeface="Gill Sans MT"/>
              </a:rPr>
              <a:t>EMILY FOX</a:t>
            </a:r>
            <a:endParaRPr b="0" lang="en-US" sz="2400" spc="-1" strike="noStrike">
              <a:latin typeface="Arial"/>
            </a:endParaRPr>
          </a:p>
          <a:p>
            <a:pPr marL="2736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361309"/>
                </a:solidFill>
                <a:latin typeface="Gill Sans MT"/>
              </a:rPr>
              <a:t>Duration: </a:t>
            </a:r>
            <a:r>
              <a:rPr b="1" lang="en-US" sz="2400" spc="-1" strike="noStrike">
                <a:solidFill>
                  <a:srgbClr val="475a8d"/>
                </a:solidFill>
                <a:latin typeface="Gill Sans MT"/>
              </a:rPr>
              <a:t>2 MONTHS</a:t>
            </a:r>
            <a:endParaRPr b="0" lang="en-US" sz="2400" spc="-1" strike="noStrike">
              <a:latin typeface="Arial"/>
            </a:endParaRPr>
          </a:p>
          <a:p>
            <a:pPr marL="2736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361309"/>
                </a:solidFill>
                <a:latin typeface="Gill Sans MT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286000" y="5638680"/>
            <a:ext cx="68572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4"/>
          <p:cNvSpPr/>
          <p:nvPr/>
        </p:nvSpPr>
        <p:spPr>
          <a:xfrm>
            <a:off x="1737360" y="5105520"/>
            <a:ext cx="740592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 anchor="b">
            <a:normAutofit fontScale="45000"/>
          </a:bodyPr>
          <a:p>
            <a:pPr marL="2736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361309"/>
                </a:solidFill>
                <a:latin typeface="Gill Sans MT"/>
                <a:ea typeface="DejaVu Sans"/>
              </a:rPr>
              <a:t>                                 </a:t>
            </a:r>
            <a:r>
              <a:rPr b="0" lang="en-US" sz="3100" spc="-1" strike="noStrike">
                <a:solidFill>
                  <a:srgbClr val="361309"/>
                </a:solidFill>
                <a:latin typeface="Gill Sans MT"/>
                <a:ea typeface="DejaVu Sans"/>
              </a:rPr>
              <a:t>Student Name</a:t>
            </a:r>
            <a:r>
              <a:rPr b="0" lang="en-US" sz="2800" spc="-1" strike="noStrike">
                <a:solidFill>
                  <a:srgbClr val="361309"/>
                </a:solidFill>
                <a:latin typeface="Gill Sans MT"/>
                <a:ea typeface="DejaVu Sans"/>
              </a:rPr>
              <a:t> : </a:t>
            </a:r>
            <a:r>
              <a:rPr b="1" lang="en-US" sz="2800" spc="-1" strike="noStrike">
                <a:solidFill>
                  <a:srgbClr val="475a8d"/>
                </a:solidFill>
                <a:latin typeface="Gill Sans MT"/>
                <a:ea typeface="DejaVu Sans"/>
              </a:rPr>
              <a:t>N DEEPIKA</a:t>
            </a:r>
            <a:endParaRPr b="0" lang="en-US" sz="2800" spc="-1" strike="noStrike">
              <a:latin typeface="Arial"/>
            </a:endParaRPr>
          </a:p>
          <a:p>
            <a:pPr marL="2736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3100" spc="-1" strike="noStrike">
                <a:solidFill>
                  <a:srgbClr val="361309"/>
                </a:solidFill>
                <a:latin typeface="Gill Sans MT"/>
                <a:ea typeface="DejaVu Sans"/>
              </a:rPr>
              <a:t>                              </a:t>
            </a:r>
            <a:r>
              <a:rPr b="0" lang="en-US" sz="3100" spc="-1" strike="noStrike">
                <a:solidFill>
                  <a:srgbClr val="361309"/>
                </a:solidFill>
                <a:latin typeface="Gill Sans MT"/>
                <a:ea typeface="DejaVu Sans"/>
              </a:rPr>
              <a:t>Section </a:t>
            </a:r>
            <a:r>
              <a:rPr b="1" lang="en-US" sz="2800" spc="-1" strike="noStrike">
                <a:solidFill>
                  <a:srgbClr val="361309"/>
                </a:solidFill>
                <a:latin typeface="Gill Sans MT"/>
                <a:ea typeface="DejaVu Sans"/>
              </a:rPr>
              <a:t>: </a:t>
            </a:r>
            <a:r>
              <a:rPr b="1" lang="en-US" sz="2800" spc="-1" strike="noStrike">
                <a:solidFill>
                  <a:srgbClr val="475a8d"/>
                </a:solidFill>
                <a:latin typeface="Gill Sans MT"/>
                <a:ea typeface="DejaVu Sans"/>
              </a:rPr>
              <a:t>B</a:t>
            </a:r>
            <a:r>
              <a:rPr b="1" lang="en-US" sz="2800" spc="-1" strike="noStrike">
                <a:solidFill>
                  <a:srgbClr val="361309"/>
                </a:solidFill>
                <a:latin typeface="Gill Sans MT"/>
                <a:ea typeface="DejaVu Sans"/>
              </a:rPr>
              <a:t>  </a:t>
            </a:r>
            <a:endParaRPr b="0" lang="en-US" sz="2800" spc="-1" strike="noStrike">
              <a:latin typeface="Arial"/>
            </a:endParaRPr>
          </a:p>
          <a:p>
            <a:pPr marL="2736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361309"/>
                </a:solidFill>
                <a:latin typeface="Gill Sans MT"/>
                <a:ea typeface="DejaVu Sans"/>
              </a:rPr>
              <a:t>                                 </a:t>
            </a:r>
            <a:r>
              <a:rPr b="0" lang="en-US" sz="3100" spc="-1" strike="noStrike">
                <a:solidFill>
                  <a:srgbClr val="361309"/>
                </a:solidFill>
                <a:latin typeface="Gill Sans MT"/>
                <a:ea typeface="DejaVu Sans"/>
              </a:rPr>
              <a:t>University Roll No</a:t>
            </a:r>
            <a:r>
              <a:rPr b="0" lang="en-US" sz="2800" spc="-1" strike="noStrike">
                <a:solidFill>
                  <a:srgbClr val="361309"/>
                </a:solidFill>
                <a:latin typeface="Gill Sans MT"/>
                <a:ea typeface="DejaVu Sans"/>
              </a:rPr>
              <a:t>: </a:t>
            </a:r>
            <a:r>
              <a:rPr b="1" lang="en-US" sz="2800" spc="-1" strike="noStrike">
                <a:solidFill>
                  <a:srgbClr val="475a8d"/>
                </a:solidFill>
                <a:latin typeface="Gill Sans MT"/>
                <a:ea typeface="DejaVu Sans"/>
              </a:rPr>
              <a:t>301402219092</a:t>
            </a:r>
            <a:r>
              <a:rPr b="0" lang="en-US" sz="2800" spc="-1" strike="noStrike">
                <a:solidFill>
                  <a:srgbClr val="361309"/>
                </a:solidFill>
                <a:latin typeface="Gill Sans MT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7360" algn="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361309"/>
                </a:solidFill>
                <a:latin typeface="Gill Sans MT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1097280" y="2194560"/>
            <a:ext cx="7497360" cy="26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572314"/>
                </a:solidFill>
                <a:latin typeface="Gill Sans MT"/>
              </a:rPr>
              <a:t>Thank You </a:t>
            </a:r>
            <a:br/>
            <a:endParaRPr b="0" lang="en-US" sz="72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1447920" y="457200"/>
            <a:ext cx="6400080" cy="83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91440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Strategy</a:t>
            </a:r>
            <a:endParaRPr b="0" lang="en-U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Genre grouping</a:t>
            </a:r>
            <a:endParaRPr b="0" lang="en-U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Game Size analysis</a:t>
            </a:r>
            <a:endParaRPr b="0" lang="en-U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Release date/ Update date factor</a:t>
            </a:r>
            <a:endParaRPr b="0" lang="en-U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Game Price and In-App Purchase Factor (Grouped by Genre)</a:t>
            </a:r>
            <a:endParaRPr b="0" lang="en-U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Age Rating Factor </a:t>
            </a:r>
            <a:endParaRPr b="0" lang="en-U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Data Cleaning</a:t>
            </a:r>
            <a:endParaRPr b="0" lang="en-U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Games without User Rating should be dropped.</a:t>
            </a:r>
            <a:endParaRPr b="0" lang="en-U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Perform Data Preparation by cleaning the data and removing null values.  </a:t>
            </a:r>
            <a:br/>
            <a:endParaRPr b="0" lang="en-U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Games with less than 200 user rating AND days since last update date &lt;6month should be dropped to prevent biased ratings from the developer</a:t>
            </a:r>
            <a:endParaRPr b="0" lang="en-U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Genre tags "Entertainment" and "Games" are removed from the Genre string as it does not provide meaningful insight</a:t>
            </a:r>
            <a:endParaRPr b="0" lang="en-U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The remaining of the string are checked and grouped as follows: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Puzzle= Puzzle/Board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Adventure= Adventure/Role/Role Playing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Action = Action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Family = Family/Education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  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State your inferences.   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  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Identify Which genres have higher user ratings. 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br/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371600" y="182880"/>
            <a:ext cx="74973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 u="sng">
                <a:solidFill>
                  <a:srgbClr val="572314"/>
                </a:solidFill>
                <a:uFillTx/>
                <a:latin typeface="Gill Sans MT"/>
              </a:rPr>
              <a:t>Vocational Training Certificate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 rot="21589200">
            <a:off x="1656000" y="1476360"/>
            <a:ext cx="6476400" cy="500472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435680" y="274680"/>
            <a:ext cx="74973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2800" spc="-1" strike="noStrike" u="sng">
                <a:solidFill>
                  <a:srgbClr val="572314"/>
                </a:solidFill>
                <a:uFillTx/>
                <a:latin typeface="Gill Sans MT"/>
              </a:rPr>
              <a:t>Technology Used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435680" y="1411920"/>
            <a:ext cx="7497360" cy="47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Python</a:t>
            </a:r>
            <a:endParaRPr b="0" lang="en-US" sz="2400" spc="-1" strike="noStrike">
              <a:latin typeface="Arial"/>
            </a:endParaRPr>
          </a:p>
          <a:p>
            <a:pPr marL="8244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" charset="2"/>
              <a:buChar char="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Numpy</a:t>
            </a:r>
            <a:endParaRPr b="0" lang="en-US" sz="2400" spc="-1" strike="noStrike">
              <a:latin typeface="Arial"/>
            </a:endParaRPr>
          </a:p>
          <a:p>
            <a:pPr marL="8244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" charset="2"/>
              <a:buChar char="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Pandas </a:t>
            </a:r>
            <a:endParaRPr b="0" lang="en-US" sz="2400" spc="-1" strike="noStrike">
              <a:latin typeface="Arial"/>
            </a:endParaRPr>
          </a:p>
          <a:p>
            <a:pPr marL="8244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" charset="2"/>
              <a:buChar char="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Matplotlib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" charset="2"/>
              <a:buChar char="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Plotly</a:t>
            </a:r>
            <a:endParaRPr b="0" lang="en-US" sz="24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909600" y="993240"/>
            <a:ext cx="1904400" cy="778320"/>
          </a:xfrm>
          <a:prstGeom prst="rect">
            <a:avLst/>
          </a:prstGeom>
          <a:gradFill rotWithShape="0">
            <a:gsLst>
              <a:gs pos="0">
                <a:srgbClr val="fec2c2"/>
              </a:gs>
              <a:gs pos="100000">
                <a:srgbClr val="ff9494"/>
              </a:gs>
            </a:gsLst>
            <a:path path="circle">
              <a:fillToRect l="50000" t="50000" r="50000" b="50000"/>
            </a:path>
          </a:gradFill>
          <a:ln>
            <a:solidFill>
              <a:srgbClr val="c22828"/>
            </a:solidFill>
            <a:round/>
          </a:ln>
          <a:effectLst>
            <a:outerShdw blurRad="63500" dir="5400000" dist="25560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App Store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Game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Dataset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Line 2"/>
          <p:cNvSpPr/>
          <p:nvPr/>
        </p:nvSpPr>
        <p:spPr>
          <a:xfrm>
            <a:off x="4861800" y="1772280"/>
            <a:ext cx="0" cy="45720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Line 3"/>
          <p:cNvSpPr/>
          <p:nvPr/>
        </p:nvSpPr>
        <p:spPr>
          <a:xfrm>
            <a:off x="1523880" y="2243520"/>
            <a:ext cx="6781680" cy="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4"/>
          <p:cNvSpPr/>
          <p:nvPr/>
        </p:nvSpPr>
        <p:spPr>
          <a:xfrm>
            <a:off x="1523880" y="2243520"/>
            <a:ext cx="360" cy="52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5"/>
          <p:cNvSpPr/>
          <p:nvPr/>
        </p:nvSpPr>
        <p:spPr>
          <a:xfrm>
            <a:off x="1219320" y="2743200"/>
            <a:ext cx="1142280" cy="761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ef2c7"/>
              </a:gs>
              <a:gs pos="100000">
                <a:srgbClr val="caf098"/>
              </a:gs>
            </a:gsLst>
            <a:path path="circle">
              <a:fillToRect l="50000" t="50000" r="50000" b="50000"/>
            </a:path>
          </a:gradFill>
          <a:ln>
            <a:solidFill>
              <a:srgbClr val="82a92e"/>
            </a:solidFill>
            <a:round/>
          </a:ln>
          <a:effectLst>
            <a:outerShdw blurRad="63500" dir="5400000" dist="25560" rotWithShape="0">
              <a:srgbClr val="000000">
                <a:alpha val="43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  <a:ea typeface="DejaVu Sans"/>
              </a:rPr>
              <a:t>Data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  <a:ea typeface="DejaVu Sans"/>
              </a:rPr>
              <a:t>Cleaning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3" name="CustomShape 6"/>
          <p:cNvSpPr/>
          <p:nvPr/>
        </p:nvSpPr>
        <p:spPr>
          <a:xfrm>
            <a:off x="3749040" y="2269440"/>
            <a:ext cx="360" cy="49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7"/>
          <p:cNvSpPr/>
          <p:nvPr/>
        </p:nvSpPr>
        <p:spPr>
          <a:xfrm>
            <a:off x="4663440" y="2741760"/>
            <a:ext cx="1247760" cy="761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e9d2"/>
              </a:gs>
              <a:gs pos="100000">
                <a:srgbClr val="ffdab1"/>
              </a:gs>
            </a:gsLst>
            <a:path path="circle">
              <a:fillToRect l="50000" t="50000" r="50000" b="50000"/>
            </a:path>
          </a:gradFill>
          <a:ln>
            <a:solidFill>
              <a:srgbClr val="feb603"/>
            </a:solidFill>
            <a:round/>
          </a:ln>
          <a:effectLst>
            <a:outerShdw blurRad="63500" dir="5400000" dist="25560" rotWithShape="0">
              <a:srgbClr val="000000">
                <a:alpha val="43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  <a:ea typeface="DejaVu Sans"/>
              </a:rPr>
              <a:t>Genre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  <a:ea typeface="DejaVu Sans"/>
              </a:rPr>
              <a:t>Grouping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Line 8"/>
          <p:cNvSpPr/>
          <p:nvPr/>
        </p:nvSpPr>
        <p:spPr>
          <a:xfrm>
            <a:off x="1456200" y="3504960"/>
            <a:ext cx="0" cy="2362320"/>
          </a:xfrm>
          <a:prstGeom prst="line">
            <a:avLst/>
          </a:prstGeom>
          <a:ln w="126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9"/>
          <p:cNvSpPr/>
          <p:nvPr/>
        </p:nvSpPr>
        <p:spPr>
          <a:xfrm>
            <a:off x="1456200" y="3962520"/>
            <a:ext cx="33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10"/>
          <p:cNvSpPr/>
          <p:nvPr/>
        </p:nvSpPr>
        <p:spPr>
          <a:xfrm>
            <a:off x="1773720" y="3777840"/>
            <a:ext cx="2628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7030a0"/>
                </a:solidFill>
                <a:latin typeface="Gill Sans MT"/>
                <a:ea typeface="DejaVu Sans"/>
              </a:rPr>
              <a:t>Non Necessary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7030a0"/>
                </a:solidFill>
                <a:latin typeface="Gill Sans MT"/>
                <a:ea typeface="DejaVu Sans"/>
              </a:rPr>
              <a:t>Columns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8" name="CustomShape 11"/>
          <p:cNvSpPr/>
          <p:nvPr/>
        </p:nvSpPr>
        <p:spPr>
          <a:xfrm>
            <a:off x="1456200" y="4572000"/>
            <a:ext cx="33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12"/>
          <p:cNvSpPr/>
          <p:nvPr/>
        </p:nvSpPr>
        <p:spPr>
          <a:xfrm>
            <a:off x="1790640" y="4372920"/>
            <a:ext cx="2628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7030a0"/>
                </a:solidFill>
                <a:latin typeface="Gill Sans MT"/>
                <a:ea typeface="DejaVu Sans"/>
              </a:rPr>
              <a:t>Games without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7030a0"/>
                </a:solidFill>
                <a:latin typeface="Gill Sans MT"/>
                <a:ea typeface="DejaVu Sans"/>
              </a:rPr>
              <a:t>User Rating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0" name="CustomShape 13"/>
          <p:cNvSpPr/>
          <p:nvPr/>
        </p:nvSpPr>
        <p:spPr>
          <a:xfrm>
            <a:off x="1456200" y="5181480"/>
            <a:ext cx="33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14"/>
          <p:cNvSpPr/>
          <p:nvPr/>
        </p:nvSpPr>
        <p:spPr>
          <a:xfrm>
            <a:off x="1790640" y="5072400"/>
            <a:ext cx="2628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7030a0"/>
                </a:solidFill>
                <a:latin typeface="Gill Sans MT"/>
                <a:ea typeface="DejaVu Sans"/>
              </a:rPr>
              <a:t>User Rating&lt;200 and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7030a0"/>
                </a:solidFill>
                <a:latin typeface="Gill Sans MT"/>
                <a:ea typeface="DejaVu Sans"/>
              </a:rPr>
              <a:t>Update Date&lt;6 months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2" name="CustomShape 15"/>
          <p:cNvSpPr/>
          <p:nvPr/>
        </p:nvSpPr>
        <p:spPr>
          <a:xfrm>
            <a:off x="1456200" y="5867280"/>
            <a:ext cx="33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16"/>
          <p:cNvSpPr/>
          <p:nvPr/>
        </p:nvSpPr>
        <p:spPr>
          <a:xfrm>
            <a:off x="1804320" y="5715000"/>
            <a:ext cx="2628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7030a0"/>
                </a:solidFill>
                <a:latin typeface="Gill Sans MT"/>
                <a:ea typeface="DejaVu Sans"/>
              </a:rPr>
              <a:t>Most Expensive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7030a0"/>
                </a:solidFill>
                <a:latin typeface="Gill Sans MT"/>
                <a:ea typeface="DejaVu Sans"/>
              </a:rPr>
              <a:t>Games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4" name="Line 17"/>
          <p:cNvSpPr/>
          <p:nvPr/>
        </p:nvSpPr>
        <p:spPr>
          <a:xfrm>
            <a:off x="5226120" y="3527280"/>
            <a:ext cx="0" cy="2361960"/>
          </a:xfrm>
          <a:prstGeom prst="line">
            <a:avLst/>
          </a:prstGeom>
          <a:ln w="126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18"/>
          <p:cNvSpPr/>
          <p:nvPr/>
        </p:nvSpPr>
        <p:spPr>
          <a:xfrm>
            <a:off x="5226480" y="4073760"/>
            <a:ext cx="33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19"/>
          <p:cNvSpPr/>
          <p:nvPr/>
        </p:nvSpPr>
        <p:spPr>
          <a:xfrm>
            <a:off x="5558400" y="3931560"/>
            <a:ext cx="10281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70c0"/>
                </a:solidFill>
                <a:latin typeface="Gill Sans MT"/>
                <a:ea typeface="DejaVu Sans"/>
              </a:rPr>
              <a:t>Puzzle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7" name="Line 20"/>
          <p:cNvSpPr/>
          <p:nvPr/>
        </p:nvSpPr>
        <p:spPr>
          <a:xfrm>
            <a:off x="6175800" y="5892480"/>
            <a:ext cx="190440" cy="0"/>
          </a:xfrm>
          <a:prstGeom prst="line">
            <a:avLst/>
          </a:prstGeom>
          <a:ln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Line 21"/>
          <p:cNvSpPr/>
          <p:nvPr/>
        </p:nvSpPr>
        <p:spPr>
          <a:xfrm>
            <a:off x="6325200" y="3881160"/>
            <a:ext cx="0" cy="426240"/>
          </a:xfrm>
          <a:prstGeom prst="line">
            <a:avLst/>
          </a:prstGeom>
          <a:ln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22"/>
          <p:cNvSpPr/>
          <p:nvPr/>
        </p:nvSpPr>
        <p:spPr>
          <a:xfrm>
            <a:off x="6368760" y="6173640"/>
            <a:ext cx="338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23"/>
          <p:cNvSpPr/>
          <p:nvPr/>
        </p:nvSpPr>
        <p:spPr>
          <a:xfrm>
            <a:off x="6691320" y="4966560"/>
            <a:ext cx="338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24"/>
          <p:cNvSpPr/>
          <p:nvPr/>
        </p:nvSpPr>
        <p:spPr>
          <a:xfrm>
            <a:off x="6663960" y="3747240"/>
            <a:ext cx="10281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64305"/>
                </a:solidFill>
                <a:latin typeface="Gill Sans MT"/>
                <a:ea typeface="DejaVu Sans"/>
              </a:rPr>
              <a:t>Puzzle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2" name="CustomShape 25"/>
          <p:cNvSpPr/>
          <p:nvPr/>
        </p:nvSpPr>
        <p:spPr>
          <a:xfrm>
            <a:off x="6652440" y="4157640"/>
            <a:ext cx="10281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64305"/>
                </a:solidFill>
                <a:latin typeface="Gill Sans MT"/>
                <a:ea typeface="DejaVu Sans"/>
              </a:rPr>
              <a:t>Board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3" name="CustomShape 26"/>
          <p:cNvSpPr/>
          <p:nvPr/>
        </p:nvSpPr>
        <p:spPr>
          <a:xfrm>
            <a:off x="5226480" y="4581000"/>
            <a:ext cx="33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27"/>
          <p:cNvSpPr/>
          <p:nvPr/>
        </p:nvSpPr>
        <p:spPr>
          <a:xfrm>
            <a:off x="5566680" y="4418280"/>
            <a:ext cx="10281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b050"/>
                </a:solidFill>
                <a:latin typeface="Gill Sans MT"/>
                <a:ea typeface="DejaVu Sans"/>
              </a:rPr>
              <a:t>Action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5" name="CustomShape 28"/>
          <p:cNvSpPr/>
          <p:nvPr/>
        </p:nvSpPr>
        <p:spPr>
          <a:xfrm>
            <a:off x="5226480" y="4961880"/>
            <a:ext cx="33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29"/>
          <p:cNvSpPr/>
          <p:nvPr/>
        </p:nvSpPr>
        <p:spPr>
          <a:xfrm>
            <a:off x="5486400" y="4808160"/>
            <a:ext cx="110952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Gill Sans MT"/>
                <a:ea typeface="DejaVu Sans"/>
              </a:rPr>
              <a:t>Adventure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7" name="Line 30"/>
          <p:cNvSpPr/>
          <p:nvPr/>
        </p:nvSpPr>
        <p:spPr>
          <a:xfrm>
            <a:off x="6134760" y="4094280"/>
            <a:ext cx="190440" cy="0"/>
          </a:xfrm>
          <a:prstGeom prst="line">
            <a:avLst/>
          </a:prstGeom>
          <a:ln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Line 31"/>
          <p:cNvSpPr/>
          <p:nvPr/>
        </p:nvSpPr>
        <p:spPr>
          <a:xfrm>
            <a:off x="6681960" y="4634280"/>
            <a:ext cx="0" cy="771120"/>
          </a:xfrm>
          <a:prstGeom prst="line">
            <a:avLst/>
          </a:prstGeom>
          <a:ln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32"/>
          <p:cNvSpPr/>
          <p:nvPr/>
        </p:nvSpPr>
        <p:spPr>
          <a:xfrm>
            <a:off x="6325200" y="3888000"/>
            <a:ext cx="338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33"/>
          <p:cNvSpPr/>
          <p:nvPr/>
        </p:nvSpPr>
        <p:spPr>
          <a:xfrm>
            <a:off x="6682320" y="4634640"/>
            <a:ext cx="338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34"/>
          <p:cNvSpPr/>
          <p:nvPr/>
        </p:nvSpPr>
        <p:spPr>
          <a:xfrm>
            <a:off x="6325200" y="4311360"/>
            <a:ext cx="338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35"/>
          <p:cNvSpPr/>
          <p:nvPr/>
        </p:nvSpPr>
        <p:spPr>
          <a:xfrm>
            <a:off x="6710760" y="6019920"/>
            <a:ext cx="115272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64305"/>
                </a:solidFill>
                <a:latin typeface="Gill Sans MT"/>
                <a:ea typeface="DejaVu Sans"/>
              </a:rPr>
              <a:t>Education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3" name="CustomShape 36"/>
          <p:cNvSpPr/>
          <p:nvPr/>
        </p:nvSpPr>
        <p:spPr>
          <a:xfrm>
            <a:off x="7033680" y="4812480"/>
            <a:ext cx="10281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64305"/>
                </a:solidFill>
                <a:latin typeface="Gill Sans MT"/>
                <a:ea typeface="DejaVu Sans"/>
              </a:rPr>
              <a:t>Role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4" name="CustomShape 37"/>
          <p:cNvSpPr/>
          <p:nvPr/>
        </p:nvSpPr>
        <p:spPr>
          <a:xfrm>
            <a:off x="7033680" y="5251680"/>
            <a:ext cx="12945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64305"/>
                </a:solidFill>
                <a:latin typeface="Gill Sans MT"/>
                <a:ea typeface="DejaVu Sans"/>
              </a:rPr>
              <a:t>Role Playing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5" name="CustomShape 38"/>
          <p:cNvSpPr/>
          <p:nvPr/>
        </p:nvSpPr>
        <p:spPr>
          <a:xfrm>
            <a:off x="5226480" y="5889600"/>
            <a:ext cx="33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39"/>
          <p:cNvSpPr/>
          <p:nvPr/>
        </p:nvSpPr>
        <p:spPr>
          <a:xfrm>
            <a:off x="5486400" y="5736240"/>
            <a:ext cx="10281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c000"/>
                </a:solidFill>
                <a:latin typeface="Gill Sans MT"/>
                <a:ea typeface="DejaVu Sans"/>
              </a:rPr>
              <a:t>Family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7" name="Line 40"/>
          <p:cNvSpPr/>
          <p:nvPr/>
        </p:nvSpPr>
        <p:spPr>
          <a:xfrm>
            <a:off x="6491520" y="4966200"/>
            <a:ext cx="190440" cy="0"/>
          </a:xfrm>
          <a:prstGeom prst="line">
            <a:avLst/>
          </a:prstGeom>
          <a:ln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Line 41"/>
          <p:cNvSpPr/>
          <p:nvPr/>
        </p:nvSpPr>
        <p:spPr>
          <a:xfrm>
            <a:off x="6365160" y="5735520"/>
            <a:ext cx="0" cy="426600"/>
          </a:xfrm>
          <a:prstGeom prst="line">
            <a:avLst/>
          </a:prstGeom>
          <a:ln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42"/>
          <p:cNvSpPr/>
          <p:nvPr/>
        </p:nvSpPr>
        <p:spPr>
          <a:xfrm>
            <a:off x="6691320" y="5405760"/>
            <a:ext cx="338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43"/>
          <p:cNvSpPr/>
          <p:nvPr/>
        </p:nvSpPr>
        <p:spPr>
          <a:xfrm>
            <a:off x="6368760" y="5735880"/>
            <a:ext cx="338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44"/>
          <p:cNvSpPr/>
          <p:nvPr/>
        </p:nvSpPr>
        <p:spPr>
          <a:xfrm>
            <a:off x="6706800" y="5584680"/>
            <a:ext cx="10281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64305"/>
                </a:solidFill>
                <a:latin typeface="Gill Sans MT"/>
                <a:ea typeface="DejaVu Sans"/>
              </a:rPr>
              <a:t>Family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2" name="CustomShape 45"/>
          <p:cNvSpPr/>
          <p:nvPr/>
        </p:nvSpPr>
        <p:spPr>
          <a:xfrm>
            <a:off x="7029720" y="4465440"/>
            <a:ext cx="138240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64305"/>
                </a:solidFill>
                <a:latin typeface="Gill Sans MT"/>
                <a:ea typeface="DejaVu Sans"/>
              </a:rPr>
              <a:t>Adventure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3" name="CustomShape 46"/>
          <p:cNvSpPr/>
          <p:nvPr/>
        </p:nvSpPr>
        <p:spPr>
          <a:xfrm>
            <a:off x="5257800" y="2243520"/>
            <a:ext cx="360" cy="49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47"/>
          <p:cNvSpPr/>
          <p:nvPr/>
        </p:nvSpPr>
        <p:spPr>
          <a:xfrm>
            <a:off x="6082200" y="2768760"/>
            <a:ext cx="1142280" cy="761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7e5f2"/>
              </a:gs>
              <a:gs pos="100000">
                <a:srgbClr val="9bd7ed"/>
              </a:gs>
            </a:gsLst>
            <a:path path="circle">
              <a:fillToRect l="50000" t="50000" r="50000" b="50000"/>
            </a:path>
          </a:gradFill>
          <a:ln>
            <a:solidFill>
              <a:srgbClr val="338fa6"/>
            </a:solidFill>
            <a:round/>
          </a:ln>
          <a:effectLst>
            <a:outerShdw blurRad="63500" dir="5400000" dist="25560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  <a:ea typeface="DejaVu Sans"/>
              </a:rPr>
              <a:t>Game Size Analysis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CustomShape 48"/>
          <p:cNvSpPr/>
          <p:nvPr/>
        </p:nvSpPr>
        <p:spPr>
          <a:xfrm>
            <a:off x="6635880" y="2243520"/>
            <a:ext cx="360" cy="52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49"/>
          <p:cNvSpPr/>
          <p:nvPr/>
        </p:nvSpPr>
        <p:spPr>
          <a:xfrm>
            <a:off x="3108960" y="2768760"/>
            <a:ext cx="1283040" cy="761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ccdc8"/>
              </a:gs>
              <a:gs pos="100000">
                <a:srgbClr val="e3a69b"/>
              </a:gs>
            </a:gsLst>
            <a:path path="circle">
              <a:fillToRect l="50000" t="50000" r="50000" b="50000"/>
            </a:path>
          </a:gradFill>
          <a:ln>
            <a:solidFill>
              <a:srgbClr val="964100"/>
            </a:solidFill>
            <a:round/>
          </a:ln>
          <a:effectLst>
            <a:outerShdw blurRad="63500" dir="5400000" dist="25560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  <a:ea typeface="DejaVu Sans"/>
              </a:rPr>
              <a:t>Update Date Column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7" name="CustomShape 50"/>
          <p:cNvSpPr/>
          <p:nvPr/>
        </p:nvSpPr>
        <p:spPr>
          <a:xfrm>
            <a:off x="7543800" y="2743200"/>
            <a:ext cx="1294560" cy="13417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3d3d3"/>
              </a:gs>
              <a:gs pos="100000">
                <a:srgbClr val="b2b2b2"/>
              </a:gs>
            </a:gsLst>
            <a:path path="circle">
              <a:fillToRect l="50000" t="50000" r="50000" b="50000"/>
            </a:path>
          </a:gradFill>
          <a:ln>
            <a:round/>
          </a:ln>
          <a:effectLst>
            <a:outerShdw blurRad="63500" dir="5400000" dist="25560" rotWithShape="0">
              <a:srgbClr val="000000">
                <a:alpha val="43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  <a:ea typeface="DejaVu Sans"/>
              </a:rPr>
              <a:t>Game Price and In-App Purchase Factor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8" name="CustomShape 51"/>
          <p:cNvSpPr/>
          <p:nvPr/>
        </p:nvSpPr>
        <p:spPr>
          <a:xfrm>
            <a:off x="8305920" y="2243520"/>
            <a:ext cx="360" cy="52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52"/>
          <p:cNvSpPr/>
          <p:nvPr/>
        </p:nvSpPr>
        <p:spPr>
          <a:xfrm>
            <a:off x="897840" y="240840"/>
            <a:ext cx="81543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 u="sng">
                <a:solidFill>
                  <a:srgbClr val="492300"/>
                </a:solidFill>
                <a:uFillTx/>
                <a:latin typeface="Gill Sans MT"/>
                <a:ea typeface="DejaVu Sans"/>
              </a:rPr>
              <a:t>Project Description :</a:t>
            </a:r>
            <a:endParaRPr b="0" lang="en-US" sz="2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icture 2" descr=""/>
          <p:cNvPicPr/>
          <p:nvPr/>
        </p:nvPicPr>
        <p:blipFill>
          <a:blip r:embed="rId1"/>
          <a:srcRect l="11591" t="21456" r="13931" b="30443"/>
          <a:stretch/>
        </p:blipFill>
        <p:spPr>
          <a:xfrm>
            <a:off x="1032840" y="586440"/>
            <a:ext cx="7923960" cy="2208960"/>
          </a:xfrm>
          <a:prstGeom prst="rect">
            <a:avLst/>
          </a:prstGeom>
          <a:ln>
            <a:noFill/>
          </a:ln>
        </p:spPr>
      </p:pic>
      <p:pic>
        <p:nvPicPr>
          <p:cNvPr id="201" name="Picture 2" descr=""/>
          <p:cNvPicPr/>
          <p:nvPr/>
        </p:nvPicPr>
        <p:blipFill>
          <a:blip r:embed="rId2"/>
          <a:srcRect l="12209" t="20920" r="13616" b="48476"/>
          <a:stretch/>
        </p:blipFill>
        <p:spPr>
          <a:xfrm>
            <a:off x="1015920" y="3345840"/>
            <a:ext cx="7890120" cy="1829520"/>
          </a:xfrm>
          <a:prstGeom prst="rect">
            <a:avLst/>
          </a:prstGeom>
          <a:ln>
            <a:noFill/>
          </a:ln>
        </p:spPr>
      </p:pic>
      <p:sp>
        <p:nvSpPr>
          <p:cNvPr id="202" name="CustomShape 1"/>
          <p:cNvSpPr/>
          <p:nvPr/>
        </p:nvSpPr>
        <p:spPr>
          <a:xfrm>
            <a:off x="1143000" y="184680"/>
            <a:ext cx="34441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c32d2e"/>
                </a:solidFill>
                <a:uFillTx/>
                <a:latin typeface="Gill Sans MT"/>
                <a:ea typeface="DejaVu Sans"/>
              </a:rPr>
              <a:t>Importing the dataset: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1190520" y="2807280"/>
            <a:ext cx="51768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c32d2e"/>
                </a:solidFill>
                <a:uFillTx/>
                <a:latin typeface="Gill Sans MT"/>
                <a:ea typeface="DejaVu Sans"/>
              </a:rPr>
              <a:t>Removing Non necessary columns: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04" name="Picture 3" descr=""/>
          <p:cNvPicPr/>
          <p:nvPr/>
        </p:nvPicPr>
        <p:blipFill>
          <a:blip r:embed="rId3"/>
          <a:srcRect l="12705" t="28766" r="13537" b="48042"/>
          <a:stretch/>
        </p:blipFill>
        <p:spPr>
          <a:xfrm>
            <a:off x="1066680" y="5772960"/>
            <a:ext cx="7839360" cy="1084320"/>
          </a:xfrm>
          <a:prstGeom prst="rect">
            <a:avLst/>
          </a:prstGeom>
          <a:ln>
            <a:noFill/>
          </a:ln>
        </p:spPr>
      </p:pic>
      <p:sp>
        <p:nvSpPr>
          <p:cNvPr id="205" name="CustomShape 3"/>
          <p:cNvSpPr/>
          <p:nvPr/>
        </p:nvSpPr>
        <p:spPr>
          <a:xfrm>
            <a:off x="1147680" y="5377680"/>
            <a:ext cx="53445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c32d2e"/>
                </a:solidFill>
                <a:uFillTx/>
                <a:latin typeface="Gill Sans MT"/>
                <a:ea typeface="DejaVu Sans"/>
              </a:rPr>
              <a:t>Removing Apps with no user rating: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1015920" y="5216760"/>
            <a:ext cx="8051040" cy="152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DejaVu Sans"/>
              </a:rPr>
              <a:t>(17008, 12)</a:t>
            </a:r>
            <a:r>
              <a:rPr b="0" lang="en-US" sz="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6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2" descr=""/>
          <p:cNvPicPr/>
          <p:nvPr/>
        </p:nvPicPr>
        <p:blipFill>
          <a:blip r:embed="rId1"/>
          <a:srcRect l="12982" t="30362" r="13815" b="41841"/>
          <a:stretch/>
        </p:blipFill>
        <p:spPr>
          <a:xfrm>
            <a:off x="1143000" y="4419720"/>
            <a:ext cx="7771680" cy="2133000"/>
          </a:xfrm>
          <a:prstGeom prst="rect">
            <a:avLst/>
          </a:prstGeom>
          <a:ln>
            <a:noFill/>
          </a:ln>
        </p:spPr>
      </p:pic>
      <p:sp>
        <p:nvSpPr>
          <p:cNvPr id="208" name="CustomShape 1"/>
          <p:cNvSpPr/>
          <p:nvPr/>
        </p:nvSpPr>
        <p:spPr>
          <a:xfrm>
            <a:off x="1184400" y="3931920"/>
            <a:ext cx="50335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c32d2e"/>
                </a:solidFill>
                <a:uFillTx/>
                <a:latin typeface="Gill Sans MT"/>
                <a:ea typeface="DejaVu Sans"/>
              </a:rPr>
              <a:t>Creating an Update date Columns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09" name="Picture 3" descr=""/>
          <p:cNvPicPr/>
          <p:nvPr/>
        </p:nvPicPr>
        <p:blipFill>
          <a:blip r:embed="rId2"/>
          <a:srcRect l="12496" t="45771" r="13331" b="16728"/>
          <a:stretch/>
        </p:blipFill>
        <p:spPr>
          <a:xfrm>
            <a:off x="1066680" y="1066680"/>
            <a:ext cx="7848000" cy="1767600"/>
          </a:xfrm>
          <a:prstGeom prst="rect">
            <a:avLst/>
          </a:prstGeom>
          <a:ln>
            <a:noFill/>
          </a:ln>
        </p:spPr>
      </p:pic>
      <p:sp>
        <p:nvSpPr>
          <p:cNvPr id="210" name="CustomShape 2"/>
          <p:cNvSpPr/>
          <p:nvPr/>
        </p:nvSpPr>
        <p:spPr>
          <a:xfrm>
            <a:off x="1066680" y="211680"/>
            <a:ext cx="77547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c32d2e"/>
                </a:solidFill>
                <a:uFillTx/>
                <a:latin typeface="Gill Sans MT"/>
                <a:ea typeface="DejaVu Sans"/>
              </a:rPr>
              <a:t>Games with less than 200 user rating AND days since last update date &lt;6month are dropped: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1143000" y="3152160"/>
            <a:ext cx="45712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c32d2e"/>
                </a:solidFill>
                <a:uFillTx/>
                <a:latin typeface="Gill Sans MT"/>
                <a:ea typeface="DejaVu Sans"/>
              </a:rPr>
              <a:t>Most expensive games are removed</a:t>
            </a:r>
            <a:endParaRPr b="0" lang="en-US" sz="20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1134360" y="0"/>
            <a:ext cx="74973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c00000"/>
                </a:solidFill>
                <a:uFillTx/>
                <a:latin typeface="Gill Sans MT"/>
              </a:rPr>
              <a:t>GENRE GROUPING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13" name="Picture 2" descr=""/>
          <p:cNvPicPr/>
          <p:nvPr/>
        </p:nvPicPr>
        <p:blipFill>
          <a:blip r:embed="rId1"/>
          <a:srcRect l="13037" t="32630" r="42583" b="36892"/>
          <a:stretch/>
        </p:blipFill>
        <p:spPr>
          <a:xfrm>
            <a:off x="1066680" y="4800600"/>
            <a:ext cx="5485680" cy="2014200"/>
          </a:xfrm>
          <a:prstGeom prst="rect">
            <a:avLst/>
          </a:prstGeom>
          <a:ln>
            <a:noFill/>
          </a:ln>
        </p:spPr>
      </p:pic>
      <p:pic>
        <p:nvPicPr>
          <p:cNvPr id="214" name="Picture 3" descr=""/>
          <p:cNvPicPr/>
          <p:nvPr/>
        </p:nvPicPr>
        <p:blipFill>
          <a:blip r:embed="rId2"/>
          <a:srcRect l="13191" t="20857" r="13886" b="28511"/>
          <a:stretch/>
        </p:blipFill>
        <p:spPr>
          <a:xfrm>
            <a:off x="1143000" y="1143000"/>
            <a:ext cx="7848000" cy="3470760"/>
          </a:xfrm>
          <a:prstGeom prst="rect">
            <a:avLst/>
          </a:prstGeom>
          <a:ln>
            <a:noFill/>
          </a:ln>
        </p:spPr>
      </p:pic>
      <p:pic>
        <p:nvPicPr>
          <p:cNvPr id="215" name="Picture 2" descr=""/>
          <p:cNvPicPr/>
          <p:nvPr/>
        </p:nvPicPr>
        <p:blipFill>
          <a:blip r:embed="rId3"/>
          <a:srcRect l="24673" t="61288" r="55760" b="16161"/>
          <a:stretch/>
        </p:blipFill>
        <p:spPr>
          <a:xfrm>
            <a:off x="5715000" y="4614480"/>
            <a:ext cx="3099600" cy="201420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Picture 2" descr=""/>
          <p:cNvPicPr/>
          <p:nvPr/>
        </p:nvPicPr>
        <p:blipFill>
          <a:blip r:embed="rId1"/>
          <a:srcRect l="13191" t="52175" r="13638" b="31055"/>
          <a:stretch/>
        </p:blipFill>
        <p:spPr>
          <a:xfrm>
            <a:off x="1057680" y="657360"/>
            <a:ext cx="7171200" cy="1452960"/>
          </a:xfrm>
          <a:prstGeom prst="rect">
            <a:avLst/>
          </a:prstGeom>
          <a:ln>
            <a:noFill/>
          </a:ln>
        </p:spPr>
      </p:pic>
      <p:sp>
        <p:nvSpPr>
          <p:cNvPr id="217" name="CustomShape 1"/>
          <p:cNvSpPr/>
          <p:nvPr/>
        </p:nvSpPr>
        <p:spPr>
          <a:xfrm>
            <a:off x="1097280" y="0"/>
            <a:ext cx="59428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c32d2e"/>
                </a:solidFill>
                <a:uFillTx/>
                <a:latin typeface="Gill Sans MT"/>
                <a:ea typeface="DejaVu Sans"/>
              </a:rPr>
              <a:t>Game Price And in-app purchase Factor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c32d2e"/>
                </a:solidFill>
                <a:uFillTx/>
                <a:latin typeface="Gill Sans MT"/>
                <a:ea typeface="DejaVu Sans"/>
              </a:rPr>
              <a:t>(Grouped by Genres</a:t>
            </a:r>
            <a:r>
              <a:rPr b="1" lang="en-US" sz="2000" spc="-1" strike="noStrike" u="sng">
                <a:solidFill>
                  <a:srgbClr val="000000"/>
                </a:solidFill>
                <a:uFillTx/>
                <a:latin typeface="Gill Sans MT"/>
                <a:ea typeface="DejaVu Sans"/>
              </a:rPr>
              <a:t>)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18" name="Picture 3" descr=""/>
          <p:cNvPicPr/>
          <p:nvPr/>
        </p:nvPicPr>
        <p:blipFill>
          <a:blip r:embed="rId2"/>
          <a:srcRect l="14974" t="25190" r="12795" b="58040"/>
          <a:stretch/>
        </p:blipFill>
        <p:spPr>
          <a:xfrm>
            <a:off x="1143000" y="2547720"/>
            <a:ext cx="6646680" cy="1190160"/>
          </a:xfrm>
          <a:prstGeom prst="rect">
            <a:avLst/>
          </a:prstGeom>
          <a:ln>
            <a:noFill/>
          </a:ln>
        </p:spPr>
      </p:pic>
      <p:sp>
        <p:nvSpPr>
          <p:cNvPr id="219" name="CustomShape 2"/>
          <p:cNvSpPr/>
          <p:nvPr/>
        </p:nvSpPr>
        <p:spPr>
          <a:xfrm>
            <a:off x="1105200" y="2205360"/>
            <a:ext cx="2643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c32d2e"/>
                </a:solidFill>
                <a:uFillTx/>
                <a:latin typeface="Gill Sans MT"/>
                <a:ea typeface="DejaVu Sans"/>
              </a:rPr>
              <a:t>Game size Analysis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0" name="Picture 2" descr=""/>
          <p:cNvPicPr/>
          <p:nvPr/>
        </p:nvPicPr>
        <p:blipFill>
          <a:blip r:embed="rId3"/>
          <a:srcRect l="12146" t="27727" r="14421" b="21725"/>
          <a:stretch/>
        </p:blipFill>
        <p:spPr>
          <a:xfrm>
            <a:off x="1057680" y="4038480"/>
            <a:ext cx="7162200" cy="2772360"/>
          </a:xfrm>
          <a:prstGeom prst="rect">
            <a:avLst/>
          </a:prstGeom>
          <a:ln>
            <a:noFill/>
          </a:ln>
        </p:spPr>
      </p:pic>
      <p:sp>
        <p:nvSpPr>
          <p:cNvPr id="221" name="CustomShape 3"/>
          <p:cNvSpPr/>
          <p:nvPr/>
        </p:nvSpPr>
        <p:spPr>
          <a:xfrm>
            <a:off x="1097280" y="3679920"/>
            <a:ext cx="17053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c32d2e"/>
                </a:solidFill>
                <a:uFillTx/>
                <a:latin typeface="Gill Sans MT"/>
                <a:ea typeface="DejaVu Sans"/>
              </a:rPr>
              <a:t>Final Result</a:t>
            </a:r>
            <a:endParaRPr b="0" lang="en-US" sz="1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1295280" y="76320"/>
            <a:ext cx="74973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2800" spc="-1" strike="noStrike" u="sng">
                <a:solidFill>
                  <a:srgbClr val="572314"/>
                </a:solidFill>
                <a:uFillTx/>
                <a:latin typeface="Gill Sans MT"/>
              </a:rPr>
              <a:t>Conclusion and Scope for Future Work</a:t>
            </a:r>
            <a:r>
              <a:rPr b="1" lang="en-US" sz="2800" spc="-1" strike="noStrike">
                <a:solidFill>
                  <a:srgbClr val="572314"/>
                </a:solidFill>
                <a:latin typeface="Gill Sans MT"/>
              </a:rPr>
              <a:t> 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1097640" y="1371600"/>
            <a:ext cx="7771680" cy="601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8244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1800" spc="-1" strike="noStrike" u="sng">
                <a:solidFill>
                  <a:srgbClr val="c00000"/>
                </a:solidFill>
                <a:uFillTx/>
                <a:latin typeface="Gill Sans MT"/>
              </a:rPr>
              <a:t>CONCLUSION RESULT OF PROJECT</a:t>
            </a:r>
            <a:endParaRPr b="0" lang="en-US" sz="1800" spc="-1" strike="noStrike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There are 2735 games which have a user rating of 4 - 5. </a:t>
            </a:r>
            <a:endParaRPr b="0" lang="en-US" sz="1800" spc="-1" strike="noStrike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The Genre having higher user rating are Puzzle , adventure and action. </a:t>
            </a:r>
            <a:endParaRPr b="0" lang="en-US" sz="1800" spc="-1" strike="noStrike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The game having the highest user rating count is Bloons TD 5(Genre - Action).</a:t>
            </a:r>
            <a:endParaRPr b="0" lang="en-US" sz="1800" spc="-1" strike="noStrike">
              <a:latin typeface="Arial"/>
            </a:endParaRPr>
          </a:p>
          <a:p>
            <a:pPr marL="8244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8244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1800" spc="-1" strike="noStrike" u="sng">
                <a:solidFill>
                  <a:srgbClr val="c00000"/>
                </a:solidFill>
                <a:uFillTx/>
                <a:latin typeface="Gill Sans MT"/>
              </a:rPr>
              <a:t>FUTURE SCOPE</a:t>
            </a:r>
            <a:endParaRPr b="0" lang="en-US" sz="1800" spc="-1" strike="noStrike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Makes it easier for user for finding which app is suitable for them.</a:t>
            </a:r>
            <a:endParaRPr b="0" lang="en-US" sz="1800" spc="-1" strike="noStrike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User’s time can be saved.</a:t>
            </a:r>
            <a:endParaRPr b="0" lang="en-US" sz="1800" spc="-1" strike="noStrike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Developer can do further modification according to need.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8244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8244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8244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2917</TotalTime>
  <Application>LibreOffice/6.4.7.2$Linux_X86_64 LibreOffice_project/40$Build-2</Application>
  <Words>279</Words>
  <Paragraphs>93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2021-10-29T10:42:48Z</dcterms:created>
  <dc:creator>CRMC</dc:creator>
  <dc:description/>
  <dc:language>en-US</dc:language>
  <cp:lastModifiedBy/>
  <dcterms:modified xsi:type="dcterms:W3CDTF">2021-11-11T17:03:00Z</dcterms:modified>
  <cp:revision>59</cp:revision>
  <dc:subject/>
  <dc:title>Name  of   VT  Project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