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4" r:id="rId12"/>
    <p:sldId id="265" r:id="rId13"/>
    <p:sldId id="266" r:id="rId14"/>
    <p:sldId id="290" r:id="rId15"/>
    <p:sldId id="270" r:id="rId16"/>
    <p:sldId id="275" r:id="rId17"/>
    <p:sldId id="271" r:id="rId18"/>
    <p:sldId id="274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33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../media/image9.png"/><Relationship Id="rId3" Type="http://schemas.openxmlformats.org/officeDocument/2006/relationships/tags" Target="../tags/tag14.xml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2.png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5.xml"/><Relationship Id="rId5" Type="http://schemas.openxmlformats.org/officeDocument/2006/relationships/image" Target="../media/image12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11.png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tags" Target="../tags/tag28.xml"/><Relationship Id="rId2" Type="http://schemas.openxmlformats.org/officeDocument/2006/relationships/image" Target="../media/image14.png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6.png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2.xml"/><Relationship Id="rId3" Type="http://schemas.openxmlformats.org/officeDocument/2006/relationships/image" Target="../media/image24.jpeg"/><Relationship Id="rId2" Type="http://schemas.openxmlformats.org/officeDocument/2006/relationships/tags" Target="../tags/tag31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image" Target="../media/image3.png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image" Target="../media/image5.png"/><Relationship Id="rId3" Type="http://schemas.openxmlformats.org/officeDocument/2006/relationships/tags" Target="../tags/tag7.xml"/><Relationship Id="rId2" Type="http://schemas.openxmlformats.org/officeDocument/2006/relationships/image" Target="../media/image4.webp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8.jpeg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05660" y="1962150"/>
            <a:ext cx="8154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latin typeface="Arial" panose="020B0604020202020204" pitchFamily="34" charset="0"/>
                <a:cs typeface="Arial" panose="020B0604020202020204" pitchFamily="34" charset="0"/>
              </a:rPr>
              <a:t>Vision Transformer Acceleration under </a:t>
            </a: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zh-CN" altLang="en-US" sz="3600">
                <a:latin typeface="Arial" panose="020B0604020202020204" pitchFamily="34" charset="0"/>
                <a:cs typeface="Arial" panose="020B0604020202020204" pitchFamily="34" charset="0"/>
              </a:rPr>
              <a:t>raph </a:t>
            </a: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en-US" sz="3600">
                <a:latin typeface="Arial" panose="020B0604020202020204" pitchFamily="34" charset="0"/>
                <a:cs typeface="Arial" panose="020B0604020202020204" pitchFamily="34" charset="0"/>
              </a:rPr>
              <a:t>rocessing </a:t>
            </a: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en-US" sz="3600">
                <a:latin typeface="Arial" panose="020B0604020202020204" pitchFamily="34" charset="0"/>
                <a:cs typeface="Arial" panose="020B0604020202020204" pitchFamily="34" charset="0"/>
              </a:rPr>
              <a:t>erspective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45355" y="2433955"/>
            <a:ext cx="2701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  <a:endParaRPr lang="en-US" altLang="zh-CN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48510" y="354330"/>
            <a:ext cx="7430770" cy="1637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13610" y="2359660"/>
            <a:ext cx="6981190" cy="197485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136515" y="1991360"/>
            <a:ext cx="125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longformer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264150" y="4396105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bigbird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463675" y="5133340"/>
            <a:ext cx="6344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discuss the sliding window attention and global attention, introduce methods to lessen the computation while keep the precision(inference/train)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89850" y="536384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Problem 1 is left to be solved!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42890" y="568325"/>
            <a:ext cx="5664200" cy="25082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860030" y="3166745"/>
            <a:ext cx="1328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n-m sparsity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71540" y="3625215"/>
            <a:ext cx="5035550" cy="16764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7799070" y="5528945"/>
            <a:ext cx="153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flash attention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51205" y="1384300"/>
            <a:ext cx="4163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use hardware view to lessen computation/memory access cost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751205" y="3688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Problem 1 is left to be solved!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18510" y="711200"/>
            <a:ext cx="5554980" cy="23425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32430" y="3058160"/>
            <a:ext cx="6879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SALO: An Efficient Spatial Accelerator Enabling Hybrid Sparse</a:t>
            </a:r>
            <a:endParaRPr lang="en-US" altLang="zh-CN"/>
          </a:p>
          <a:p>
            <a:r>
              <a:rPr lang="en-US" altLang="zh-CN"/>
              <a:t>Attention Mechanisms for Long Sequences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494915" y="4145280"/>
            <a:ext cx="6873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SALO, a hardware acceleration method is proposed to supplement window attention.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494915" y="50450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It seems that Problem 1 is solved?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94915" y="5668010"/>
            <a:ext cx="674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The only drawback</a:t>
            </a:r>
            <a:r>
              <a:rPr lang="en-US" altLang="zh-CN"/>
              <a:t>: limitation in sparsity pattern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30980" y="568325"/>
            <a:ext cx="3613150" cy="1828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5189220" y="255841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swin transformer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98240" y="2990215"/>
            <a:ext cx="4794250" cy="18415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4490085" y="49625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fastervit(with cuda acceleration)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80235" y="5461635"/>
            <a:ext cx="8138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</a:t>
            </a:r>
            <a:r>
              <a:rPr lang="en-US" altLang="zh-CN"/>
              <a:t>vision transformer, swin trasformer and fastervit decrease the computation in vision transformer, images are splited hierarchically, using the locality of images.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967865" y="6237605"/>
            <a:ext cx="559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Problem 1 is still here without corresponding accelerators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7435" y="574675"/>
            <a:ext cx="6671310" cy="2378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24780" y="3057525"/>
            <a:ext cx="89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VitCOD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487930" y="3592195"/>
            <a:ext cx="69094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VitCOD work in both software and hardware perspective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‘one-fit-all’ in vision transformer: using fixed sparse mask in transformer layer won’t decrease the final precision extremely.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decrease the computation and lower the memory access cost at the same time -- using differentiated sparsity.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209165" y="6009005"/>
            <a:ext cx="6296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Actually can’t handle the Problem 2 gracefully(mentioned </a:t>
            </a:r>
            <a:r>
              <a:rPr lang="en-US" altLang="zh-CN">
                <a:solidFill>
                  <a:srgbClr val="FF0000"/>
                </a:solidFill>
              </a:rPr>
              <a:t>later).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2330" y="593090"/>
            <a:ext cx="3273425" cy="3385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66995" y="981710"/>
            <a:ext cx="6118860" cy="23609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88020" y="418084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VisionGNN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97710" y="4180840"/>
            <a:ext cx="100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Diffuser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39165" y="4723130"/>
            <a:ext cx="6796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Inspires: maybe graph structure can be used in visoin transformer: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handle the 2d image information(</a:t>
            </a:r>
            <a:r>
              <a:rPr lang="en-US" altLang="zh-CN">
                <a:solidFill>
                  <a:srgbClr val="FF0000"/>
                </a:solidFill>
              </a:rPr>
              <a:t>solve Problem 2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- design accelerators is a must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56000" y="2433955"/>
            <a:ext cx="5716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Problems &amp; Methods</a:t>
            </a:r>
            <a:endParaRPr lang="en-US" altLang="zh-CN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75055" y="7531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rethink a phynomenon vision transformer: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5055" y="1307465"/>
            <a:ext cx="5161915" cy="512318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14300" imgH="215900" progId="Equation.KSEE3">
                  <p:embed/>
                </p:oleObj>
              </mc:Choice>
              <mc:Fallback>
                <p:oleObj name="" r:id="rId3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705725" y="3440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Maybe not so suitable for VitCod!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275" y="2064385"/>
            <a:ext cx="3943350" cy="27298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9110" y="6007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Rethink the process of vision transformer</a:t>
            </a:r>
            <a:endParaRPr lang="en-US" altLang="zh-CN"/>
          </a:p>
        </p:txBody>
      </p:sp>
      <p:pic>
        <p:nvPicPr>
          <p:cNvPr id="3" name="图片 2" descr="attention_map过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090" y="1593850"/>
            <a:ext cx="6515100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56000" y="2433955"/>
            <a:ext cx="6386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Background and Motivation</a:t>
            </a:r>
            <a:endParaRPr lang="en-US" altLang="zh-CN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1790" y="248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Image2Graph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186305" y="5185410"/>
            <a:ext cx="752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Here, patches with same color represent similar patches after embedding</a:t>
            </a:r>
            <a:endParaRPr lang="en-US" altLang="zh-CN"/>
          </a:p>
        </p:txBody>
      </p:sp>
      <p:pic>
        <p:nvPicPr>
          <p:cNvPr id="5" name="图片 4" descr="image2graph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305" y="1118870"/>
            <a:ext cx="7278370" cy="32677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8625" y="360045"/>
            <a:ext cx="1924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Reorder Operation</a:t>
            </a:r>
            <a:endParaRPr lang="en-US" altLang="zh-CN"/>
          </a:p>
        </p:txBody>
      </p:sp>
      <p:pic>
        <p:nvPicPr>
          <p:cNvPr id="3" name="图片 2" descr="reorderqk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475" y="1028700"/>
            <a:ext cx="695261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6230" y="2089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Sample Operation</a:t>
            </a:r>
            <a:endParaRPr lang="en-US" altLang="zh-CN"/>
          </a:p>
        </p:txBody>
      </p:sp>
      <p:pic>
        <p:nvPicPr>
          <p:cNvPr id="3" name="图片 2" descr="sampleOper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745" y="1312545"/>
            <a:ext cx="9923145" cy="34734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20210" y="282321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Some experiments</a:t>
            </a:r>
            <a:endParaRPr lang="en-US" altLang="zh-CN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27710" y="853440"/>
            <a:ext cx="303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Graph and Reorder Operation:</a:t>
            </a:r>
            <a:endParaRPr lang="en-US" altLang="zh-CN"/>
          </a:p>
        </p:txBody>
      </p:sp>
      <p:pic>
        <p:nvPicPr>
          <p:cNvPr id="2" name="图片 1" descr="workflow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" y="1399540"/>
            <a:ext cx="4033520" cy="2660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54480" y="4060190"/>
            <a:ext cx="275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 three stage workflow 1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2670175" y="5181600"/>
          <a:ext cx="6851650" cy="75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330"/>
                <a:gridCol w="1370330"/>
                <a:gridCol w="1370330"/>
                <a:gridCol w="1370330"/>
                <a:gridCol w="1370330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Sparsity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workflow2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Precision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81.1%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80.5%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79.6%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80.1%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 descr="workflo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685" y="1399540"/>
            <a:ext cx="3816350" cy="257619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7272020" y="4060190"/>
            <a:ext cx="275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 three stage workflow 2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54480" y="6337935"/>
            <a:ext cx="6468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 Direction: consider differentiated quantization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15900" y="187960"/>
            <a:ext cx="7255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Acceleration in hardware and software methods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0600" y="1222375"/>
            <a:ext cx="9051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traditional transformer structure,  acceleration methods are classified into hardware and software </a:t>
            </a:r>
            <a:r>
              <a:rPr lang="en-US" altLang="zh-CN"/>
              <a:t>techniques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67230" y="2059305"/>
            <a:ext cx="7430770" cy="1637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55235" y="3696335"/>
            <a:ext cx="125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longformer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92300" y="4386580"/>
            <a:ext cx="81076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Acceleration methods like longformer focus on local attention compared to global attention, which lessen the computation significantly. However, they concentrate little on other factors like memory access efficiency.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Q*K and S*V(S = softmax(QK)), the whole vector/matrix is loaded, including those sparse positions, which actually are no longer useful in later computation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1970" y="1224280"/>
            <a:ext cx="5398770" cy="2390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2220" y="3690620"/>
            <a:ext cx="1328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n-m sparsity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70625" y="1363980"/>
            <a:ext cx="5035550" cy="167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98155" y="3690620"/>
            <a:ext cx="153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flash attention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13815" y="4709160"/>
            <a:ext cx="9565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n-m sparsity and flash attention acceleration models, the acceleration mainly effectes hardware layer, solve the memory access problem to some extent. But optimization is available in software layer. 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15900" y="187960"/>
            <a:ext cx="7255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Acceleration in hardware and software methods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7355" y="987425"/>
            <a:ext cx="6022975" cy="2809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49490" y="987425"/>
            <a:ext cx="3683000" cy="2560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309370" y="4558665"/>
            <a:ext cx="6985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V100 </a:t>
            </a:r>
            <a:r>
              <a:rPr lang="en-US" altLang="zh-CN"/>
              <a:t>GPU: I_max = </a:t>
            </a:r>
            <a:r>
              <a:rPr lang="en-US" altLang="zh-CN"/>
              <a:t>15.56</a:t>
            </a:r>
            <a:endParaRPr lang="en-US" altLang="zh-CN"/>
          </a:p>
          <a:p>
            <a:r>
              <a:rPr lang="en-US" altLang="zh-CN">
                <a:sym typeface="+mn-ea"/>
              </a:rPr>
              <a:t>vision transformer: I = 7.98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longformer: lessen the  pi value, but the β value </a:t>
            </a:r>
            <a:r>
              <a:rPr lang="en-US" altLang="zh-CN">
                <a:sym typeface="+mn-ea"/>
              </a:rPr>
              <a:t>almost unchang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1075" y="4086860"/>
            <a:ext cx="840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If we don’t consider the optimization from GPU</a:t>
            </a:r>
            <a:r>
              <a:rPr lang="en-US" altLang="zh-CN"/>
              <a:t>, here is some analysis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15900" y="187960"/>
            <a:ext cx="7255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Memory Bound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69060" y="5636895"/>
            <a:ext cx="9177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Problem 1</a:t>
            </a:r>
            <a:r>
              <a:rPr lang="en-US" altLang="zh-CN"/>
              <a:t>: It seems that software and hardware acceleration is </a:t>
            </a:r>
            <a:r>
              <a:rPr lang="en-US" altLang="zh-CN">
                <a:solidFill>
                  <a:srgbClr val="FF0000"/>
                </a:solidFill>
              </a:rPr>
              <a:t>splited</a:t>
            </a:r>
            <a:r>
              <a:rPr lang="en-US" altLang="zh-CN"/>
              <a:t> </a:t>
            </a:r>
            <a:r>
              <a:rPr lang="en-US" altLang="zh-CN"/>
              <a:t>in traditional NLP transformer.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69060" y="62820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How about vision transformer?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62785" y="931545"/>
            <a:ext cx="82664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vision transformer, the structure of image provide some different properties, and the acceleration methods is slightly different due to the property of 2d image.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- regular structure.</a:t>
            </a:r>
            <a:endParaRPr lang="en-US" altLang="zh-CN"/>
          </a:p>
          <a:p>
            <a:r>
              <a:rPr lang="en-US" altLang="zh-CN">
                <a:sym typeface="+mn-ea"/>
              </a:rPr>
              <a:t>- 2d structure provide more information, but also become more complex.</a:t>
            </a:r>
            <a:endParaRPr lang="en-US" altLang="zh-CN"/>
          </a:p>
          <a:p>
            <a:r>
              <a:rPr lang="en-US" altLang="zh-CN"/>
              <a:t>- token </a:t>
            </a:r>
            <a:r>
              <a:rPr lang="en-US" altLang="zh-CN">
                <a:solidFill>
                  <a:srgbClr val="FF0000"/>
                </a:solidFill>
              </a:rPr>
              <a:t>locality</a:t>
            </a:r>
            <a:r>
              <a:rPr lang="en-US" altLang="zh-CN"/>
              <a:t> changes from 1d to 2d(top/down/left/right).</a:t>
            </a:r>
            <a:endParaRPr lang="en-US" altLang="zh-CN"/>
          </a:p>
          <a:p>
            <a:r>
              <a:rPr lang="en-US" altLang="zh-CN"/>
              <a:t>- different positional encoding(1d -&gt; 2d in some ViT models)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59610" y="3429000"/>
            <a:ext cx="525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 example, swin transformer</a:t>
            </a:r>
            <a:r>
              <a:rPr lang="zh-CN" altLang="en-US"/>
              <a:t>：</a:t>
            </a:r>
            <a:r>
              <a:rPr lang="en-US" altLang="zh-CN"/>
              <a:t>2d local attention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900930" y="6160770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swin transformer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58115" y="1835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Vision Transformer(ViT)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43885" y="4048125"/>
            <a:ext cx="5327650" cy="2019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04885" y="2737485"/>
            <a:ext cx="27584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2d structure brings more information.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Problem 2: How do we use it</a:t>
            </a:r>
            <a:r>
              <a:rPr lang="zh-CN" altLang="en-US">
                <a:solidFill>
                  <a:srgbClr val="FF0000"/>
                </a:solidFill>
              </a:rPr>
              <a:t>？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1635" y="422910"/>
            <a:ext cx="7744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Graph is a structure with complex information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1097915" y="1236345"/>
            <a:ext cx="9531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locality</a:t>
            </a:r>
            <a:endParaRPr lang="en-US" altLang="zh-CN"/>
          </a:p>
          <a:p>
            <a:r>
              <a:rPr lang="en-US" altLang="zh-CN"/>
              <a:t>- can be treated as n-dimension topo information, thus providing rich information</a:t>
            </a:r>
            <a:endParaRPr lang="en-US" altLang="zh-CN"/>
          </a:p>
          <a:p>
            <a:r>
              <a:rPr lang="en-US" altLang="zh-CN"/>
              <a:t>- ...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4040" y="4594225"/>
            <a:ext cx="936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Let’s thinking the ralations: Graph, Image and Transformer.</a:t>
            </a:r>
            <a:endParaRPr lang="en-US" altLang="zh-CN" b="1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4076065" y="2098675"/>
            <a:ext cx="3073400" cy="1664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86690" y="2419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Graph and Transformer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8330" y="751840"/>
            <a:ext cx="85051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- transformer(attention) is a special expression of gnn (message passing)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transformer performs a global message passing operation, it means the 'graph' </a:t>
            </a:r>
            <a:endParaRPr lang="zh-CN" altLang="en-US"/>
          </a:p>
          <a:p>
            <a:r>
              <a:rPr lang="zh-CN" altLang="en-US"/>
              <a:t>constructed by transformer is a complete graph; while message passing perform localy (only share message with its 1-hop neighbours) --&gt; is there any compromise method?  --&gt; most of local attention methods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transformer and graph both has permutation invariance. So that's why transformer need the position coding as extra information.</a:t>
            </a:r>
            <a:endParaRPr lang="zh-CN" altLang="en-US"/>
          </a:p>
        </p:txBody>
      </p:sp>
      <p:pic>
        <p:nvPicPr>
          <p:cNvPr id="8" name="图片 7" descr="img2graph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5345" y="4718685"/>
            <a:ext cx="4077970" cy="161607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13690" y="3778250"/>
            <a:ext cx="5027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Graph and Image(Img2Graph)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7535" y="53428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Many algorithms to perform img2graph!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33450" y="1114425"/>
            <a:ext cx="854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 we build the information into graphs, the bfs&amp;dfs correspond to local&amp;global attention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332990" y="1894205"/>
            <a:ext cx="6562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fs可以在图中采样出一个局部序列，而dfs可以在图中采样出一个全局范围的序列。有点类似于node2vec，在Img2Graph的操作后进行兼顾bfs和dfs的采样，使attention以局部学习为主，同时进行全局的学习。减少计算量，同时保证能学习到全局信息。</a:t>
            </a:r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TABLE_ENDDRAG_ORIGIN_RECT" val="539*80"/>
  <p:tag name="TABLE_ENDDRAG_RECT" val="117*396*539*80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commondata" val="eyJoZGlkIjoiMWYzODU1YTFhYjQzYTFkNzQ5ODU1ZjdjZDZlMDIyNDk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4584</Words>
  <Application>WPS 演示</Application>
  <PresentationFormat>宽屏</PresentationFormat>
  <Paragraphs>175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 KUAI</dc:creator>
  <cp:lastModifiedBy>竹本诚</cp:lastModifiedBy>
  <cp:revision>27</cp:revision>
  <dcterms:created xsi:type="dcterms:W3CDTF">2023-08-09T12:44:00Z</dcterms:created>
  <dcterms:modified xsi:type="dcterms:W3CDTF">2023-12-18T14:42:05Z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