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98" r:id="rId1"/>
  </p:sldMasterIdLst>
  <p:notesMasterIdLst>
    <p:notesMasterId r:id="rId15"/>
  </p:notesMasterIdLst>
  <p:sldIdLst>
    <p:sldId id="256" r:id="rId2"/>
    <p:sldId id="257" r:id="rId3"/>
    <p:sldId id="258" r:id="rId4"/>
    <p:sldId id="260" r:id="rId5"/>
    <p:sldId id="284" r:id="rId6"/>
    <p:sldId id="285" r:id="rId7"/>
    <p:sldId id="282" r:id="rId8"/>
    <p:sldId id="263" r:id="rId9"/>
    <p:sldId id="279" r:id="rId10"/>
    <p:sldId id="283" r:id="rId11"/>
    <p:sldId id="262" r:id="rId12"/>
    <p:sldId id="278" r:id="rId13"/>
    <p:sldId id="276" r:id="rId14"/>
  </p:sldIdLst>
  <p:sldSz cx="9144000" cy="5143500" type="screen16x9"/>
  <p:notesSz cx="6858000" cy="9144000"/>
  <p:embeddedFontLst>
    <p:embeddedFont>
      <p:font typeface="Rockwell" panose="02060603020205020403" pitchFamily="18" charset="0"/>
      <p:regular r:id="rId16"/>
      <p:bold r:id="rId17"/>
      <p:italic r:id="rId18"/>
      <p:boldItalic r:id="rId19"/>
    </p:embeddedFont>
    <p:embeddedFont>
      <p:font typeface="Bookman Old Style" panose="02050604050505020204"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89964" autoAdjust="0"/>
  </p:normalViewPr>
  <p:slideViewPr>
    <p:cSldViewPr snapToGrid="0">
      <p:cViewPr varScale="1">
        <p:scale>
          <a:sx n="87" d="100"/>
          <a:sy n="87" d="100"/>
        </p:scale>
        <p:origin x="100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f96f5393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f96f539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4035197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0834877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7291345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8970051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0612399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0922899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42443429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8838942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28835725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24"/>
        <p:cNvGrpSpPr/>
        <p:nvPr/>
      </p:nvGrpSpPr>
      <p:grpSpPr>
        <a:xfrm>
          <a:off x="0" y="0"/>
          <a:ext cx="0" cy="0"/>
          <a:chOff x="0" y="0"/>
          <a:chExt cx="0" cy="0"/>
        </a:xfrm>
      </p:grpSpPr>
      <p:sp>
        <p:nvSpPr>
          <p:cNvPr id="144" name="Google Shape;14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
        <p:nvSpPr>
          <p:cNvPr id="145" name="Google Shape;145;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263664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extLst>
      <p:ext uri="{BB962C8B-B14F-4D97-AF65-F5344CB8AC3E}">
        <p14:creationId xmlns:p14="http://schemas.microsoft.com/office/powerpoint/2010/main" val="355604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96391006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_alt3">
  <p:cSld name="Title and body_alt3">
    <p:spTree>
      <p:nvGrpSpPr>
        <p:cNvPr id="1" name="Shape 146"/>
        <p:cNvGrpSpPr/>
        <p:nvPr/>
      </p:nvGrpSpPr>
      <p:grpSpPr>
        <a:xfrm>
          <a:off x="0" y="0"/>
          <a:ext cx="0" cy="0"/>
          <a:chOff x="0" y="0"/>
          <a:chExt cx="0" cy="0"/>
        </a:xfrm>
      </p:grpSpPr>
      <p:sp>
        <p:nvSpPr>
          <p:cNvPr id="148" name="Google Shape;148;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150" name="Google Shape;15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extLst>
      <p:ext uri="{BB962C8B-B14F-4D97-AF65-F5344CB8AC3E}">
        <p14:creationId xmlns:p14="http://schemas.microsoft.com/office/powerpoint/2010/main" val="1105807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extLst>
      <p:ext uri="{BB962C8B-B14F-4D97-AF65-F5344CB8AC3E}">
        <p14:creationId xmlns:p14="http://schemas.microsoft.com/office/powerpoint/2010/main" val="155982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smtClean="0"/>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4881188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6813400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474788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42488365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390925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smtClean="0"/>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25431843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159E7CD-2C2F-4FEA-B8A0-136D7862176F}"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33141894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7159E7CD-2C2F-4FEA-B8A0-136D7862176F}" type="datetimeFigureOut">
              <a:rPr lang="en-US" smtClean="0"/>
              <a:pPr/>
              <a:t>5/28/2021</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2532285817"/>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21" r:id="rId21"/>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ctrTitle"/>
          </p:nvPr>
        </p:nvSpPr>
        <p:spPr>
          <a:xfrm>
            <a:off x="1858700" y="688095"/>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EDA on ABC news Dataset</a:t>
            </a:r>
            <a:endParaRPr dirty="0"/>
          </a:p>
        </p:txBody>
      </p:sp>
      <p:sp>
        <p:nvSpPr>
          <p:cNvPr id="2" name="TextBox 1"/>
          <p:cNvSpPr txBox="1"/>
          <p:nvPr/>
        </p:nvSpPr>
        <p:spPr>
          <a:xfrm>
            <a:off x="1858700" y="2175641"/>
            <a:ext cx="5361300" cy="2246769"/>
          </a:xfrm>
          <a:prstGeom prst="rect">
            <a:avLst/>
          </a:prstGeom>
          <a:noFill/>
        </p:spPr>
        <p:txBody>
          <a:bodyPr wrap="square" rtlCol="0">
            <a:spAutoFit/>
          </a:bodyPr>
          <a:lstStyle/>
          <a:p>
            <a:pPr algn="ctr"/>
            <a:r>
              <a:rPr lang="en-US" sz="2000" dirty="0" smtClean="0">
                <a:solidFill>
                  <a:schemeClr val="tx1"/>
                </a:solidFill>
              </a:rPr>
              <a:t>By:-</a:t>
            </a:r>
          </a:p>
          <a:p>
            <a:pPr algn="ctr"/>
            <a:r>
              <a:rPr lang="en-US" sz="2000" dirty="0" smtClean="0">
                <a:solidFill>
                  <a:schemeClr val="tx1"/>
                </a:solidFill>
              </a:rPr>
              <a:t>Harish Natarajan</a:t>
            </a:r>
          </a:p>
          <a:p>
            <a:pPr algn="ctr"/>
            <a:r>
              <a:rPr lang="en-US" sz="2000" dirty="0" smtClean="0">
                <a:solidFill>
                  <a:schemeClr val="tx1"/>
                </a:solidFill>
              </a:rPr>
              <a:t>Dereck Jos</a:t>
            </a:r>
          </a:p>
          <a:p>
            <a:pPr algn="ctr"/>
            <a:r>
              <a:rPr lang="en-US" sz="2000" dirty="0" smtClean="0">
                <a:solidFill>
                  <a:schemeClr val="tx1"/>
                </a:solidFill>
              </a:rPr>
              <a:t>Omkar Mahadik</a:t>
            </a:r>
          </a:p>
          <a:p>
            <a:pPr algn="ctr"/>
            <a:endParaRPr lang="en-US" sz="2000" dirty="0">
              <a:solidFill>
                <a:schemeClr val="tx1"/>
              </a:solidFill>
            </a:endParaRPr>
          </a:p>
          <a:p>
            <a:pPr algn="ctr"/>
            <a:r>
              <a:rPr lang="en-US" sz="2000" dirty="0" smtClean="0">
                <a:solidFill>
                  <a:schemeClr val="tx1"/>
                </a:solidFill>
              </a:rPr>
              <a:t>Guided by:</a:t>
            </a:r>
          </a:p>
          <a:p>
            <a:pPr algn="ctr"/>
            <a:r>
              <a:rPr lang="en-US" sz="2000" dirty="0" smtClean="0">
                <a:solidFill>
                  <a:schemeClr val="tx1"/>
                </a:solidFill>
              </a:rPr>
              <a:t>Prof. </a:t>
            </a:r>
            <a:r>
              <a:rPr lang="en-US" sz="2000" smtClean="0"/>
              <a:t>Manivannan</a:t>
            </a: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1" y="2040978"/>
            <a:ext cx="1555532" cy="1061544"/>
          </a:xfrm>
        </p:spPr>
        <p:txBody>
          <a:bodyPr/>
          <a:lstStyle/>
          <a:p>
            <a:r>
              <a:rPr lang="en-US" sz="2400" dirty="0" smtClean="0">
                <a:latin typeface="Calibri" panose="020F0502020204030204" pitchFamily="34" charset="0"/>
                <a:cs typeface="Calibri" panose="020F0502020204030204" pitchFamily="34" charset="0"/>
              </a:rPr>
              <a:t>Sequence Diagram</a:t>
            </a:r>
            <a:endParaRPr lang="en-US"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966" y="0"/>
            <a:ext cx="6773034" cy="5143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23"/>
          <p:cNvSpPr txBox="1">
            <a:spLocks noGrp="1"/>
          </p:cNvSpPr>
          <p:nvPr>
            <p:ph type="title"/>
          </p:nvPr>
        </p:nvSpPr>
        <p:spPr>
          <a:xfrm>
            <a:off x="1177625" y="210207"/>
            <a:ext cx="6096000" cy="62011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dirty="0" smtClean="0"/>
              <a:t>Existing vs Proposed System</a:t>
            </a:r>
            <a:endParaRPr dirty="0"/>
          </a:p>
        </p:txBody>
      </p:sp>
      <p:sp>
        <p:nvSpPr>
          <p:cNvPr id="251" name="Google Shape;251;p23"/>
          <p:cNvSpPr/>
          <p:nvPr/>
        </p:nvSpPr>
        <p:spPr>
          <a:xfrm>
            <a:off x="3207425" y="3154500"/>
            <a:ext cx="1018200" cy="1018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3"/>
          <p:cNvSpPr/>
          <p:nvPr/>
        </p:nvSpPr>
        <p:spPr>
          <a:xfrm>
            <a:off x="3388475" y="3335550"/>
            <a:ext cx="656100" cy="65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3"/>
          <p:cNvSpPr/>
          <p:nvPr/>
        </p:nvSpPr>
        <p:spPr>
          <a:xfrm>
            <a:off x="5058251" y="3154500"/>
            <a:ext cx="1018200" cy="1018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4" name="Table 3"/>
          <p:cNvGraphicFramePr>
            <a:graphicFrameLocks noGrp="1"/>
          </p:cNvGraphicFramePr>
          <p:nvPr>
            <p:extLst>
              <p:ext uri="{D42A27DB-BD31-4B8C-83A1-F6EECF244321}">
                <p14:modId xmlns:p14="http://schemas.microsoft.com/office/powerpoint/2010/main" val="3941333578"/>
              </p:ext>
            </p:extLst>
          </p:nvPr>
        </p:nvGraphicFramePr>
        <p:xfrm>
          <a:off x="793214" y="830316"/>
          <a:ext cx="7546555" cy="4123655"/>
        </p:xfrm>
        <a:graphic>
          <a:graphicData uri="http://schemas.openxmlformats.org/drawingml/2006/table">
            <a:tbl>
              <a:tblPr firstRow="1" bandRow="1">
                <a:tableStyleId>{F5AB1C69-6EDB-4FF4-983F-18BD219EF322}</a:tableStyleId>
              </a:tblPr>
              <a:tblGrid>
                <a:gridCol w="3850768">
                  <a:extLst>
                    <a:ext uri="{9D8B030D-6E8A-4147-A177-3AD203B41FA5}">
                      <a16:colId xmlns:a16="http://schemas.microsoft.com/office/drawing/2014/main" val="139178292"/>
                    </a:ext>
                  </a:extLst>
                </a:gridCol>
                <a:gridCol w="3695787">
                  <a:extLst>
                    <a:ext uri="{9D8B030D-6E8A-4147-A177-3AD203B41FA5}">
                      <a16:colId xmlns:a16="http://schemas.microsoft.com/office/drawing/2014/main" val="4240919315"/>
                    </a:ext>
                  </a:extLst>
                </a:gridCol>
              </a:tblGrid>
              <a:tr h="343039">
                <a:tc>
                  <a:txBody>
                    <a:bodyPr/>
                    <a:lstStyle/>
                    <a:p>
                      <a:r>
                        <a:rPr lang="en-US" sz="1800" dirty="0" smtClean="0">
                          <a:solidFill>
                            <a:schemeClr val="tx2">
                              <a:lumMod val="25000"/>
                            </a:schemeClr>
                          </a:solidFill>
                        </a:rPr>
                        <a:t>Existing</a:t>
                      </a:r>
                      <a:endParaRPr lang="en-IN" sz="1800" dirty="0">
                        <a:solidFill>
                          <a:schemeClr val="tx2">
                            <a:lumMod val="25000"/>
                          </a:schemeClr>
                        </a:solidFill>
                      </a:endParaRPr>
                    </a:p>
                  </a:txBody>
                  <a:tcPr>
                    <a:solidFill>
                      <a:srgbClr val="00B0F0"/>
                    </a:solidFill>
                  </a:tcPr>
                </a:tc>
                <a:tc>
                  <a:txBody>
                    <a:bodyPr/>
                    <a:lstStyle/>
                    <a:p>
                      <a:r>
                        <a:rPr lang="en-US" sz="1800" dirty="0" smtClean="0">
                          <a:solidFill>
                            <a:schemeClr val="tx2">
                              <a:lumMod val="25000"/>
                            </a:schemeClr>
                          </a:solidFill>
                        </a:rPr>
                        <a:t>Proposed</a:t>
                      </a:r>
                      <a:endParaRPr lang="en-IN" sz="1800" dirty="0">
                        <a:solidFill>
                          <a:schemeClr val="tx2">
                            <a:lumMod val="25000"/>
                          </a:schemeClr>
                        </a:solidFill>
                      </a:endParaRPr>
                    </a:p>
                  </a:txBody>
                  <a:tcPr>
                    <a:solidFill>
                      <a:srgbClr val="00B0F0"/>
                    </a:solidFill>
                  </a:tcPr>
                </a:tc>
                <a:extLst>
                  <a:ext uri="{0D108BD9-81ED-4DB2-BD59-A6C34878D82A}">
                    <a16:rowId xmlns:a16="http://schemas.microsoft.com/office/drawing/2014/main" val="3724610726"/>
                  </a:ext>
                </a:extLst>
              </a:tr>
              <a:tr h="1518935">
                <a:tc>
                  <a:txBody>
                    <a:bodyPr/>
                    <a:lstStyle/>
                    <a:p>
                      <a:r>
                        <a:rPr lang="en-US" sz="1800" dirty="0" smtClean="0">
                          <a:solidFill>
                            <a:schemeClr val="tx2">
                              <a:lumMod val="25000"/>
                            </a:schemeClr>
                          </a:solidFill>
                        </a:rPr>
                        <a:t>In</a:t>
                      </a:r>
                      <a:r>
                        <a:rPr lang="en-US" sz="1800" baseline="0" dirty="0" smtClean="0">
                          <a:solidFill>
                            <a:schemeClr val="tx2">
                              <a:lumMod val="25000"/>
                            </a:schemeClr>
                          </a:solidFill>
                        </a:rPr>
                        <a:t> this system all components such as sentiment analysis, Data  visualization ,Topic Modelling work individually </a:t>
                      </a:r>
                      <a:endParaRPr lang="en-IN" sz="1800" dirty="0">
                        <a:solidFill>
                          <a:schemeClr val="tx2">
                            <a:lumMod val="25000"/>
                          </a:schemeClr>
                        </a:solidFill>
                      </a:endParaRPr>
                    </a:p>
                  </a:txBody>
                  <a:tcPr>
                    <a:solidFill>
                      <a:schemeClr val="accent6">
                        <a:lumMod val="20000"/>
                        <a:lumOff val="80000"/>
                      </a:schemeClr>
                    </a:solidFill>
                  </a:tcPr>
                </a:tc>
                <a:tc>
                  <a:txBody>
                    <a:bodyPr/>
                    <a:lstStyle/>
                    <a:p>
                      <a:r>
                        <a:rPr lang="en-US" sz="1800" dirty="0" smtClean="0">
                          <a:solidFill>
                            <a:schemeClr val="tx2">
                              <a:lumMod val="25000"/>
                            </a:schemeClr>
                          </a:solidFill>
                        </a:rPr>
                        <a:t>This</a:t>
                      </a:r>
                      <a:r>
                        <a:rPr lang="en-US" sz="1800" baseline="0" dirty="0" smtClean="0">
                          <a:solidFill>
                            <a:schemeClr val="tx2">
                              <a:lumMod val="25000"/>
                            </a:schemeClr>
                          </a:solidFill>
                        </a:rPr>
                        <a:t> is a unified system consisting  of  components such as sentiment analysis, Data  visualization ,Topic Modelling </a:t>
                      </a:r>
                      <a:endParaRPr lang="en-IN" sz="1800" dirty="0">
                        <a:solidFill>
                          <a:schemeClr val="tx2">
                            <a:lumMod val="25000"/>
                          </a:schemeClr>
                        </a:solidFill>
                      </a:endParaRPr>
                    </a:p>
                  </a:txBody>
                  <a:tcPr>
                    <a:solidFill>
                      <a:schemeClr val="accent6">
                        <a:lumMod val="20000"/>
                        <a:lumOff val="80000"/>
                      </a:schemeClr>
                    </a:solidFill>
                  </a:tcPr>
                </a:tc>
                <a:extLst>
                  <a:ext uri="{0D108BD9-81ED-4DB2-BD59-A6C34878D82A}">
                    <a16:rowId xmlns:a16="http://schemas.microsoft.com/office/drawing/2014/main" val="740484467"/>
                  </a:ext>
                </a:extLst>
              </a:tr>
              <a:tr h="799440">
                <a:tc>
                  <a:txBody>
                    <a:bodyPr/>
                    <a:lstStyle/>
                    <a:p>
                      <a:r>
                        <a:rPr lang="en-IN" sz="1800" dirty="0" smtClean="0">
                          <a:solidFill>
                            <a:schemeClr val="tx2">
                              <a:lumMod val="25000"/>
                            </a:schemeClr>
                          </a:solidFill>
                        </a:rPr>
                        <a:t>Single</a:t>
                      </a:r>
                      <a:r>
                        <a:rPr lang="en-IN" sz="1800" baseline="0" dirty="0" smtClean="0">
                          <a:solidFill>
                            <a:schemeClr val="tx2">
                              <a:lumMod val="25000"/>
                            </a:schemeClr>
                          </a:solidFill>
                        </a:rPr>
                        <a:t> model is used for  predicting  sentiment</a:t>
                      </a:r>
                      <a:endParaRPr lang="en-IN" sz="1800" dirty="0">
                        <a:solidFill>
                          <a:schemeClr val="tx2">
                            <a:lumMod val="25000"/>
                          </a:schemeClr>
                        </a:solidFill>
                      </a:endParaRPr>
                    </a:p>
                  </a:txBody>
                  <a:tcPr/>
                </a:tc>
                <a:tc>
                  <a:txBody>
                    <a:bodyPr/>
                    <a:lstStyle/>
                    <a:p>
                      <a:r>
                        <a:rPr lang="en-US" sz="1800" dirty="0" smtClean="0">
                          <a:solidFill>
                            <a:schemeClr val="tx2">
                              <a:lumMod val="25000"/>
                            </a:schemeClr>
                          </a:solidFill>
                        </a:rPr>
                        <a:t>Three</a:t>
                      </a:r>
                      <a:r>
                        <a:rPr lang="en-US" sz="1800" baseline="0" dirty="0" smtClean="0">
                          <a:solidFill>
                            <a:schemeClr val="tx2">
                              <a:lumMod val="25000"/>
                            </a:schemeClr>
                          </a:solidFill>
                        </a:rPr>
                        <a:t> different model are used for predicting the sentiment</a:t>
                      </a:r>
                      <a:endParaRPr lang="en-IN" sz="1800" dirty="0">
                        <a:solidFill>
                          <a:schemeClr val="tx2">
                            <a:lumMod val="25000"/>
                          </a:schemeClr>
                        </a:solidFill>
                      </a:endParaRPr>
                    </a:p>
                  </a:txBody>
                  <a:tcPr/>
                </a:tc>
                <a:extLst>
                  <a:ext uri="{0D108BD9-81ED-4DB2-BD59-A6C34878D82A}">
                    <a16:rowId xmlns:a16="http://schemas.microsoft.com/office/drawing/2014/main" val="3818927109"/>
                  </a:ext>
                </a:extLst>
              </a:tr>
              <a:tr h="600319">
                <a:tc>
                  <a:txBody>
                    <a:bodyPr/>
                    <a:lstStyle/>
                    <a:p>
                      <a:r>
                        <a:rPr lang="en-IN" sz="1800" dirty="0" smtClean="0">
                          <a:solidFill>
                            <a:schemeClr val="tx2">
                              <a:lumMod val="25000"/>
                            </a:schemeClr>
                          </a:solidFill>
                        </a:rPr>
                        <a:t>User is restricted to a single model</a:t>
                      </a:r>
                      <a:endParaRPr lang="en-IN" sz="1800" dirty="0">
                        <a:solidFill>
                          <a:schemeClr val="tx2">
                            <a:lumMod val="25000"/>
                          </a:schemeClr>
                        </a:solidFill>
                      </a:endParaRPr>
                    </a:p>
                  </a:txBody>
                  <a:tcPr/>
                </a:tc>
                <a:tc>
                  <a:txBody>
                    <a:bodyPr/>
                    <a:lstStyle/>
                    <a:p>
                      <a:r>
                        <a:rPr lang="en-US" sz="1800" dirty="0" smtClean="0">
                          <a:solidFill>
                            <a:schemeClr val="tx2">
                              <a:lumMod val="25000"/>
                            </a:schemeClr>
                          </a:solidFill>
                        </a:rPr>
                        <a:t>User is not restricted to a single model</a:t>
                      </a:r>
                      <a:endParaRPr lang="en-IN" sz="1800" dirty="0">
                        <a:solidFill>
                          <a:schemeClr val="tx2">
                            <a:lumMod val="25000"/>
                          </a:schemeClr>
                        </a:solidFill>
                      </a:endParaRPr>
                    </a:p>
                  </a:txBody>
                  <a:tcPr/>
                </a:tc>
                <a:extLst>
                  <a:ext uri="{0D108BD9-81ED-4DB2-BD59-A6C34878D82A}">
                    <a16:rowId xmlns:a16="http://schemas.microsoft.com/office/drawing/2014/main" val="3482844792"/>
                  </a:ext>
                </a:extLst>
              </a:tr>
              <a:tr h="799440">
                <a:tc>
                  <a:txBody>
                    <a:bodyPr/>
                    <a:lstStyle/>
                    <a:p>
                      <a:r>
                        <a:rPr lang="en-IN" sz="1800" dirty="0" smtClean="0">
                          <a:solidFill>
                            <a:schemeClr val="tx2">
                              <a:lumMod val="25000"/>
                            </a:schemeClr>
                          </a:solidFill>
                        </a:rPr>
                        <a:t>There</a:t>
                      </a:r>
                      <a:r>
                        <a:rPr lang="en-IN" sz="1800" baseline="0" dirty="0" smtClean="0">
                          <a:solidFill>
                            <a:schemeClr val="tx2">
                              <a:lumMod val="25000"/>
                            </a:schemeClr>
                          </a:solidFill>
                        </a:rPr>
                        <a:t> is no comparison between  lexicon models </a:t>
                      </a:r>
                      <a:endParaRPr lang="en-IN" sz="1800" dirty="0">
                        <a:solidFill>
                          <a:schemeClr val="tx2">
                            <a:lumMod val="25000"/>
                          </a:schemeClr>
                        </a:solidFill>
                      </a:endParaRPr>
                    </a:p>
                  </a:txBody>
                  <a:tcPr/>
                </a:tc>
                <a:tc>
                  <a:txBody>
                    <a:bodyPr/>
                    <a:lstStyle/>
                    <a:p>
                      <a:r>
                        <a:rPr lang="en-US" sz="1800" dirty="0" smtClean="0">
                          <a:solidFill>
                            <a:schemeClr val="tx2">
                              <a:lumMod val="25000"/>
                            </a:schemeClr>
                          </a:solidFill>
                        </a:rPr>
                        <a:t>There</a:t>
                      </a:r>
                      <a:r>
                        <a:rPr lang="en-US" sz="1800" baseline="0" dirty="0" smtClean="0">
                          <a:solidFill>
                            <a:schemeClr val="tx2">
                              <a:lumMod val="25000"/>
                            </a:schemeClr>
                          </a:solidFill>
                        </a:rPr>
                        <a:t> is comparison between three  lexicon model</a:t>
                      </a:r>
                      <a:endParaRPr lang="en-IN" sz="1800" dirty="0">
                        <a:solidFill>
                          <a:schemeClr val="tx2">
                            <a:lumMod val="25000"/>
                          </a:schemeClr>
                        </a:solidFill>
                      </a:endParaRPr>
                    </a:p>
                  </a:txBody>
                  <a:tcPr/>
                </a:tc>
                <a:extLst>
                  <a:ext uri="{0D108BD9-81ED-4DB2-BD59-A6C34878D82A}">
                    <a16:rowId xmlns:a16="http://schemas.microsoft.com/office/drawing/2014/main" val="3546223826"/>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83781"/>
            <a:ext cx="7505700" cy="714703"/>
          </a:xfrm>
        </p:spPr>
        <p:txBody>
          <a:bodyPr/>
          <a:lstStyle/>
          <a:p>
            <a:r>
              <a:rPr lang="en-US" dirty="0" smtClean="0"/>
              <a:t>Future Plans </a:t>
            </a:r>
            <a:endParaRPr lang="en-IN" dirty="0"/>
          </a:p>
        </p:txBody>
      </p:sp>
      <p:sp>
        <p:nvSpPr>
          <p:cNvPr id="3" name="Text Placeholder 2"/>
          <p:cNvSpPr>
            <a:spLocks noGrp="1"/>
          </p:cNvSpPr>
          <p:nvPr>
            <p:ph type="body" idx="1"/>
          </p:nvPr>
        </p:nvSpPr>
        <p:spPr>
          <a:xfrm>
            <a:off x="819150" y="1124609"/>
            <a:ext cx="7505700" cy="3524510"/>
          </a:xfrm>
        </p:spPr>
        <p:txBody>
          <a:bodyPr/>
          <a:lstStyle/>
          <a:p>
            <a:pPr marL="146050" indent="0"/>
            <a:r>
              <a:rPr lang="en-US" sz="1900" dirty="0" smtClean="0"/>
              <a:t> Currently we are using static dataset ( i.e. csv file in local machine) in future we will integrate with Twitter , Facebook and Redit API.</a:t>
            </a:r>
          </a:p>
          <a:p>
            <a:pPr marL="146050" indent="0"/>
            <a:r>
              <a:rPr lang="en-US" sz="1900" dirty="0" smtClean="0"/>
              <a:t> Currently we are not making use of database/firebase. So in future we would make dynamic dashboard using above components.</a:t>
            </a:r>
          </a:p>
          <a:p>
            <a:pPr marL="146050" indent="0"/>
            <a:r>
              <a:rPr lang="en-US" sz="1900" dirty="0" smtClean="0"/>
              <a:t> Currently our web app is not supporting multi-lingual data. In future we will integrate with cloud for supporting this feature.</a:t>
            </a:r>
          </a:p>
          <a:p>
            <a:pPr marL="146050" indent="0"/>
            <a:r>
              <a:rPr lang="en-US" sz="1900" dirty="0" smtClean="0"/>
              <a:t> Currently  this system is web-app , in future we would convert it into android app.</a:t>
            </a:r>
          </a:p>
          <a:p>
            <a:pPr marL="146050" indent="0">
              <a:buNone/>
            </a:pPr>
            <a:endParaRPr lang="en-US" sz="2000" dirty="0" smtClean="0"/>
          </a:p>
          <a:p>
            <a:pPr marL="146050" indent="0">
              <a:buNone/>
            </a:pPr>
            <a:endParaRPr lang="en-US" sz="2000" dirty="0" smtClean="0"/>
          </a:p>
          <a:p>
            <a:pPr marL="146050" indent="0">
              <a:buNone/>
            </a:pPr>
            <a:endParaRPr lang="en-US" sz="2000" dirty="0" smtClean="0"/>
          </a:p>
          <a:p>
            <a:pPr marL="146050" indent="0">
              <a:buNone/>
            </a:pPr>
            <a:endParaRPr lang="en-US" sz="2000" dirty="0" smtClean="0"/>
          </a:p>
          <a:p>
            <a:pPr marL="146050" indent="0">
              <a:buNone/>
            </a:pPr>
            <a:endParaRPr lang="en-US" sz="2000" dirty="0" smtClean="0"/>
          </a:p>
          <a:p>
            <a:pPr marL="146050" indent="0">
              <a:buNone/>
            </a:pPr>
            <a:endParaRPr lang="en-US" sz="2000" dirty="0" smtClean="0"/>
          </a:p>
          <a:p>
            <a:pPr marL="146050" indent="0">
              <a:buNone/>
            </a:pPr>
            <a:endParaRPr lang="en-US" sz="2000" dirty="0" smtClean="0"/>
          </a:p>
          <a:p>
            <a:pPr marL="146050" indent="0">
              <a:buNone/>
            </a:pPr>
            <a:endParaRPr lang="en-IN" dirty="0"/>
          </a:p>
        </p:txBody>
      </p:sp>
    </p:spTree>
    <p:extLst>
      <p:ext uri="{BB962C8B-B14F-4D97-AF65-F5344CB8AC3E}">
        <p14:creationId xmlns:p14="http://schemas.microsoft.com/office/powerpoint/2010/main" val="249221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724" y="454593"/>
            <a:ext cx="6951643" cy="42291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900892" y="1132625"/>
            <a:ext cx="7435508"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Table Of Content</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671674023"/>
              </p:ext>
            </p:extLst>
          </p:nvPr>
        </p:nvGraphicFramePr>
        <p:xfrm>
          <a:off x="900896" y="1784655"/>
          <a:ext cx="4398221" cy="2966720"/>
        </p:xfrm>
        <a:graphic>
          <a:graphicData uri="http://schemas.openxmlformats.org/drawingml/2006/table">
            <a:tbl>
              <a:tblPr firstRow="1" bandRow="1">
                <a:tableStyleId>{F5AB1C69-6EDB-4FF4-983F-18BD219EF322}</a:tableStyleId>
              </a:tblPr>
              <a:tblGrid>
                <a:gridCol w="4398221">
                  <a:extLst>
                    <a:ext uri="{9D8B030D-6E8A-4147-A177-3AD203B41FA5}">
                      <a16:colId xmlns:a16="http://schemas.microsoft.com/office/drawing/2014/main" val="3758079465"/>
                    </a:ext>
                  </a:extLst>
                </a:gridCol>
              </a:tblGrid>
              <a:tr h="370840">
                <a:tc>
                  <a:txBody>
                    <a:bodyPr/>
                    <a:lstStyle/>
                    <a:p>
                      <a:r>
                        <a:rPr lang="en-US" sz="1800" dirty="0" smtClean="0">
                          <a:solidFill>
                            <a:schemeClr val="tx2">
                              <a:lumMod val="25000"/>
                            </a:schemeClr>
                          </a:solidFill>
                        </a:rPr>
                        <a:t>Table Of Content</a:t>
                      </a:r>
                      <a:endParaRPr lang="en-IN" sz="1800" dirty="0">
                        <a:solidFill>
                          <a:schemeClr val="tx2">
                            <a:lumMod val="25000"/>
                          </a:schemeClr>
                        </a:solidFill>
                      </a:endParaRPr>
                    </a:p>
                  </a:txBody>
                  <a:tcPr>
                    <a:solidFill>
                      <a:srgbClr val="00B0F0"/>
                    </a:solidFill>
                  </a:tcPr>
                </a:tc>
                <a:extLst>
                  <a:ext uri="{0D108BD9-81ED-4DB2-BD59-A6C34878D82A}">
                    <a16:rowId xmlns:a16="http://schemas.microsoft.com/office/drawing/2014/main" val="3322213280"/>
                  </a:ext>
                </a:extLst>
              </a:tr>
              <a:tr h="370840">
                <a:tc>
                  <a:txBody>
                    <a:bodyPr/>
                    <a:lstStyle/>
                    <a:p>
                      <a:r>
                        <a:rPr lang="en-US" sz="1800" dirty="0" smtClean="0">
                          <a:solidFill>
                            <a:schemeClr val="tx2">
                              <a:lumMod val="25000"/>
                            </a:schemeClr>
                          </a:solidFill>
                        </a:rPr>
                        <a:t>Introduction</a:t>
                      </a:r>
                      <a:r>
                        <a:rPr lang="en-US" sz="1800" baseline="0" dirty="0" smtClean="0">
                          <a:solidFill>
                            <a:schemeClr val="tx2">
                              <a:lumMod val="25000"/>
                            </a:schemeClr>
                          </a:solidFill>
                        </a:rPr>
                        <a:t> </a:t>
                      </a:r>
                      <a:endParaRPr lang="en-IN" sz="1800" dirty="0">
                        <a:solidFill>
                          <a:schemeClr val="tx2">
                            <a:lumMod val="25000"/>
                          </a:schemeClr>
                        </a:solidFill>
                      </a:endParaRPr>
                    </a:p>
                  </a:txBody>
                  <a:tcPr/>
                </a:tc>
                <a:extLst>
                  <a:ext uri="{0D108BD9-81ED-4DB2-BD59-A6C34878D82A}">
                    <a16:rowId xmlns:a16="http://schemas.microsoft.com/office/drawing/2014/main" val="3151268121"/>
                  </a:ext>
                </a:extLst>
              </a:tr>
              <a:tr h="370840">
                <a:tc>
                  <a:txBody>
                    <a:bodyPr/>
                    <a:lstStyle/>
                    <a:p>
                      <a:r>
                        <a:rPr lang="en-US" sz="1800" dirty="0" smtClean="0">
                          <a:solidFill>
                            <a:schemeClr val="tx2">
                              <a:lumMod val="25000"/>
                            </a:schemeClr>
                          </a:solidFill>
                        </a:rPr>
                        <a:t>Project Objective</a:t>
                      </a:r>
                      <a:endParaRPr lang="en-IN" sz="1800" dirty="0">
                        <a:solidFill>
                          <a:schemeClr val="tx2">
                            <a:lumMod val="25000"/>
                          </a:schemeClr>
                        </a:solidFill>
                      </a:endParaRPr>
                    </a:p>
                  </a:txBody>
                  <a:tcPr/>
                </a:tc>
                <a:extLst>
                  <a:ext uri="{0D108BD9-81ED-4DB2-BD59-A6C34878D82A}">
                    <a16:rowId xmlns:a16="http://schemas.microsoft.com/office/drawing/2014/main" val="31044149"/>
                  </a:ext>
                </a:extLst>
              </a:tr>
              <a:tr h="370840">
                <a:tc>
                  <a:txBody>
                    <a:bodyPr/>
                    <a:lstStyle/>
                    <a:p>
                      <a:r>
                        <a:rPr lang="en-US" sz="1800" dirty="0" smtClean="0">
                          <a:solidFill>
                            <a:schemeClr val="tx2">
                              <a:lumMod val="25000"/>
                            </a:schemeClr>
                          </a:solidFill>
                        </a:rPr>
                        <a:t>UML</a:t>
                      </a:r>
                      <a:r>
                        <a:rPr lang="en-US" sz="1800" baseline="0" dirty="0" smtClean="0">
                          <a:solidFill>
                            <a:schemeClr val="tx2">
                              <a:lumMod val="25000"/>
                            </a:schemeClr>
                          </a:solidFill>
                        </a:rPr>
                        <a:t> Diagram</a:t>
                      </a:r>
                      <a:endParaRPr lang="en-IN" sz="1800" dirty="0">
                        <a:solidFill>
                          <a:schemeClr val="tx2">
                            <a:lumMod val="25000"/>
                          </a:schemeClr>
                        </a:solidFill>
                      </a:endParaRPr>
                    </a:p>
                  </a:txBody>
                  <a:tcPr/>
                </a:tc>
                <a:extLst>
                  <a:ext uri="{0D108BD9-81ED-4DB2-BD59-A6C34878D82A}">
                    <a16:rowId xmlns:a16="http://schemas.microsoft.com/office/drawing/2014/main" val="981504943"/>
                  </a:ext>
                </a:extLst>
              </a:tr>
              <a:tr h="370840">
                <a:tc>
                  <a:txBody>
                    <a:bodyPr/>
                    <a:lstStyle/>
                    <a:p>
                      <a:r>
                        <a:rPr lang="en-US" sz="1800" baseline="0" dirty="0" smtClean="0">
                          <a:solidFill>
                            <a:schemeClr val="tx2">
                              <a:lumMod val="25000"/>
                            </a:schemeClr>
                          </a:solidFill>
                        </a:rPr>
                        <a:t>Package Diagram</a:t>
                      </a:r>
                      <a:endParaRPr lang="en-IN" sz="1800" dirty="0">
                        <a:solidFill>
                          <a:schemeClr val="tx2">
                            <a:lumMod val="25000"/>
                          </a:schemeClr>
                        </a:solidFill>
                      </a:endParaRPr>
                    </a:p>
                  </a:txBody>
                  <a:tcPr/>
                </a:tc>
                <a:extLst>
                  <a:ext uri="{0D108BD9-81ED-4DB2-BD59-A6C34878D82A}">
                    <a16:rowId xmlns:a16="http://schemas.microsoft.com/office/drawing/2014/main" val="243573901"/>
                  </a:ext>
                </a:extLst>
              </a:tr>
              <a:tr h="370840">
                <a:tc>
                  <a:txBody>
                    <a:bodyPr/>
                    <a:lstStyle/>
                    <a:p>
                      <a:r>
                        <a:rPr lang="en-IN" sz="1800" dirty="0" smtClean="0">
                          <a:solidFill>
                            <a:schemeClr val="tx2">
                              <a:lumMod val="25000"/>
                            </a:schemeClr>
                          </a:solidFill>
                        </a:rPr>
                        <a:t>Sequence Diagram</a:t>
                      </a:r>
                      <a:endParaRPr lang="en-IN" sz="1800" dirty="0">
                        <a:solidFill>
                          <a:schemeClr val="tx2">
                            <a:lumMod val="25000"/>
                          </a:schemeClr>
                        </a:solidFill>
                      </a:endParaRPr>
                    </a:p>
                  </a:txBody>
                  <a:tcPr/>
                </a:tc>
                <a:extLst>
                  <a:ext uri="{0D108BD9-81ED-4DB2-BD59-A6C34878D82A}">
                    <a16:rowId xmlns:a16="http://schemas.microsoft.com/office/drawing/2014/main" val="21275227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2">
                              <a:lumMod val="25000"/>
                            </a:schemeClr>
                          </a:solidFill>
                        </a:rPr>
                        <a:t>Existing vs Proposed system</a:t>
                      </a:r>
                      <a:endParaRPr lang="en-IN" sz="1800" dirty="0" smtClean="0">
                        <a:solidFill>
                          <a:schemeClr val="tx2">
                            <a:lumMod val="25000"/>
                          </a:schemeClr>
                        </a:solidFill>
                      </a:endParaRPr>
                    </a:p>
                  </a:txBody>
                  <a:tcPr/>
                </a:tc>
                <a:extLst>
                  <a:ext uri="{0D108BD9-81ED-4DB2-BD59-A6C34878D82A}">
                    <a16:rowId xmlns:a16="http://schemas.microsoft.com/office/drawing/2014/main" val="465554071"/>
                  </a:ext>
                </a:extLst>
              </a:tr>
              <a:tr h="370840">
                <a:tc>
                  <a:txBody>
                    <a:bodyPr/>
                    <a:lstStyle/>
                    <a:p>
                      <a:r>
                        <a:rPr lang="en-US" sz="1800" dirty="0" smtClean="0">
                          <a:solidFill>
                            <a:schemeClr val="tx2">
                              <a:lumMod val="25000"/>
                            </a:schemeClr>
                          </a:solidFill>
                        </a:rPr>
                        <a:t>Future Plans</a:t>
                      </a:r>
                      <a:endParaRPr lang="en-IN" sz="1800" dirty="0">
                        <a:solidFill>
                          <a:schemeClr val="tx2">
                            <a:lumMod val="25000"/>
                          </a:schemeClr>
                        </a:solidFill>
                      </a:endParaRPr>
                    </a:p>
                  </a:txBody>
                  <a:tcPr/>
                </a:tc>
                <a:extLst>
                  <a:ext uri="{0D108BD9-81ED-4DB2-BD59-A6C34878D82A}">
                    <a16:rowId xmlns:a16="http://schemas.microsoft.com/office/drawing/2014/main" val="1934013450"/>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819150" y="493986"/>
            <a:ext cx="7505700" cy="893380"/>
          </a:xfrm>
          <a:prstGeom prst="rect">
            <a:avLst/>
          </a:prstGeom>
        </p:spPr>
        <p:txBody>
          <a:bodyPr spcFirstLastPara="1" wrap="square" lIns="91425" tIns="91425" rIns="91425" bIns="91425" anchor="t" anchorCtr="0">
            <a:noAutofit/>
          </a:bodyPr>
          <a:lstStyle/>
          <a:p>
            <a:pPr lvl="0"/>
            <a:r>
              <a:rPr lang="en-GB" dirty="0" smtClean="0"/>
              <a:t>Introduction</a:t>
            </a:r>
            <a:endParaRPr dirty="0"/>
          </a:p>
        </p:txBody>
      </p:sp>
      <p:sp>
        <p:nvSpPr>
          <p:cNvPr id="209" name="Google Shape;209;p19"/>
          <p:cNvSpPr txBox="1">
            <a:spLocks noGrp="1"/>
          </p:cNvSpPr>
          <p:nvPr>
            <p:ph type="body" idx="1"/>
          </p:nvPr>
        </p:nvSpPr>
        <p:spPr>
          <a:xfrm>
            <a:off x="819150" y="1324304"/>
            <a:ext cx="7505700" cy="2680138"/>
          </a:xfrm>
          <a:prstGeom prst="rect">
            <a:avLst/>
          </a:prstGeom>
        </p:spPr>
        <p:txBody>
          <a:bodyPr spcFirstLastPara="1" wrap="square" lIns="91425" tIns="91425" rIns="91425" bIns="91425" anchor="t" anchorCtr="0">
            <a:noAutofit/>
          </a:bodyPr>
          <a:lstStyle/>
          <a:p>
            <a:r>
              <a:rPr lang="en-US" sz="1800" dirty="0" smtClean="0">
                <a:latin typeface="+mj-lt"/>
                <a:cs typeface="Times New Roman" pitchFamily="18" charset="0"/>
              </a:rPr>
              <a:t>Exploratory data analysis (EDA) is an approach using descriptive statistics and graphical tools to better understand data</a:t>
            </a:r>
            <a:r>
              <a:rPr lang="en-US" sz="1800" dirty="0" smtClean="0">
                <a:latin typeface="+mj-lt"/>
              </a:rPr>
              <a:t>.</a:t>
            </a:r>
          </a:p>
          <a:p>
            <a:pPr>
              <a:buNone/>
            </a:pPr>
            <a:endParaRPr lang="en-US" sz="1800" dirty="0" smtClean="0">
              <a:latin typeface="+mj-lt"/>
            </a:endParaRPr>
          </a:p>
          <a:p>
            <a:r>
              <a:rPr lang="en-US" sz="1800" dirty="0" smtClean="0">
                <a:latin typeface="+mj-lt"/>
                <a:cs typeface="Times New Roman" pitchFamily="18" charset="0"/>
              </a:rPr>
              <a:t>It is used mainly to maximize insight into a dataset, detect outliers and anomalies, and test underlying assumptions</a:t>
            </a:r>
            <a:r>
              <a:rPr lang="en-US" sz="1800" dirty="0" smtClean="0">
                <a:latin typeface="+mj-lt"/>
              </a:rPr>
              <a:t>.</a:t>
            </a:r>
          </a:p>
          <a:p>
            <a:pPr>
              <a:buNone/>
            </a:pPr>
            <a:endParaRPr lang="en-US" sz="1800" dirty="0" smtClean="0">
              <a:latin typeface="+mj-lt"/>
            </a:endParaRPr>
          </a:p>
          <a:p>
            <a:r>
              <a:rPr lang="en-US" sz="1800" dirty="0" smtClean="0">
                <a:latin typeface="+mj-lt"/>
                <a:cs typeface="Times New Roman" pitchFamily="18" charset="0"/>
              </a:rPr>
              <a:t>EDA is an important step in data mining as it is the first step to model building.</a:t>
            </a:r>
          </a:p>
          <a:p>
            <a:pPr marL="0" lvl="0" indent="0" algn="l" rtl="0">
              <a:spcBef>
                <a:spcPts val="1600"/>
              </a:spcBef>
              <a:spcAft>
                <a:spcPts val="1600"/>
              </a:spcAft>
              <a:buNone/>
            </a:pPr>
            <a:r>
              <a:rPr lang="en-US" sz="2000" dirty="0" smtClean="0"/>
              <a:t>    </a:t>
            </a:r>
            <a:endParaRPr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Project objective</a:t>
            </a:r>
            <a:endParaRPr dirty="0"/>
          </a:p>
        </p:txBody>
      </p:sp>
      <p:sp>
        <p:nvSpPr>
          <p:cNvPr id="226" name="Google Shape;226;p21"/>
          <p:cNvSpPr txBox="1">
            <a:spLocks noGrp="1"/>
          </p:cNvSpPr>
          <p:nvPr>
            <p:ph type="body" idx="1"/>
          </p:nvPr>
        </p:nvSpPr>
        <p:spPr>
          <a:xfrm>
            <a:off x="4018029" y="966954"/>
            <a:ext cx="4211575" cy="3930869"/>
          </a:xfrm>
          <a:prstGeom prst="rect">
            <a:avLst/>
          </a:prstGeom>
          <a:ln>
            <a:noFill/>
          </a:ln>
        </p:spPr>
        <p:txBody>
          <a:bodyPr spcFirstLastPara="1" wrap="square" lIns="91425" tIns="91425" rIns="91425" bIns="91425" anchor="t" anchorCtr="0">
            <a:noAutofit/>
          </a:bodyPr>
          <a:lstStyle/>
          <a:p>
            <a:pPr marL="0" indent="0">
              <a:buNone/>
            </a:pPr>
            <a:r>
              <a:rPr lang="en-US" sz="1800" dirty="0" smtClean="0">
                <a:solidFill>
                  <a:schemeClr val="tx1"/>
                </a:solidFill>
                <a:latin typeface="Calibri" pitchFamily="34" charset="0"/>
                <a:cs typeface="Calibri" pitchFamily="34" charset="0"/>
              </a:rPr>
              <a:t>The project aims to provide a visual analytics of news dataset by means of stop words and non-stop words plot, Topic modelling (i.e. classifying which news belongs to which topic) , Word-cloud (i.e. visualizing the most frequent words), Also Unsupervised Sentiment analysis models such as Affin Lexicon, Vader Lexicon and Textblob which uses word-list method to calculate the polarity and the sentiment of the given news headline as well as the text taken from user.</a:t>
            </a:r>
          </a:p>
          <a:p>
            <a:pPr marL="0" lvl="0" indent="0" algn="l" rtl="0">
              <a:spcBef>
                <a:spcPts val="0"/>
              </a:spcBef>
              <a:spcAft>
                <a:spcPts val="0"/>
              </a:spcAft>
              <a:buNone/>
            </a:pPr>
            <a:endParaRPr sz="1800" dirty="0">
              <a:latin typeface="Arial"/>
              <a:ea typeface="Arial"/>
              <a:cs typeface="Arial"/>
              <a:sym typeface="Arial"/>
            </a:endParaRPr>
          </a:p>
          <a:p>
            <a:pPr marL="0" lvl="0" indent="0" algn="l" rtl="0">
              <a:spcBef>
                <a:spcPts val="1600"/>
              </a:spcBef>
              <a:spcAft>
                <a:spcPts val="1600"/>
              </a:spcAft>
              <a:buNone/>
            </a:pP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885"/>
          <a:stretch/>
        </p:blipFill>
        <p:spPr>
          <a:xfrm>
            <a:off x="0" y="966954"/>
            <a:ext cx="3911233" cy="393086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a:t>
            </a:r>
            <a:endParaRPr lang="en-US" dirty="0"/>
          </a:p>
        </p:txBody>
      </p:sp>
      <p:sp>
        <p:nvSpPr>
          <p:cNvPr id="6" name="TextBox 5"/>
          <p:cNvSpPr txBox="1"/>
          <p:nvPr/>
        </p:nvSpPr>
        <p:spPr>
          <a:xfrm>
            <a:off x="1175657" y="1447800"/>
            <a:ext cx="7064829" cy="2031325"/>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A UML diagram shows the unified visual presentation of the UML (Unified Modeling Language) system intending to let developers or business owners understand, analyze, and undertake the structure and behaviors of their system. So far, the UML diagram has become one of the most common business process modeling tools, which is also highly significant to the development of object-oriented software.</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UML:</a:t>
            </a:r>
            <a:endParaRPr lang="en-US" dirty="0"/>
          </a:p>
        </p:txBody>
      </p:sp>
      <p:sp>
        <p:nvSpPr>
          <p:cNvPr id="4" name="TextBox 3"/>
          <p:cNvSpPr txBox="1"/>
          <p:nvPr/>
        </p:nvSpPr>
        <p:spPr>
          <a:xfrm>
            <a:off x="1578430" y="1110343"/>
            <a:ext cx="6411684" cy="3493264"/>
          </a:xfrm>
          <a:prstGeom prst="rect">
            <a:avLst/>
          </a:prstGeom>
          <a:noFill/>
        </p:spPr>
        <p:txBody>
          <a:bodyPr wrap="square" rtlCol="0">
            <a:spAutoFit/>
          </a:bodyPr>
          <a:lstStyle/>
          <a:p>
            <a:r>
              <a:rPr lang="en-US" sz="1700" dirty="0" smtClean="0">
                <a:effectLst>
                  <a:outerShdw blurRad="38100" dist="38100" dir="2700000" algn="tl">
                    <a:srgbClr val="000000">
                      <a:alpha val="43137"/>
                    </a:srgbClr>
                  </a:outerShdw>
                </a:effectLst>
                <a:latin typeface="Calibri" pitchFamily="34" charset="0"/>
                <a:cs typeface="Calibri" pitchFamily="34" charset="0"/>
              </a:rPr>
              <a:t>UML diagramming has many benefits for both software developers and businessman, and the most key advantages are:</a:t>
            </a:r>
            <a:br>
              <a:rPr lang="en-US" sz="1700" dirty="0" smtClean="0">
                <a:effectLst>
                  <a:outerShdw blurRad="38100" dist="38100" dir="2700000" algn="tl">
                    <a:srgbClr val="000000">
                      <a:alpha val="43137"/>
                    </a:srgbClr>
                  </a:outerShdw>
                </a:effectLst>
                <a:latin typeface="Calibri" pitchFamily="34" charset="0"/>
                <a:cs typeface="Calibri" pitchFamily="34" charset="0"/>
              </a:rPr>
            </a:br>
            <a:endParaRPr lang="en-US" sz="1700" dirty="0" smtClean="0">
              <a:effectLst>
                <a:outerShdw blurRad="38100" dist="38100" dir="2700000" algn="tl">
                  <a:srgbClr val="000000">
                    <a:alpha val="43137"/>
                  </a:srgbClr>
                </a:outerShdw>
              </a:effectLst>
              <a:latin typeface="Calibri" pitchFamily="34" charset="0"/>
              <a:cs typeface="Calibri" pitchFamily="34" charset="0"/>
            </a:endParaRPr>
          </a:p>
          <a:p>
            <a:pPr marL="342900" indent="-342900">
              <a:buFont typeface="+mj-lt"/>
              <a:buAutoNum type="arabicPeriod"/>
            </a:pPr>
            <a:r>
              <a:rPr lang="en-US" sz="1700" dirty="0" smtClean="0">
                <a:effectLst>
                  <a:outerShdw blurRad="38100" dist="38100" dir="2700000" algn="tl">
                    <a:srgbClr val="000000">
                      <a:alpha val="43137"/>
                    </a:srgbClr>
                  </a:outerShdw>
                </a:effectLst>
                <a:latin typeface="Calibri" pitchFamily="34" charset="0"/>
                <a:cs typeface="Calibri" pitchFamily="34" charset="0"/>
              </a:rPr>
              <a:t> </a:t>
            </a:r>
            <a:r>
              <a:rPr lang="en-US" sz="1700" dirty="0" smtClean="0">
                <a:latin typeface="Calibri" pitchFamily="34" charset="0"/>
                <a:cs typeface="Calibri" pitchFamily="34" charset="0"/>
              </a:rPr>
              <a:t>Complex applications need collaboration and planning from multiple teams and hence require a clear and concise way to communicate amongst them.</a:t>
            </a:r>
            <a:r>
              <a:rPr lang="en-US" sz="1700" dirty="0" smtClean="0">
                <a:effectLst>
                  <a:outerShdw blurRad="38100" dist="38100" dir="2700000" algn="tl">
                    <a:srgbClr val="000000">
                      <a:alpha val="43137"/>
                    </a:srgbClr>
                  </a:outerShdw>
                </a:effectLst>
                <a:latin typeface="Calibri" pitchFamily="34" charset="0"/>
                <a:cs typeface="Calibri" pitchFamily="34" charset="0"/>
              </a:rPr>
              <a:t/>
            </a:r>
            <a:br>
              <a:rPr lang="en-US" sz="1700" dirty="0" smtClean="0">
                <a:effectLst>
                  <a:outerShdw blurRad="38100" dist="38100" dir="2700000" algn="tl">
                    <a:srgbClr val="000000">
                      <a:alpha val="43137"/>
                    </a:srgbClr>
                  </a:outerShdw>
                </a:effectLst>
                <a:latin typeface="Calibri" pitchFamily="34" charset="0"/>
                <a:cs typeface="Calibri" pitchFamily="34" charset="0"/>
              </a:rPr>
            </a:br>
            <a:endParaRPr lang="en-US" sz="1700" dirty="0" smtClean="0">
              <a:effectLst>
                <a:outerShdw blurRad="38100" dist="38100" dir="2700000" algn="tl">
                  <a:srgbClr val="000000">
                    <a:alpha val="43137"/>
                  </a:srgbClr>
                </a:outerShdw>
              </a:effectLst>
              <a:latin typeface="Calibri" pitchFamily="34" charset="0"/>
              <a:cs typeface="Calibri" pitchFamily="34" charset="0"/>
            </a:endParaRPr>
          </a:p>
          <a:p>
            <a:pPr marL="342900" indent="-342900">
              <a:buFont typeface="+mj-lt"/>
              <a:buAutoNum type="arabicPeriod"/>
            </a:pPr>
            <a:r>
              <a:rPr lang="en-US" sz="1700" dirty="0" smtClean="0">
                <a:effectLst>
                  <a:outerShdw blurRad="38100" dist="38100" dir="2700000" algn="tl">
                    <a:srgbClr val="000000">
                      <a:alpha val="43137"/>
                    </a:srgbClr>
                  </a:outerShdw>
                </a:effectLst>
                <a:latin typeface="Calibri" pitchFamily="34" charset="0"/>
                <a:cs typeface="Calibri" pitchFamily="34" charset="0"/>
              </a:rPr>
              <a:t>Improve Productivity - By using the UML diagram, everyone in the team is on the same page and lots of time are saved down the line.</a:t>
            </a:r>
            <a:br>
              <a:rPr lang="en-US" sz="1700" dirty="0" smtClean="0">
                <a:effectLst>
                  <a:outerShdw blurRad="38100" dist="38100" dir="2700000" algn="tl">
                    <a:srgbClr val="000000">
                      <a:alpha val="43137"/>
                    </a:srgbClr>
                  </a:outerShdw>
                </a:effectLst>
                <a:latin typeface="Calibri" pitchFamily="34" charset="0"/>
                <a:cs typeface="Calibri" pitchFamily="34" charset="0"/>
              </a:rPr>
            </a:br>
            <a:endParaRPr lang="en-US" sz="1700" dirty="0" smtClean="0">
              <a:effectLst>
                <a:outerShdw blurRad="38100" dist="38100" dir="2700000" algn="tl">
                  <a:srgbClr val="000000">
                    <a:alpha val="43137"/>
                  </a:srgbClr>
                </a:outerShdw>
              </a:effectLst>
              <a:latin typeface="Calibri" pitchFamily="34" charset="0"/>
              <a:cs typeface="Calibri" pitchFamily="34" charset="0"/>
            </a:endParaRPr>
          </a:p>
          <a:p>
            <a:pPr marL="342900" indent="-342900">
              <a:buFont typeface="+mj-lt"/>
              <a:buAutoNum type="arabicPeriod"/>
            </a:pPr>
            <a:r>
              <a:rPr lang="en-US" sz="1700" dirty="0" smtClean="0">
                <a:effectLst>
                  <a:outerShdw blurRad="38100" dist="38100" dir="2700000" algn="tl">
                    <a:srgbClr val="000000">
                      <a:alpha val="43137"/>
                    </a:srgbClr>
                  </a:outerShdw>
                </a:effectLst>
                <a:latin typeface="Calibri" pitchFamily="34" charset="0"/>
                <a:cs typeface="Calibri" pitchFamily="34" charset="0"/>
              </a:rPr>
              <a:t>Businessmen do not understand code. So UML becomes essential to communicate with non programmers essential requirements, functionalities and processes of the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PNG"/>
          <p:cNvPicPr>
            <a:picLocks noChangeAspect="1"/>
          </p:cNvPicPr>
          <p:nvPr/>
        </p:nvPicPr>
        <p:blipFill>
          <a:blip r:embed="rId2"/>
          <a:stretch>
            <a:fillRect/>
          </a:stretch>
        </p:blipFill>
        <p:spPr>
          <a:xfrm>
            <a:off x="1145627" y="1429406"/>
            <a:ext cx="7031421" cy="3394841"/>
          </a:xfrm>
          <a:prstGeom prst="rect">
            <a:avLst/>
          </a:prstGeom>
        </p:spPr>
      </p:pic>
      <p:sp>
        <p:nvSpPr>
          <p:cNvPr id="6" name="TextBox 5"/>
          <p:cNvSpPr txBox="1"/>
          <p:nvPr/>
        </p:nvSpPr>
        <p:spPr>
          <a:xfrm>
            <a:off x="2921876" y="609600"/>
            <a:ext cx="3804744" cy="461665"/>
          </a:xfrm>
          <a:prstGeom prst="rect">
            <a:avLst/>
          </a:prstGeom>
          <a:noFill/>
        </p:spPr>
        <p:txBody>
          <a:bodyPr wrap="square" rtlCol="0">
            <a:spAutoFit/>
          </a:bodyPr>
          <a:lstStyle/>
          <a:p>
            <a:pPr algn="just"/>
            <a:r>
              <a:rPr lang="en-US" sz="2400" dirty="0" smtClean="0">
                <a:latin typeface="+mn-lt"/>
              </a:rPr>
              <a:t>       Types of UML used:</a:t>
            </a:r>
            <a:endParaRPr lang="en-US" sz="2400" dirty="0">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 name="TextBox 28"/>
          <p:cNvSpPr txBox="1"/>
          <p:nvPr/>
        </p:nvSpPr>
        <p:spPr>
          <a:xfrm>
            <a:off x="413829" y="256048"/>
            <a:ext cx="1860331" cy="769441"/>
          </a:xfrm>
          <a:prstGeom prst="rect">
            <a:avLst/>
          </a:prstGeom>
          <a:noFill/>
        </p:spPr>
        <p:txBody>
          <a:bodyPr wrap="square" rtlCol="0">
            <a:spAutoFit/>
          </a:bodyPr>
          <a:lstStyle/>
          <a:p>
            <a:r>
              <a:rPr lang="en-US" sz="2200" dirty="0" smtClean="0">
                <a:latin typeface="+mj-lt"/>
              </a:rPr>
              <a:t>USE CASE DIAGRAM</a:t>
            </a:r>
            <a:endParaRPr lang="en-US" sz="2200" dirty="0">
              <a:latin typeface="+mj-lt"/>
            </a:endParaRPr>
          </a:p>
        </p:txBody>
      </p:sp>
      <p:pic>
        <p:nvPicPr>
          <p:cNvPr id="4" name="Picture 3" descr="uml.jpeg"/>
          <p:cNvPicPr>
            <a:picLocks noChangeAspect="1"/>
          </p:cNvPicPr>
          <p:nvPr/>
        </p:nvPicPr>
        <p:blipFill>
          <a:blip r:embed="rId3"/>
          <a:stretch>
            <a:fillRect/>
          </a:stretch>
        </p:blipFill>
        <p:spPr>
          <a:xfrm>
            <a:off x="2656114" y="0"/>
            <a:ext cx="6487886" cy="5143500"/>
          </a:xfrm>
          <a:prstGeom prst="rect">
            <a:avLst/>
          </a:prstGeom>
        </p:spPr>
      </p:pic>
      <p:sp>
        <p:nvSpPr>
          <p:cNvPr id="2" name="TextBox 1"/>
          <p:cNvSpPr txBox="1"/>
          <p:nvPr/>
        </p:nvSpPr>
        <p:spPr>
          <a:xfrm>
            <a:off x="165189" y="1445051"/>
            <a:ext cx="2357610" cy="2893100"/>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The use case diagram alongside shows two actors ‘</a:t>
            </a:r>
            <a:r>
              <a:rPr lang="en-US" sz="1400" b="1" i="1" u="sng" dirty="0" smtClean="0">
                <a:latin typeface="Calibri" panose="020F0502020204030204" pitchFamily="34" charset="0"/>
                <a:cs typeface="Calibri" panose="020F0502020204030204" pitchFamily="34" charset="0"/>
              </a:rPr>
              <a:t>user</a:t>
            </a:r>
            <a:r>
              <a:rPr lang="en-US" sz="1400" dirty="0" smtClean="0">
                <a:latin typeface="Calibri" panose="020F0502020204030204" pitchFamily="34" charset="0"/>
                <a:cs typeface="Calibri" panose="020F0502020204030204" pitchFamily="34" charset="0"/>
              </a:rPr>
              <a:t>’ and ‘</a:t>
            </a:r>
            <a:r>
              <a:rPr lang="en-US" sz="1400" b="1" i="1" u="sng" dirty="0" smtClean="0">
                <a:latin typeface="Calibri" panose="020F0502020204030204" pitchFamily="34" charset="0"/>
                <a:cs typeface="Calibri" panose="020F0502020204030204" pitchFamily="34" charset="0"/>
              </a:rPr>
              <a:t>dataset</a:t>
            </a:r>
            <a:r>
              <a:rPr lang="en-US" sz="1400" dirty="0" smtClean="0">
                <a:latin typeface="Calibri" panose="020F0502020204030204" pitchFamily="34" charset="0"/>
                <a:cs typeface="Calibri" panose="020F0502020204030204" pitchFamily="34" charset="0"/>
              </a:rPr>
              <a:t>’ interacting with the system. The user has option to perform following activities:</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Stop-word visualization</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Non stop-word visualization</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Bigram plot</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Word cloud visualization</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Topic modelling plot</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Sentiment Analysis</a:t>
            </a:r>
            <a:endParaRPr lang="en-IN" sz="1400"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6339" y="247634"/>
            <a:ext cx="1870841" cy="954471"/>
          </a:xfrm>
        </p:spPr>
        <p:txBody>
          <a:bodyPr/>
          <a:lstStyle/>
          <a:p>
            <a:pPr>
              <a:buNone/>
            </a:pPr>
            <a:r>
              <a:rPr lang="en-US" sz="2200" dirty="0" smtClean="0">
                <a:latin typeface="+mj-lt"/>
                <a:cs typeface="Arial" pitchFamily="34" charset="0"/>
              </a:rPr>
              <a:t>PACKAGE</a:t>
            </a:r>
          </a:p>
          <a:p>
            <a:pPr>
              <a:buNone/>
            </a:pPr>
            <a:r>
              <a:rPr lang="en-US" sz="2200" dirty="0" smtClean="0">
                <a:latin typeface="+mj-lt"/>
                <a:cs typeface="Arial" pitchFamily="34" charset="0"/>
              </a:rPr>
              <a:t>DIAGRAM</a:t>
            </a:r>
            <a:endParaRPr lang="en-US" sz="2200" dirty="0">
              <a:latin typeface="+mj-lt"/>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241" y="0"/>
            <a:ext cx="6474759" cy="5143500"/>
          </a:xfrm>
          <a:prstGeom prst="rect">
            <a:avLst/>
          </a:prstGeom>
        </p:spPr>
      </p:pic>
      <p:sp>
        <p:nvSpPr>
          <p:cNvPr id="4" name="TextBox 3"/>
          <p:cNvSpPr txBox="1"/>
          <p:nvPr/>
        </p:nvSpPr>
        <p:spPr>
          <a:xfrm>
            <a:off x="110170" y="1476260"/>
            <a:ext cx="2478794" cy="332398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Package diagram</a:t>
            </a:r>
            <a:r>
              <a:rPr lang="en-US" sz="1400" dirty="0">
                <a:latin typeface="Calibri" panose="020F0502020204030204" pitchFamily="34" charset="0"/>
                <a:cs typeface="Calibri" panose="020F0502020204030204" pitchFamily="34" charset="0"/>
              </a:rPr>
              <a:t> is UML </a:t>
            </a:r>
            <a:r>
              <a:rPr lang="en-US" sz="1400" dirty="0" smtClean="0">
                <a:latin typeface="Calibri" panose="020F0502020204030204" pitchFamily="34" charset="0"/>
                <a:cs typeface="Calibri" panose="020F0502020204030204" pitchFamily="34" charset="0"/>
              </a:rPr>
              <a:t>structure diagram</a:t>
            </a:r>
            <a:r>
              <a:rPr lang="en-US" sz="1400" dirty="0">
                <a:latin typeface="Calibri" panose="020F0502020204030204" pitchFamily="34" charset="0"/>
                <a:cs typeface="Calibri" panose="020F0502020204030204" pitchFamily="34" charset="0"/>
              </a:rPr>
              <a:t> which shows structure of the designed system at the level of </a:t>
            </a:r>
            <a:r>
              <a:rPr lang="en-US" sz="1400" dirty="0" smtClean="0">
                <a:latin typeface="Calibri" panose="020F0502020204030204" pitchFamily="34" charset="0"/>
                <a:cs typeface="Calibri" panose="020F0502020204030204" pitchFamily="34" charset="0"/>
              </a:rPr>
              <a:t>packages</a:t>
            </a:r>
            <a:r>
              <a:rPr lang="en-US" sz="1400" b="1" dirty="0" smtClean="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The package diagram alongside shows two packages ‘</a:t>
            </a:r>
            <a:r>
              <a:rPr lang="en-US" sz="1400" b="1" i="1" u="sng" dirty="0" err="1" smtClean="0">
                <a:latin typeface="Calibri" panose="020F0502020204030204" pitchFamily="34" charset="0"/>
                <a:cs typeface="Calibri" panose="020F0502020204030204" pitchFamily="34" charset="0"/>
              </a:rPr>
              <a:t>model_viz</a:t>
            </a:r>
            <a:r>
              <a:rPr lang="en-US" sz="1400" dirty="0" smtClean="0">
                <a:latin typeface="Calibri" panose="020F0502020204030204" pitchFamily="34" charset="0"/>
                <a:cs typeface="Calibri" panose="020F0502020204030204" pitchFamily="34" charset="0"/>
              </a:rPr>
              <a:t>’ and ‘</a:t>
            </a:r>
            <a:r>
              <a:rPr lang="en-US" sz="1400" b="1" i="1" u="sng" dirty="0" err="1" smtClean="0">
                <a:latin typeface="Calibri" panose="020F0502020204030204" pitchFamily="34" charset="0"/>
                <a:cs typeface="Calibri" panose="020F0502020204030204" pitchFamily="34" charset="0"/>
              </a:rPr>
              <a:t>text_viz</a:t>
            </a:r>
            <a:r>
              <a:rPr lang="en-US" sz="1400" dirty="0" smtClean="0">
                <a:latin typeface="Calibri" panose="020F0502020204030204" pitchFamily="34" charset="0"/>
                <a:cs typeface="Calibri" panose="020F0502020204030204" pitchFamily="34" charset="0"/>
              </a:rPr>
              <a:t>’. Module ‘</a:t>
            </a:r>
            <a:r>
              <a:rPr lang="en-US" sz="1400" b="1" i="1" u="sng" dirty="0" err="1" smtClean="0">
                <a:latin typeface="Calibri" panose="020F0502020204030204" pitchFamily="34" charset="0"/>
                <a:cs typeface="Calibri" panose="020F0502020204030204" pitchFamily="34" charset="0"/>
              </a:rPr>
              <a:t>model_viz</a:t>
            </a:r>
            <a:r>
              <a:rPr lang="en-US" sz="1400" dirty="0" smtClean="0">
                <a:latin typeface="Calibri" panose="020F0502020204030204" pitchFamily="34" charset="0"/>
                <a:cs typeface="Calibri" panose="020F0502020204030204" pitchFamily="34" charset="0"/>
              </a:rPr>
              <a:t>’ is responsible for sentiment analysis and ‘</a:t>
            </a:r>
            <a:r>
              <a:rPr lang="en-US" sz="1400" b="1" i="1" u="sng" dirty="0" err="1" smtClean="0">
                <a:latin typeface="Calibri" panose="020F0502020204030204" pitchFamily="34" charset="0"/>
                <a:cs typeface="Calibri" panose="020F0502020204030204" pitchFamily="34" charset="0"/>
              </a:rPr>
              <a:t>text_viz</a:t>
            </a:r>
            <a:r>
              <a:rPr lang="en-US" sz="1400" dirty="0" smtClean="0">
                <a:latin typeface="Calibri" panose="020F0502020204030204" pitchFamily="34" charset="0"/>
                <a:cs typeface="Calibri" panose="020F0502020204030204" pitchFamily="34" charset="0"/>
              </a:rPr>
              <a:t>’ is responsible for text analytics. The ‘</a:t>
            </a:r>
            <a:r>
              <a:rPr lang="en-US" sz="1400" b="1" i="1" u="sng" dirty="0" smtClean="0">
                <a:latin typeface="Calibri" panose="020F0502020204030204" pitchFamily="34" charset="0"/>
                <a:cs typeface="Calibri" panose="020F0502020204030204" pitchFamily="34" charset="0"/>
              </a:rPr>
              <a:t>Dashboard</a:t>
            </a:r>
            <a:r>
              <a:rPr lang="en-US" sz="1400" dirty="0" smtClean="0">
                <a:latin typeface="Calibri" panose="020F0502020204030204" pitchFamily="34" charset="0"/>
                <a:cs typeface="Calibri" panose="020F0502020204030204" pitchFamily="34" charset="0"/>
              </a:rPr>
              <a:t>’ package access the content of both packages to display plots to user </a:t>
            </a:r>
            <a:endParaRPr lang="en-IN" sz="1400" b="1"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606</TotalTime>
  <Words>520</Words>
  <Application>Microsoft Office PowerPoint</Application>
  <PresentationFormat>On-screen Show (16:9)</PresentationFormat>
  <Paragraphs>68</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Arial</vt:lpstr>
      <vt:lpstr>Rockwell</vt:lpstr>
      <vt:lpstr>Bookman Old Style</vt:lpstr>
      <vt:lpstr>Calibri</vt:lpstr>
      <vt:lpstr>Damask</vt:lpstr>
      <vt:lpstr>EDA on ABC news Dataset</vt:lpstr>
      <vt:lpstr>Table Of Content</vt:lpstr>
      <vt:lpstr>Introduction</vt:lpstr>
      <vt:lpstr>Project objective</vt:lpstr>
      <vt:lpstr>WHAT IS UML?</vt:lpstr>
      <vt:lpstr>APPLICATION OF UML:</vt:lpstr>
      <vt:lpstr>PowerPoint Presentation</vt:lpstr>
      <vt:lpstr>PowerPoint Presentation</vt:lpstr>
      <vt:lpstr>PowerPoint Presentation</vt:lpstr>
      <vt:lpstr>Sequence Diagram</vt:lpstr>
      <vt:lpstr>Existing vs Proposed System</vt:lpstr>
      <vt:lpstr>Future Plans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Doc-Uploader – An OCR based App</dc:title>
  <dc:creator>Harish Natarajan</dc:creator>
  <cp:lastModifiedBy>Harish Natarajan</cp:lastModifiedBy>
  <cp:revision>110</cp:revision>
  <dcterms:modified xsi:type="dcterms:W3CDTF">2021-05-28T04:14:38Z</dcterms:modified>
</cp:coreProperties>
</file>