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E8DEAF-2A29-4210-A60B-0AE7A3C36968}"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02A88-B166-4416-A665-31B47862029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082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E8DEAF-2A29-4210-A60B-0AE7A3C36968}"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02A88-B166-4416-A665-31B478620290}" type="slidenum">
              <a:rPr lang="en-IN" smtClean="0"/>
              <a:t>‹#›</a:t>
            </a:fld>
            <a:endParaRPr lang="en-IN"/>
          </a:p>
        </p:txBody>
      </p:sp>
    </p:spTree>
    <p:extLst>
      <p:ext uri="{BB962C8B-B14F-4D97-AF65-F5344CB8AC3E}">
        <p14:creationId xmlns:p14="http://schemas.microsoft.com/office/powerpoint/2010/main" val="2209065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E8DEAF-2A29-4210-A60B-0AE7A3C36968}"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02A88-B166-4416-A665-31B478620290}" type="slidenum">
              <a:rPr lang="en-IN" smtClean="0"/>
              <a:t>‹#›</a:t>
            </a:fld>
            <a:endParaRPr lang="en-IN"/>
          </a:p>
        </p:txBody>
      </p:sp>
    </p:spTree>
    <p:extLst>
      <p:ext uri="{BB962C8B-B14F-4D97-AF65-F5344CB8AC3E}">
        <p14:creationId xmlns:p14="http://schemas.microsoft.com/office/powerpoint/2010/main" val="133732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E8DEAF-2A29-4210-A60B-0AE7A3C36968}"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02A88-B166-4416-A665-31B478620290}" type="slidenum">
              <a:rPr lang="en-IN" smtClean="0"/>
              <a:t>‹#›</a:t>
            </a:fld>
            <a:endParaRPr lang="en-IN"/>
          </a:p>
        </p:txBody>
      </p:sp>
    </p:spTree>
    <p:extLst>
      <p:ext uri="{BB962C8B-B14F-4D97-AF65-F5344CB8AC3E}">
        <p14:creationId xmlns:p14="http://schemas.microsoft.com/office/powerpoint/2010/main" val="2103214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E8DEAF-2A29-4210-A60B-0AE7A3C36968}"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02A88-B166-4416-A665-31B47862029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0156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E8DEAF-2A29-4210-A60B-0AE7A3C36968}" type="datetimeFigureOut">
              <a:rPr lang="en-IN" smtClean="0"/>
              <a:t>06-03-2023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E02A88-B166-4416-A665-31B478620290}" type="slidenum">
              <a:rPr lang="en-IN" smtClean="0"/>
              <a:t>‹#›</a:t>
            </a:fld>
            <a:endParaRPr lang="en-IN"/>
          </a:p>
        </p:txBody>
      </p:sp>
    </p:spTree>
    <p:extLst>
      <p:ext uri="{BB962C8B-B14F-4D97-AF65-F5344CB8AC3E}">
        <p14:creationId xmlns:p14="http://schemas.microsoft.com/office/powerpoint/2010/main" val="2210242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E8DEAF-2A29-4210-A60B-0AE7A3C36968}" type="datetimeFigureOut">
              <a:rPr lang="en-IN" smtClean="0"/>
              <a:t>06-03-2023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E02A88-B166-4416-A665-31B478620290}" type="slidenum">
              <a:rPr lang="en-IN" smtClean="0"/>
              <a:t>‹#›</a:t>
            </a:fld>
            <a:endParaRPr lang="en-IN"/>
          </a:p>
        </p:txBody>
      </p:sp>
    </p:spTree>
    <p:extLst>
      <p:ext uri="{BB962C8B-B14F-4D97-AF65-F5344CB8AC3E}">
        <p14:creationId xmlns:p14="http://schemas.microsoft.com/office/powerpoint/2010/main" val="2329068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E8DEAF-2A29-4210-A60B-0AE7A3C36968}" type="datetimeFigureOut">
              <a:rPr lang="en-IN" smtClean="0"/>
              <a:t>06-03-2023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E02A88-B166-4416-A665-31B478620290}" type="slidenum">
              <a:rPr lang="en-IN" smtClean="0"/>
              <a:t>‹#›</a:t>
            </a:fld>
            <a:endParaRPr lang="en-IN"/>
          </a:p>
        </p:txBody>
      </p:sp>
    </p:spTree>
    <p:extLst>
      <p:ext uri="{BB962C8B-B14F-4D97-AF65-F5344CB8AC3E}">
        <p14:creationId xmlns:p14="http://schemas.microsoft.com/office/powerpoint/2010/main" val="2105450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E8DEAF-2A29-4210-A60B-0AE7A3C36968}" type="datetimeFigureOut">
              <a:rPr lang="en-IN" smtClean="0"/>
              <a:t>06-03-2023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AE02A88-B166-4416-A665-31B478620290}" type="slidenum">
              <a:rPr lang="en-IN" smtClean="0"/>
              <a:t>‹#›</a:t>
            </a:fld>
            <a:endParaRPr lang="en-IN"/>
          </a:p>
        </p:txBody>
      </p:sp>
    </p:spTree>
    <p:extLst>
      <p:ext uri="{BB962C8B-B14F-4D97-AF65-F5344CB8AC3E}">
        <p14:creationId xmlns:p14="http://schemas.microsoft.com/office/powerpoint/2010/main" val="820686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0E8DEAF-2A29-4210-A60B-0AE7A3C36968}" type="datetimeFigureOut">
              <a:rPr lang="en-IN" smtClean="0"/>
              <a:t>06-03-2023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AE02A88-B166-4416-A665-31B478620290}" type="slidenum">
              <a:rPr lang="en-IN" smtClean="0"/>
              <a:t>‹#›</a:t>
            </a:fld>
            <a:endParaRPr lang="en-IN"/>
          </a:p>
        </p:txBody>
      </p:sp>
    </p:spTree>
    <p:extLst>
      <p:ext uri="{BB962C8B-B14F-4D97-AF65-F5344CB8AC3E}">
        <p14:creationId xmlns:p14="http://schemas.microsoft.com/office/powerpoint/2010/main" val="859009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E8DEAF-2A29-4210-A60B-0AE7A3C36968}" type="datetimeFigureOut">
              <a:rPr lang="en-IN" smtClean="0"/>
              <a:t>06-03-2023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E02A88-B166-4416-A665-31B478620290}" type="slidenum">
              <a:rPr lang="en-IN" smtClean="0"/>
              <a:t>‹#›</a:t>
            </a:fld>
            <a:endParaRPr lang="en-IN"/>
          </a:p>
        </p:txBody>
      </p:sp>
    </p:spTree>
    <p:extLst>
      <p:ext uri="{BB962C8B-B14F-4D97-AF65-F5344CB8AC3E}">
        <p14:creationId xmlns:p14="http://schemas.microsoft.com/office/powerpoint/2010/main" val="1649688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E8DEAF-2A29-4210-A60B-0AE7A3C36968}" type="datetimeFigureOut">
              <a:rPr lang="en-IN" smtClean="0"/>
              <a:t>06-03-2023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AE02A88-B166-4416-A665-31B47862029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08764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A8F36-AF6D-4498-6D0F-851A8BA1CCEF}"/>
              </a:ext>
            </a:extLst>
          </p:cNvPr>
          <p:cNvSpPr>
            <a:spLocks noGrp="1"/>
          </p:cNvSpPr>
          <p:nvPr>
            <p:ph type="ctrTitle"/>
          </p:nvPr>
        </p:nvSpPr>
        <p:spPr/>
        <p:txBody>
          <a:bodyPr/>
          <a:lstStyle/>
          <a:p>
            <a:r>
              <a:rPr lang="en-US" dirty="0"/>
              <a:t>This Keyword</a:t>
            </a:r>
            <a:endParaRPr lang="en-IN" dirty="0"/>
          </a:p>
        </p:txBody>
      </p:sp>
      <p:sp>
        <p:nvSpPr>
          <p:cNvPr id="3" name="Subtitle 2">
            <a:extLst>
              <a:ext uri="{FF2B5EF4-FFF2-40B4-BE49-F238E27FC236}">
                <a16:creationId xmlns:a16="http://schemas.microsoft.com/office/drawing/2014/main" id="{2B78DBBA-A436-15ED-B6A5-981E3E773927}"/>
              </a:ext>
            </a:extLst>
          </p:cNvPr>
          <p:cNvSpPr>
            <a:spLocks noGrp="1"/>
          </p:cNvSpPr>
          <p:nvPr>
            <p:ph type="subTitle" idx="1"/>
          </p:nvPr>
        </p:nvSpPr>
        <p:spPr/>
        <p:txBody>
          <a:bodyPr/>
          <a:lstStyle/>
          <a:p>
            <a:r>
              <a:rPr lang="en-US" dirty="0"/>
              <a:t>Presented by,</a:t>
            </a:r>
          </a:p>
          <a:p>
            <a:r>
              <a:rPr lang="en-US" dirty="0"/>
              <a:t>N. Harsha Vardhan</a:t>
            </a:r>
            <a:endParaRPr lang="en-IN" dirty="0"/>
          </a:p>
        </p:txBody>
      </p:sp>
    </p:spTree>
    <p:extLst>
      <p:ext uri="{BB962C8B-B14F-4D97-AF65-F5344CB8AC3E}">
        <p14:creationId xmlns:p14="http://schemas.microsoft.com/office/powerpoint/2010/main" val="2840458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E3CBB-EA4E-0A27-9093-606DFA6F809A}"/>
              </a:ext>
            </a:extLst>
          </p:cNvPr>
          <p:cNvSpPr>
            <a:spLocks noGrp="1"/>
          </p:cNvSpPr>
          <p:nvPr>
            <p:ph type="title"/>
          </p:nvPr>
        </p:nvSpPr>
        <p:spPr/>
        <p:txBody>
          <a:bodyPr/>
          <a:lstStyle/>
          <a:p>
            <a:r>
              <a:rPr lang="en-US" dirty="0"/>
              <a:t>What is this keyword?</a:t>
            </a:r>
            <a:endParaRPr lang="en-IN" dirty="0"/>
          </a:p>
        </p:txBody>
      </p:sp>
      <p:sp>
        <p:nvSpPr>
          <p:cNvPr id="3" name="Content Placeholder 2">
            <a:extLst>
              <a:ext uri="{FF2B5EF4-FFF2-40B4-BE49-F238E27FC236}">
                <a16:creationId xmlns:a16="http://schemas.microsoft.com/office/drawing/2014/main" id="{C520C7D0-0A32-E46C-3989-19D5C549DD3D}"/>
              </a:ext>
            </a:extLst>
          </p:cNvPr>
          <p:cNvSpPr>
            <a:spLocks noGrp="1"/>
          </p:cNvSpPr>
          <p:nvPr>
            <p:ph idx="1"/>
          </p:nvPr>
        </p:nvSpPr>
        <p:spPr/>
        <p:txBody>
          <a:bodyPr/>
          <a:lstStyle/>
          <a:p>
            <a:r>
              <a:rPr lang="en-US" dirty="0"/>
              <a:t>This is a keyword in Javascript which is useful in setting a context to a function.</a:t>
            </a:r>
          </a:p>
          <a:p>
            <a:r>
              <a:rPr lang="en-IN" dirty="0"/>
              <a:t>This is like any other parameter but the only difference is that you don’t provide it during the function call.</a:t>
            </a:r>
          </a:p>
          <a:p>
            <a:r>
              <a:rPr lang="en-IN" dirty="0"/>
              <a:t>Generally this would point to the enclosing lexical context.</a:t>
            </a:r>
          </a:p>
          <a:p>
            <a:r>
              <a:rPr lang="en-IN" dirty="0"/>
              <a:t>This keywords functionality changes with the usage.</a:t>
            </a:r>
          </a:p>
          <a:p>
            <a:r>
              <a:rPr lang="en-IN" dirty="0"/>
              <a:t>Some of the changes can be observed when we use the function in strict mode, or when we use arrow functions, callbacks, etc</a:t>
            </a:r>
          </a:p>
        </p:txBody>
      </p:sp>
    </p:spTree>
    <p:extLst>
      <p:ext uri="{BB962C8B-B14F-4D97-AF65-F5344CB8AC3E}">
        <p14:creationId xmlns:p14="http://schemas.microsoft.com/office/powerpoint/2010/main" val="3832842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97B0F-DE5A-FD84-4597-7E54C1463539}"/>
              </a:ext>
            </a:extLst>
          </p:cNvPr>
          <p:cNvSpPr>
            <a:spLocks noGrp="1"/>
          </p:cNvSpPr>
          <p:nvPr>
            <p:ph type="title"/>
          </p:nvPr>
        </p:nvSpPr>
        <p:spPr/>
        <p:txBody>
          <a:bodyPr/>
          <a:lstStyle/>
          <a:p>
            <a:r>
              <a:rPr lang="en-US" dirty="0"/>
              <a:t>This keyword normal usage.</a:t>
            </a:r>
            <a:endParaRPr lang="en-IN" dirty="0"/>
          </a:p>
        </p:txBody>
      </p:sp>
      <p:pic>
        <p:nvPicPr>
          <p:cNvPr id="11" name="Content Placeholder 10">
            <a:extLst>
              <a:ext uri="{FF2B5EF4-FFF2-40B4-BE49-F238E27FC236}">
                <a16:creationId xmlns:a16="http://schemas.microsoft.com/office/drawing/2014/main" id="{BFD9D737-924C-ADF6-131E-D5D6B0B624BE}"/>
              </a:ext>
            </a:extLst>
          </p:cNvPr>
          <p:cNvPicPr>
            <a:picLocks noGrp="1" noChangeAspect="1"/>
          </p:cNvPicPr>
          <p:nvPr>
            <p:ph idx="1"/>
          </p:nvPr>
        </p:nvPicPr>
        <p:blipFill>
          <a:blip r:embed="rId2"/>
          <a:stretch>
            <a:fillRect/>
          </a:stretch>
        </p:blipFill>
        <p:spPr>
          <a:xfrm>
            <a:off x="5131980" y="1888920"/>
            <a:ext cx="5830114" cy="2943636"/>
          </a:xfrm>
        </p:spPr>
      </p:pic>
      <p:sp>
        <p:nvSpPr>
          <p:cNvPr id="9" name="Text Placeholder 8">
            <a:extLst>
              <a:ext uri="{FF2B5EF4-FFF2-40B4-BE49-F238E27FC236}">
                <a16:creationId xmlns:a16="http://schemas.microsoft.com/office/drawing/2014/main" id="{3662B8DA-7126-A8C3-5D61-BF49B11A00C7}"/>
              </a:ext>
            </a:extLst>
          </p:cNvPr>
          <p:cNvSpPr>
            <a:spLocks noGrp="1"/>
          </p:cNvSpPr>
          <p:nvPr>
            <p:ph type="body" sz="half" idx="2"/>
          </p:nvPr>
        </p:nvSpPr>
        <p:spPr/>
        <p:txBody>
          <a:bodyPr>
            <a:normAutofit fontScale="92500" lnSpcReduction="10000"/>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 you can see the this keyword returns the context which is prefixed with.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function getThis will return the this value.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we consider the obj1 we assign it to the getThis function this would return the obj reference to obj1.</a:t>
            </a:r>
          </a:p>
        </p:txBody>
      </p:sp>
    </p:spTree>
    <p:extLst>
      <p:ext uri="{BB962C8B-B14F-4D97-AF65-F5344CB8AC3E}">
        <p14:creationId xmlns:p14="http://schemas.microsoft.com/office/powerpoint/2010/main" val="770916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7855E-9014-AFD9-EC33-2DD618063F55}"/>
              </a:ext>
            </a:extLst>
          </p:cNvPr>
          <p:cNvSpPr>
            <a:spLocks noGrp="1"/>
          </p:cNvSpPr>
          <p:nvPr>
            <p:ph type="title"/>
          </p:nvPr>
        </p:nvSpPr>
        <p:spPr/>
        <p:txBody>
          <a:bodyPr/>
          <a:lstStyle/>
          <a:p>
            <a:r>
              <a:rPr lang="en-US" dirty="0"/>
              <a:t>This keyword with callbacks</a:t>
            </a:r>
            <a:endParaRPr lang="en-IN" dirty="0"/>
          </a:p>
        </p:txBody>
      </p:sp>
      <p:pic>
        <p:nvPicPr>
          <p:cNvPr id="6" name="Content Placeholder 5">
            <a:extLst>
              <a:ext uri="{FF2B5EF4-FFF2-40B4-BE49-F238E27FC236}">
                <a16:creationId xmlns:a16="http://schemas.microsoft.com/office/drawing/2014/main" id="{C4770634-5F64-601E-B8FE-81DBD0D0B205}"/>
              </a:ext>
            </a:extLst>
          </p:cNvPr>
          <p:cNvPicPr>
            <a:picLocks noGrp="1" noChangeAspect="1"/>
          </p:cNvPicPr>
          <p:nvPr>
            <p:ph idx="1"/>
          </p:nvPr>
        </p:nvPicPr>
        <p:blipFill>
          <a:blip r:embed="rId2"/>
          <a:stretch>
            <a:fillRect/>
          </a:stretch>
        </p:blipFill>
        <p:spPr>
          <a:xfrm>
            <a:off x="5873416" y="1799998"/>
            <a:ext cx="4791744" cy="1629002"/>
          </a:xfrm>
        </p:spPr>
      </p:pic>
      <p:sp>
        <p:nvSpPr>
          <p:cNvPr id="11" name="Text Placeholder 10">
            <a:extLst>
              <a:ext uri="{FF2B5EF4-FFF2-40B4-BE49-F238E27FC236}">
                <a16:creationId xmlns:a16="http://schemas.microsoft.com/office/drawing/2014/main" id="{F04B2470-74FC-4B7E-34B1-4368ECD11CAA}"/>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When a function is passed as a callback, the value of this depends on how the callback is called, which is determined by the implementor of the API.</a:t>
            </a:r>
          </a:p>
          <a:p>
            <a:pPr marL="285750" indent="-285750">
              <a:buFont typeface="Arial" panose="020B0604020202020204" pitchFamily="34" charset="0"/>
              <a:buChar char="•"/>
            </a:pPr>
            <a:r>
              <a:rPr lang="en-IN" dirty="0"/>
              <a:t>Callbacks are typically called with a this value of undefined (calling it directly without attaching it to any object), which means if the function is non–strict, the value of this is the global object (globalThis). This is the case for iterative array methods, the Promise() constructor, etc.</a:t>
            </a:r>
          </a:p>
        </p:txBody>
      </p:sp>
      <p:pic>
        <p:nvPicPr>
          <p:cNvPr id="8" name="Picture 7">
            <a:extLst>
              <a:ext uri="{FF2B5EF4-FFF2-40B4-BE49-F238E27FC236}">
                <a16:creationId xmlns:a16="http://schemas.microsoft.com/office/drawing/2014/main" id="{2952BBA8-2260-8CFF-7F6E-8BE225930057}"/>
              </a:ext>
            </a:extLst>
          </p:cNvPr>
          <p:cNvPicPr>
            <a:picLocks noChangeAspect="1"/>
          </p:cNvPicPr>
          <p:nvPr/>
        </p:nvPicPr>
        <p:blipFill>
          <a:blip r:embed="rId3"/>
          <a:stretch>
            <a:fillRect/>
          </a:stretch>
        </p:blipFill>
        <p:spPr>
          <a:xfrm>
            <a:off x="5873416" y="3954728"/>
            <a:ext cx="4888135" cy="930539"/>
          </a:xfrm>
          <a:prstGeom prst="rect">
            <a:avLst/>
          </a:prstGeom>
        </p:spPr>
      </p:pic>
    </p:spTree>
    <p:extLst>
      <p:ext uri="{BB962C8B-B14F-4D97-AF65-F5344CB8AC3E}">
        <p14:creationId xmlns:p14="http://schemas.microsoft.com/office/powerpoint/2010/main" val="2729361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FDB51-133E-75B6-EE07-1DEBB178FE2B}"/>
              </a:ext>
            </a:extLst>
          </p:cNvPr>
          <p:cNvSpPr>
            <a:spLocks noGrp="1"/>
          </p:cNvSpPr>
          <p:nvPr>
            <p:ph type="title"/>
          </p:nvPr>
        </p:nvSpPr>
        <p:spPr/>
        <p:txBody>
          <a:bodyPr/>
          <a:lstStyle/>
          <a:p>
            <a:r>
              <a:rPr lang="en-US" dirty="0"/>
              <a:t>This keyword with Arrow functions</a:t>
            </a:r>
            <a:endParaRPr lang="en-IN" dirty="0"/>
          </a:p>
        </p:txBody>
      </p:sp>
      <p:pic>
        <p:nvPicPr>
          <p:cNvPr id="6" name="Content Placeholder 5">
            <a:extLst>
              <a:ext uri="{FF2B5EF4-FFF2-40B4-BE49-F238E27FC236}">
                <a16:creationId xmlns:a16="http://schemas.microsoft.com/office/drawing/2014/main" id="{CB8B3D6C-2D31-F263-F2E9-A2028FB5FDC7}"/>
              </a:ext>
            </a:extLst>
          </p:cNvPr>
          <p:cNvPicPr>
            <a:picLocks noGrp="1" noChangeAspect="1"/>
          </p:cNvPicPr>
          <p:nvPr>
            <p:ph idx="1"/>
          </p:nvPr>
        </p:nvPicPr>
        <p:blipFill>
          <a:blip r:embed="rId2"/>
          <a:stretch>
            <a:fillRect/>
          </a:stretch>
        </p:blipFill>
        <p:spPr>
          <a:xfrm>
            <a:off x="5760718" y="2317605"/>
            <a:ext cx="4572638" cy="2086266"/>
          </a:xfrm>
        </p:spPr>
      </p:pic>
      <p:sp>
        <p:nvSpPr>
          <p:cNvPr id="4" name="Text Placeholder 3">
            <a:extLst>
              <a:ext uri="{FF2B5EF4-FFF2-40B4-BE49-F238E27FC236}">
                <a16:creationId xmlns:a16="http://schemas.microsoft.com/office/drawing/2014/main" id="{8B8CE10D-8874-D0EC-D6AC-3205368D4DE2}"/>
              </a:ext>
            </a:extLst>
          </p:cNvPr>
          <p:cNvSpPr>
            <a:spLocks noGrp="1"/>
          </p:cNvSpPr>
          <p:nvPr>
            <p:ph type="body" sz="half" idx="2"/>
          </p:nvPr>
        </p:nvSpPr>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Arrow functions unlink the regular functions doesn’t have its own this binding it would use the enclosing lexical context.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doesn’t change even if we call, apply or bind context to this functions.</a:t>
            </a:r>
            <a:endParaRPr lang="en-IN" dirty="0"/>
          </a:p>
        </p:txBody>
      </p:sp>
      <p:pic>
        <p:nvPicPr>
          <p:cNvPr id="8" name="Picture 7">
            <a:extLst>
              <a:ext uri="{FF2B5EF4-FFF2-40B4-BE49-F238E27FC236}">
                <a16:creationId xmlns:a16="http://schemas.microsoft.com/office/drawing/2014/main" id="{15CF690B-CB8C-C99D-1014-4EFCCE0953A6}"/>
              </a:ext>
            </a:extLst>
          </p:cNvPr>
          <p:cNvPicPr>
            <a:picLocks noChangeAspect="1"/>
          </p:cNvPicPr>
          <p:nvPr/>
        </p:nvPicPr>
        <p:blipFill>
          <a:blip r:embed="rId3"/>
          <a:stretch>
            <a:fillRect/>
          </a:stretch>
        </p:blipFill>
        <p:spPr>
          <a:xfrm>
            <a:off x="5760718" y="1028107"/>
            <a:ext cx="3982006" cy="924054"/>
          </a:xfrm>
          <a:prstGeom prst="rect">
            <a:avLst/>
          </a:prstGeom>
        </p:spPr>
      </p:pic>
    </p:spTree>
    <p:extLst>
      <p:ext uri="{BB962C8B-B14F-4D97-AF65-F5344CB8AC3E}">
        <p14:creationId xmlns:p14="http://schemas.microsoft.com/office/powerpoint/2010/main" val="3512886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16E7E-F2F9-97EA-EFC4-FE87A89E7738}"/>
              </a:ext>
            </a:extLst>
          </p:cNvPr>
          <p:cNvSpPr>
            <a:spLocks noGrp="1"/>
          </p:cNvSpPr>
          <p:nvPr>
            <p:ph type="title"/>
          </p:nvPr>
        </p:nvSpPr>
        <p:spPr/>
        <p:txBody>
          <a:bodyPr/>
          <a:lstStyle/>
          <a:p>
            <a:r>
              <a:rPr lang="en-US" dirty="0"/>
              <a:t>This Keyword with constructor</a:t>
            </a:r>
            <a:endParaRPr lang="en-IN" dirty="0"/>
          </a:p>
        </p:txBody>
      </p:sp>
      <p:pic>
        <p:nvPicPr>
          <p:cNvPr id="6" name="Content Placeholder 5">
            <a:extLst>
              <a:ext uri="{FF2B5EF4-FFF2-40B4-BE49-F238E27FC236}">
                <a16:creationId xmlns:a16="http://schemas.microsoft.com/office/drawing/2014/main" id="{DBCBF420-BE45-CD6C-ACDD-BF6F3AB42376}"/>
              </a:ext>
            </a:extLst>
          </p:cNvPr>
          <p:cNvPicPr>
            <a:picLocks noGrp="1" noChangeAspect="1"/>
          </p:cNvPicPr>
          <p:nvPr>
            <p:ph idx="1"/>
          </p:nvPr>
        </p:nvPicPr>
        <p:blipFill>
          <a:blip r:embed="rId2"/>
          <a:stretch>
            <a:fillRect/>
          </a:stretch>
        </p:blipFill>
        <p:spPr>
          <a:xfrm>
            <a:off x="5203428" y="2508131"/>
            <a:ext cx="5687219" cy="1705213"/>
          </a:xfrm>
        </p:spPr>
      </p:pic>
      <p:sp>
        <p:nvSpPr>
          <p:cNvPr id="4" name="Text Placeholder 3">
            <a:extLst>
              <a:ext uri="{FF2B5EF4-FFF2-40B4-BE49-F238E27FC236}">
                <a16:creationId xmlns:a16="http://schemas.microsoft.com/office/drawing/2014/main" id="{F1A45ED5-E659-6CDF-3494-7F96989CC9B3}"/>
              </a:ext>
            </a:extLst>
          </p:cNvPr>
          <p:cNvSpPr>
            <a:spLocks noGrp="1"/>
          </p:cNvSpPr>
          <p:nvPr>
            <p:ph type="body" sz="half" idx="2"/>
          </p:nvPr>
        </p:nvSpPr>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can use this to bind the variable to the context and when we use the new keyword with the function all the variables with this context are returned.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would point to the newly created object.</a:t>
            </a:r>
            <a:endParaRPr lang="en-IN" dirty="0"/>
          </a:p>
        </p:txBody>
      </p:sp>
    </p:spTree>
    <p:extLst>
      <p:ext uri="{BB962C8B-B14F-4D97-AF65-F5344CB8AC3E}">
        <p14:creationId xmlns:p14="http://schemas.microsoft.com/office/powerpoint/2010/main" val="3674788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D0C5C-D61F-793F-603D-FA905DEABDB5}"/>
              </a:ext>
            </a:extLst>
          </p:cNvPr>
          <p:cNvSpPr>
            <a:spLocks noGrp="1"/>
          </p:cNvSpPr>
          <p:nvPr>
            <p:ph type="title"/>
          </p:nvPr>
        </p:nvSpPr>
        <p:spPr/>
        <p:txBody>
          <a:bodyPr/>
          <a:lstStyle/>
          <a:p>
            <a:r>
              <a:rPr lang="en-US" dirty="0"/>
              <a:t>This keyword with Strict mode</a:t>
            </a:r>
            <a:endParaRPr lang="en-IN" dirty="0"/>
          </a:p>
        </p:txBody>
      </p:sp>
      <p:pic>
        <p:nvPicPr>
          <p:cNvPr id="6" name="Content Placeholder 5">
            <a:extLst>
              <a:ext uri="{FF2B5EF4-FFF2-40B4-BE49-F238E27FC236}">
                <a16:creationId xmlns:a16="http://schemas.microsoft.com/office/drawing/2014/main" id="{A2C12B9B-16F3-E682-04A9-711C65FDAF35}"/>
              </a:ext>
            </a:extLst>
          </p:cNvPr>
          <p:cNvPicPr>
            <a:picLocks noGrp="1" noChangeAspect="1"/>
          </p:cNvPicPr>
          <p:nvPr>
            <p:ph idx="1"/>
          </p:nvPr>
        </p:nvPicPr>
        <p:blipFill>
          <a:blip r:embed="rId2"/>
          <a:stretch>
            <a:fillRect/>
          </a:stretch>
        </p:blipFill>
        <p:spPr>
          <a:xfrm>
            <a:off x="4800600" y="2140379"/>
            <a:ext cx="6492875" cy="2440717"/>
          </a:xfrm>
        </p:spPr>
      </p:pic>
      <p:sp>
        <p:nvSpPr>
          <p:cNvPr id="4" name="Text Placeholder 3">
            <a:extLst>
              <a:ext uri="{FF2B5EF4-FFF2-40B4-BE49-F238E27FC236}">
                <a16:creationId xmlns:a16="http://schemas.microsoft.com/office/drawing/2014/main" id="{939F9E77-3C63-9658-334E-2F4EB5DC63CE}"/>
              </a:ext>
            </a:extLst>
          </p:cNvPr>
          <p:cNvSpPr>
            <a:spLocks noGrp="1"/>
          </p:cNvSpPr>
          <p:nvPr>
            <p:ph type="body" sz="half" idx="2"/>
          </p:nvPr>
        </p:nvSpPr>
        <p:spPr/>
        <p:txBody>
          <a:bodyPr>
            <a:normAutofit fontScale="92500" lnSpcReduction="10000"/>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a function uses strict mode the this is remains undefined. Until it has a proper way of initializing the this value.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proper way of initializing is by obj prefixing of call, apply, or binding.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Normally this would be initialized to global This if we have the this value as undefined or null. (This is known as This substitution).</a:t>
            </a:r>
            <a:endParaRPr lang="en-IN" dirty="0"/>
          </a:p>
        </p:txBody>
      </p:sp>
    </p:spTree>
    <p:extLst>
      <p:ext uri="{BB962C8B-B14F-4D97-AF65-F5344CB8AC3E}">
        <p14:creationId xmlns:p14="http://schemas.microsoft.com/office/powerpoint/2010/main" val="4187937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6C24-6F77-7CAE-69F9-0B9446C2DC80}"/>
              </a:ext>
            </a:extLst>
          </p:cNvPr>
          <p:cNvSpPr>
            <a:spLocks noGrp="1"/>
          </p:cNvSpPr>
          <p:nvPr>
            <p:ph type="title"/>
          </p:nvPr>
        </p:nvSpPr>
        <p:spPr/>
        <p:txBody>
          <a:bodyPr/>
          <a:lstStyle/>
          <a:p>
            <a:r>
              <a:rPr lang="en-US" dirty="0"/>
              <a:t>This keyword with call, apply and bind functions.</a:t>
            </a:r>
            <a:endParaRPr lang="en-IN" dirty="0"/>
          </a:p>
        </p:txBody>
      </p:sp>
      <p:pic>
        <p:nvPicPr>
          <p:cNvPr id="6" name="Content Placeholder 5">
            <a:extLst>
              <a:ext uri="{FF2B5EF4-FFF2-40B4-BE49-F238E27FC236}">
                <a16:creationId xmlns:a16="http://schemas.microsoft.com/office/drawing/2014/main" id="{AF9351B1-E106-3717-DE21-D071412B8812}"/>
              </a:ext>
            </a:extLst>
          </p:cNvPr>
          <p:cNvPicPr>
            <a:picLocks noGrp="1" noChangeAspect="1"/>
          </p:cNvPicPr>
          <p:nvPr>
            <p:ph idx="1"/>
          </p:nvPr>
        </p:nvPicPr>
        <p:blipFill>
          <a:blip r:embed="rId2"/>
          <a:stretch>
            <a:fillRect/>
          </a:stretch>
        </p:blipFill>
        <p:spPr>
          <a:xfrm>
            <a:off x="5939523" y="505084"/>
            <a:ext cx="4601478" cy="2800188"/>
          </a:xfrm>
        </p:spPr>
      </p:pic>
      <p:sp>
        <p:nvSpPr>
          <p:cNvPr id="4" name="Text Placeholder 3">
            <a:extLst>
              <a:ext uri="{FF2B5EF4-FFF2-40B4-BE49-F238E27FC236}">
                <a16:creationId xmlns:a16="http://schemas.microsoft.com/office/drawing/2014/main" id="{B7ACD31B-AB3D-2A6C-14BF-7DDC0F17A72A}"/>
              </a:ext>
            </a:extLst>
          </p:cNvPr>
          <p:cNvSpPr>
            <a:spLocks noGrp="1"/>
          </p:cNvSpPr>
          <p:nvPr>
            <p:ph type="body" sz="half" idx="2"/>
          </p:nvPr>
        </p:nvSpPr>
        <p:spPr/>
        <p:txBody>
          <a:bodyPr>
            <a:normAutofit fontScale="92500" lnSpcReduction="10000"/>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Call function help provide the context to the function with a obj and extra parameters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Apply function also does the same thing but the parameters would be passed as an array.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Bind is slightly different from the above functions. Bind function binds the context and returns a new function which we can use later.</a:t>
            </a:r>
            <a:endParaRPr lang="en-IN" dirty="0"/>
          </a:p>
        </p:txBody>
      </p:sp>
      <p:pic>
        <p:nvPicPr>
          <p:cNvPr id="8" name="Picture 7">
            <a:extLst>
              <a:ext uri="{FF2B5EF4-FFF2-40B4-BE49-F238E27FC236}">
                <a16:creationId xmlns:a16="http://schemas.microsoft.com/office/drawing/2014/main" id="{5CBCFD14-EC23-1A03-F7F4-12C5377FCAAD}"/>
              </a:ext>
            </a:extLst>
          </p:cNvPr>
          <p:cNvPicPr>
            <a:picLocks noChangeAspect="1"/>
          </p:cNvPicPr>
          <p:nvPr/>
        </p:nvPicPr>
        <p:blipFill>
          <a:blip r:embed="rId3"/>
          <a:stretch>
            <a:fillRect/>
          </a:stretch>
        </p:blipFill>
        <p:spPr>
          <a:xfrm>
            <a:off x="5866136" y="3552729"/>
            <a:ext cx="4788146" cy="2639619"/>
          </a:xfrm>
          <a:prstGeom prst="rect">
            <a:avLst/>
          </a:prstGeom>
        </p:spPr>
      </p:pic>
    </p:spTree>
    <p:extLst>
      <p:ext uri="{BB962C8B-B14F-4D97-AF65-F5344CB8AC3E}">
        <p14:creationId xmlns:p14="http://schemas.microsoft.com/office/powerpoint/2010/main" val="1839424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EC292-7D13-5C50-70CE-FD8520077104}"/>
              </a:ext>
            </a:extLst>
          </p:cNvPr>
          <p:cNvSpPr>
            <a:spLocks noGrp="1"/>
          </p:cNvSpPr>
          <p:nvPr>
            <p:ph type="title"/>
          </p:nvPr>
        </p:nvSpPr>
        <p:spPr>
          <a:xfrm>
            <a:off x="838200" y="2766218"/>
            <a:ext cx="10515600" cy="1325563"/>
          </a:xfrm>
        </p:spPr>
        <p:txBody>
          <a:bodyPr/>
          <a:lstStyle/>
          <a:p>
            <a:pPr algn="ctr"/>
            <a:r>
              <a:rPr lang="en-US" dirty="0"/>
              <a:t>Thank you</a:t>
            </a:r>
            <a:endParaRPr lang="en-IN" dirty="0"/>
          </a:p>
        </p:txBody>
      </p:sp>
    </p:spTree>
    <p:extLst>
      <p:ext uri="{BB962C8B-B14F-4D97-AF65-F5344CB8AC3E}">
        <p14:creationId xmlns:p14="http://schemas.microsoft.com/office/powerpoint/2010/main" val="2707158535"/>
      </p:ext>
    </p:extLst>
  </p:cSld>
  <p:clrMapOvr>
    <a:masterClrMapping/>
  </p:clrMapOvr>
</p:sld>
</file>

<file path=ppt/theme/theme1.xml><?xml version="1.0" encoding="utf-8"?>
<a:theme xmlns:a="http://schemas.openxmlformats.org/drawingml/2006/main" name="Retrospec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Retrospect</Template>
  <TotalTime>4</TotalTime>
  <Words>465</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Retrospect</vt:lpstr>
      <vt:lpstr>This Keyword</vt:lpstr>
      <vt:lpstr>What is this keyword?</vt:lpstr>
      <vt:lpstr>This keyword normal usage.</vt:lpstr>
      <vt:lpstr>This keyword with callbacks</vt:lpstr>
      <vt:lpstr>This keyword with Arrow functions</vt:lpstr>
      <vt:lpstr>This Keyword with constructor</vt:lpstr>
      <vt:lpstr>This keyword with Strict mode</vt:lpstr>
      <vt:lpstr>This keyword with call, apply and bind functions.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Keyword</dc:title>
  <dc:creator>HARSHA VARDHAN</dc:creator>
  <cp:lastModifiedBy>HARSHA VARDHAN</cp:lastModifiedBy>
  <cp:revision>3</cp:revision>
  <dcterms:created xsi:type="dcterms:W3CDTF">2023-03-06T08:02:46Z</dcterms:created>
  <dcterms:modified xsi:type="dcterms:W3CDTF">2023-03-06T08:06:57Z</dcterms:modified>
</cp:coreProperties>
</file>