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4"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5" autoAdjust="0"/>
  </p:normalViewPr>
  <p:slideViewPr>
    <p:cSldViewPr>
      <p:cViewPr varScale="1">
        <p:scale>
          <a:sx n="107" d="100"/>
          <a:sy n="107" d="100"/>
        </p:scale>
        <p:origin x="173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vert="horz" lIns="91440" tIns="45720" rIns="91440" bIns="45720" rtlCol="0"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09266331-50D6-4367-BB19-E89443AA9C3D}" type="datetimeFigureOut">
              <a:rPr lang="en-US" smtClean="0"/>
              <a:pPr/>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111877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248246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1322933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1814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586456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266331-50D6-4367-BB19-E89443AA9C3D}" type="datetimeFigureOut">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427724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266331-50D6-4367-BB19-E89443AA9C3D}" type="datetimeFigureOut">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34129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6331-50D6-4367-BB19-E89443AA9C3D}"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2770103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6331-50D6-4367-BB19-E89443AA9C3D}"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224364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6331-50D6-4367-BB19-E89443AA9C3D}"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63773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6331-50D6-4367-BB19-E89443AA9C3D}"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321931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6331-50D6-4367-BB19-E89443AA9C3D}"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104963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6331-50D6-4367-BB19-E89443AA9C3D}" type="datetimeFigureOut">
              <a:rPr lang="en-US" smtClean="0"/>
              <a:pPr/>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413423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66331-50D6-4367-BB19-E89443AA9C3D}" type="datetimeFigureOut">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267807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66331-50D6-4367-BB19-E89443AA9C3D}" type="datetimeFigureOut">
              <a:rPr lang="en-US" smtClean="0"/>
              <a:pPr/>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197201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43601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194389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9266331-50D6-4367-BB19-E89443AA9C3D}" type="datetimeFigureOut">
              <a:rPr lang="en-US" smtClean="0"/>
              <a:pPr/>
              <a:t>3/18/2023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0D84BC2-EC53-4589-8E11-03BEB6CC01D0}" type="slidenum">
              <a:rPr lang="en-US" smtClean="0"/>
              <a:pPr/>
              <a:t>‹#›</a:t>
            </a:fld>
            <a:endParaRPr lang="en-US"/>
          </a:p>
        </p:txBody>
      </p:sp>
    </p:spTree>
    <p:extLst>
      <p:ext uri="{BB962C8B-B14F-4D97-AF65-F5344CB8AC3E}">
        <p14:creationId xmlns:p14="http://schemas.microsoft.com/office/powerpoint/2010/main" val="3706232774"/>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914400"/>
            <a:ext cx="4191000" cy="1752600"/>
          </a:xfrm>
        </p:spPr>
        <p:txBody>
          <a:bodyPr/>
          <a:lstStyle/>
          <a:p>
            <a:r>
              <a:rPr lang="en-US" dirty="0"/>
              <a:t>Volleyball </a:t>
            </a:r>
          </a:p>
        </p:txBody>
      </p:sp>
      <p:sp>
        <p:nvSpPr>
          <p:cNvPr id="3" name="Subtitle 2"/>
          <p:cNvSpPr>
            <a:spLocks noGrp="1"/>
          </p:cNvSpPr>
          <p:nvPr>
            <p:ph type="subTitle" idx="1"/>
          </p:nvPr>
        </p:nvSpPr>
        <p:spPr>
          <a:xfrm>
            <a:off x="6046694" y="1971675"/>
            <a:ext cx="3124200" cy="932330"/>
          </a:xfrm>
        </p:spPr>
        <p:txBody>
          <a:bodyPr/>
          <a:lstStyle/>
          <a:p>
            <a:pPr algn="l"/>
            <a:r>
              <a:rPr lang="en-US" dirty="0"/>
              <a:t>Presented by,</a:t>
            </a:r>
          </a:p>
          <a:p>
            <a:pPr algn="l"/>
            <a:r>
              <a:rPr lang="en-US" dirty="0"/>
              <a:t>N. Harsha Vardhan  </a:t>
            </a:r>
          </a:p>
        </p:txBody>
      </p:sp>
      <p:pic>
        <p:nvPicPr>
          <p:cNvPr id="1026" name="Picture 2">
            <a:extLst>
              <a:ext uri="{FF2B5EF4-FFF2-40B4-BE49-F238E27FC236}">
                <a16:creationId xmlns:a16="http://schemas.microsoft.com/office/drawing/2014/main" id="{12F8EB21-3982-672A-A09C-C64DC3D27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9" y="3050391"/>
            <a:ext cx="6687671" cy="3789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A114ABE-6FBB-C2D5-93E7-4755DDC64F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3050391"/>
            <a:ext cx="609600" cy="60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6C5-5233-7901-A688-7D63F8EC9906}"/>
              </a:ext>
            </a:extLst>
          </p:cNvPr>
          <p:cNvSpPr>
            <a:spLocks noGrp="1"/>
          </p:cNvSpPr>
          <p:nvPr>
            <p:ph type="title"/>
          </p:nvPr>
        </p:nvSpPr>
        <p:spPr/>
        <p:txBody>
          <a:bodyPr/>
          <a:lstStyle/>
          <a:p>
            <a:r>
              <a:rPr lang="en-IN" dirty="0"/>
              <a:t>Positions in volleyball</a:t>
            </a:r>
          </a:p>
        </p:txBody>
      </p:sp>
      <p:sp>
        <p:nvSpPr>
          <p:cNvPr id="3" name="Content Placeholder 2">
            <a:extLst>
              <a:ext uri="{FF2B5EF4-FFF2-40B4-BE49-F238E27FC236}">
                <a16:creationId xmlns:a16="http://schemas.microsoft.com/office/drawing/2014/main" id="{84582B09-100D-9906-1531-CE2FE33D8106}"/>
              </a:ext>
            </a:extLst>
          </p:cNvPr>
          <p:cNvSpPr>
            <a:spLocks noGrp="1"/>
          </p:cNvSpPr>
          <p:nvPr>
            <p:ph idx="1"/>
          </p:nvPr>
        </p:nvSpPr>
        <p:spPr/>
        <p:txBody>
          <a:bodyPr/>
          <a:lstStyle/>
          <a:p>
            <a:r>
              <a:rPr lang="en-IN" dirty="0"/>
              <a:t>Setter</a:t>
            </a:r>
          </a:p>
          <a:p>
            <a:r>
              <a:rPr lang="en-IN" dirty="0"/>
              <a:t>Receivers</a:t>
            </a:r>
          </a:p>
          <a:p>
            <a:r>
              <a:rPr lang="en-IN" dirty="0"/>
              <a:t>Blockers/ spikers</a:t>
            </a:r>
          </a:p>
          <a:p>
            <a:r>
              <a:rPr lang="en-IN" dirty="0"/>
              <a:t>Setter</a:t>
            </a:r>
          </a:p>
          <a:p>
            <a:r>
              <a:rPr lang="en-IN" dirty="0"/>
              <a:t>Libro</a:t>
            </a:r>
          </a:p>
          <a:p>
            <a:endParaRPr lang="en-IN" dirty="0"/>
          </a:p>
        </p:txBody>
      </p:sp>
    </p:spTree>
    <p:extLst>
      <p:ext uri="{BB962C8B-B14F-4D97-AF65-F5344CB8AC3E}">
        <p14:creationId xmlns:p14="http://schemas.microsoft.com/office/powerpoint/2010/main" val="180513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6A68-FD67-7AB2-7B8F-99DF0A6B407A}"/>
              </a:ext>
            </a:extLst>
          </p:cNvPr>
          <p:cNvSpPr>
            <a:spLocks noGrp="1"/>
          </p:cNvSpPr>
          <p:nvPr>
            <p:ph type="title"/>
          </p:nvPr>
        </p:nvSpPr>
        <p:spPr/>
        <p:txBody>
          <a:bodyPr/>
          <a:lstStyle/>
          <a:p>
            <a:r>
              <a:rPr lang="en-IN" dirty="0"/>
              <a:t>Playing formats</a:t>
            </a:r>
          </a:p>
        </p:txBody>
      </p:sp>
      <p:sp>
        <p:nvSpPr>
          <p:cNvPr id="3" name="Content Placeholder 2">
            <a:extLst>
              <a:ext uri="{FF2B5EF4-FFF2-40B4-BE49-F238E27FC236}">
                <a16:creationId xmlns:a16="http://schemas.microsoft.com/office/drawing/2014/main" id="{BD338AFC-9019-7CDC-20C9-9F6D527B2345}"/>
              </a:ext>
            </a:extLst>
          </p:cNvPr>
          <p:cNvSpPr>
            <a:spLocks noGrp="1"/>
          </p:cNvSpPr>
          <p:nvPr>
            <p:ph idx="1"/>
          </p:nvPr>
        </p:nvSpPr>
        <p:spPr/>
        <p:txBody>
          <a:bodyPr/>
          <a:lstStyle/>
          <a:p>
            <a:r>
              <a:rPr lang="en-IN" dirty="0"/>
              <a:t>It is played in a form of 5 set with the first four set begin of 25 points and the last set which is called the advantage set is of 15 points. The best of five is considered.</a:t>
            </a:r>
          </a:p>
          <a:p>
            <a:r>
              <a:rPr lang="en-IN" dirty="0"/>
              <a:t>This is also play in a best of 3 as well in some formats.</a:t>
            </a:r>
          </a:p>
          <a:p>
            <a:r>
              <a:rPr lang="en-IN" dirty="0"/>
              <a:t>Each team may consist of not more than 12 players from which 6 will be playing rest would </a:t>
            </a:r>
            <a:r>
              <a:rPr lang="en-IN"/>
              <a:t>be on the bench.</a:t>
            </a:r>
            <a:endParaRPr lang="en-IN" dirty="0"/>
          </a:p>
        </p:txBody>
      </p:sp>
    </p:spTree>
    <p:extLst>
      <p:ext uri="{BB962C8B-B14F-4D97-AF65-F5344CB8AC3E}">
        <p14:creationId xmlns:p14="http://schemas.microsoft.com/office/powerpoint/2010/main" val="406270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7467600" cy="1143000"/>
          </a:xfrm>
        </p:spPr>
        <p:txBody>
          <a:bodyPr>
            <a:normAutofit/>
          </a:bodyPr>
          <a:lstStyle/>
          <a:p>
            <a:r>
              <a:rPr lang="en-US" sz="6000" dirty="0"/>
              <a:t>History </a:t>
            </a:r>
          </a:p>
        </p:txBody>
      </p:sp>
      <p:sp>
        <p:nvSpPr>
          <p:cNvPr id="3" name="Content Placeholder 2"/>
          <p:cNvSpPr>
            <a:spLocks noGrp="1"/>
          </p:cNvSpPr>
          <p:nvPr>
            <p:ph idx="1"/>
          </p:nvPr>
        </p:nvSpPr>
        <p:spPr>
          <a:xfrm>
            <a:off x="609600" y="3124200"/>
            <a:ext cx="7620000" cy="3581400"/>
          </a:xfrm>
        </p:spPr>
        <p:txBody>
          <a:bodyPr>
            <a:normAutofit/>
          </a:bodyPr>
          <a:lstStyle/>
          <a:p>
            <a:r>
              <a:rPr lang="en-US" sz="1800" dirty="0"/>
              <a:t>Volleyball was created in 1895 by William G. Morgan, an instructor at the YMCA in </a:t>
            </a:r>
            <a:r>
              <a:rPr lang="en-US" sz="1800" dirty="0" err="1"/>
              <a:t>Holyhoke</a:t>
            </a:r>
            <a:r>
              <a:rPr lang="en-US" sz="1800" dirty="0"/>
              <a:t>, Massachusetts.  He decided to blend elements of basketball, baseball, tennis and handball to create what he called “</a:t>
            </a:r>
            <a:r>
              <a:rPr lang="en-US" sz="1800" dirty="0" err="1"/>
              <a:t>mintonette</a:t>
            </a:r>
            <a:r>
              <a:rPr lang="en-US" sz="1800" dirty="0"/>
              <a:t>”.  As observers watched the game, they noticed that players were “volleying” the ball back and forth. Thus, its name was changed to volleyball.  The first game was played at Springfield College in 1896.</a:t>
            </a:r>
          </a:p>
          <a:p>
            <a:r>
              <a:rPr lang="en-US" sz="1800" dirty="0"/>
              <a:t>In 1928 it became apparent that official rules were needed, and the USVBA (United States Volleyball Association) was formed.</a:t>
            </a:r>
          </a:p>
          <a:p>
            <a:r>
              <a:rPr lang="en-US" sz="1800" dirty="0"/>
              <a:t>Today both men and women play professional volleyball, and more than 46 million Americans enjoy playing the game as pare of leisure time activity. </a:t>
            </a:r>
          </a:p>
        </p:txBody>
      </p:sp>
      <p:pic>
        <p:nvPicPr>
          <p:cNvPr id="5" name="Picture 4" descr="volleyball-history-1944-us-soldiers-world-war-2.jpg"/>
          <p:cNvPicPr>
            <a:picLocks noChangeAspect="1"/>
          </p:cNvPicPr>
          <p:nvPr/>
        </p:nvPicPr>
        <p:blipFill>
          <a:blip r:embed="rId2" cstate="print"/>
          <a:stretch>
            <a:fillRect/>
          </a:stretch>
        </p:blipFill>
        <p:spPr>
          <a:xfrm>
            <a:off x="3962400" y="381000"/>
            <a:ext cx="4267200" cy="25923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3200400" cy="762000"/>
          </a:xfrm>
        </p:spPr>
        <p:txBody>
          <a:bodyPr>
            <a:normAutofit/>
          </a:bodyPr>
          <a:lstStyle/>
          <a:p>
            <a:r>
              <a:rPr lang="en-US" sz="4000" b="1" dirty="0"/>
              <a:t>The Court</a:t>
            </a:r>
          </a:p>
        </p:txBody>
      </p:sp>
      <p:pic>
        <p:nvPicPr>
          <p:cNvPr id="10" name="Content Placeholder 9" descr="volleyball-court-dimensions-diagram-lrg.gif"/>
          <p:cNvPicPr>
            <a:picLocks noGrp="1" noChangeAspect="1"/>
          </p:cNvPicPr>
          <p:nvPr>
            <p:ph idx="1"/>
          </p:nvPr>
        </p:nvPicPr>
        <p:blipFill>
          <a:blip r:embed="rId2" cstate="print"/>
          <a:stretch>
            <a:fillRect/>
          </a:stretch>
        </p:blipFill>
        <p:spPr>
          <a:xfrm>
            <a:off x="914400" y="990600"/>
            <a:ext cx="7848600" cy="56833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447"/>
            <a:ext cx="3581400" cy="1143000"/>
          </a:xfrm>
        </p:spPr>
        <p:txBody>
          <a:bodyPr>
            <a:normAutofit/>
          </a:bodyPr>
          <a:lstStyle/>
          <a:p>
            <a:r>
              <a:rPr lang="en-US" sz="4000" dirty="0"/>
              <a:t>The Serve</a:t>
            </a:r>
          </a:p>
        </p:txBody>
      </p:sp>
      <p:sp>
        <p:nvSpPr>
          <p:cNvPr id="3" name="Content Placeholder 2"/>
          <p:cNvSpPr>
            <a:spLocks noGrp="1"/>
          </p:cNvSpPr>
          <p:nvPr>
            <p:ph idx="1"/>
          </p:nvPr>
        </p:nvSpPr>
        <p:spPr>
          <a:xfrm>
            <a:off x="304800" y="914400"/>
            <a:ext cx="8229600" cy="3730752"/>
          </a:xfrm>
        </p:spPr>
        <p:txBody>
          <a:bodyPr>
            <a:normAutofit/>
          </a:bodyPr>
          <a:lstStyle/>
          <a:p>
            <a:r>
              <a:rPr lang="en-US" dirty="0"/>
              <a:t>Server must serve from behind the restraining line (end line). </a:t>
            </a:r>
          </a:p>
          <a:p>
            <a:r>
              <a:rPr lang="en-US" dirty="0"/>
              <a:t>Ball may be served underhand OR overhand.</a:t>
            </a:r>
          </a:p>
          <a:p>
            <a:r>
              <a:rPr lang="en-US" dirty="0"/>
              <a:t>Ball must be clearly visible to opponents before serve. </a:t>
            </a:r>
          </a:p>
          <a:p>
            <a:r>
              <a:rPr lang="en-US" dirty="0"/>
              <a:t>Served ball may graze the net and drop to the other side for a point. </a:t>
            </a:r>
          </a:p>
          <a:p>
            <a:r>
              <a:rPr lang="en-US" dirty="0"/>
              <a:t>First game serve is determined by a volley, each subsequent game shall be served by the previous game loser. </a:t>
            </a:r>
          </a:p>
          <a:p>
            <a:r>
              <a:rPr lang="en-US" dirty="0"/>
              <a:t>Serve must be returned by a bump only, no setting or attacking a serve.</a:t>
            </a:r>
          </a:p>
          <a:p>
            <a:endParaRPr lang="en-US" dirty="0"/>
          </a:p>
        </p:txBody>
      </p:sp>
      <p:pic>
        <p:nvPicPr>
          <p:cNvPr id="4" name="Picture 3" descr="4-serve1.jpg"/>
          <p:cNvPicPr>
            <a:picLocks noChangeAspect="1"/>
          </p:cNvPicPr>
          <p:nvPr/>
        </p:nvPicPr>
        <p:blipFill>
          <a:blip r:embed="rId2" cstate="print"/>
          <a:stretch>
            <a:fillRect/>
          </a:stretch>
        </p:blipFill>
        <p:spPr>
          <a:xfrm>
            <a:off x="4191000" y="4178808"/>
            <a:ext cx="4572000" cy="25267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4241"/>
            <a:ext cx="3850341" cy="743924"/>
          </a:xfrm>
        </p:spPr>
        <p:txBody>
          <a:bodyPr>
            <a:normAutofit/>
          </a:bodyPr>
          <a:lstStyle/>
          <a:p>
            <a:r>
              <a:rPr lang="en-US" sz="4400" dirty="0"/>
              <a:t>Scoring</a:t>
            </a:r>
          </a:p>
        </p:txBody>
      </p:sp>
      <p:sp>
        <p:nvSpPr>
          <p:cNvPr id="3" name="Content Placeholder 2"/>
          <p:cNvSpPr>
            <a:spLocks noGrp="1"/>
          </p:cNvSpPr>
          <p:nvPr>
            <p:ph idx="1"/>
          </p:nvPr>
        </p:nvSpPr>
        <p:spPr>
          <a:xfrm>
            <a:off x="381000" y="1219200"/>
            <a:ext cx="7467600" cy="4873752"/>
          </a:xfrm>
        </p:spPr>
        <p:txBody>
          <a:bodyPr/>
          <a:lstStyle/>
          <a:p>
            <a:r>
              <a:rPr lang="en-US" dirty="0"/>
              <a:t>Rally scoring will be used. (There will be a point scored on every score of the ball).</a:t>
            </a:r>
          </a:p>
          <a:p>
            <a:r>
              <a:rPr lang="en-US" dirty="0"/>
              <a:t>Offense will score on a defensive miss or out of bounds hit. </a:t>
            </a:r>
          </a:p>
          <a:p>
            <a:r>
              <a:rPr lang="en-US" dirty="0"/>
              <a:t>Defense will score on an offensive miss, out of bounds hit, or a serve into the net.  </a:t>
            </a:r>
          </a:p>
          <a:p>
            <a:r>
              <a:rPr lang="en-US" dirty="0"/>
              <a:t>Game will be played to 25 points.</a:t>
            </a:r>
          </a:p>
          <a:p>
            <a:r>
              <a:rPr lang="en-US" dirty="0"/>
              <a:t>Must win by 2 points.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54" y="929893"/>
            <a:ext cx="3200400" cy="896112"/>
          </a:xfrm>
        </p:spPr>
        <p:txBody>
          <a:bodyPr>
            <a:normAutofit/>
          </a:bodyPr>
          <a:lstStyle/>
          <a:p>
            <a:r>
              <a:rPr lang="en-US" sz="4400" dirty="0"/>
              <a:t>Rotation</a:t>
            </a:r>
          </a:p>
        </p:txBody>
      </p:sp>
      <p:pic>
        <p:nvPicPr>
          <p:cNvPr id="4" name="Content Placeholder 3" descr="image002.gif"/>
          <p:cNvPicPr>
            <a:picLocks noGrp="1" noChangeAspect="1"/>
          </p:cNvPicPr>
          <p:nvPr>
            <p:ph idx="1"/>
          </p:nvPr>
        </p:nvPicPr>
        <p:blipFill>
          <a:blip r:embed="rId2" cstate="print"/>
          <a:stretch>
            <a:fillRect/>
          </a:stretch>
        </p:blipFill>
        <p:spPr>
          <a:xfrm>
            <a:off x="685800" y="1981200"/>
            <a:ext cx="2857500" cy="4191000"/>
          </a:xfrm>
        </p:spPr>
      </p:pic>
      <p:sp>
        <p:nvSpPr>
          <p:cNvPr id="5" name="TextBox 4"/>
          <p:cNvSpPr txBox="1"/>
          <p:nvPr/>
        </p:nvSpPr>
        <p:spPr>
          <a:xfrm>
            <a:off x="4800600" y="2438400"/>
            <a:ext cx="4343400" cy="3554819"/>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Arial Rounded MT Bold" pitchFamily="34" charset="0"/>
              </a:rPr>
              <a:t>Team will rotate one position each time they win the serve.</a:t>
            </a:r>
          </a:p>
          <a:p>
            <a:pPr marL="457200" indent="-457200">
              <a:buFont typeface="Arial" panose="020B0604020202020204" pitchFamily="34" charset="0"/>
              <a:buChar char="•"/>
            </a:pPr>
            <a:r>
              <a:rPr lang="en-US" sz="2500" dirty="0">
                <a:latin typeface="Arial Rounded MT Bold" pitchFamily="34" charset="0"/>
              </a:rPr>
              <a:t>Players rotate in a clockwise manner (see rotation diagram).</a:t>
            </a:r>
          </a:p>
          <a:p>
            <a:pPr marL="457200" indent="-457200">
              <a:buFont typeface="Arial" panose="020B0604020202020204" pitchFamily="34" charset="0"/>
              <a:buChar char="•"/>
            </a:pPr>
            <a:r>
              <a:rPr lang="en-US" sz="2500" dirty="0">
                <a:latin typeface="Arial Rounded MT Bold" pitchFamily="34" charset="0"/>
              </a:rPr>
              <a:t>There shall be 4 – 6 players on each side</a:t>
            </a:r>
          </a:p>
          <a:p>
            <a:pPr marL="285750" indent="-285750">
              <a:buFont typeface="Arial" panose="020B0604020202020204" pitchFamily="34" charset="0"/>
              <a:buChar char="•"/>
            </a:pPr>
            <a:endParaRPr lang="en-US"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3276600" cy="914400"/>
          </a:xfrm>
        </p:spPr>
        <p:txBody>
          <a:bodyPr>
            <a:normAutofit/>
          </a:bodyPr>
          <a:lstStyle/>
          <a:p>
            <a:r>
              <a:rPr lang="en-US" sz="3600" dirty="0"/>
              <a:t>Game Play</a:t>
            </a:r>
          </a:p>
        </p:txBody>
      </p:sp>
      <p:sp>
        <p:nvSpPr>
          <p:cNvPr id="3" name="Content Placeholder 2"/>
          <p:cNvSpPr>
            <a:spLocks noGrp="1"/>
          </p:cNvSpPr>
          <p:nvPr>
            <p:ph idx="1"/>
          </p:nvPr>
        </p:nvSpPr>
        <p:spPr>
          <a:xfrm>
            <a:off x="457200" y="1676400"/>
            <a:ext cx="7467600" cy="4873752"/>
          </a:xfrm>
        </p:spPr>
        <p:txBody>
          <a:bodyPr>
            <a:normAutofit fontScale="92500" lnSpcReduction="10000"/>
          </a:bodyPr>
          <a:lstStyle/>
          <a:p>
            <a:r>
              <a:rPr lang="en-US" dirty="0"/>
              <a:t>Maximum of 3 hits per side.</a:t>
            </a:r>
          </a:p>
          <a:p>
            <a:r>
              <a:rPr lang="en-US" dirty="0"/>
              <a:t>Player may not hit the ball twice in succession (a block is NOT considered a hit).</a:t>
            </a:r>
          </a:p>
          <a:p>
            <a:r>
              <a:rPr lang="en-US" dirty="0"/>
              <a:t>Ball may be played off the net during a volley and on a serve.</a:t>
            </a:r>
          </a:p>
          <a:p>
            <a:r>
              <a:rPr lang="en-US" dirty="0"/>
              <a:t>A ball touching a boundary line is good. </a:t>
            </a:r>
          </a:p>
          <a:p>
            <a:r>
              <a:rPr lang="en-US" dirty="0"/>
              <a:t>A legal hit is contact with the ball by a player’s body above and including the waist which does not allow the ball to visibly come to a rest. </a:t>
            </a:r>
          </a:p>
          <a:p>
            <a:r>
              <a:rPr lang="en-US" dirty="0"/>
              <a:t>If two or more players contact the ball simultaneously, it is considered one play and the players involved may not participate in the next play. </a:t>
            </a:r>
          </a:p>
          <a:p>
            <a:r>
              <a:rPr lang="en-US" dirty="0"/>
              <a:t>A player must not block or attack a serve. </a:t>
            </a:r>
          </a:p>
          <a:p>
            <a:r>
              <a:rPr lang="en-US" dirty="0"/>
              <a:t>Switching positions will be allowed strictly for front line players. (After the serve only).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1143000"/>
          </a:xfrm>
        </p:spPr>
        <p:txBody>
          <a:bodyPr/>
          <a:lstStyle/>
          <a:p>
            <a:r>
              <a:rPr lang="en-US" dirty="0"/>
              <a:t>Basic Violations</a:t>
            </a:r>
          </a:p>
        </p:txBody>
      </p:sp>
      <p:sp>
        <p:nvSpPr>
          <p:cNvPr id="3" name="Content Placeholder 2"/>
          <p:cNvSpPr>
            <a:spLocks noGrp="1"/>
          </p:cNvSpPr>
          <p:nvPr>
            <p:ph idx="1"/>
          </p:nvPr>
        </p:nvSpPr>
        <p:spPr>
          <a:xfrm>
            <a:off x="304800" y="1828800"/>
            <a:ext cx="7772400" cy="3505200"/>
          </a:xfrm>
        </p:spPr>
        <p:txBody>
          <a:bodyPr>
            <a:normAutofit lnSpcReduction="10000"/>
          </a:bodyPr>
          <a:lstStyle/>
          <a:p>
            <a:r>
              <a:rPr lang="en-US" dirty="0"/>
              <a:t>Stepping on or over the line on a serve</a:t>
            </a:r>
          </a:p>
          <a:p>
            <a:r>
              <a:rPr lang="en-US" dirty="0"/>
              <a:t>Failure to serve the ball over the net successfully</a:t>
            </a:r>
          </a:p>
          <a:p>
            <a:r>
              <a:rPr lang="en-US" dirty="0"/>
              <a:t>Hitting the ball illegally (carrying, palming, throwing, etc.)</a:t>
            </a:r>
          </a:p>
          <a:p>
            <a:r>
              <a:rPr lang="en-US" dirty="0"/>
              <a:t>Touching the net with any part of your body while the ball is in play</a:t>
            </a:r>
          </a:p>
          <a:p>
            <a:r>
              <a:rPr lang="en-US" dirty="0"/>
              <a:t>Reaching over the net, except in these conditions:</a:t>
            </a:r>
          </a:p>
          <a:p>
            <a:pPr lvl="1"/>
            <a:r>
              <a:rPr lang="en-US" dirty="0"/>
              <a:t>When executing a follow through</a:t>
            </a:r>
          </a:p>
          <a:p>
            <a:pPr lvl="1"/>
            <a:r>
              <a:rPr lang="en-US" dirty="0"/>
              <a:t>When blocking a ball which is in the opponents court but is being returned (Block cannot contact the ball until AFTER the opponent attempting to return the ball makes contact)</a:t>
            </a:r>
          </a:p>
        </p:txBody>
      </p:sp>
      <p:sp>
        <p:nvSpPr>
          <p:cNvPr id="4" name="TextBox 3"/>
          <p:cNvSpPr txBox="1"/>
          <p:nvPr/>
        </p:nvSpPr>
        <p:spPr>
          <a:xfrm>
            <a:off x="-152400" y="5105400"/>
            <a:ext cx="8382000" cy="1446550"/>
          </a:xfrm>
          <a:prstGeom prst="rect">
            <a:avLst/>
          </a:prstGeom>
          <a:noFill/>
        </p:spPr>
        <p:txBody>
          <a:bodyPr wrap="square" rtlCol="0">
            <a:spAutoFit/>
          </a:bodyPr>
          <a:lstStyle/>
          <a:p>
            <a:pPr marL="800100" lvl="1" indent="-342900">
              <a:buFont typeface="Arial" panose="020B0604020202020204" pitchFamily="34" charset="0"/>
              <a:buChar char="•"/>
            </a:pPr>
            <a:r>
              <a:rPr lang="en-US" sz="2200" dirty="0"/>
              <a:t>Reaching under the net</a:t>
            </a:r>
          </a:p>
          <a:p>
            <a:pPr marL="800100" lvl="1" indent="-342900">
              <a:buFont typeface="Arial" panose="020B0604020202020204" pitchFamily="34" charset="0"/>
              <a:buChar char="•"/>
            </a:pPr>
            <a:r>
              <a:rPr lang="en-US" sz="2200" dirty="0"/>
              <a:t>Failure to serve in the correct order</a:t>
            </a:r>
          </a:p>
          <a:p>
            <a:pPr marL="800100" lvl="1" indent="-342900">
              <a:buFont typeface="Arial" panose="020B0604020202020204" pitchFamily="34" charset="0"/>
              <a:buChar char="•"/>
            </a:pPr>
            <a:r>
              <a:rPr lang="en-US" sz="2200" dirty="0"/>
              <a:t>Blocks or spikes from a position in which is clearly not                   behind the 10-foot line while in the back row position.</a:t>
            </a:r>
          </a:p>
        </p:txBody>
      </p:sp>
      <p:pic>
        <p:nvPicPr>
          <p:cNvPr id="5" name="Picture 4" descr="10_c_girls_volleyball_QF_chung_cheng_high_yishun_vs_anderson-5.jpg"/>
          <p:cNvPicPr>
            <a:picLocks noChangeAspect="1"/>
          </p:cNvPicPr>
          <p:nvPr/>
        </p:nvPicPr>
        <p:blipFill>
          <a:blip r:embed="rId2" cstate="print"/>
          <a:stretch>
            <a:fillRect/>
          </a:stretch>
        </p:blipFill>
        <p:spPr>
          <a:xfrm>
            <a:off x="6096000" y="457200"/>
            <a:ext cx="2590800" cy="172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Volleyball Lingo </a:t>
            </a:r>
          </a:p>
        </p:txBody>
      </p:sp>
      <p:sp>
        <p:nvSpPr>
          <p:cNvPr id="3" name="Content Placeholder 2"/>
          <p:cNvSpPr>
            <a:spLocks noGrp="1"/>
          </p:cNvSpPr>
          <p:nvPr>
            <p:ph idx="1"/>
          </p:nvPr>
        </p:nvSpPr>
        <p:spPr>
          <a:xfrm>
            <a:off x="304800" y="1905000"/>
            <a:ext cx="8229600" cy="4389120"/>
          </a:xfrm>
        </p:spPr>
        <p:txBody>
          <a:bodyPr>
            <a:normAutofit/>
          </a:bodyPr>
          <a:lstStyle/>
          <a:p>
            <a:r>
              <a:rPr lang="en-US" dirty="0"/>
              <a:t>“ACE” </a:t>
            </a:r>
            <a:r>
              <a:rPr lang="en-US" sz="1800" dirty="0"/>
              <a:t>when the ball is served to the other team,</a:t>
            </a:r>
          </a:p>
          <a:p>
            <a:pPr>
              <a:buNone/>
            </a:pPr>
            <a:r>
              <a:rPr lang="en-US" sz="1800" dirty="0"/>
              <a:t>		     </a:t>
            </a:r>
            <a:r>
              <a:rPr lang="en-US" sz="1600" dirty="0"/>
              <a:t> </a:t>
            </a:r>
            <a:r>
              <a:rPr lang="en-US" sz="1800" dirty="0"/>
              <a:t>and no one touches it. </a:t>
            </a:r>
          </a:p>
          <a:p>
            <a:r>
              <a:rPr lang="en-US" dirty="0"/>
              <a:t>“</a:t>
            </a:r>
            <a:r>
              <a:rPr lang="en-US" dirty="0" err="1"/>
              <a:t>Sideout</a:t>
            </a:r>
            <a:r>
              <a:rPr lang="en-US" dirty="0"/>
              <a:t>” </a:t>
            </a:r>
            <a:r>
              <a:rPr lang="en-US" sz="1800" dirty="0"/>
              <a:t>When the team that served the ball makes a mistake, </a:t>
            </a:r>
          </a:p>
          <a:p>
            <a:pPr>
              <a:buNone/>
            </a:pPr>
            <a:r>
              <a:rPr lang="en-US" sz="1800" dirty="0"/>
              <a:t>		              causing the ball to go to the other team. </a:t>
            </a:r>
          </a:p>
          <a:p>
            <a:r>
              <a:rPr lang="en-US" dirty="0"/>
              <a:t>“Stuff” </a:t>
            </a:r>
            <a:r>
              <a:rPr lang="en-US" sz="1800" dirty="0"/>
              <a:t>When a player jumps the height of the net, </a:t>
            </a:r>
          </a:p>
          <a:p>
            <a:pPr lvl="1">
              <a:buNone/>
            </a:pPr>
            <a:r>
              <a:rPr lang="en-US" sz="1800" dirty="0"/>
              <a:t>    	             blocks the ball, and the ball goes back to the person who attacked        	        (spiked) it. </a:t>
            </a:r>
          </a:p>
          <a:p>
            <a:r>
              <a:rPr lang="en-US" dirty="0"/>
              <a:t>“Dig” </a:t>
            </a:r>
            <a:r>
              <a:rPr lang="en-US" sz="1800" dirty="0"/>
              <a:t>When a player makes a save</a:t>
            </a:r>
          </a:p>
          <a:p>
            <a:pPr>
              <a:buNone/>
            </a:pPr>
            <a:r>
              <a:rPr lang="en-US" sz="1800" dirty="0"/>
              <a:t>		    from a very difficult spike. </a:t>
            </a:r>
          </a:p>
          <a:p>
            <a:r>
              <a:rPr lang="en-US" dirty="0"/>
              <a:t>“Kill” </a:t>
            </a:r>
            <a:r>
              <a:rPr lang="en-US" sz="1800" dirty="0"/>
              <a:t>When a team spikes the ball and </a:t>
            </a:r>
          </a:p>
          <a:p>
            <a:pPr lvl="1">
              <a:buNone/>
            </a:pPr>
            <a:r>
              <a:rPr lang="en-US" sz="1400" dirty="0"/>
              <a:t>                </a:t>
            </a:r>
            <a:r>
              <a:rPr lang="en-US" sz="1800" dirty="0"/>
              <a:t>it either ends in a point or a </a:t>
            </a:r>
            <a:r>
              <a:rPr lang="en-US" sz="1800" dirty="0" err="1"/>
              <a:t>sideout</a:t>
            </a:r>
            <a:r>
              <a:rPr lang="en-US" sz="1800" dirty="0"/>
              <a:t>. </a:t>
            </a:r>
          </a:p>
        </p:txBody>
      </p:sp>
      <p:pic>
        <p:nvPicPr>
          <p:cNvPr id="4" name="Picture 3" descr="volleyball-essentials-liber.gif"/>
          <p:cNvPicPr>
            <a:picLocks noChangeAspect="1"/>
          </p:cNvPicPr>
          <p:nvPr/>
        </p:nvPicPr>
        <p:blipFill>
          <a:blip r:embed="rId2"/>
          <a:stretch>
            <a:fillRect/>
          </a:stretch>
        </p:blipFill>
        <p:spPr>
          <a:xfrm>
            <a:off x="6858000" y="762000"/>
            <a:ext cx="1905000" cy="1905000"/>
          </a:xfrm>
          <a:prstGeom prst="rect">
            <a:avLst/>
          </a:prstGeom>
        </p:spPr>
      </p:pic>
      <p:pic>
        <p:nvPicPr>
          <p:cNvPr id="5" name="Picture 4" descr="stuff.jpg"/>
          <p:cNvPicPr>
            <a:picLocks noChangeAspect="1"/>
          </p:cNvPicPr>
          <p:nvPr/>
        </p:nvPicPr>
        <p:blipFill>
          <a:blip r:embed="rId3"/>
          <a:stretch>
            <a:fillRect/>
          </a:stretch>
        </p:blipFill>
        <p:spPr>
          <a:xfrm>
            <a:off x="5334000" y="4419600"/>
            <a:ext cx="1767840" cy="2209800"/>
          </a:xfrm>
          <a:prstGeom prst="rect">
            <a:avLst/>
          </a:prstGeom>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emplate>TM04033923[[fn=Depth]]</Template>
  <TotalTime>1166</TotalTime>
  <Words>809</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Rounded MT Bold</vt:lpstr>
      <vt:lpstr>Corbel</vt:lpstr>
      <vt:lpstr>Depth</vt:lpstr>
      <vt:lpstr>Volleyball </vt:lpstr>
      <vt:lpstr>History </vt:lpstr>
      <vt:lpstr>The Court</vt:lpstr>
      <vt:lpstr>The Serve</vt:lpstr>
      <vt:lpstr>Scoring</vt:lpstr>
      <vt:lpstr>Rotation</vt:lpstr>
      <vt:lpstr>Game Play</vt:lpstr>
      <vt:lpstr>Basic Violations</vt:lpstr>
      <vt:lpstr>Volleyball Lingo </vt:lpstr>
      <vt:lpstr>Positions in volleyball</vt:lpstr>
      <vt:lpstr>Playing formats</vt:lpstr>
    </vt:vector>
  </TitlesOfParts>
  <Company>Morris County School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Volleyball</dc:title>
  <dc:creator>admin</dc:creator>
  <cp:lastModifiedBy>HARSHA VARDHAN</cp:lastModifiedBy>
  <cp:revision>44</cp:revision>
  <dcterms:created xsi:type="dcterms:W3CDTF">2010-09-13T23:38:37Z</dcterms:created>
  <dcterms:modified xsi:type="dcterms:W3CDTF">2023-03-18T08:37:43Z</dcterms:modified>
</cp:coreProperties>
</file>