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690" autoAdjust="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outlineViewPr>
    <p:cViewPr>
      <p:scale>
        <a:sx n="33" d="100"/>
        <a:sy n="33" d="100"/>
      </p:scale>
      <p:origin x="0" y="-22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FBF5-FD97-4649-AE20-3D1D49646449}" type="datetimeFigureOut">
              <a:rPr lang="en-CM" smtClean="0"/>
              <a:t>01/04/2024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C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EE60062-F7B6-4F28-BC02-A8D68E69B574}" type="slidenum">
              <a:rPr lang="en-CM" smtClean="0"/>
              <a:t>‹#›</a:t>
            </a:fld>
            <a:endParaRPr lang="en-CM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68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FBF5-FD97-4649-AE20-3D1D49646449}" type="datetimeFigureOut">
              <a:rPr lang="en-CM" smtClean="0"/>
              <a:t>01/04/2024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0062-F7B6-4F28-BC02-A8D68E69B574}" type="slidenum">
              <a:rPr lang="en-CM" smtClean="0"/>
              <a:t>‹#›</a:t>
            </a:fld>
            <a:endParaRPr lang="en-CM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32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FBF5-FD97-4649-AE20-3D1D49646449}" type="datetimeFigureOut">
              <a:rPr lang="en-CM" smtClean="0"/>
              <a:t>01/04/2024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0062-F7B6-4F28-BC02-A8D68E69B574}" type="slidenum">
              <a:rPr lang="en-CM" smtClean="0"/>
              <a:t>‹#›</a:t>
            </a:fld>
            <a:endParaRPr lang="en-CM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92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FBF5-FD97-4649-AE20-3D1D49646449}" type="datetimeFigureOut">
              <a:rPr lang="en-CM" smtClean="0"/>
              <a:t>01/04/2024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0062-F7B6-4F28-BC02-A8D68E69B574}" type="slidenum">
              <a:rPr lang="en-CM" smtClean="0"/>
              <a:t>‹#›</a:t>
            </a:fld>
            <a:endParaRPr lang="en-CM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58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FBF5-FD97-4649-AE20-3D1D49646449}" type="datetimeFigureOut">
              <a:rPr lang="en-CM" smtClean="0"/>
              <a:t>01/04/2024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0062-F7B6-4F28-BC02-A8D68E69B574}" type="slidenum">
              <a:rPr lang="en-CM" smtClean="0"/>
              <a:t>‹#›</a:t>
            </a:fld>
            <a:endParaRPr lang="en-CM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56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FBF5-FD97-4649-AE20-3D1D49646449}" type="datetimeFigureOut">
              <a:rPr lang="en-CM" smtClean="0"/>
              <a:t>01/04/2024</a:t>
            </a:fld>
            <a:endParaRPr lang="en-C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0062-F7B6-4F28-BC02-A8D68E69B574}" type="slidenum">
              <a:rPr lang="en-CM" smtClean="0"/>
              <a:t>‹#›</a:t>
            </a:fld>
            <a:endParaRPr lang="en-CM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FBF5-FD97-4649-AE20-3D1D49646449}" type="datetimeFigureOut">
              <a:rPr lang="en-CM" smtClean="0"/>
              <a:t>01/04/2024</a:t>
            </a:fld>
            <a:endParaRPr lang="en-C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0062-F7B6-4F28-BC02-A8D68E69B574}" type="slidenum">
              <a:rPr lang="en-CM" smtClean="0"/>
              <a:t>‹#›</a:t>
            </a:fld>
            <a:endParaRPr lang="en-CM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61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FBF5-FD97-4649-AE20-3D1D49646449}" type="datetimeFigureOut">
              <a:rPr lang="en-CM" smtClean="0"/>
              <a:t>01/04/2024</a:t>
            </a:fld>
            <a:endParaRPr lang="en-C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0062-F7B6-4F28-BC02-A8D68E69B574}" type="slidenum">
              <a:rPr lang="en-CM" smtClean="0"/>
              <a:t>‹#›</a:t>
            </a:fld>
            <a:endParaRPr lang="en-CM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68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FBF5-FD97-4649-AE20-3D1D49646449}" type="datetimeFigureOut">
              <a:rPr lang="en-CM" smtClean="0"/>
              <a:t>01/04/2024</a:t>
            </a:fld>
            <a:endParaRPr lang="en-C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0062-F7B6-4F28-BC02-A8D68E69B574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11386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FBF5-FD97-4649-AE20-3D1D49646449}" type="datetimeFigureOut">
              <a:rPr lang="en-CM" smtClean="0"/>
              <a:t>01/04/2024</a:t>
            </a:fld>
            <a:endParaRPr lang="en-C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0062-F7B6-4F28-BC02-A8D68E69B574}" type="slidenum">
              <a:rPr lang="en-CM" smtClean="0"/>
              <a:t>‹#›</a:t>
            </a:fld>
            <a:endParaRPr lang="en-CM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09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7FCFBF5-FD97-4649-AE20-3D1D49646449}" type="datetimeFigureOut">
              <a:rPr lang="en-CM" smtClean="0"/>
              <a:t>01/04/2024</a:t>
            </a:fld>
            <a:endParaRPr lang="en-C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C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0062-F7B6-4F28-BC02-A8D68E69B574}" type="slidenum">
              <a:rPr lang="en-CM" smtClean="0"/>
              <a:t>‹#›</a:t>
            </a:fld>
            <a:endParaRPr lang="en-CM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81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CFBF5-FD97-4649-AE20-3D1D49646449}" type="datetimeFigureOut">
              <a:rPr lang="en-CM" smtClean="0"/>
              <a:t>01/04/2024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EE60062-F7B6-4F28-BC02-A8D68E69B574}" type="slidenum">
              <a:rPr lang="en-CM" smtClean="0"/>
              <a:t>‹#›</a:t>
            </a:fld>
            <a:endParaRPr lang="en-CM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27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6769-49F5-469D-BFF5-D58E4FE63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5635" y="1354122"/>
            <a:ext cx="9541362" cy="2177082"/>
          </a:xfrm>
        </p:spPr>
        <p:txBody>
          <a:bodyPr>
            <a:normAutofit/>
          </a:bodyPr>
          <a:lstStyle/>
          <a:p>
            <a:r>
              <a:rPr lang="en-US" sz="4800" dirty="0"/>
              <a:t>CEF440: INTERNET PROGRAMMING AND MOBILE PROGRAMMING</a:t>
            </a:r>
            <a:endParaRPr lang="en-CM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07242-4FB7-4296-9E33-D7CD9A2174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TASK 1</a:t>
            </a:r>
            <a:r>
              <a:rPr lang="en-US" dirty="0"/>
              <a:t>:</a:t>
            </a:r>
          </a:p>
          <a:p>
            <a:r>
              <a:rPr lang="en-US" dirty="0"/>
              <a:t>Presented by Group 11</a:t>
            </a: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1655624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81B746-4E54-4BDA-A16C-CE2EB16E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1187116"/>
            <a:ext cx="9605635" cy="67707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estimating mobile app development cost</a:t>
            </a:r>
            <a:endParaRPr lang="en-CM" sz="24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A75739-9B62-46EE-BBFF-8C60211A3D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Key Factors</a:t>
            </a:r>
          </a:p>
          <a:p>
            <a:pPr lvl="1"/>
            <a:r>
              <a:rPr lang="en-US" dirty="0"/>
              <a:t>App Complexity</a:t>
            </a:r>
          </a:p>
          <a:p>
            <a:pPr lvl="1"/>
            <a:r>
              <a:rPr lang="en-US" dirty="0"/>
              <a:t>Platform</a:t>
            </a:r>
          </a:p>
          <a:p>
            <a:pPr lvl="1"/>
            <a:r>
              <a:rPr lang="en-US" dirty="0"/>
              <a:t>Development Team</a:t>
            </a:r>
          </a:p>
          <a:p>
            <a:pPr lvl="1"/>
            <a:r>
              <a:rPr lang="en-US" dirty="0"/>
              <a:t>Features and Functionality</a:t>
            </a:r>
          </a:p>
          <a:p>
            <a:pPr lvl="1"/>
            <a:r>
              <a:rPr lang="en-US" dirty="0"/>
              <a:t>Design Complexity</a:t>
            </a:r>
            <a:endParaRPr lang="en-CM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6FBFE3-A4E8-4E1A-8A67-D18F56D0B5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Estimated Methods</a:t>
            </a:r>
          </a:p>
          <a:p>
            <a:pPr lvl="1"/>
            <a:r>
              <a:rPr lang="en-US" dirty="0"/>
              <a:t>Hourly Rate X Development time</a:t>
            </a:r>
          </a:p>
          <a:p>
            <a:pPr lvl="1"/>
            <a:r>
              <a:rPr lang="en-US" dirty="0"/>
              <a:t>App Development cost calculators</a:t>
            </a:r>
          </a:p>
          <a:p>
            <a:pPr lvl="1"/>
            <a:r>
              <a:rPr lang="en-US" dirty="0"/>
              <a:t>Development Agencies</a:t>
            </a: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1437607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AC84CC-B50F-45C8-A9B9-E2C2AFB9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KIND ATTENTION</a:t>
            </a: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390185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9B96-3972-4839-9273-7E6318F5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Types of Mobile Apps</a:t>
            </a: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549FB-8C08-4868-BD7E-786AA09E6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853754"/>
            <a:ext cx="9603275" cy="4199727"/>
          </a:xfrm>
        </p:spPr>
        <p:txBody>
          <a:bodyPr>
            <a:noAutofit/>
          </a:bodyPr>
          <a:lstStyle/>
          <a:p>
            <a:r>
              <a:rPr lang="en-US" sz="1600" b="1" dirty="0"/>
              <a:t>Native Apps</a:t>
            </a:r>
          </a:p>
          <a:p>
            <a:pPr lvl="1"/>
            <a:r>
              <a:rPr lang="en-CM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specifically developed for a particular mobile platform (e.g., iOS or Android) using platform-specific programming languages (Swift for iOS, Kotlin for Android</a:t>
            </a:r>
            <a:r>
              <a:rPr lang="en-CM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CM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CM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Provides the best performance and user experience as they can leverage the full capabilities of the device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Progressive Web Apps(PWAs)</a:t>
            </a:r>
          </a:p>
          <a:p>
            <a:pPr lvl="1"/>
            <a:r>
              <a:rPr lang="en-CM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applications that use modern web capabilities to provide a user experience similar to that of mobile apps.</a:t>
            </a:r>
          </a:p>
          <a:p>
            <a:pPr lvl="1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Offer cross-platform compatibility and can be accessed through web browsers, eliminating the need for installation</a:t>
            </a: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Hybrid Apps</a:t>
            </a:r>
          </a:p>
          <a:p>
            <a:pPr lvl="1"/>
            <a:r>
              <a:rPr lang="en-CM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Developed using web technologies (HTML, CSS, JavaScript) and wrapped within a native container.</a:t>
            </a:r>
          </a:p>
          <a:p>
            <a:pPr lvl="1"/>
            <a:r>
              <a:rPr lang="en-CM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access device features through plugins or APIs.</a:t>
            </a:r>
          </a:p>
          <a:p>
            <a:pPr lvl="1"/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643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CE01-22B4-4BE6-A1F2-C81BCAF49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 programming languages(1/2)</a:t>
            </a:r>
            <a:endParaRPr lang="en-CM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520FFCE-35F8-4606-8883-258AC2EFA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781428"/>
              </p:ext>
            </p:extLst>
          </p:nvPr>
        </p:nvGraphicFramePr>
        <p:xfrm>
          <a:off x="1450975" y="2016125"/>
          <a:ext cx="9604376" cy="4037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094">
                  <a:extLst>
                    <a:ext uri="{9D8B030D-6E8A-4147-A177-3AD203B41FA5}">
                      <a16:colId xmlns:a16="http://schemas.microsoft.com/office/drawing/2014/main" val="3613571151"/>
                    </a:ext>
                  </a:extLst>
                </a:gridCol>
                <a:gridCol w="2401094">
                  <a:extLst>
                    <a:ext uri="{9D8B030D-6E8A-4147-A177-3AD203B41FA5}">
                      <a16:colId xmlns:a16="http://schemas.microsoft.com/office/drawing/2014/main" val="1778235290"/>
                    </a:ext>
                  </a:extLst>
                </a:gridCol>
                <a:gridCol w="2401094">
                  <a:extLst>
                    <a:ext uri="{9D8B030D-6E8A-4147-A177-3AD203B41FA5}">
                      <a16:colId xmlns:a16="http://schemas.microsoft.com/office/drawing/2014/main" val="219411484"/>
                    </a:ext>
                  </a:extLst>
                </a:gridCol>
                <a:gridCol w="2401094">
                  <a:extLst>
                    <a:ext uri="{9D8B030D-6E8A-4147-A177-3AD203B41FA5}">
                      <a16:colId xmlns:a16="http://schemas.microsoft.com/office/drawing/2014/main" val="3507603626"/>
                    </a:ext>
                  </a:extLst>
                </a:gridCol>
              </a:tblGrid>
              <a:tr h="1009339"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  <a:endParaRPr lang="en-CM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Platform</a:t>
                      </a:r>
                      <a:endParaRPr lang="en-CM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</a:t>
                      </a:r>
                      <a:endParaRPr lang="en-CM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</a:t>
                      </a:r>
                      <a:endParaRPr lang="en-CM" dirty="0"/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1408154190"/>
                  </a:ext>
                </a:extLst>
              </a:tr>
              <a:tr h="1009339">
                <a:tc>
                  <a:txBody>
                    <a:bodyPr/>
                    <a:lstStyle/>
                    <a:p>
                      <a:r>
                        <a:rPr lang="en-US" dirty="0"/>
                        <a:t>C#</a:t>
                      </a:r>
                      <a:endParaRPr lang="en-CM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Xamarin</a:t>
                      </a: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Cross-platform</a:t>
                      </a:r>
                    </a:p>
                    <a:p>
                      <a:r>
                        <a:rPr lang="en-US" dirty="0"/>
                        <a:t>Also used for game development</a:t>
                      </a:r>
                      <a:endParaRPr lang="en-CM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Learning curve for Xamarin</a:t>
                      </a:r>
                      <a:endParaRPr lang="en-CM" dirty="0"/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2737808925"/>
                  </a:ext>
                </a:extLst>
              </a:tr>
              <a:tr h="1009339">
                <a:tc>
                  <a:txBody>
                    <a:bodyPr/>
                    <a:lstStyle/>
                    <a:p>
                      <a:r>
                        <a:rPr lang="en-US" dirty="0"/>
                        <a:t>Dart</a:t>
                      </a:r>
                      <a:endParaRPr lang="en-CM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Flutter</a:t>
                      </a:r>
                      <a:endParaRPr lang="en-CM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Cross-platform</a:t>
                      </a:r>
                    </a:p>
                    <a:p>
                      <a:r>
                        <a:rPr lang="en-US" dirty="0"/>
                        <a:t>Fast development cycle</a:t>
                      </a:r>
                      <a:endParaRPr lang="en-CM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language for many developers</a:t>
                      </a:r>
                      <a:endParaRPr lang="en-CM" dirty="0"/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1605106216"/>
                  </a:ext>
                </a:extLst>
              </a:tr>
              <a:tr h="1009339"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  <a:endParaRPr lang="en-CM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Android Studio</a:t>
                      </a:r>
                      <a:endParaRPr lang="en-CM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Established language for Android</a:t>
                      </a:r>
                      <a:endParaRPr lang="en-CM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Verbose syntax</a:t>
                      </a:r>
                      <a:endParaRPr lang="en-CM" dirty="0"/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3713564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37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CE01-22B4-4BE6-A1F2-C81BCAF49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 programming languages(2/2)</a:t>
            </a:r>
            <a:endParaRPr lang="en-CM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520FFCE-35F8-4606-8883-258AC2EFA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608567"/>
              </p:ext>
            </p:extLst>
          </p:nvPr>
        </p:nvGraphicFramePr>
        <p:xfrm>
          <a:off x="1450975" y="2016125"/>
          <a:ext cx="9604376" cy="3953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094">
                  <a:extLst>
                    <a:ext uri="{9D8B030D-6E8A-4147-A177-3AD203B41FA5}">
                      <a16:colId xmlns:a16="http://schemas.microsoft.com/office/drawing/2014/main" val="3613571151"/>
                    </a:ext>
                  </a:extLst>
                </a:gridCol>
                <a:gridCol w="2401094">
                  <a:extLst>
                    <a:ext uri="{9D8B030D-6E8A-4147-A177-3AD203B41FA5}">
                      <a16:colId xmlns:a16="http://schemas.microsoft.com/office/drawing/2014/main" val="1778235290"/>
                    </a:ext>
                  </a:extLst>
                </a:gridCol>
                <a:gridCol w="2401094">
                  <a:extLst>
                    <a:ext uri="{9D8B030D-6E8A-4147-A177-3AD203B41FA5}">
                      <a16:colId xmlns:a16="http://schemas.microsoft.com/office/drawing/2014/main" val="219411484"/>
                    </a:ext>
                  </a:extLst>
                </a:gridCol>
                <a:gridCol w="2401094">
                  <a:extLst>
                    <a:ext uri="{9D8B030D-6E8A-4147-A177-3AD203B41FA5}">
                      <a16:colId xmlns:a16="http://schemas.microsoft.com/office/drawing/2014/main" val="3507603626"/>
                    </a:ext>
                  </a:extLst>
                </a:gridCol>
              </a:tblGrid>
              <a:tr h="988438"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  <a:endParaRPr lang="en-CM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Platform</a:t>
                      </a:r>
                      <a:endParaRPr lang="en-CM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</a:t>
                      </a:r>
                      <a:endParaRPr lang="en-CM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</a:t>
                      </a:r>
                      <a:endParaRPr lang="en-CM" dirty="0"/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1408154190"/>
                  </a:ext>
                </a:extLst>
              </a:tr>
              <a:tr h="988438">
                <a:tc>
                  <a:txBody>
                    <a:bodyPr/>
                    <a:lstStyle/>
                    <a:p>
                      <a:r>
                        <a:rPr lang="en-US" dirty="0"/>
                        <a:t>Kotlin</a:t>
                      </a:r>
                      <a:endParaRPr lang="en-CM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Android Studio</a:t>
                      </a: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Works seamlessly with Java.</a:t>
                      </a: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to Android development</a:t>
                      </a:r>
                      <a:endParaRPr lang="en-CM" dirty="0"/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2737808925"/>
                  </a:ext>
                </a:extLst>
              </a:tr>
              <a:tr h="988438">
                <a:tc>
                  <a:txBody>
                    <a:bodyPr/>
                    <a:lstStyle/>
                    <a:p>
                      <a:r>
                        <a:rPr lang="en-US" dirty="0"/>
                        <a:t>Swift</a:t>
                      </a:r>
                      <a:endParaRPr lang="en-CM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iOS development</a:t>
                      </a:r>
                      <a:endParaRPr lang="en-CM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Strongly typed and memory-safe</a:t>
                      </a:r>
                      <a:endParaRPr lang="en-CM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to Apple Ecosystem</a:t>
                      </a:r>
                      <a:endParaRPr lang="en-CM" dirty="0"/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1605106216"/>
                  </a:ext>
                </a:extLst>
              </a:tr>
              <a:tr h="988438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en-CM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Kivy</a:t>
                      </a:r>
                      <a:r>
                        <a:rPr lang="en-US" dirty="0"/>
                        <a:t> app development</a:t>
                      </a:r>
                      <a:endParaRPr lang="en-CM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 to learn and read.</a:t>
                      </a:r>
                    </a:p>
                    <a:p>
                      <a:r>
                        <a:rPr lang="en-US" dirty="0"/>
                        <a:t>Versatile</a:t>
                      </a:r>
                      <a:endParaRPr lang="en-CM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Slower than other native languages</a:t>
                      </a:r>
                      <a:endParaRPr lang="en-CM" dirty="0"/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3713564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682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094A-29BE-45DE-93F3-67EF93AFB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 development framework(1/2)</a:t>
            </a:r>
            <a:endParaRPr lang="en-CM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530822-2E4C-4A6B-BA4B-B31F410626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50748"/>
              </p:ext>
            </p:extLst>
          </p:nvPr>
        </p:nvGraphicFramePr>
        <p:xfrm>
          <a:off x="1450975" y="2016125"/>
          <a:ext cx="9604375" cy="3827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875">
                  <a:extLst>
                    <a:ext uri="{9D8B030D-6E8A-4147-A177-3AD203B41FA5}">
                      <a16:colId xmlns:a16="http://schemas.microsoft.com/office/drawing/2014/main" val="2070503772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869474192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1749909736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442749400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687977215"/>
                    </a:ext>
                  </a:extLst>
                </a:gridCol>
              </a:tblGrid>
              <a:tr h="956907">
                <a:tc>
                  <a:txBody>
                    <a:bodyPr/>
                    <a:lstStyle/>
                    <a:p>
                      <a:r>
                        <a:rPr lang="en-US" dirty="0"/>
                        <a:t>Framework</a:t>
                      </a:r>
                      <a:endParaRPr lang="en-CM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  <a:endParaRPr lang="en-CM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  <a:endParaRPr lang="en-CM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Community Support</a:t>
                      </a:r>
                      <a:endParaRPr lang="en-CM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Where to use</a:t>
                      </a:r>
                      <a:endParaRPr lang="en-CM" dirty="0"/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3082753623"/>
                  </a:ext>
                </a:extLst>
              </a:tr>
              <a:tr h="956907">
                <a:tc>
                  <a:txBody>
                    <a:bodyPr/>
                    <a:lstStyle/>
                    <a:p>
                      <a:r>
                        <a:rPr lang="en-US" dirty="0"/>
                        <a:t>Flutter</a:t>
                      </a:r>
                      <a:endParaRPr lang="en-CM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Dart</a:t>
                      </a:r>
                      <a:endParaRPr lang="en-CM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</a:t>
                      </a:r>
                      <a:endParaRPr lang="en-CM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Growing community</a:t>
                      </a:r>
                      <a:endParaRPr lang="en-CM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Cross-platform</a:t>
                      </a:r>
                      <a:endParaRPr lang="en-CM" dirty="0"/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2060709159"/>
                  </a:ext>
                </a:extLst>
              </a:tr>
              <a:tr h="956907">
                <a:tc>
                  <a:txBody>
                    <a:bodyPr/>
                    <a:lstStyle/>
                    <a:p>
                      <a:r>
                        <a:rPr lang="en-US" dirty="0" err="1"/>
                        <a:t>SwiftUI</a:t>
                      </a:r>
                      <a:endParaRPr lang="en-CM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Swift</a:t>
                      </a:r>
                      <a:endParaRPr lang="en-CM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Native Performance on apple devices</a:t>
                      </a:r>
                      <a:endParaRPr lang="en-CM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Growing community</a:t>
                      </a:r>
                      <a:endParaRPr lang="en-CM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Native (iOS/macOS)</a:t>
                      </a:r>
                      <a:endParaRPr lang="en-CM" dirty="0"/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732129374"/>
                  </a:ext>
                </a:extLst>
              </a:tr>
              <a:tr h="956907">
                <a:tc>
                  <a:txBody>
                    <a:bodyPr/>
                    <a:lstStyle/>
                    <a:p>
                      <a:r>
                        <a:rPr lang="en-US" dirty="0"/>
                        <a:t>React Native</a:t>
                      </a:r>
                      <a:endParaRPr lang="en-CM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javaScript</a:t>
                      </a:r>
                      <a:r>
                        <a:rPr lang="en-US" dirty="0"/>
                        <a:t> (React)</a:t>
                      </a:r>
                      <a:endParaRPr lang="en-CM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  <a:endParaRPr lang="en-CM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 community</a:t>
                      </a:r>
                      <a:endParaRPr lang="en-CM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Cross-platform</a:t>
                      </a:r>
                      <a:endParaRPr lang="en-CM" dirty="0"/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1391413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58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094A-29BE-45DE-93F3-67EF93AFB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 development framework(2/2)</a:t>
            </a:r>
            <a:endParaRPr lang="en-CM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530822-2E4C-4A6B-BA4B-B31F410626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034925"/>
              </p:ext>
            </p:extLst>
          </p:nvPr>
        </p:nvGraphicFramePr>
        <p:xfrm>
          <a:off x="1450975" y="2016125"/>
          <a:ext cx="9604375" cy="3238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875">
                  <a:extLst>
                    <a:ext uri="{9D8B030D-6E8A-4147-A177-3AD203B41FA5}">
                      <a16:colId xmlns:a16="http://schemas.microsoft.com/office/drawing/2014/main" val="2070503772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869474192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1749909736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442749400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687977215"/>
                    </a:ext>
                  </a:extLst>
                </a:gridCol>
              </a:tblGrid>
              <a:tr h="1079625">
                <a:tc>
                  <a:txBody>
                    <a:bodyPr/>
                    <a:lstStyle/>
                    <a:p>
                      <a:r>
                        <a:rPr lang="en-US" dirty="0"/>
                        <a:t>Framework</a:t>
                      </a:r>
                      <a:endParaRPr lang="en-CM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  <a:endParaRPr lang="en-CM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  <a:endParaRPr lang="en-CM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Community Support</a:t>
                      </a:r>
                      <a:endParaRPr lang="en-CM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Where to use</a:t>
                      </a:r>
                      <a:endParaRPr lang="en-CM" dirty="0"/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3082753623"/>
                  </a:ext>
                </a:extLst>
              </a:tr>
              <a:tr h="1079625">
                <a:tc>
                  <a:txBody>
                    <a:bodyPr/>
                    <a:lstStyle/>
                    <a:p>
                      <a:r>
                        <a:rPr lang="en-US" dirty="0" err="1"/>
                        <a:t>NativeScript</a:t>
                      </a:r>
                      <a:endParaRPr lang="en-CM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javaScript</a:t>
                      </a:r>
                      <a:r>
                        <a:rPr lang="en-US" dirty="0"/>
                        <a:t> (typescript)</a:t>
                      </a:r>
                      <a:endParaRPr lang="en-CM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Near-native performance</a:t>
                      </a:r>
                      <a:endParaRPr lang="en-CM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Growing community</a:t>
                      </a:r>
                      <a:endParaRPr lang="en-CM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Cross-platform</a:t>
                      </a:r>
                      <a:endParaRPr lang="en-CM" dirty="0"/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2060709159"/>
                  </a:ext>
                </a:extLst>
              </a:tr>
              <a:tr h="1079625">
                <a:tc>
                  <a:txBody>
                    <a:bodyPr/>
                    <a:lstStyle/>
                    <a:p>
                      <a:r>
                        <a:rPr lang="en-US" dirty="0"/>
                        <a:t>Xamarin</a:t>
                      </a:r>
                      <a:endParaRPr lang="en-CM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C#</a:t>
                      </a:r>
                      <a:endParaRPr lang="en-CM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Native Performance with </a:t>
                      </a:r>
                      <a:r>
                        <a:rPr lang="en-US" dirty="0" err="1"/>
                        <a:t>Xamarin.Forms</a:t>
                      </a:r>
                      <a:endParaRPr lang="en-CM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Established community</a:t>
                      </a:r>
                      <a:endParaRPr lang="en-CM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Cross-platform</a:t>
                      </a:r>
                      <a:endParaRPr lang="en-CM" dirty="0"/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732129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25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75A21-4A69-4498-B9FB-8D61DC40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 Application Architectures and Design Patterns</a:t>
            </a:r>
            <a:endParaRPr lang="en-CM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FFE8F-22D7-4A6D-AB11-281C8640C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7985"/>
          </a:xfrm>
        </p:spPr>
        <p:txBody>
          <a:bodyPr>
            <a:noAutofit/>
          </a:bodyPr>
          <a:lstStyle/>
          <a:p>
            <a:r>
              <a:rPr lang="en-US" sz="1800" b="1" dirty="0"/>
              <a:t>Architectures</a:t>
            </a:r>
          </a:p>
          <a:p>
            <a:pPr lvl="1"/>
            <a:r>
              <a:rPr lang="en-US" dirty="0"/>
              <a:t>Model-View-Controller(MVC)</a:t>
            </a:r>
          </a:p>
          <a:p>
            <a:pPr lvl="1"/>
            <a:r>
              <a:rPr lang="en-US" dirty="0"/>
              <a:t>Model-View-Presenter(MVP)</a:t>
            </a:r>
          </a:p>
          <a:p>
            <a:pPr lvl="1"/>
            <a:r>
              <a:rPr lang="en-US" dirty="0"/>
              <a:t>Model-View-</a:t>
            </a:r>
            <a:r>
              <a:rPr lang="en-US" dirty="0" err="1"/>
              <a:t>ViewModel</a:t>
            </a:r>
            <a:r>
              <a:rPr lang="en-US" dirty="0"/>
              <a:t>(MVVM)</a:t>
            </a:r>
          </a:p>
          <a:p>
            <a:pPr lvl="1"/>
            <a:r>
              <a:rPr lang="en-US" dirty="0"/>
              <a:t>Clean Architecture.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5185B-594A-469A-B99A-4BB7519475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Design Patterns</a:t>
            </a:r>
          </a:p>
          <a:p>
            <a:pPr lvl="1"/>
            <a:r>
              <a:rPr lang="en-US" dirty="0"/>
              <a:t>Singleton</a:t>
            </a:r>
          </a:p>
          <a:p>
            <a:pPr lvl="1"/>
            <a:r>
              <a:rPr lang="en-US" dirty="0"/>
              <a:t>Observer</a:t>
            </a:r>
          </a:p>
          <a:p>
            <a:pPr lvl="1"/>
            <a:r>
              <a:rPr lang="en-US" dirty="0"/>
              <a:t>Factory</a:t>
            </a:r>
          </a:p>
          <a:p>
            <a:pPr lvl="1"/>
            <a:r>
              <a:rPr lang="en-US" dirty="0"/>
              <a:t>Adapter</a:t>
            </a:r>
          </a:p>
          <a:p>
            <a:pPr lvl="1"/>
            <a:r>
              <a:rPr lang="en-US" dirty="0"/>
              <a:t>Builder</a:t>
            </a:r>
          </a:p>
          <a:p>
            <a:pPr lvl="1"/>
            <a:r>
              <a:rPr lang="en-US" dirty="0"/>
              <a:t>Factory Method</a:t>
            </a: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1321787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F5BB-BED4-47A0-98BF-A411ED57F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000" y="1098087"/>
            <a:ext cx="9603275" cy="58713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Collection and Analysis of user requirement(1/2)</a:t>
            </a:r>
            <a:endParaRPr lang="en-CM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433E6-30E1-4CF4-902B-B68D3A1AB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Personnel Identification</a:t>
            </a:r>
          </a:p>
          <a:p>
            <a:pPr lvl="1"/>
            <a:r>
              <a:rPr lang="en-US" dirty="0"/>
              <a:t>Identify relevant stakeholders and understand their roles and expectations.</a:t>
            </a:r>
          </a:p>
          <a:p>
            <a:r>
              <a:rPr lang="en-US" b="1" dirty="0"/>
              <a:t>Gathering process</a:t>
            </a:r>
          </a:p>
          <a:p>
            <a:pPr lvl="1"/>
            <a:r>
              <a:rPr lang="en-US" dirty="0"/>
              <a:t>Interviews</a:t>
            </a:r>
          </a:p>
          <a:p>
            <a:pPr lvl="1"/>
            <a:r>
              <a:rPr lang="en-US" dirty="0"/>
              <a:t>Workshops</a:t>
            </a:r>
          </a:p>
          <a:p>
            <a:pPr lvl="1"/>
            <a:r>
              <a:rPr lang="en-US" dirty="0"/>
              <a:t>Surveys</a:t>
            </a:r>
          </a:p>
          <a:p>
            <a:pPr lvl="1"/>
            <a:r>
              <a:rPr lang="en-US" dirty="0"/>
              <a:t>Observations.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762913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F5BB-BED4-47A0-98BF-A411ED57F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18674"/>
            <a:ext cx="9603275" cy="47884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Collection and Analysis of user requirement(2/2)</a:t>
            </a:r>
            <a:endParaRPr lang="en-CM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433E6-30E1-4CF4-902B-B68D3A1AB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3594"/>
          </a:xfrm>
        </p:spPr>
        <p:txBody>
          <a:bodyPr>
            <a:normAutofit/>
          </a:bodyPr>
          <a:lstStyle/>
          <a:p>
            <a:r>
              <a:rPr lang="en-US" b="1" dirty="0"/>
              <a:t>Requirement documentation</a:t>
            </a:r>
          </a:p>
          <a:p>
            <a:pPr lvl="1"/>
            <a:r>
              <a:rPr lang="en-US" dirty="0"/>
              <a:t>Functional and Non-Functional Requirement documentation.</a:t>
            </a:r>
          </a:p>
          <a:p>
            <a:r>
              <a:rPr lang="en-US" b="1" dirty="0"/>
              <a:t>Analysis and Prioritization</a:t>
            </a:r>
          </a:p>
          <a:p>
            <a:pPr lvl="1"/>
            <a:r>
              <a:rPr lang="en-US" dirty="0"/>
              <a:t>Feasibility Studies</a:t>
            </a:r>
          </a:p>
          <a:p>
            <a:pPr lvl="1"/>
            <a:r>
              <a:rPr lang="en-US" dirty="0"/>
              <a:t>Consistency</a:t>
            </a:r>
          </a:p>
          <a:p>
            <a:pPr lvl="1"/>
            <a:r>
              <a:rPr lang="en-US" dirty="0"/>
              <a:t>Completeness</a:t>
            </a:r>
          </a:p>
          <a:p>
            <a:pPr lvl="1"/>
            <a:r>
              <a:rPr lang="en-US" dirty="0"/>
              <a:t>Prioritize requirements based on business value and urgency.</a:t>
            </a:r>
          </a:p>
          <a:p>
            <a:r>
              <a:rPr lang="en-US" b="1" dirty="0"/>
              <a:t>Validation and Verification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334343275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119</TotalTime>
  <Words>453</Words>
  <Application>Microsoft Office PowerPoint</Application>
  <PresentationFormat>Widescreen</PresentationFormat>
  <Paragraphs>135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Gill Sans MT</vt:lpstr>
      <vt:lpstr>Gallery</vt:lpstr>
      <vt:lpstr>CEF440: INTERNET PROGRAMMING AND MOBILE PROGRAMMING</vt:lpstr>
      <vt:lpstr>Major Types of Mobile Apps</vt:lpstr>
      <vt:lpstr>Mobile app programming languages(1/2)</vt:lpstr>
      <vt:lpstr>Mobile app programming languages(2/2)</vt:lpstr>
      <vt:lpstr>Mobile app development framework(1/2)</vt:lpstr>
      <vt:lpstr>Mobile app development framework(2/2)</vt:lpstr>
      <vt:lpstr>Mobile Application Architectures and Design Patterns</vt:lpstr>
      <vt:lpstr>Collection and Analysis of user requirement(1/2)</vt:lpstr>
      <vt:lpstr>Collection and Analysis of user requirement(2/2)</vt:lpstr>
      <vt:lpstr>How to estimating mobile app development cost</vt:lpstr>
      <vt:lpstr>THANK YOU FOR YOUR KIND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CEF440 INTERNET PROGRAMMING AND MOBILE DEVELOPMENT</dc:title>
  <dc:creator>Jerry Ngulefac</dc:creator>
  <cp:lastModifiedBy>Jerry Ngulefac</cp:lastModifiedBy>
  <cp:revision>14</cp:revision>
  <dcterms:created xsi:type="dcterms:W3CDTF">2024-03-31T22:07:59Z</dcterms:created>
  <dcterms:modified xsi:type="dcterms:W3CDTF">2024-04-01T07:10:40Z</dcterms:modified>
</cp:coreProperties>
</file>