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8" r:id="rId6"/>
    <p:sldId id="261" r:id="rId7"/>
    <p:sldId id="262" r:id="rId8"/>
    <p:sldId id="278" r:id="rId9"/>
    <p:sldId id="283" r:id="rId10"/>
    <p:sldId id="279" r:id="rId11"/>
    <p:sldId id="263" r:id="rId12"/>
    <p:sldId id="280" r:id="rId13"/>
    <p:sldId id="281" r:id="rId14"/>
    <p:sldId id="282" r:id="rId15"/>
    <p:sldId id="284" r:id="rId16"/>
    <p:sldId id="274" r:id="rId17"/>
    <p:sldId id="285" r:id="rId18"/>
    <p:sldId id="287" r:id="rId19"/>
    <p:sldId id="286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7" autoAdjust="0"/>
    <p:restoredTop sz="93655" autoAdjust="0"/>
  </p:normalViewPr>
  <p:slideViewPr>
    <p:cSldViewPr snapToGrid="0">
      <p:cViewPr varScale="1">
        <p:scale>
          <a:sx n="40" d="100"/>
          <a:sy n="40" d="100"/>
        </p:scale>
        <p:origin x="36" y="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8998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7063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24500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840671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9714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196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78812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28699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41823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4766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5109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FBF5-FD97-4649-AE20-3D1D49646449}" type="datetimeFigureOut">
              <a:rPr lang="en-CM" smtClean="0"/>
              <a:t>30/04/2024</a:t>
            </a:fld>
            <a:endParaRPr lang="en-CM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EE60062-F7B6-4F28-BC02-A8D68E69B574}" type="slidenum">
              <a:rPr lang="en-CM" smtClean="0"/>
              <a:t>‹#›</a:t>
            </a:fld>
            <a:endParaRPr lang="en-CM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293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resources/success-metrics-examples" TargetMode="External"/><Relationship Id="rId2" Type="http://schemas.openxmlformats.org/officeDocument/2006/relationships/hyperlink" Target="https://asana.com/resources/goal-vs-objectiv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ana.com/resources/resource-management-plan" TargetMode="External"/><Relationship Id="rId5" Type="http://schemas.openxmlformats.org/officeDocument/2006/relationships/hyperlink" Target="https://asana.com/resources/communication-plan" TargetMode="External"/><Relationship Id="rId4" Type="http://schemas.openxmlformats.org/officeDocument/2006/relationships/hyperlink" Target="https://asana.com/resources/project-scope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6769-49F5-469D-BFF5-D58E4FE63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635" y="1354122"/>
            <a:ext cx="9541362" cy="2177082"/>
          </a:xfrm>
        </p:spPr>
        <p:txBody>
          <a:bodyPr>
            <a:normAutofit/>
          </a:bodyPr>
          <a:lstStyle/>
          <a:p>
            <a:r>
              <a:rPr lang="en-US" sz="4800" dirty="0"/>
              <a:t>CEF440: INTERNET PROGRAMMING AND MOBILE PROGRAMMING</a:t>
            </a:r>
            <a:endParaRPr lang="en-CM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07242-4FB7-4296-9E33-D7CD9A217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TASK II</a:t>
            </a:r>
            <a:r>
              <a:rPr lang="en-US" dirty="0"/>
              <a:t>: REQUIREMENT GATHERING</a:t>
            </a:r>
          </a:p>
          <a:p>
            <a:r>
              <a:rPr lang="en-US" dirty="0"/>
              <a:t>Presented by Group 11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655624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F2B-2AF6-48F0-B6CA-203EBD22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 process</a:t>
            </a:r>
            <a:br>
              <a:rPr lang="en-US" b="1" dirty="0"/>
            </a:b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Gathering Techniques(2/6)</a:t>
            </a:r>
            <a:endParaRPr lang="en-CM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4A800-61C9-4813-9A7B-59E21E3C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Conducting user interviews</a:t>
            </a:r>
            <a:r>
              <a:rPr lang="en-US" sz="1800" dirty="0"/>
              <a:t>:  Conducting one-on-one interviews with stakeholders allows for in-depth exploration of their needs, preferences, and challenges.</a:t>
            </a:r>
          </a:p>
        </p:txBody>
      </p:sp>
      <p:pic>
        <p:nvPicPr>
          <p:cNvPr id="2052" name="Picture 4" descr="Answer Common Job Interview Questions ...">
            <a:extLst>
              <a:ext uri="{FF2B5EF4-FFF2-40B4-BE49-F238E27FC236}">
                <a16:creationId xmlns:a16="http://schemas.microsoft.com/office/drawing/2014/main" id="{2135EF92-69EE-4C4D-A0A7-6D8BE5249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073" y="401053"/>
            <a:ext cx="7696264" cy="544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771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7CF-0F42-49C1-B1EF-77A97EC4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7037"/>
            <a:ext cx="9603275" cy="1049235"/>
          </a:xfrm>
        </p:spPr>
        <p:txBody>
          <a:bodyPr/>
          <a:lstStyle/>
          <a:p>
            <a:r>
              <a:rPr lang="en-US" b="1" dirty="0"/>
              <a:t>Requirement gathering process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419-81E7-4491-86FD-E97EA5C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Gathering Techniques(3/6)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Google Form Surveys: </a:t>
            </a:r>
            <a:r>
              <a:rPr lang="en-US" dirty="0"/>
              <a:t>We collected the following information and obtain some questions like:</a:t>
            </a:r>
          </a:p>
          <a:p>
            <a:pPr marL="457200" lvl="1" indent="0">
              <a:buNone/>
            </a:pPr>
            <a:r>
              <a:rPr lang="en-US" sz="2000" i="1" dirty="0"/>
              <a:t>Does your faculty currently has a student attendance system in place?</a:t>
            </a:r>
          </a:p>
          <a:p>
            <a:pPr marL="457200" lvl="1" indent="0">
              <a:buNone/>
            </a:pPr>
            <a:r>
              <a:rPr lang="en-US" sz="2000" i="1" dirty="0"/>
              <a:t>If yes, what type of system is currently used?</a:t>
            </a:r>
          </a:p>
          <a:p>
            <a:pPr marL="457200" lvl="1" indent="0">
              <a:buNone/>
            </a:pPr>
            <a:r>
              <a:rPr lang="en-US" sz="2000" i="1" dirty="0"/>
              <a:t>How satisfied are you with the system?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400415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89CA5-6A82-440D-8199-399BCC7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55" y="503761"/>
            <a:ext cx="2961967" cy="2406518"/>
          </a:xfrm>
        </p:spPr>
        <p:txBody>
          <a:bodyPr/>
          <a:lstStyle/>
          <a:p>
            <a:r>
              <a:rPr lang="en-US" dirty="0"/>
              <a:t>Sample question</a:t>
            </a:r>
            <a:endParaRPr lang="en-CM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0313A6-E59B-457D-AFDE-1A82FF8E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555" y="2910279"/>
            <a:ext cx="2961967" cy="2248181"/>
          </a:xfrm>
        </p:spPr>
        <p:txBody>
          <a:bodyPr/>
          <a:lstStyle/>
          <a:p>
            <a:r>
              <a:rPr lang="en-US" sz="2400" dirty="0"/>
              <a:t>How satisfied are you with the system?</a:t>
            </a:r>
          </a:p>
          <a:p>
            <a:endParaRPr lang="en-CM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531482-20AE-40F3-805E-15BBF9826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522" y="54582"/>
            <a:ext cx="9164983" cy="604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35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89CA5-6A82-440D-8199-399BCC7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55" y="503761"/>
            <a:ext cx="2961967" cy="2406518"/>
          </a:xfrm>
        </p:spPr>
        <p:txBody>
          <a:bodyPr/>
          <a:lstStyle/>
          <a:p>
            <a:r>
              <a:rPr lang="en-US" dirty="0"/>
              <a:t>Sample question</a:t>
            </a:r>
            <a:endParaRPr lang="en-CM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0313A6-E59B-457D-AFDE-1A82FF8E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555" y="2910279"/>
            <a:ext cx="2961967" cy="2248181"/>
          </a:xfrm>
        </p:spPr>
        <p:txBody>
          <a:bodyPr/>
          <a:lstStyle/>
          <a:p>
            <a:r>
              <a:rPr lang="en-US" sz="2400" dirty="0"/>
              <a:t>How well do you understand a biometric technology?</a:t>
            </a:r>
          </a:p>
          <a:p>
            <a:endParaRPr lang="en-CM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A38065E-3B97-4B5A-A76A-156F91784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>
          <a:xfrm>
            <a:off x="3220416" y="1"/>
            <a:ext cx="8971584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6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89CA5-6A82-440D-8199-399BCC750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555" y="503761"/>
            <a:ext cx="2961967" cy="2406518"/>
          </a:xfrm>
        </p:spPr>
        <p:txBody>
          <a:bodyPr/>
          <a:lstStyle/>
          <a:p>
            <a:r>
              <a:rPr lang="en-US" dirty="0"/>
              <a:t>Sample question</a:t>
            </a:r>
            <a:endParaRPr lang="en-CM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0313A6-E59B-457D-AFDE-1A82FF8E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555" y="2910279"/>
            <a:ext cx="2894169" cy="2248181"/>
          </a:xfrm>
        </p:spPr>
        <p:txBody>
          <a:bodyPr>
            <a:normAutofit/>
          </a:bodyPr>
          <a:lstStyle/>
          <a:p>
            <a:r>
              <a:rPr lang="en-US" sz="2400" dirty="0"/>
              <a:t>Would you like to receive training on a biometric attendance system?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F32A7E-F130-46A3-B8C4-CEC93D001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24" y="0"/>
            <a:ext cx="9040276" cy="60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1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7CF-0F42-49C1-B1EF-77A97EC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 process</a:t>
            </a:r>
            <a:br>
              <a:rPr lang="en-US" b="1" dirty="0"/>
            </a:b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Gathering Techniques(4/6)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419-81E7-4491-86FD-E97EA5C7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129" y="542301"/>
            <a:ext cx="6012470" cy="465882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M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030388-5987-4AD6-8B0E-4E478534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838571" cy="273008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Workshop: </a:t>
            </a:r>
            <a:r>
              <a:rPr lang="en-US" sz="2400" dirty="0"/>
              <a:t>Workshops are brainstorming sessions between developers and stakeholders.</a:t>
            </a:r>
            <a:endParaRPr lang="en-CM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E1A2A0-71BD-475F-B3F9-A736691F78C2}"/>
              </a:ext>
            </a:extLst>
          </p:cNvPr>
          <p:cNvGrpSpPr>
            <a:grpSpLocks/>
          </p:cNvGrpSpPr>
          <p:nvPr/>
        </p:nvGrpSpPr>
        <p:grpSpPr>
          <a:xfrm>
            <a:off x="4379494" y="320842"/>
            <a:ext cx="8726905" cy="5738185"/>
            <a:chOff x="407458" y="0"/>
            <a:chExt cx="3389313" cy="3276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0C1784-B15D-4A60-A9BE-5A7561BD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662" y="0"/>
              <a:ext cx="2981325" cy="2800350"/>
            </a:xfrm>
            <a:prstGeom prst="rect">
              <a:avLst/>
            </a:prstGeom>
          </p:spPr>
        </p:pic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C3FCFCF2-121E-45C5-9BF8-3BE7D7B1C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458" y="2838450"/>
              <a:ext cx="3389313" cy="4381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1238250" marR="633730" indent="-234950" algn="just">
                <a:lnSpc>
                  <a:spcPct val="110000"/>
                </a:lnSpc>
                <a:spcAft>
                  <a:spcPts val="25"/>
                </a:spcAft>
              </a:pPr>
              <a:r>
                <a:rPr lang="en-US" sz="1100" i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Fig: Vector image of stakeholders and developers at workshop.</a:t>
              </a:r>
              <a:endParaRPr lang="en-CM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238250" marR="633730" indent="-234950">
                <a:lnSpc>
                  <a:spcPct val="110000"/>
                </a:lnSpc>
                <a:spcAft>
                  <a:spcPts val="25"/>
                </a:spcAft>
              </a:pPr>
              <a:r>
                <a:rPr lang="en-CM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416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3072-F035-A63D-41C1-AA18B2AE944F}"/>
              </a:ext>
            </a:extLst>
          </p:cNvPr>
          <p:cNvSpPr txBox="1">
            <a:spLocks/>
          </p:cNvSpPr>
          <p:nvPr/>
        </p:nvSpPr>
        <p:spPr>
          <a:xfrm>
            <a:off x="558770" y="341257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Requirement gathering process</a:t>
            </a:r>
            <a:endParaRPr lang="en-CM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42F2D-931D-31BF-39B8-E8D80E3251A8}"/>
              </a:ext>
            </a:extLst>
          </p:cNvPr>
          <p:cNvSpPr txBox="1">
            <a:spLocks/>
          </p:cNvSpPr>
          <p:nvPr/>
        </p:nvSpPr>
        <p:spPr>
          <a:xfrm>
            <a:off x="787370" y="1390492"/>
            <a:ext cx="9603275" cy="3294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We were able to come up with requirements such as: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	Enrollment module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	Attendance recording module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	Reporting and Monitoring module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	Student conduct and performance module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83658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7CF-0F42-49C1-B1EF-77A97EC4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 process(3/5)</a:t>
            </a:r>
            <a:br>
              <a:rPr lang="en-US" b="1" dirty="0"/>
            </a:b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Gathering Techniques(5/6)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419-81E7-4491-86FD-E97EA5C7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128" y="-5795072"/>
            <a:ext cx="15875735" cy="1513484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M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030388-5987-4AD6-8B0E-4E478534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838571" cy="2406518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Shadowing: </a:t>
            </a:r>
            <a:r>
              <a:rPr lang="en-US" sz="2000" dirty="0"/>
              <a:t>shadowing is acting or putting yourself in another one position to mimic his/her views or reactions.</a:t>
            </a:r>
            <a:endParaRPr lang="en-CM" sz="2000" dirty="0"/>
          </a:p>
        </p:txBody>
      </p:sp>
      <p:pic>
        <p:nvPicPr>
          <p:cNvPr id="1026" name="Picture 2" descr="Lifelong Lessons Learned in a Day ...">
            <a:extLst>
              <a:ext uri="{FF2B5EF4-FFF2-40B4-BE49-F238E27FC236}">
                <a16:creationId xmlns:a16="http://schemas.microsoft.com/office/drawing/2014/main" id="{83304E1D-8EB8-49C4-B30E-78E4D3EC0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0"/>
            <a:ext cx="7519987" cy="6160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36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3072-F035-A63D-41C1-AA18B2AE944F}"/>
              </a:ext>
            </a:extLst>
          </p:cNvPr>
          <p:cNvSpPr txBox="1">
            <a:spLocks/>
          </p:cNvSpPr>
          <p:nvPr/>
        </p:nvSpPr>
        <p:spPr>
          <a:xfrm>
            <a:off x="558770" y="341257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Requirement gathering process</a:t>
            </a:r>
            <a:endParaRPr lang="en-CM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342F2D-931D-31BF-39B8-E8D80E3251A8}"/>
              </a:ext>
            </a:extLst>
          </p:cNvPr>
          <p:cNvSpPr txBox="1">
            <a:spLocks/>
          </p:cNvSpPr>
          <p:nvPr/>
        </p:nvSpPr>
        <p:spPr>
          <a:xfrm>
            <a:off x="787370" y="1390492"/>
            <a:ext cx="9603275" cy="3294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We were able to come up with requirements such as: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	Accompanying instructors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/>
              <a:t>	Following students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0971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07CF-0F42-49C1-B1EF-77A97EC4A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67037"/>
            <a:ext cx="9603275" cy="1049235"/>
          </a:xfrm>
        </p:spPr>
        <p:txBody>
          <a:bodyPr/>
          <a:lstStyle/>
          <a:p>
            <a:r>
              <a:rPr lang="en-US" b="1" dirty="0"/>
              <a:t>Requirement gathering process(3/5)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15419-81E7-4491-86FD-E97EA5C70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Gathering Techniques(6/6)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Competitive Analysis</a:t>
            </a:r>
            <a:r>
              <a:rPr lang="en-US" sz="2400" dirty="0"/>
              <a:t> we conducted benchmarking and competitive analysis to gather insights from existing solutions in the market.</a:t>
            </a:r>
          </a:p>
          <a:p>
            <a:pPr marL="0" indent="0">
              <a:buNone/>
            </a:pPr>
            <a:r>
              <a:rPr lang="en-US" sz="2400" dirty="0"/>
              <a:t>Some existing solutions in the market are:</a:t>
            </a:r>
          </a:p>
          <a:p>
            <a:pPr marL="0" indent="0">
              <a:buNone/>
            </a:pPr>
            <a:r>
              <a:rPr lang="en-US" sz="2400" dirty="0"/>
              <a:t>	Deputy</a:t>
            </a:r>
          </a:p>
          <a:p>
            <a:pPr marL="0" indent="0">
              <a:buNone/>
            </a:pPr>
            <a:r>
              <a:rPr lang="en-US" sz="2400" dirty="0"/>
              <a:t>	N-check</a:t>
            </a:r>
          </a:p>
          <a:p>
            <a:pPr marL="0" indent="0">
              <a:buNone/>
            </a:pPr>
            <a:r>
              <a:rPr lang="en-US" sz="2400" dirty="0"/>
              <a:t>	Master Soft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jibble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4292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77A4-3DBB-4AC3-BF2C-E4A1295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requirement gathering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3A35-6EEE-491C-B96E-642A0A6B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 gathering is the process of identifying your project’s exact requirements from start to finish.</a:t>
            </a:r>
          </a:p>
          <a:p>
            <a:pPr lvl="1"/>
            <a:r>
              <a:rPr lang="en-US" dirty="0"/>
              <a:t>How long will our project schedule be?</a:t>
            </a:r>
          </a:p>
          <a:p>
            <a:pPr lvl="1"/>
            <a:r>
              <a:rPr lang="en-US" dirty="0"/>
              <a:t>Who will be involved in the project?</a:t>
            </a:r>
          </a:p>
          <a:p>
            <a:pPr lvl="1"/>
            <a:r>
              <a:rPr lang="en-US" dirty="0"/>
              <a:t>What risks may we face in this project?</a:t>
            </a:r>
          </a:p>
          <a:p>
            <a:pPr lvl="1"/>
            <a:r>
              <a:rPr lang="en-US" dirty="0"/>
              <a:t>Studying the current system</a:t>
            </a:r>
          </a:p>
        </p:txBody>
      </p:sp>
    </p:spTree>
    <p:extLst>
      <p:ext uri="{BB962C8B-B14F-4D97-AF65-F5344CB8AC3E}">
        <p14:creationId xmlns:p14="http://schemas.microsoft.com/office/powerpoint/2010/main" val="244205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0768-7919-4836-BBE2-80B79646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553" y="1916272"/>
            <a:ext cx="9603275" cy="28019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/>
              <a:t>Requirement Documentation</a:t>
            </a:r>
          </a:p>
          <a:p>
            <a:pPr marL="0" indent="0">
              <a:buNone/>
            </a:pPr>
            <a:r>
              <a:rPr lang="en-US" dirty="0"/>
              <a:t>Documenting requirements is a crucial step in the software development process, ensuring that all stakeholders have a clear understanding of what needs to be built and how it will function.</a:t>
            </a:r>
            <a:endParaRPr lang="en-US" sz="2000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cases</a:t>
            </a:r>
          </a:p>
          <a:p>
            <a:r>
              <a:rPr lang="en-US" dirty="0"/>
              <a:t>User stories</a:t>
            </a:r>
            <a:endParaRPr lang="en-CM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0F8A97-DB15-2412-BB2B-410F6028DA53}"/>
              </a:ext>
            </a:extLst>
          </p:cNvPr>
          <p:cNvSpPr txBox="1">
            <a:spLocks/>
          </p:cNvSpPr>
          <p:nvPr/>
        </p:nvSpPr>
        <p:spPr>
          <a:xfrm>
            <a:off x="1130270" y="867037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Requirement gathering process</a:t>
            </a:r>
            <a:endParaRPr lang="en-CM" b="1" dirty="0"/>
          </a:p>
        </p:txBody>
      </p:sp>
    </p:spTree>
    <p:extLst>
      <p:ext uri="{BB962C8B-B14F-4D97-AF65-F5344CB8AC3E}">
        <p14:creationId xmlns:p14="http://schemas.microsoft.com/office/powerpoint/2010/main" val="284525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89BE0-592A-4AEA-AC3D-233F9617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0768-7919-4836-BBE2-80B79646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781712"/>
            <a:ext cx="9603275" cy="32945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By following these steps, you'll have a solid foundation of user needs and functionalities to guide the development of your biometric student attendance mobile app.</a:t>
            </a:r>
          </a:p>
        </p:txBody>
      </p:sp>
    </p:spTree>
    <p:extLst>
      <p:ext uri="{BB962C8B-B14F-4D97-AF65-F5344CB8AC3E}">
        <p14:creationId xmlns:p14="http://schemas.microsoft.com/office/powerpoint/2010/main" val="1015280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4EBC3-CB50-1978-D677-8450D5DC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3129945"/>
          </a:xfrm>
        </p:spPr>
        <p:txBody>
          <a:bodyPr/>
          <a:lstStyle/>
          <a:p>
            <a:pPr algn="ctr"/>
            <a:br>
              <a:rPr lang="en-GB" b="1" dirty="0"/>
            </a:br>
            <a:br>
              <a:rPr lang="en-GB" b="1" dirty="0"/>
            </a:br>
            <a:r>
              <a:rPr lang="en-GB" b="1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1269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1ACF-2078-484B-A806-6DD10164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Project Initiation document(PID) and PID Template(1/2)</a:t>
            </a:r>
            <a:endParaRPr lang="en-CM" b="1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669F2-8768-4B94-BE54-BD634AB3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project initiation document (PID) is a type of document that project managers create before they begin a project.</a:t>
            </a:r>
          </a:p>
          <a:p>
            <a:r>
              <a:rPr lang="en-CM" sz="2400" dirty="0">
                <a:solidFill>
                  <a:srgbClr val="2A2B2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en-CM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initiation document (PID) template is a reusable outline of a project initiation document.</a:t>
            </a:r>
            <a:r>
              <a:rPr lang="en-CM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67137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B0CB-D842-43C2-9657-653097E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B050"/>
                </a:solidFill>
              </a:rPr>
              <a:t>Project Initiation document(PID) and PID Template(2/2)</a:t>
            </a:r>
            <a:endParaRPr lang="en-CM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16FEC-9EB1-42DB-B600-E82F4CA30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i="1" u="sng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Why use the PID template</a:t>
            </a:r>
          </a:p>
          <a:p>
            <a:pPr lvl="1"/>
            <a:r>
              <a:rPr lang="en-CM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Establishes consistency across all projects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CM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Allows for customization for specific teams</a:t>
            </a:r>
            <a:r>
              <a:rPr lang="en-US" sz="20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lvl="1"/>
            <a:r>
              <a:rPr lang="en-CM" sz="20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Quickly provide context for stakeholders</a:t>
            </a:r>
            <a:endParaRPr lang="en-CM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88EA4-0845-4D1A-B5CE-6E2D068527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CM" sz="2400" b="1" i="1" u="sng" spc="-25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What’s included in a project initiation document template?</a:t>
            </a:r>
            <a:endParaRPr lang="en-US" sz="2400" b="1" i="1" u="sng" spc="-25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Project goals or objective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Success metrics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Project scope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Communication plan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CM" sz="1600" b="1" u="sng" dirty="0">
                <a:solidFill>
                  <a:srgbClr val="0D0E1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Resourcing strategy</a:t>
            </a:r>
            <a:endParaRPr lang="en-CM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01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176AE-B425-48CB-849C-ECCFC2DD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"/>
            <a:ext cx="12192000" cy="61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8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ECBB9-4A6D-4C67-B771-67BDFA84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36B4-8A2D-4836-BF78-E8F08F88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Identify stakeholders</a:t>
            </a:r>
          </a:p>
          <a:p>
            <a:pPr lvl="1"/>
            <a:r>
              <a:rPr lang="en-US" sz="2400" i="1" dirty="0"/>
              <a:t>Administration</a:t>
            </a:r>
          </a:p>
          <a:p>
            <a:pPr lvl="1"/>
            <a:r>
              <a:rPr lang="en-US" sz="2400" i="1" dirty="0"/>
              <a:t>Teachers</a:t>
            </a:r>
          </a:p>
          <a:p>
            <a:pPr lvl="1"/>
            <a:r>
              <a:rPr lang="en-US" sz="2400" i="1" dirty="0"/>
              <a:t>Students</a:t>
            </a:r>
          </a:p>
          <a:p>
            <a:pPr lvl="1"/>
            <a:r>
              <a:rPr lang="en-US" sz="2400" i="1" dirty="0"/>
              <a:t>IT Department</a:t>
            </a:r>
          </a:p>
        </p:txBody>
      </p:sp>
    </p:spTree>
    <p:extLst>
      <p:ext uri="{BB962C8B-B14F-4D97-AF65-F5344CB8AC3E}">
        <p14:creationId xmlns:p14="http://schemas.microsoft.com/office/powerpoint/2010/main" val="111358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7F2B-2AF6-48F0-B6CA-203EBD22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gathering</a:t>
            </a:r>
            <a:endParaRPr lang="en-CM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C0D4-D6F2-48A9-9A0C-960591C5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Paper-Based Questionnaires</a:t>
            </a:r>
            <a:r>
              <a:rPr lang="en-US" dirty="0"/>
              <a:t>:  Questionnaires are an effective tool for gathering data from a large sample of stakeholders in a structured manner.</a:t>
            </a:r>
          </a:p>
          <a:p>
            <a:r>
              <a:rPr lang="en-US" dirty="0"/>
              <a:t>There are many considerations to be made such as:</a:t>
            </a:r>
          </a:p>
          <a:p>
            <a:pPr lvl="1"/>
            <a:r>
              <a:rPr lang="en-US" sz="2000" dirty="0"/>
              <a:t>Developing a clear and concise set of questions that are relevant to the research objectives.</a:t>
            </a:r>
          </a:p>
          <a:p>
            <a:pPr lvl="1"/>
            <a:r>
              <a:rPr lang="en-US" sz="2000" dirty="0"/>
              <a:t>Choosing the appropriate distribution channels based on the target audience which is the paper-based questionnaire.</a:t>
            </a:r>
          </a:p>
          <a:p>
            <a:r>
              <a:rPr lang="en-US" sz="2200" dirty="0"/>
              <a:t>Below is a sample questionnaire answered for our Biometric attendance system.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7C7B3-0424-4D21-A813-BFFBF02D44CC}"/>
              </a:ext>
            </a:extLst>
          </p:cNvPr>
          <p:cNvSpPr txBox="1"/>
          <p:nvPr/>
        </p:nvSpPr>
        <p:spPr>
          <a:xfrm>
            <a:off x="1458455" y="1554186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Gathering Techniques(1/6)</a:t>
            </a:r>
          </a:p>
        </p:txBody>
      </p:sp>
    </p:spTree>
    <p:extLst>
      <p:ext uri="{BB962C8B-B14F-4D97-AF65-F5344CB8AC3E}">
        <p14:creationId xmlns:p14="http://schemas.microsoft.com/office/powerpoint/2010/main" val="83177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679BE6-A4D2-4F5C-A870-35134505094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/>
          <a:stretch/>
        </p:blipFill>
        <p:spPr bwMode="auto">
          <a:xfrm>
            <a:off x="0" y="0"/>
            <a:ext cx="12256167" cy="61601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0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4C6227-2D84-4590-B444-E659B22D17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181" r="-1364"/>
          <a:stretch/>
        </p:blipFill>
        <p:spPr>
          <a:xfrm rot="16200000">
            <a:off x="2999873" y="-3064043"/>
            <a:ext cx="6192253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6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588</TotalTime>
  <Words>624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Rockwell</vt:lpstr>
      <vt:lpstr>Times New Roman</vt:lpstr>
      <vt:lpstr>Gallery</vt:lpstr>
      <vt:lpstr>CEF440: INTERNET PROGRAMMING AND MOBILE PROGRAMMING</vt:lpstr>
      <vt:lpstr>What is requirement gathering</vt:lpstr>
      <vt:lpstr>Project Initiation document(PID) and PID Template(1/2)</vt:lpstr>
      <vt:lpstr>Project Initiation document(PID) and PID Template(2/2)</vt:lpstr>
      <vt:lpstr>PowerPoint Presentation</vt:lpstr>
      <vt:lpstr>Requirement gathering</vt:lpstr>
      <vt:lpstr>Requirement gathering</vt:lpstr>
      <vt:lpstr>PowerPoint Presentation</vt:lpstr>
      <vt:lpstr>PowerPoint Presentation</vt:lpstr>
      <vt:lpstr>Requirement gathering process  Gathering Techniques(2/6)</vt:lpstr>
      <vt:lpstr>Requirement gathering process</vt:lpstr>
      <vt:lpstr>Sample question</vt:lpstr>
      <vt:lpstr>Sample question</vt:lpstr>
      <vt:lpstr>Sample question</vt:lpstr>
      <vt:lpstr>Requirement gathering process  Gathering Techniques(4/6)</vt:lpstr>
      <vt:lpstr>PowerPoint Presentation</vt:lpstr>
      <vt:lpstr>Requirement gathering process(3/5)  Gathering Techniques(5/6)</vt:lpstr>
      <vt:lpstr>PowerPoint Presentation</vt:lpstr>
      <vt:lpstr>Requirement gathering process(3/5)</vt:lpstr>
      <vt:lpstr>PowerPoint Presentation</vt:lpstr>
      <vt:lpstr>Conclusion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CEF440: INTERNET PROGRAMMING AND MOBILE PROGRAMMING</dc:title>
  <dc:creator>Jerry Ngulefac</dc:creator>
  <cp:lastModifiedBy>Jerry Ngulefac</cp:lastModifiedBy>
  <cp:revision>30</cp:revision>
  <dcterms:created xsi:type="dcterms:W3CDTF">2024-04-22T12:32:24Z</dcterms:created>
  <dcterms:modified xsi:type="dcterms:W3CDTF">2024-04-30T07:53:23Z</dcterms:modified>
</cp:coreProperties>
</file>