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1" r:id="rId1"/>
  </p:sldMasterIdLst>
  <p:sldIdLst>
    <p:sldId id="256" r:id="rId2"/>
    <p:sldId id="257" r:id="rId3"/>
    <p:sldId id="269" r:id="rId4"/>
    <p:sldId id="270" r:id="rId5"/>
    <p:sldId id="259" r:id="rId6"/>
    <p:sldId id="260" r:id="rId7"/>
    <p:sldId id="272" r:id="rId8"/>
    <p:sldId id="273" r:id="rId9"/>
    <p:sldId id="277" r:id="rId10"/>
    <p:sldId id="274" r:id="rId11"/>
    <p:sldId id="276" r:id="rId12"/>
    <p:sldId id="278" r:id="rId13"/>
    <p:sldId id="279" r:id="rId14"/>
    <p:sldId id="263" r:id="rId15"/>
    <p:sldId id="266" r:id="rId16"/>
    <p:sldId id="280" r:id="rId17"/>
    <p:sldId id="268" r:id="rId18"/>
    <p:sldId id="264" r:id="rId19"/>
    <p:sldId id="265" r:id="rId20"/>
    <p:sldId id="262" r:id="rId21"/>
    <p:sldId id="261" r:id="rId22"/>
    <p:sldId id="271" r:id="rId23"/>
    <p:sldId id="258"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20135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3717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67729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45624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BCAD085-E8A6-8845-BD4E-CB4CCA059FC4}" type="datetimeFigureOut">
              <a:rPr lang="en-US" smtClean="0"/>
              <a:t>9/1/2025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66690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BCAD085-E8A6-8845-BD4E-CB4CCA059FC4}" type="datetimeFigureOut">
              <a:rPr lang="en-US" smtClean="0"/>
              <a:t>9/1/2025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2582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BCAD085-E8A6-8845-BD4E-CB4CCA059FC4}" type="datetimeFigureOut">
              <a:rPr lang="en-US" smtClean="0"/>
              <a:t>9/1/2025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360480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43516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86440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4572000" y="0"/>
            <a:ext cx="457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chemeClr val="tx1">
                    <a:lumMod val="85000"/>
                    <a:lumOff val="1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BCAD085-E8A6-8845-BD4E-CB4CCA059FC4}" type="datetimeFigureOut">
              <a:rPr lang="en-US" smtClean="0"/>
              <a:t>9/1/2025</a:t>
            </a:fld>
            <a:endParaRPr 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6605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0"/>
            <a:ext cx="4576573" cy="6858000"/>
          </a:xfrm>
          <a:solidFill>
            <a:schemeClr val="bg1"/>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chemeClr val="tx1">
                    <a:lumMod val="85000"/>
                    <a:lumOff val="1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BCAD085-E8A6-8845-BD4E-CB4CCA059FC4}" type="datetimeFigureOut">
              <a:rPr lang="en-US" smtClean="0"/>
              <a:t>9/1/2025</a:t>
            </a:fld>
            <a:endParaRPr 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chemeClr val="tx1">
                    <a:alpha val="70000"/>
                  </a:schemeClr>
                </a:solidFill>
              </a:defRPr>
            </a:lvl1pPr>
          </a:lstStyle>
          <a:p>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25158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045" y="964692"/>
            <a:ext cx="5937755"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5BCAD085-E8A6-8845-BD4E-CB4CCA059FC4}" type="datetimeFigureOut">
              <a:rPr lang="en-US" smtClean="0"/>
              <a:t>9/1/2025</a:t>
            </a:fld>
            <a:endParaRPr 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71461508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defTabSz="914400" rtl="0" eaLnBrk="1" latinLnBrk="0" hangingPunct="1">
        <a:lnSpc>
          <a:spcPct val="90000"/>
        </a:lnSpc>
        <a:spcBef>
          <a:spcPct val="0"/>
        </a:spcBef>
        <a:buNone/>
        <a:defRPr sz="26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3016" y="1501841"/>
            <a:ext cx="7972934" cy="1499456"/>
          </a:xfrm>
        </p:spPr>
        <p:txBody>
          <a:bodyPr/>
          <a:lstStyle/>
          <a:p>
            <a:r>
              <a:rPr dirty="0"/>
              <a:t>Customer Churn Analysis</a:t>
            </a:r>
          </a:p>
        </p:txBody>
      </p:sp>
      <p:sp>
        <p:nvSpPr>
          <p:cNvPr id="3" name="Subtitle 2"/>
          <p:cNvSpPr>
            <a:spLocks noGrp="1"/>
          </p:cNvSpPr>
          <p:nvPr>
            <p:ph type="subTitle" idx="1"/>
          </p:nvPr>
        </p:nvSpPr>
        <p:spPr>
          <a:xfrm>
            <a:off x="1039760" y="3429000"/>
            <a:ext cx="7359445" cy="685800"/>
          </a:xfrm>
        </p:spPr>
        <p:txBody>
          <a:bodyPr>
            <a:normAutofit fontScale="92500"/>
          </a:bodyPr>
          <a:lstStyle/>
          <a:p>
            <a:r>
              <a:rPr lang="en-US" sz="3600" dirty="0"/>
              <a:t>N Jhansi mahalakshmi</a:t>
            </a:r>
            <a:r>
              <a:rPr sz="3600" dirty="0"/>
              <a:t> | Internship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994C0-1E89-C5B7-16E6-9038C42E73AB}"/>
              </a:ext>
            </a:extLst>
          </p:cNvPr>
          <p:cNvSpPr>
            <a:spLocks noGrp="1"/>
          </p:cNvSpPr>
          <p:nvPr>
            <p:ph type="ctrTitle"/>
          </p:nvPr>
        </p:nvSpPr>
        <p:spPr>
          <a:xfrm>
            <a:off x="1211968" y="442602"/>
            <a:ext cx="6939520" cy="935094"/>
          </a:xfrm>
        </p:spPr>
        <p:txBody>
          <a:bodyPr/>
          <a:lstStyle/>
          <a:p>
            <a:r>
              <a:rPr lang="en-US" dirty="0"/>
              <a:t>Eda graphs</a:t>
            </a:r>
            <a:endParaRPr lang="en-IN" dirty="0"/>
          </a:p>
        </p:txBody>
      </p:sp>
      <p:sp>
        <p:nvSpPr>
          <p:cNvPr id="3" name="Subtitle 2">
            <a:extLst>
              <a:ext uri="{FF2B5EF4-FFF2-40B4-BE49-F238E27FC236}">
                <a16:creationId xmlns:a16="http://schemas.microsoft.com/office/drawing/2014/main" id="{D3EAA2E6-BB52-0814-5B38-3796C331172D}"/>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040B6A7E-2BA8-CD8B-A297-F54E50D691D9}"/>
              </a:ext>
            </a:extLst>
          </p:cNvPr>
          <p:cNvPicPr>
            <a:picLocks noChangeAspect="1"/>
          </p:cNvPicPr>
          <p:nvPr/>
        </p:nvPicPr>
        <p:blipFill>
          <a:blip r:embed="rId2"/>
          <a:stretch>
            <a:fillRect/>
          </a:stretch>
        </p:blipFill>
        <p:spPr>
          <a:xfrm>
            <a:off x="536448" y="1513505"/>
            <a:ext cx="8241792" cy="5168944"/>
          </a:xfrm>
          <a:prstGeom prst="rect">
            <a:avLst/>
          </a:prstGeom>
        </p:spPr>
      </p:pic>
    </p:spTree>
    <p:extLst>
      <p:ext uri="{BB962C8B-B14F-4D97-AF65-F5344CB8AC3E}">
        <p14:creationId xmlns:p14="http://schemas.microsoft.com/office/powerpoint/2010/main" val="2437026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230245-6E87-2D41-26B5-E4FEE4196FD3}"/>
              </a:ext>
            </a:extLst>
          </p:cNvPr>
          <p:cNvPicPr>
            <a:picLocks noChangeAspect="1"/>
          </p:cNvPicPr>
          <p:nvPr/>
        </p:nvPicPr>
        <p:blipFill>
          <a:blip r:embed="rId2"/>
          <a:stretch>
            <a:fillRect/>
          </a:stretch>
        </p:blipFill>
        <p:spPr>
          <a:xfrm>
            <a:off x="219456" y="835224"/>
            <a:ext cx="8656320" cy="5187552"/>
          </a:xfrm>
          <a:prstGeom prst="rect">
            <a:avLst/>
          </a:prstGeom>
        </p:spPr>
      </p:pic>
    </p:spTree>
    <p:extLst>
      <p:ext uri="{BB962C8B-B14F-4D97-AF65-F5344CB8AC3E}">
        <p14:creationId xmlns:p14="http://schemas.microsoft.com/office/powerpoint/2010/main" val="3627208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68827-EB68-B77C-1486-A8342CDF57E1}"/>
              </a:ext>
            </a:extLst>
          </p:cNvPr>
          <p:cNvSpPr>
            <a:spLocks noGrp="1"/>
          </p:cNvSpPr>
          <p:nvPr>
            <p:ph type="ctrTitle"/>
          </p:nvPr>
        </p:nvSpPr>
        <p:spPr>
          <a:xfrm>
            <a:off x="1102240" y="293784"/>
            <a:ext cx="6939520" cy="971778"/>
          </a:xfrm>
        </p:spPr>
        <p:txBody>
          <a:bodyPr/>
          <a:lstStyle/>
          <a:p>
            <a:r>
              <a:rPr lang="en-IN" dirty="0"/>
              <a:t>insights</a:t>
            </a:r>
          </a:p>
        </p:txBody>
      </p:sp>
      <p:sp>
        <p:nvSpPr>
          <p:cNvPr id="4" name="Rectangle 1">
            <a:extLst>
              <a:ext uri="{FF2B5EF4-FFF2-40B4-BE49-F238E27FC236}">
                <a16:creationId xmlns:a16="http://schemas.microsoft.com/office/drawing/2014/main" id="{A0D8B3E2-F8C2-AC6A-677F-AE1644CAFE07}"/>
              </a:ext>
            </a:extLst>
          </p:cNvPr>
          <p:cNvSpPr>
            <a:spLocks noGrp="1" noChangeArrowheads="1"/>
          </p:cNvSpPr>
          <p:nvPr>
            <p:ph type="subTitle" idx="1"/>
          </p:nvPr>
        </p:nvSpPr>
        <p:spPr bwMode="auto">
          <a:xfrm>
            <a:off x="1102240" y="1560469"/>
            <a:ext cx="676700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Churn Trends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Customers with </a:t>
            </a:r>
            <a:r>
              <a:rPr kumimoji="0" lang="en-US" altLang="en-US" sz="1800" b="1" i="0" u="none" strike="noStrike" cap="none" normalizeH="0" baseline="0" dirty="0">
                <a:ln>
                  <a:noFill/>
                </a:ln>
                <a:solidFill>
                  <a:schemeClr val="tx1"/>
                </a:solidFill>
                <a:effectLst/>
                <a:latin typeface="Arial" panose="020B0604020202020204" pitchFamily="34" charset="0"/>
              </a:rPr>
              <a:t>month-to-month contracts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higher     monthly charges</a:t>
            </a:r>
            <a:r>
              <a:rPr kumimoji="0" lang="en-US" altLang="en-US" sz="1800" b="0" i="0" u="none" strike="noStrike" cap="none" normalizeH="0" baseline="0" dirty="0">
                <a:ln>
                  <a:noFill/>
                </a:ln>
                <a:solidFill>
                  <a:schemeClr val="tx1"/>
                </a:solidFill>
                <a:effectLst/>
                <a:latin typeface="Arial" panose="020B0604020202020204" pitchFamily="34" charset="0"/>
              </a:rPr>
              <a:t> are more likely to churn.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Low tenure groups</a:t>
            </a:r>
            <a:r>
              <a:rPr kumimoji="0" lang="en-US" altLang="en-US" sz="1800" b="0" i="0" u="none" strike="noStrike" cap="none" normalizeH="0" baseline="0" dirty="0">
                <a:ln>
                  <a:noFill/>
                </a:ln>
                <a:solidFill>
                  <a:schemeClr val="tx1"/>
                </a:solidFill>
                <a:effectLst/>
                <a:latin typeface="Arial" panose="020B0604020202020204" pitchFamily="34" charset="0"/>
              </a:rPr>
              <a:t> (0–12 months) and </a:t>
            </a:r>
            <a:r>
              <a:rPr kumimoji="0" lang="en-US" altLang="en-US" sz="1800" b="1" i="0" u="none" strike="noStrike" cap="none" normalizeH="0" baseline="0" dirty="0">
                <a:ln>
                  <a:noFill/>
                </a:ln>
                <a:solidFill>
                  <a:schemeClr val="tx1"/>
                </a:solidFill>
                <a:effectLst/>
                <a:latin typeface="Arial" panose="020B0604020202020204" pitchFamily="34" charset="0"/>
              </a:rPr>
              <a:t>high-risk payment types</a:t>
            </a:r>
            <a:r>
              <a:rPr kumimoji="0" lang="en-US" altLang="en-US" sz="1800" b="0" i="0" u="none" strike="noStrike" cap="none" normalizeH="0" baseline="0" dirty="0">
                <a:ln>
                  <a:noFill/>
                </a:ln>
                <a:solidFill>
                  <a:schemeClr val="tx1"/>
                </a:solidFill>
                <a:effectLst/>
                <a:latin typeface="Arial" panose="020B0604020202020204" pitchFamily="34" charset="0"/>
              </a:rPr>
              <a:t> are associated with higher churn.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Churn is </a:t>
            </a:r>
            <a:r>
              <a:rPr kumimoji="0" lang="en-US" altLang="en-US" sz="1800" b="1" i="0" u="none" strike="noStrike" cap="none" normalizeH="0" baseline="0" dirty="0">
                <a:ln>
                  <a:noFill/>
                </a:ln>
                <a:solidFill>
                  <a:schemeClr val="tx1"/>
                </a:solidFill>
                <a:effectLst/>
                <a:latin typeface="Arial" panose="020B0604020202020204" pitchFamily="34" charset="0"/>
              </a:rPr>
              <a:t>fairly balanced across genders</a:t>
            </a:r>
            <a:r>
              <a:rPr kumimoji="0" lang="en-US" altLang="en-US" sz="1800" b="0" i="0" u="none" strike="noStrike" cap="none" normalizeH="0" baseline="0" dirty="0">
                <a:ln>
                  <a:noFill/>
                </a:ln>
                <a:solidFill>
                  <a:schemeClr val="tx1"/>
                </a:solidFill>
                <a:effectLst/>
                <a:latin typeface="Arial" panose="020B0604020202020204" pitchFamily="34" charset="0"/>
              </a:rPr>
              <a:t> but slightly higher among </a:t>
            </a:r>
            <a:r>
              <a:rPr kumimoji="0" lang="en-US" altLang="en-US" sz="1800" b="1" i="0" u="none" strike="noStrike" cap="none" normalizeH="0" baseline="0" dirty="0">
                <a:ln>
                  <a:noFill/>
                </a:ln>
                <a:solidFill>
                  <a:schemeClr val="tx1"/>
                </a:solidFill>
                <a:effectLst/>
                <a:latin typeface="Arial" panose="020B0604020202020204" pitchFamily="34" charset="0"/>
              </a:rPr>
              <a:t>new customers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A9841C8B-F550-7615-380A-FF43D64EAEB0}"/>
              </a:ext>
            </a:extLst>
          </p:cNvPr>
          <p:cNvSpPr txBox="1"/>
          <p:nvPr/>
        </p:nvSpPr>
        <p:spPr>
          <a:xfrm>
            <a:off x="1102240" y="4045035"/>
            <a:ext cx="6939520" cy="203132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Revenue Impact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Total revenue lost due to churn is </a:t>
            </a:r>
            <a:r>
              <a:rPr kumimoji="0" lang="en-US" altLang="en-US" sz="1800" b="1" i="0" u="none" strike="noStrike" cap="none" normalizeH="0" baseline="0" dirty="0">
                <a:ln>
                  <a:noFill/>
                </a:ln>
                <a:solidFill>
                  <a:schemeClr val="tx1"/>
                </a:solidFill>
                <a:effectLst/>
                <a:latin typeface="Arial" panose="020B0604020202020204" pitchFamily="34" charset="0"/>
              </a:rPr>
              <a:t>139.12K</a:t>
            </a:r>
            <a:r>
              <a:rPr kumimoji="0" lang="en-US" altLang="en-US" sz="1800" b="0" i="0" u="none" strike="noStrike" cap="none" normalizeH="0" baseline="0" dirty="0">
                <a:ln>
                  <a:noFill/>
                </a:ln>
                <a:solidFill>
                  <a:schemeClr val="tx1"/>
                </a:solidFill>
                <a:effectLst/>
                <a:latin typeface="Arial" panose="020B0604020202020204" pitchFamily="34" charset="0"/>
              </a:rPr>
              <a:t>, with </a:t>
            </a:r>
            <a:r>
              <a:rPr kumimoji="0" lang="en-US" altLang="en-US" sz="1800" b="1" i="0" u="none" strike="noStrike" cap="none" normalizeH="0" baseline="0" dirty="0">
                <a:ln>
                  <a:noFill/>
                </a:ln>
                <a:solidFill>
                  <a:schemeClr val="tx1"/>
                </a:solidFill>
                <a:effectLst/>
                <a:latin typeface="Arial" panose="020B0604020202020204" pitchFamily="34" charset="0"/>
              </a:rPr>
              <a:t>1869 customers churned</a:t>
            </a:r>
            <a:r>
              <a:rPr kumimoji="0" lang="en-US" altLang="en-US" sz="1800" b="0" i="0" u="none" strike="noStrike" cap="none" normalizeH="0" baseline="0" dirty="0">
                <a:ln>
                  <a:noFill/>
                </a:ln>
                <a:solidFill>
                  <a:schemeClr val="tx1"/>
                </a:solidFill>
                <a:effectLst/>
                <a:latin typeface="Arial" panose="020B0604020202020204" pitchFamily="34" charset="0"/>
              </a:rPr>
              <a:t>, indicating a significant revenue risk.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Average monthly revenue is higher in </a:t>
            </a:r>
            <a:r>
              <a:rPr kumimoji="0" lang="en-US" altLang="en-US" sz="1800" b="1" i="0" u="none" strike="noStrike" cap="none" normalizeH="0" baseline="0" dirty="0">
                <a:ln>
                  <a:noFill/>
                </a:ln>
                <a:solidFill>
                  <a:schemeClr val="tx1"/>
                </a:solidFill>
                <a:effectLst/>
                <a:latin typeface="Arial" panose="020B0604020202020204" pitchFamily="34" charset="0"/>
              </a:rPr>
              <a:t>month-to-month contracts</a:t>
            </a:r>
            <a:r>
              <a:rPr kumimoji="0" lang="en-US" altLang="en-US" sz="1800" b="0" i="0" u="none" strike="noStrike" cap="none" normalizeH="0" baseline="0" dirty="0">
                <a:ln>
                  <a:noFill/>
                </a:ln>
                <a:solidFill>
                  <a:schemeClr val="tx1"/>
                </a:solidFill>
                <a:effectLst/>
                <a:latin typeface="Arial" panose="020B0604020202020204" pitchFamily="34" charset="0"/>
              </a:rPr>
              <a:t>, so losing these customers has a disproportionate revenue impact.</a:t>
            </a:r>
          </a:p>
        </p:txBody>
      </p:sp>
    </p:spTree>
    <p:extLst>
      <p:ext uri="{BB962C8B-B14F-4D97-AF65-F5344CB8AC3E}">
        <p14:creationId xmlns:p14="http://schemas.microsoft.com/office/powerpoint/2010/main" val="1656117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727B1A-1504-357F-2ACB-4C947E449D5D}"/>
              </a:ext>
            </a:extLst>
          </p:cNvPr>
          <p:cNvSpPr txBox="1"/>
          <p:nvPr/>
        </p:nvSpPr>
        <p:spPr>
          <a:xfrm>
            <a:off x="386080" y="1193795"/>
            <a:ext cx="8371840" cy="424731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Risk and Protection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Customers without </a:t>
            </a:r>
            <a:r>
              <a:rPr kumimoji="0" lang="en-US" altLang="en-US" sz="1800" b="1" i="0" u="none" strike="noStrike" cap="none" normalizeH="0" baseline="0" dirty="0">
                <a:ln>
                  <a:noFill/>
                </a:ln>
                <a:solidFill>
                  <a:schemeClr val="tx1"/>
                </a:solidFill>
                <a:effectLst/>
                <a:latin typeface="Arial" panose="020B0604020202020204" pitchFamily="34" charset="0"/>
              </a:rPr>
              <a:t>protection plans</a:t>
            </a:r>
            <a:r>
              <a:rPr kumimoji="0" lang="en-US" altLang="en-US" sz="1800" b="0" i="0" u="none" strike="noStrike" cap="none" normalizeH="0" baseline="0" dirty="0">
                <a:ln>
                  <a:noFill/>
                </a:ln>
                <a:solidFill>
                  <a:schemeClr val="tx1"/>
                </a:solidFill>
                <a:effectLst/>
                <a:latin typeface="Arial" panose="020B0604020202020204" pitchFamily="34" charset="0"/>
              </a:rPr>
              <a:t> or </a:t>
            </a:r>
            <a:r>
              <a:rPr kumimoji="0" lang="en-US" altLang="en-US" sz="1800" b="1" i="0" u="none" strike="noStrike" cap="none" normalizeH="0" baseline="0" dirty="0">
                <a:ln>
                  <a:noFill/>
                </a:ln>
                <a:solidFill>
                  <a:schemeClr val="tx1"/>
                </a:solidFill>
                <a:effectLst/>
                <a:latin typeface="Arial" panose="020B0604020202020204" pitchFamily="34" charset="0"/>
              </a:rPr>
              <a:t>high-risk payment methods</a:t>
            </a:r>
            <a:r>
              <a:rPr kumimoji="0" lang="en-US" altLang="en-US" sz="1800" b="0" i="0" u="none" strike="noStrike" cap="none" normalizeH="0" baseline="0" dirty="0">
                <a:ln>
                  <a:noFill/>
                </a:ln>
                <a:solidFill>
                  <a:schemeClr val="tx1"/>
                </a:solidFill>
                <a:effectLst/>
                <a:latin typeface="Arial" panose="020B0604020202020204" pitchFamily="34" charset="0"/>
              </a:rPr>
              <a:t> are more prone to churn.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High-risk category</a:t>
            </a:r>
            <a:r>
              <a:rPr kumimoji="0" lang="en-US" altLang="en-US" sz="1800" b="0" i="0" u="none" strike="noStrike" cap="none" normalizeH="0" baseline="0" dirty="0">
                <a:ln>
                  <a:noFill/>
                </a:ln>
                <a:solidFill>
                  <a:schemeClr val="tx1"/>
                </a:solidFill>
                <a:effectLst/>
                <a:latin typeface="Arial" panose="020B0604020202020204" pitchFamily="34" charset="0"/>
              </a:rPr>
              <a:t> has fewer customers but a </a:t>
            </a:r>
            <a:r>
              <a:rPr kumimoji="0" lang="en-US" altLang="en-US" sz="1800" b="1" i="0" u="none" strike="noStrike" cap="none" normalizeH="0" baseline="0" dirty="0">
                <a:ln>
                  <a:noFill/>
                </a:ln>
                <a:solidFill>
                  <a:schemeClr val="tx1"/>
                </a:solidFill>
                <a:effectLst/>
                <a:latin typeface="Arial" panose="020B0604020202020204" pitchFamily="34" charset="0"/>
              </a:rPr>
              <a:t>higher churn rate</a:t>
            </a:r>
            <a:r>
              <a:rPr kumimoji="0" lang="en-US" altLang="en-US" sz="1800" b="0" i="0" u="none" strike="noStrike" cap="none" normalizeH="0" baseline="0" dirty="0">
                <a:ln>
                  <a:noFill/>
                </a:ln>
                <a:solidFill>
                  <a:schemeClr val="tx1"/>
                </a:solidFill>
                <a:effectLst/>
                <a:latin typeface="Arial" panose="020B0604020202020204" pitchFamily="34" charset="0"/>
              </a:rPr>
              <a:t> than the low-risk segment.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Service and Usage Insights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Customers using </a:t>
            </a:r>
            <a:r>
              <a:rPr kumimoji="0" lang="en-US" altLang="en-US" sz="1800" b="1" i="0" u="none" strike="noStrike" cap="none" normalizeH="0" baseline="0" dirty="0">
                <a:ln>
                  <a:noFill/>
                </a:ln>
                <a:solidFill>
                  <a:schemeClr val="tx1"/>
                </a:solidFill>
                <a:effectLst/>
                <a:latin typeface="Arial" panose="020B0604020202020204" pitchFamily="34" charset="0"/>
              </a:rPr>
              <a:t>fewer services</a:t>
            </a:r>
            <a:r>
              <a:rPr kumimoji="0" lang="en-US" altLang="en-US" sz="1800" b="0" i="0" u="none" strike="noStrike" cap="none" normalizeH="0" baseline="0" dirty="0">
                <a:ln>
                  <a:noFill/>
                </a:ln>
                <a:solidFill>
                  <a:schemeClr val="tx1"/>
                </a:solidFill>
                <a:effectLst/>
                <a:latin typeface="Arial" panose="020B0604020202020204" pitchFamily="34" charset="0"/>
              </a:rPr>
              <a:t> are more likely to churn.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Streaming movies and multiple services usage</a:t>
            </a:r>
            <a:r>
              <a:rPr kumimoji="0" lang="en-US" altLang="en-US" sz="1800" b="0" i="0" u="none" strike="noStrike" cap="none" normalizeH="0" baseline="0" dirty="0">
                <a:ln>
                  <a:noFill/>
                </a:ln>
                <a:solidFill>
                  <a:schemeClr val="tx1"/>
                </a:solidFill>
                <a:effectLst/>
                <a:latin typeface="Arial" panose="020B0604020202020204" pitchFamily="34" charset="0"/>
              </a:rPr>
              <a:t> seems to slightly reduce churn, implying service engagement lowers churn probability.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Demographic and Payment Method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Customers using </a:t>
            </a:r>
            <a:r>
              <a:rPr kumimoji="0" lang="en-US" altLang="en-US" sz="1800" b="1" i="0" u="none" strike="noStrike" cap="none" normalizeH="0" baseline="0" dirty="0">
                <a:ln>
                  <a:noFill/>
                </a:ln>
                <a:solidFill>
                  <a:schemeClr val="tx1"/>
                </a:solidFill>
                <a:effectLst/>
                <a:latin typeface="Arial" panose="020B0604020202020204" pitchFamily="34" charset="0"/>
              </a:rPr>
              <a:t>electronic checks</a:t>
            </a:r>
            <a:r>
              <a:rPr kumimoji="0" lang="en-US" altLang="en-US" sz="1800" b="0" i="0" u="none" strike="noStrike" cap="none" normalizeH="0" baseline="0" dirty="0">
                <a:ln>
                  <a:noFill/>
                </a:ln>
                <a:solidFill>
                  <a:schemeClr val="tx1"/>
                </a:solidFill>
                <a:effectLst/>
                <a:latin typeface="Arial" panose="020B0604020202020204" pitchFamily="34" charset="0"/>
              </a:rPr>
              <a:t> or </a:t>
            </a:r>
            <a:r>
              <a:rPr kumimoji="0" lang="en-US" altLang="en-US" sz="1800" b="1" i="0" u="none" strike="noStrike" cap="none" normalizeH="0" baseline="0" dirty="0">
                <a:ln>
                  <a:noFill/>
                </a:ln>
                <a:solidFill>
                  <a:schemeClr val="tx1"/>
                </a:solidFill>
                <a:effectLst/>
                <a:latin typeface="Arial" panose="020B0604020202020204" pitchFamily="34" charset="0"/>
              </a:rPr>
              <a:t>no paperless billing</a:t>
            </a:r>
            <a:r>
              <a:rPr kumimoji="0" lang="en-US" altLang="en-US" sz="1800" b="0" i="0" u="none" strike="noStrike" cap="none" normalizeH="0" baseline="0" dirty="0">
                <a:ln>
                  <a:noFill/>
                </a:ln>
                <a:solidFill>
                  <a:schemeClr val="tx1"/>
                </a:solidFill>
                <a:effectLst/>
                <a:latin typeface="Arial" panose="020B0604020202020204" pitchFamily="34" charset="0"/>
              </a:rPr>
              <a:t> have higher churn.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Family status impacts churn: customers with </a:t>
            </a:r>
            <a:r>
              <a:rPr kumimoji="0" lang="en-US" altLang="en-US" sz="1800" b="1" i="0" u="none" strike="noStrike" cap="none" normalizeH="0" baseline="0" dirty="0">
                <a:ln>
                  <a:noFill/>
                </a:ln>
                <a:solidFill>
                  <a:schemeClr val="tx1"/>
                </a:solidFill>
                <a:effectLst/>
                <a:latin typeface="Arial" panose="020B0604020202020204" pitchFamily="34" charset="0"/>
              </a:rPr>
              <a:t>no family</a:t>
            </a:r>
            <a:r>
              <a:rPr kumimoji="0" lang="en-US" altLang="en-US" sz="1800" b="0" i="0" u="none" strike="noStrike" cap="none" normalizeH="0" baseline="0" dirty="0">
                <a:ln>
                  <a:noFill/>
                </a:ln>
                <a:solidFill>
                  <a:schemeClr val="tx1"/>
                </a:solidFill>
                <a:effectLst/>
                <a:latin typeface="Arial" panose="020B0604020202020204" pitchFamily="34" charset="0"/>
              </a:rPr>
              <a:t> are more likely to leave</a:t>
            </a:r>
          </a:p>
        </p:txBody>
      </p:sp>
    </p:spTree>
    <p:extLst>
      <p:ext uri="{BB962C8B-B14F-4D97-AF65-F5344CB8AC3E}">
        <p14:creationId xmlns:p14="http://schemas.microsoft.com/office/powerpoint/2010/main" val="2634510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Churn Drivers</a:t>
            </a:r>
          </a:p>
        </p:txBody>
      </p:sp>
      <p:sp>
        <p:nvSpPr>
          <p:cNvPr id="3" name="Content Placeholder 2"/>
          <p:cNvSpPr>
            <a:spLocks noGrp="1"/>
          </p:cNvSpPr>
          <p:nvPr>
            <p:ph idx="1"/>
          </p:nvPr>
        </p:nvSpPr>
        <p:spPr/>
        <p:txBody>
          <a:bodyPr/>
          <a:lstStyle/>
          <a:p>
            <a:r>
              <a:t>Short Tenure customers more likely to churn.</a:t>
            </a:r>
          </a:p>
          <a:p>
            <a:r>
              <a:t>Month-to-Month contract customers have high churn rates.</a:t>
            </a:r>
          </a:p>
          <a:p>
            <a:r>
              <a:t>High monthly charges correlated with churn.</a:t>
            </a:r>
          </a:p>
          <a:p>
            <a:r>
              <a:t>Customers without tech support or online security churn more.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Insights</a:t>
            </a:r>
          </a:p>
        </p:txBody>
      </p:sp>
      <p:sp>
        <p:nvSpPr>
          <p:cNvPr id="3" name="Content Placeholder 2"/>
          <p:cNvSpPr>
            <a:spLocks noGrp="1"/>
          </p:cNvSpPr>
          <p:nvPr>
            <p:ph idx="1"/>
          </p:nvPr>
        </p:nvSpPr>
        <p:spPr/>
        <p:txBody>
          <a:bodyPr/>
          <a:lstStyle/>
          <a:p>
            <a:r>
              <a:t>Month-to-Month contracts are high churn risk.</a:t>
            </a:r>
          </a:p>
          <a:p>
            <a:r>
              <a:t>Senior citizens have higher churn probability.</a:t>
            </a:r>
          </a:p>
          <a:p>
            <a:r>
              <a:t>High service charges increase likelihood of churn.</a:t>
            </a:r>
          </a:p>
          <a:p>
            <a:r>
              <a:t>Value-added services (e.g., tech support) reduce churn risk.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6A82-560E-8146-B62A-1FCDADDCEC9E}"/>
              </a:ext>
            </a:extLst>
          </p:cNvPr>
          <p:cNvSpPr>
            <a:spLocks noGrp="1"/>
          </p:cNvSpPr>
          <p:nvPr>
            <p:ph type="ctrTitle"/>
          </p:nvPr>
        </p:nvSpPr>
        <p:spPr>
          <a:xfrm>
            <a:off x="1102240" y="442602"/>
            <a:ext cx="6939520" cy="715638"/>
          </a:xfrm>
        </p:spPr>
        <p:txBody>
          <a:bodyPr>
            <a:normAutofit fontScale="90000"/>
          </a:bodyPr>
          <a:lstStyle/>
          <a:p>
            <a:r>
              <a:rPr lang="en-IN" dirty="0"/>
              <a:t>Business recommendations</a:t>
            </a:r>
          </a:p>
        </p:txBody>
      </p:sp>
      <p:sp>
        <p:nvSpPr>
          <p:cNvPr id="3" name="Subtitle 2">
            <a:extLst>
              <a:ext uri="{FF2B5EF4-FFF2-40B4-BE49-F238E27FC236}">
                <a16:creationId xmlns:a16="http://schemas.microsoft.com/office/drawing/2014/main" id="{B3700B50-A6E9-82DD-BD79-D93E87CB64A7}"/>
              </a:ext>
            </a:extLst>
          </p:cNvPr>
          <p:cNvSpPr>
            <a:spLocks noGrp="1"/>
          </p:cNvSpPr>
          <p:nvPr>
            <p:ph type="subTitle" idx="1"/>
          </p:nvPr>
        </p:nvSpPr>
        <p:spPr>
          <a:xfrm>
            <a:off x="216311" y="1541174"/>
            <a:ext cx="8770374" cy="5134929"/>
          </a:xfrm>
        </p:spPr>
        <p:txBody>
          <a:bodyPr>
            <a:normAutofit fontScale="25000" lnSpcReduction="20000"/>
          </a:bodyPr>
          <a:lstStyle/>
          <a:p>
            <a:pPr algn="just"/>
            <a:r>
              <a:rPr lang="en-US" sz="7200" b="1" dirty="0"/>
              <a:t>Retention Strategies</a:t>
            </a:r>
          </a:p>
          <a:p>
            <a:pPr marL="685800" indent="-685800" algn="just">
              <a:buFontTx/>
              <a:buChar char="-"/>
            </a:pPr>
            <a:r>
              <a:rPr lang="en-US" sz="7200" dirty="0"/>
              <a:t>Offer loyalty programs or discounts for month-to-month and new customers.</a:t>
            </a:r>
          </a:p>
          <a:p>
            <a:pPr marL="685800" indent="-685800" algn="just">
              <a:buFontTx/>
              <a:buChar char="-"/>
            </a:pPr>
            <a:r>
              <a:rPr lang="en-US" sz="7200" dirty="0"/>
              <a:t>Promote protection plans and bundled services to reduce churn among medium/high-risk segments.</a:t>
            </a:r>
          </a:p>
          <a:p>
            <a:pPr algn="just"/>
            <a:r>
              <a:rPr lang="en-US" sz="7200" b="1" dirty="0"/>
              <a:t>Predictive Churn Model</a:t>
            </a:r>
          </a:p>
          <a:p>
            <a:pPr marL="685800" indent="-685800" algn="just">
              <a:buFontTx/>
              <a:buChar char="-"/>
            </a:pPr>
            <a:r>
              <a:rPr lang="en-US" sz="7200" dirty="0"/>
              <a:t>Build a machine learning model incorporating tenure, risk score, payment method, services used, and contract type to predict churn probability.</a:t>
            </a:r>
          </a:p>
          <a:p>
            <a:pPr marL="685800" indent="-685800" algn="just">
              <a:buFontTx/>
              <a:buChar char="-"/>
            </a:pPr>
            <a:r>
              <a:rPr lang="en-US" sz="7200" dirty="0"/>
              <a:t> Prioritize interventions based on high-risk customers with high revenue potential.</a:t>
            </a:r>
          </a:p>
          <a:p>
            <a:pPr algn="just"/>
            <a:r>
              <a:rPr lang="en-US" sz="7200" b="1" dirty="0"/>
              <a:t>Customer Engagement Initiatives</a:t>
            </a:r>
          </a:p>
          <a:p>
            <a:pPr marL="685800" indent="-685800" algn="just">
              <a:buFontTx/>
              <a:buChar char="-"/>
            </a:pPr>
            <a:r>
              <a:rPr lang="en-US" sz="7200" dirty="0"/>
              <a:t>Target low-service users with engagement campaigns (upsell streaming, device protection, tech support).</a:t>
            </a:r>
          </a:p>
          <a:p>
            <a:pPr marL="685800" indent="-685800" algn="just">
              <a:buFontTx/>
              <a:buChar char="-"/>
            </a:pPr>
            <a:r>
              <a:rPr lang="en-US" sz="7200" dirty="0"/>
              <a:t>Implement automated alerts for accounts showing high-risk behaviors (payment delays, low engagement).</a:t>
            </a:r>
          </a:p>
          <a:p>
            <a:pPr algn="just"/>
            <a:r>
              <a:rPr lang="en-US" sz="7200" b="1" dirty="0"/>
              <a:t>Revenue Forecasting</a:t>
            </a:r>
          </a:p>
          <a:p>
            <a:pPr marL="685800" indent="-685800" algn="just">
              <a:buFontTx/>
              <a:buChar char="-"/>
            </a:pPr>
            <a:r>
              <a:rPr lang="en-US" sz="7200" dirty="0"/>
              <a:t>Combine churn probability with average monthly revenue to estimate future revenue at risk, enabling proactive retention campaigns.</a:t>
            </a:r>
          </a:p>
          <a:p>
            <a:pPr marL="685800" indent="-685800" algn="l">
              <a:buFontTx/>
              <a:buChar char="-"/>
            </a:pPr>
            <a:endParaRPr lang="en-US" sz="5600" dirty="0"/>
          </a:p>
          <a:p>
            <a:pPr algn="l"/>
            <a:endParaRPr lang="en-IN" dirty="0"/>
          </a:p>
        </p:txBody>
      </p:sp>
    </p:spTree>
    <p:extLst>
      <p:ext uri="{BB962C8B-B14F-4D97-AF65-F5344CB8AC3E}">
        <p14:creationId xmlns:p14="http://schemas.microsoft.com/office/powerpoint/2010/main" val="2706782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Churn analysis highlights key drivers of customer attrition.</a:t>
            </a:r>
          </a:p>
          <a:p>
            <a:r>
              <a:t>Predictive modeling enables proactive retention strategies.</a:t>
            </a:r>
          </a:p>
          <a:p>
            <a:r>
              <a:t>Future work: Deploy churn prediction model in production environment.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Modeling Approach</a:t>
            </a:r>
          </a:p>
        </p:txBody>
      </p:sp>
      <p:sp>
        <p:nvSpPr>
          <p:cNvPr id="3" name="Content Placeholder 2"/>
          <p:cNvSpPr>
            <a:spLocks noGrp="1"/>
          </p:cNvSpPr>
          <p:nvPr>
            <p:ph idx="1"/>
          </p:nvPr>
        </p:nvSpPr>
        <p:spPr/>
        <p:txBody>
          <a:bodyPr/>
          <a:lstStyle/>
          <a:p>
            <a:r>
              <a:t>Machine Learning models tested:</a:t>
            </a:r>
          </a:p>
          <a:p>
            <a:r>
              <a:t>- Logistic Regression</a:t>
            </a:r>
          </a:p>
          <a:p>
            <a:r>
              <a:t>- Random Forest Classifier</a:t>
            </a:r>
          </a:p>
          <a:p>
            <a:r>
              <a:t>- XGBoost</a:t>
            </a:r>
          </a:p>
          <a:p>
            <a:r>
              <a:t>Best model selected based on accuracy &amp; ROC-AUC.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Evaluation Metrics</a:t>
            </a:r>
          </a:p>
        </p:txBody>
      </p:sp>
      <p:sp>
        <p:nvSpPr>
          <p:cNvPr id="3" name="Content Placeholder 2"/>
          <p:cNvSpPr>
            <a:spLocks noGrp="1"/>
          </p:cNvSpPr>
          <p:nvPr>
            <p:ph idx="1"/>
          </p:nvPr>
        </p:nvSpPr>
        <p:spPr/>
        <p:txBody>
          <a:bodyPr/>
          <a:lstStyle/>
          <a:p>
            <a:r>
              <a:t>Accuracy, Precision, Recall, F1-score used for evaluation.</a:t>
            </a:r>
          </a:p>
          <a:p>
            <a:r>
              <a:t>ROC-AUC curve compared for models.</a:t>
            </a:r>
          </a:p>
          <a:p>
            <a:r>
              <a:t>Random Forest achieved highest performance (~82% accuracy).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a:xfrm>
            <a:off x="757084" y="2439390"/>
            <a:ext cx="7659329" cy="3745100"/>
          </a:xfrm>
        </p:spPr>
        <p:txBody>
          <a:bodyPr>
            <a:noAutofit/>
          </a:bodyPr>
          <a:lstStyle/>
          <a:p>
            <a:pPr algn="just"/>
            <a:r>
              <a:rPr sz="1600" dirty="0"/>
              <a:t>Customer churn refers to the percentage of customers who stop using a company’s service during a given period.</a:t>
            </a:r>
          </a:p>
          <a:p>
            <a:pPr algn="just"/>
            <a:r>
              <a:rPr sz="1600" dirty="0"/>
              <a:t>It is a critical metric for businesses to monitor customer retention and growth.</a:t>
            </a:r>
            <a:endParaRPr lang="en-US" sz="1600" dirty="0"/>
          </a:p>
          <a:p>
            <a:pPr algn="just"/>
            <a:r>
              <a:rPr lang="en-US" sz="1600" dirty="0"/>
              <a:t>Customer churn analysis involves studying the rate and reasons why telecom customers discontinue their service over a period. </a:t>
            </a:r>
          </a:p>
          <a:p>
            <a:pPr algn="just"/>
            <a:r>
              <a:rPr lang="en-US" sz="1600" dirty="0"/>
              <a:t>This analysis helps us understand patterns and factors causing customer loss, such as network issues, pricing, or service dissatisfaction. By uncovering these insights, the company can build targeted strategies to improve customer retention, enhance service quality, and boost long-term profitability.</a:t>
            </a:r>
          </a:p>
          <a:p>
            <a:pPr algn="just"/>
            <a:r>
              <a:rPr lang="en-US" sz="1600" dirty="0"/>
              <a:t>In this presentation, we will explore key churn metrics, identify main drivers behind customer departures, and recommend data-driven actions to reduce churn and grow our customer base. </a:t>
            </a:r>
            <a:endParaRPr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Churn Rate Calculation</a:t>
            </a:r>
          </a:p>
        </p:txBody>
      </p:sp>
      <p:sp>
        <p:nvSpPr>
          <p:cNvPr id="3" name="Content Placeholder 2"/>
          <p:cNvSpPr>
            <a:spLocks noGrp="1"/>
          </p:cNvSpPr>
          <p:nvPr>
            <p:ph idx="1"/>
          </p:nvPr>
        </p:nvSpPr>
        <p:spPr/>
        <p:txBody>
          <a:bodyPr/>
          <a:lstStyle/>
          <a:p>
            <a:r>
              <a:t>Churn Rate = (Customers Lost ÷ Total Customers) × 100</a:t>
            </a:r>
          </a:p>
          <a:p>
            <a:r>
              <a:t>Example Result: ~26.5% churn rate in dataset.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Exploratory Data Analysis (EDA)</a:t>
            </a:r>
          </a:p>
        </p:txBody>
      </p:sp>
      <p:sp>
        <p:nvSpPr>
          <p:cNvPr id="3" name="Content Placeholder 2"/>
          <p:cNvSpPr>
            <a:spLocks noGrp="1"/>
          </p:cNvSpPr>
          <p:nvPr>
            <p:ph idx="1"/>
          </p:nvPr>
        </p:nvSpPr>
        <p:spPr/>
        <p:txBody>
          <a:bodyPr/>
          <a:lstStyle/>
          <a:p>
            <a:r>
              <a:t>Analyzed churn distribution across gender, tenure, contract type, and payment methods.</a:t>
            </a:r>
          </a:p>
          <a:p>
            <a:r>
              <a:t>Visualized churn trends using charts and plots.</a:t>
            </a:r>
          </a:p>
          <a:p>
            <a:r>
              <a:t>Identified high-risk customer segments.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CB861-2972-A43E-A04E-F3DCCC76CC52}"/>
              </a:ext>
            </a:extLst>
          </p:cNvPr>
          <p:cNvSpPr>
            <a:spLocks noGrp="1"/>
          </p:cNvSpPr>
          <p:nvPr>
            <p:ph type="title"/>
          </p:nvPr>
        </p:nvSpPr>
        <p:spPr/>
        <p:txBody>
          <a:bodyPr/>
          <a:lstStyle/>
          <a:p>
            <a:r>
              <a:rPr lang="en-US" dirty="0"/>
              <a:t>To do</a:t>
            </a:r>
            <a:endParaRPr lang="en-IN" dirty="0"/>
          </a:p>
        </p:txBody>
      </p:sp>
      <p:sp>
        <p:nvSpPr>
          <p:cNvPr id="3" name="Content Placeholder 2">
            <a:extLst>
              <a:ext uri="{FF2B5EF4-FFF2-40B4-BE49-F238E27FC236}">
                <a16:creationId xmlns:a16="http://schemas.microsoft.com/office/drawing/2014/main" id="{40B103FE-43F3-E406-4991-C75AF22A582B}"/>
              </a:ext>
            </a:extLst>
          </p:cNvPr>
          <p:cNvSpPr>
            <a:spLocks noGrp="1"/>
          </p:cNvSpPr>
          <p:nvPr>
            <p:ph sz="half" idx="1"/>
          </p:nvPr>
        </p:nvSpPr>
        <p:spPr/>
        <p:txBody>
          <a:bodyPr/>
          <a:lstStyle/>
          <a:p>
            <a:r>
              <a:rPr lang="en-US" dirty="0"/>
              <a:t>Source of dataset</a:t>
            </a:r>
          </a:p>
          <a:p>
            <a:r>
              <a:rPr lang="en-US" strike="sngStrike" dirty="0"/>
              <a:t>Feature engineering</a:t>
            </a:r>
          </a:p>
          <a:p>
            <a:r>
              <a:rPr lang="en-US" strike="sngStrike" dirty="0"/>
              <a:t>Sample columns</a:t>
            </a:r>
          </a:p>
          <a:p>
            <a:r>
              <a:rPr lang="en-US" strike="sngStrike" dirty="0"/>
              <a:t>Data cleaning</a:t>
            </a:r>
          </a:p>
          <a:p>
            <a:r>
              <a:rPr lang="en-US" strike="sngStrike" dirty="0" err="1"/>
              <a:t>Kpi</a:t>
            </a:r>
            <a:endParaRPr lang="en-US" strike="sngStrike" dirty="0"/>
          </a:p>
          <a:p>
            <a:pPr marL="0" indent="0">
              <a:buNone/>
            </a:pPr>
            <a:endParaRPr lang="en-US" dirty="0"/>
          </a:p>
          <a:p>
            <a:endParaRPr lang="en-US" dirty="0"/>
          </a:p>
          <a:p>
            <a:endParaRPr lang="en-IN" dirty="0"/>
          </a:p>
        </p:txBody>
      </p:sp>
      <p:sp>
        <p:nvSpPr>
          <p:cNvPr id="4" name="Content Placeholder 3">
            <a:extLst>
              <a:ext uri="{FF2B5EF4-FFF2-40B4-BE49-F238E27FC236}">
                <a16:creationId xmlns:a16="http://schemas.microsoft.com/office/drawing/2014/main" id="{EA2CEEBA-D46A-5880-DE4B-74A45BA060A3}"/>
              </a:ext>
            </a:extLst>
          </p:cNvPr>
          <p:cNvSpPr>
            <a:spLocks noGrp="1"/>
          </p:cNvSpPr>
          <p:nvPr>
            <p:ph sz="half" idx="2"/>
          </p:nvPr>
        </p:nvSpPr>
        <p:spPr/>
        <p:txBody>
          <a:bodyPr/>
          <a:lstStyle/>
          <a:p>
            <a:r>
              <a:rPr lang="en-US" dirty="0" err="1"/>
              <a:t>Ml</a:t>
            </a:r>
            <a:r>
              <a:rPr lang="en-US" dirty="0"/>
              <a:t> model+ accuracy metrics</a:t>
            </a:r>
          </a:p>
          <a:p>
            <a:endParaRPr lang="en-IN" dirty="0"/>
          </a:p>
        </p:txBody>
      </p:sp>
    </p:spTree>
    <p:extLst>
      <p:ext uri="{BB962C8B-B14F-4D97-AF65-F5344CB8AC3E}">
        <p14:creationId xmlns:p14="http://schemas.microsoft.com/office/powerpoint/2010/main" val="2104350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a:t>
            </a:r>
          </a:p>
        </p:txBody>
      </p:sp>
      <p:sp>
        <p:nvSpPr>
          <p:cNvPr id="3" name="Content Placeholder 2"/>
          <p:cNvSpPr>
            <a:spLocks noGrp="1"/>
          </p:cNvSpPr>
          <p:nvPr>
            <p:ph idx="1"/>
          </p:nvPr>
        </p:nvSpPr>
        <p:spPr/>
        <p:txBody>
          <a:bodyPr/>
          <a:lstStyle/>
          <a:p>
            <a:r>
              <a:rPr dirty="0"/>
              <a:t>Understand customer churn behavior.</a:t>
            </a:r>
          </a:p>
          <a:p>
            <a:r>
              <a:rPr dirty="0"/>
              <a:t>Identify top churn drivers.</a:t>
            </a:r>
          </a:p>
          <a:p>
            <a:r>
              <a:rPr dirty="0"/>
              <a:t>Build predictive models for churn forecasting.</a:t>
            </a:r>
            <a:endParaRPr lang="en-US" dirty="0"/>
          </a:p>
          <a:p>
            <a:r>
              <a:rPr lang="en-IN" dirty="0"/>
              <a:t>Segment Customers.</a:t>
            </a:r>
          </a:p>
          <a:p>
            <a:r>
              <a:rPr lang="en-IN" dirty="0"/>
              <a:t>Maximize profitability.</a:t>
            </a:r>
            <a:endParaRPr dirty="0"/>
          </a:p>
          <a:p>
            <a:r>
              <a:rPr dirty="0"/>
              <a:t>Provide actionable recommendations to reduce churn.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3FC53-66D2-E46F-1AC7-F469D76071E6}"/>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9E9D8F26-59B2-D093-9F51-4724EBD4C7BF}"/>
              </a:ext>
            </a:extLst>
          </p:cNvPr>
          <p:cNvSpPr>
            <a:spLocks noGrp="1"/>
          </p:cNvSpPr>
          <p:nvPr>
            <p:ph idx="1"/>
          </p:nvPr>
        </p:nvSpPr>
        <p:spPr>
          <a:xfrm>
            <a:off x="953729" y="2638045"/>
            <a:ext cx="7236542" cy="3101983"/>
          </a:xfrm>
        </p:spPr>
        <p:txBody>
          <a:bodyPr>
            <a:normAutofit fontScale="85000" lnSpcReduction="20000"/>
          </a:bodyPr>
          <a:lstStyle/>
          <a:p>
            <a:pPr algn="just"/>
            <a:r>
              <a:rPr lang="en-US" dirty="0"/>
              <a:t>Understand the churn rate: Measure how many customers discontinue telecom services during a specific period.</a:t>
            </a:r>
          </a:p>
          <a:p>
            <a:pPr algn="just"/>
            <a:r>
              <a:rPr lang="en-US" dirty="0"/>
              <a:t>Identify key drivers: Discover the main factors that cause customers to leave, such as pricing, network issues, billing problems, or customer service.</a:t>
            </a:r>
          </a:p>
          <a:p>
            <a:pPr algn="just"/>
            <a:r>
              <a:rPr lang="en-US" dirty="0"/>
              <a:t>Segment customers: Differentiate customer groups by demographics, service plans, usage patterns, and tenure to target retention efforts effectively.</a:t>
            </a:r>
          </a:p>
          <a:p>
            <a:pPr algn="just"/>
            <a:r>
              <a:rPr lang="en-US" dirty="0"/>
              <a:t>Predict churn: Use data analytics and machine learning models to identify customers at high risk of leaving before they actually churn.</a:t>
            </a:r>
          </a:p>
          <a:p>
            <a:pPr algn="just"/>
            <a:r>
              <a:rPr lang="en-US" dirty="0"/>
              <a:t>Recommend actions: Propose strategies to reduce churn by improving service quality, customizing offers, enhancing customer support, and optimizing pricing plans.</a:t>
            </a:r>
          </a:p>
          <a:p>
            <a:pPr algn="just"/>
            <a:r>
              <a:rPr lang="en-US" dirty="0"/>
              <a:t>Maximize profitability: Focus especially on retaining high-value customers to minimize revenue loss and improve lifetime customer value.</a:t>
            </a:r>
          </a:p>
          <a:p>
            <a:pPr algn="just"/>
            <a:endParaRPr lang="en-IN" dirty="0"/>
          </a:p>
        </p:txBody>
      </p:sp>
    </p:spTree>
    <p:extLst>
      <p:ext uri="{BB962C8B-B14F-4D97-AF65-F5344CB8AC3E}">
        <p14:creationId xmlns:p14="http://schemas.microsoft.com/office/powerpoint/2010/main" val="1974698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E1F09-F118-9B8C-F0B3-7B40B4C1A3EC}"/>
              </a:ext>
            </a:extLst>
          </p:cNvPr>
          <p:cNvSpPr>
            <a:spLocks noGrp="1"/>
          </p:cNvSpPr>
          <p:nvPr>
            <p:ph type="title"/>
          </p:nvPr>
        </p:nvSpPr>
        <p:spPr/>
        <p:txBody>
          <a:bodyPr/>
          <a:lstStyle/>
          <a:p>
            <a:r>
              <a:rPr lang="en-US" dirty="0"/>
              <a:t>Business understanding</a:t>
            </a:r>
            <a:endParaRPr lang="en-IN" dirty="0"/>
          </a:p>
        </p:txBody>
      </p:sp>
      <p:sp>
        <p:nvSpPr>
          <p:cNvPr id="3" name="Content Placeholder 2">
            <a:extLst>
              <a:ext uri="{FF2B5EF4-FFF2-40B4-BE49-F238E27FC236}">
                <a16:creationId xmlns:a16="http://schemas.microsoft.com/office/drawing/2014/main" id="{78C682CD-0CE6-FE2B-AAE9-0364394C9056}"/>
              </a:ext>
            </a:extLst>
          </p:cNvPr>
          <p:cNvSpPr>
            <a:spLocks noGrp="1"/>
          </p:cNvSpPr>
          <p:nvPr>
            <p:ph idx="1"/>
          </p:nvPr>
        </p:nvSpPr>
        <p:spPr>
          <a:xfrm>
            <a:off x="1203709" y="2406397"/>
            <a:ext cx="7196579" cy="3970019"/>
          </a:xfrm>
        </p:spPr>
        <p:txBody>
          <a:bodyPr>
            <a:noAutofit/>
          </a:bodyPr>
          <a:lstStyle/>
          <a:p>
            <a:pPr algn="just"/>
            <a:r>
              <a:rPr lang="en-US" sz="1400" dirty="0"/>
              <a:t>Retaining existing customers is 5 times cheaper than acquiring new ones.</a:t>
            </a:r>
          </a:p>
          <a:p>
            <a:pPr algn="just"/>
            <a:r>
              <a:rPr lang="en-US" sz="1400" dirty="0"/>
              <a:t>Customer churn directly impacts revenue and profitability.</a:t>
            </a:r>
          </a:p>
          <a:p>
            <a:pPr algn="just"/>
            <a:r>
              <a:rPr lang="en-US" sz="1400" dirty="0"/>
              <a:t>Churn analysis helps to:</a:t>
            </a:r>
          </a:p>
          <a:p>
            <a:pPr lvl="1" algn="just"/>
            <a:r>
              <a:rPr lang="en-US" sz="1400" dirty="0"/>
              <a:t>Identify customers who are at risk of leaving.</a:t>
            </a:r>
          </a:p>
          <a:p>
            <a:pPr lvl="1" algn="just"/>
            <a:r>
              <a:rPr lang="en-US" sz="1400" dirty="0"/>
              <a:t>Understand the reasons behind customer departures.</a:t>
            </a:r>
          </a:p>
          <a:p>
            <a:pPr lvl="1" algn="just"/>
            <a:r>
              <a:rPr lang="en-US" sz="1400" dirty="0"/>
              <a:t>Design effective retention strategies tailored to specific customer segments.</a:t>
            </a:r>
          </a:p>
          <a:p>
            <a:pPr lvl="1" algn="just"/>
            <a:r>
              <a:rPr lang="en-US" sz="1400" dirty="0"/>
              <a:t>Prioritize high-value customers for focused engagement.</a:t>
            </a:r>
          </a:p>
          <a:p>
            <a:pPr lvl="1" algn="just"/>
            <a:r>
              <a:rPr lang="en-US" sz="1400" dirty="0"/>
              <a:t>Optimize marketing and service efforts to reduce unnecessary costs.</a:t>
            </a:r>
          </a:p>
          <a:p>
            <a:pPr lvl="1" algn="just"/>
            <a:r>
              <a:rPr lang="en-US" sz="1400" dirty="0"/>
              <a:t>Enhance customer satisfaction and brand loyalty.</a:t>
            </a:r>
          </a:p>
          <a:p>
            <a:pPr lvl="1" algn="just"/>
            <a:r>
              <a:rPr lang="en-US" sz="1400" dirty="0"/>
              <a:t>Predict future revenue losses and take proactive action.</a:t>
            </a:r>
          </a:p>
          <a:p>
            <a:pPr lvl="1" algn="just"/>
            <a:r>
              <a:rPr lang="en-US" sz="1400" dirty="0"/>
              <a:t>Boost long-term revenue and increase customer lifetime value through improved retention.</a:t>
            </a:r>
          </a:p>
          <a:p>
            <a:pPr algn="just"/>
            <a:endParaRPr lang="en-IN" sz="1400" dirty="0"/>
          </a:p>
        </p:txBody>
      </p:sp>
    </p:spTree>
    <p:extLst>
      <p:ext uri="{BB962C8B-B14F-4D97-AF65-F5344CB8AC3E}">
        <p14:creationId xmlns:p14="http://schemas.microsoft.com/office/powerpoint/2010/main" val="1976532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045" y="370332"/>
            <a:ext cx="5937755" cy="1188720"/>
          </a:xfrm>
        </p:spPr>
        <p:txBody>
          <a:bodyPr/>
          <a:lstStyle/>
          <a:p>
            <a:r>
              <a:rPr dirty="0"/>
              <a:t>Dataset Overview</a:t>
            </a:r>
          </a:p>
        </p:txBody>
      </p:sp>
      <p:sp>
        <p:nvSpPr>
          <p:cNvPr id="3" name="Content Placeholder 2"/>
          <p:cNvSpPr>
            <a:spLocks noGrp="1"/>
          </p:cNvSpPr>
          <p:nvPr>
            <p:ph idx="1"/>
          </p:nvPr>
        </p:nvSpPr>
        <p:spPr>
          <a:xfrm>
            <a:off x="462117" y="1275072"/>
            <a:ext cx="8386916" cy="4307856"/>
          </a:xfrm>
        </p:spPr>
        <p:txBody>
          <a:bodyPr>
            <a:noAutofit/>
          </a:bodyPr>
          <a:lstStyle/>
          <a:p>
            <a:pPr marL="0" indent="0" algn="just">
              <a:buNone/>
            </a:pPr>
            <a:endParaRPr lang="en-US" dirty="0"/>
          </a:p>
          <a:p>
            <a:pPr algn="just"/>
            <a:r>
              <a:rPr lang="en-IN" b="1" dirty="0"/>
              <a:t>Source:</a:t>
            </a:r>
            <a:r>
              <a:rPr lang="en-IN" dirty="0"/>
              <a:t> [Telco Customer Churn dataset / CRM data]</a:t>
            </a:r>
          </a:p>
          <a:p>
            <a:pPr algn="just"/>
            <a:r>
              <a:rPr lang="en-IN" b="1" dirty="0"/>
              <a:t>Size:</a:t>
            </a:r>
            <a:r>
              <a:rPr lang="en-IN" dirty="0"/>
              <a:t> 7,043 customers, 21 attributes</a:t>
            </a:r>
          </a:p>
          <a:p>
            <a:pPr algn="just"/>
            <a:r>
              <a:rPr lang="en-IN" b="1" dirty="0"/>
              <a:t>Key Features:</a:t>
            </a:r>
            <a:endParaRPr lang="en-IN" dirty="0"/>
          </a:p>
          <a:p>
            <a:pPr lvl="1" algn="just"/>
            <a:r>
              <a:rPr lang="en-IN" sz="1800" dirty="0"/>
              <a:t>Demographics: gender, </a:t>
            </a:r>
            <a:r>
              <a:rPr lang="en-IN" sz="1800" dirty="0" err="1"/>
              <a:t>SeniorCitizen</a:t>
            </a:r>
            <a:r>
              <a:rPr lang="en-IN" sz="1800" dirty="0"/>
              <a:t>, Partner, Dependents, </a:t>
            </a:r>
            <a:r>
              <a:rPr lang="en-IN" sz="1800" dirty="0" err="1"/>
              <a:t>HasFamily</a:t>
            </a:r>
            <a:endParaRPr lang="en-IN" sz="1800" dirty="0"/>
          </a:p>
          <a:p>
            <a:pPr lvl="1" algn="just"/>
            <a:r>
              <a:rPr lang="en-IN" sz="1800" dirty="0"/>
              <a:t>Service Details: </a:t>
            </a:r>
            <a:r>
              <a:rPr lang="en-IN" sz="1800" dirty="0" err="1"/>
              <a:t>PhoneService</a:t>
            </a:r>
            <a:r>
              <a:rPr lang="en-IN" sz="1800" dirty="0"/>
              <a:t>, </a:t>
            </a:r>
            <a:r>
              <a:rPr lang="en-IN" sz="1800" dirty="0" err="1"/>
              <a:t>MultipleLines</a:t>
            </a:r>
            <a:r>
              <a:rPr lang="en-IN" sz="1800" dirty="0"/>
              <a:t>, </a:t>
            </a:r>
            <a:r>
              <a:rPr lang="en-IN" sz="1800" dirty="0" err="1"/>
              <a:t>InternetService</a:t>
            </a:r>
            <a:r>
              <a:rPr lang="en-IN" sz="1800" dirty="0"/>
              <a:t>, </a:t>
            </a:r>
            <a:r>
              <a:rPr lang="en-IN" sz="1800" dirty="0" err="1"/>
              <a:t>OnlineSecurity</a:t>
            </a:r>
            <a:r>
              <a:rPr lang="en-IN" sz="1800" dirty="0"/>
              <a:t>, </a:t>
            </a:r>
            <a:r>
              <a:rPr lang="en-IN" sz="1800" dirty="0" err="1"/>
              <a:t>OnlineBackup</a:t>
            </a:r>
            <a:r>
              <a:rPr lang="en-IN" sz="1800" dirty="0"/>
              <a:t>, </a:t>
            </a:r>
            <a:r>
              <a:rPr lang="en-IN" sz="1800" dirty="0" err="1"/>
              <a:t>DeviceProtection</a:t>
            </a:r>
            <a:r>
              <a:rPr lang="en-IN" sz="1800" dirty="0"/>
              <a:t>, </a:t>
            </a:r>
            <a:r>
              <a:rPr lang="en-IN" sz="1800" dirty="0" err="1"/>
              <a:t>TechSupport</a:t>
            </a:r>
            <a:r>
              <a:rPr lang="en-IN" sz="1800" dirty="0"/>
              <a:t>, </a:t>
            </a:r>
            <a:r>
              <a:rPr lang="en-IN" sz="1800" dirty="0" err="1"/>
              <a:t>StreamingTV</a:t>
            </a:r>
            <a:r>
              <a:rPr lang="en-IN" sz="1800" dirty="0"/>
              <a:t>, </a:t>
            </a:r>
            <a:r>
              <a:rPr lang="en-IN" sz="1800" dirty="0" err="1"/>
              <a:t>StreamingMovies</a:t>
            </a:r>
            <a:r>
              <a:rPr lang="en-IN" sz="1800" dirty="0"/>
              <a:t>, Contract, </a:t>
            </a:r>
            <a:r>
              <a:rPr lang="en-IN" sz="1800" dirty="0" err="1"/>
              <a:t>PaperlessBilling</a:t>
            </a:r>
            <a:r>
              <a:rPr lang="en-IN" sz="1800" dirty="0"/>
              <a:t>, </a:t>
            </a:r>
            <a:r>
              <a:rPr lang="en-IN" sz="1800" dirty="0" err="1"/>
              <a:t>PaymentMethod</a:t>
            </a:r>
            <a:r>
              <a:rPr lang="en-IN" sz="1800" dirty="0"/>
              <a:t>, </a:t>
            </a:r>
            <a:r>
              <a:rPr lang="en-IN" sz="1800" dirty="0" err="1"/>
              <a:t>ProtectionPlan</a:t>
            </a:r>
            <a:r>
              <a:rPr lang="en-IN" sz="1800" dirty="0"/>
              <a:t>, </a:t>
            </a:r>
            <a:r>
              <a:rPr lang="en-IN" sz="1800" dirty="0" err="1"/>
              <a:t>NumServicesUsed</a:t>
            </a:r>
            <a:r>
              <a:rPr lang="en-IN" sz="1800" dirty="0"/>
              <a:t>, </a:t>
            </a:r>
            <a:r>
              <a:rPr lang="en-IN" sz="1800" dirty="0" err="1"/>
              <a:t>IsMonthToMonth</a:t>
            </a:r>
            <a:r>
              <a:rPr lang="en-IN" sz="1800" dirty="0"/>
              <a:t>, </a:t>
            </a:r>
            <a:r>
              <a:rPr lang="en-IN" sz="1800" dirty="0" err="1"/>
              <a:t>HighRiskPayment</a:t>
            </a:r>
            <a:endParaRPr lang="en-IN" sz="1800" dirty="0"/>
          </a:p>
          <a:p>
            <a:pPr lvl="1" algn="just"/>
            <a:r>
              <a:rPr lang="en-IN" sz="1800" dirty="0"/>
              <a:t>Account Info: </a:t>
            </a:r>
            <a:r>
              <a:rPr lang="en-IN" sz="1800" dirty="0" err="1"/>
              <a:t>customerID</a:t>
            </a:r>
            <a:r>
              <a:rPr lang="en-IN" sz="1800" dirty="0"/>
              <a:t>, tenure, </a:t>
            </a:r>
            <a:r>
              <a:rPr lang="en-IN" sz="1800" dirty="0" err="1"/>
              <a:t>MonthlyCharges</a:t>
            </a:r>
            <a:r>
              <a:rPr lang="en-IN" sz="1800" dirty="0"/>
              <a:t>, </a:t>
            </a:r>
            <a:r>
              <a:rPr lang="en-IN" sz="1800" dirty="0" err="1"/>
              <a:t>TotalCharges</a:t>
            </a:r>
            <a:r>
              <a:rPr lang="en-IN" sz="1800" dirty="0"/>
              <a:t>, Churn, </a:t>
            </a:r>
            <a:r>
              <a:rPr lang="en-IN" sz="1800" dirty="0" err="1"/>
              <a:t>TenureGroup</a:t>
            </a:r>
            <a:r>
              <a:rPr lang="en-IN" sz="1800" dirty="0"/>
              <a:t>, </a:t>
            </a:r>
            <a:r>
              <a:rPr lang="en-IN" sz="1800" dirty="0" err="1"/>
              <a:t>AvgRevenuePerMonth</a:t>
            </a:r>
            <a:r>
              <a:rPr lang="en-IN" sz="1800" dirty="0"/>
              <a:t>, </a:t>
            </a:r>
            <a:r>
              <a:rPr lang="en-IN" sz="1800" dirty="0" err="1"/>
              <a:t>IsNewCustomer</a:t>
            </a:r>
            <a:endParaRPr lang="en-IN" sz="1800" dirty="0"/>
          </a:p>
          <a:p>
            <a:pPr lvl="1" algn="just"/>
            <a:r>
              <a:rPr lang="en-IN" sz="1800" dirty="0"/>
              <a:t>Target: </a:t>
            </a:r>
            <a:r>
              <a:rPr lang="en-IN" sz="1800" i="1" dirty="0"/>
              <a:t>Churn (Yes/No)</a:t>
            </a:r>
            <a:endParaRPr lang="en-IN" sz="1800" dirty="0"/>
          </a:p>
          <a:p>
            <a:pPr algn="just"/>
            <a:r>
              <a:rPr lang="en-IN" dirty="0"/>
              <a:t>📌 </a:t>
            </a:r>
            <a:r>
              <a:rPr lang="en-IN" i="1" dirty="0"/>
              <a:t>Visual</a:t>
            </a:r>
            <a:r>
              <a:rPr lang="en-IN" dirty="0"/>
              <a:t>: Table with sample columns + pie chart of churn distribution.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DF362E6-5C2B-30D3-B69A-DC2D04FD3749}"/>
              </a:ext>
            </a:extLst>
          </p:cNvPr>
          <p:cNvSpPr>
            <a:spLocks noGrp="1"/>
          </p:cNvSpPr>
          <p:nvPr>
            <p:ph type="title"/>
          </p:nvPr>
        </p:nvSpPr>
        <p:spPr>
          <a:xfrm>
            <a:off x="1606045" y="370332"/>
            <a:ext cx="5937755" cy="912232"/>
          </a:xfrm>
        </p:spPr>
        <p:txBody>
          <a:bodyPr/>
          <a:lstStyle/>
          <a:p>
            <a:r>
              <a:rPr lang="en-IN" dirty="0"/>
              <a:t>DATA CLEANING</a:t>
            </a:r>
          </a:p>
        </p:txBody>
      </p:sp>
      <p:sp>
        <p:nvSpPr>
          <p:cNvPr id="9" name="Content Placeholder 8">
            <a:extLst>
              <a:ext uri="{FF2B5EF4-FFF2-40B4-BE49-F238E27FC236}">
                <a16:creationId xmlns:a16="http://schemas.microsoft.com/office/drawing/2014/main" id="{88D1EEF2-6486-33A0-ECE3-DF7D00FFE555}"/>
              </a:ext>
            </a:extLst>
          </p:cNvPr>
          <p:cNvSpPr>
            <a:spLocks noGrp="1"/>
          </p:cNvSpPr>
          <p:nvPr>
            <p:ph idx="1"/>
          </p:nvPr>
        </p:nvSpPr>
        <p:spPr>
          <a:xfrm>
            <a:off x="813564" y="1404391"/>
            <a:ext cx="7720836" cy="5083277"/>
          </a:xfrm>
        </p:spPr>
        <p:txBody>
          <a:bodyPr>
            <a:noAutofit/>
          </a:bodyPr>
          <a:lstStyle/>
          <a:p>
            <a:r>
              <a:rPr lang="en-IN" b="1" dirty="0"/>
              <a:t>Handled Missing Values:</a:t>
            </a:r>
            <a:endParaRPr lang="en-IN" dirty="0"/>
          </a:p>
          <a:p>
            <a:r>
              <a:rPr lang="en-IN" dirty="0"/>
              <a:t>No missing values</a:t>
            </a:r>
          </a:p>
          <a:p>
            <a:r>
              <a:rPr lang="en-IN" dirty="0"/>
              <a:t>No duplicate records</a:t>
            </a:r>
          </a:p>
          <a:p>
            <a:r>
              <a:rPr lang="en-IN" dirty="0"/>
              <a:t>Verified data types (e.g., dates, categorical variables)</a:t>
            </a:r>
          </a:p>
          <a:p>
            <a:pPr marL="0" indent="0">
              <a:buNone/>
            </a:pPr>
            <a:endParaRPr lang="en-IN" dirty="0"/>
          </a:p>
          <a:p>
            <a:r>
              <a:rPr lang="en-IN" b="1" dirty="0"/>
              <a:t>Dataset Growth:</a:t>
            </a:r>
            <a:endParaRPr lang="en-IN" dirty="0"/>
          </a:p>
          <a:p>
            <a:r>
              <a:rPr lang="en-IN" b="1" dirty="0"/>
              <a:t>Before:</a:t>
            </a:r>
            <a:r>
              <a:rPr lang="en-IN" dirty="0"/>
              <a:t> 20 columns</a:t>
            </a:r>
          </a:p>
          <a:p>
            <a:r>
              <a:rPr lang="en-IN" b="1" dirty="0"/>
              <a:t>After:</a:t>
            </a:r>
            <a:r>
              <a:rPr lang="en-IN" dirty="0"/>
              <a:t> 29 columns</a:t>
            </a:r>
          </a:p>
          <a:p>
            <a:endParaRPr lang="en-IN" dirty="0"/>
          </a:p>
          <a:p>
            <a:r>
              <a:rPr lang="en-IN" b="1" dirty="0"/>
              <a:t>New Features Added:</a:t>
            </a:r>
            <a:endParaRPr lang="en-IN" dirty="0"/>
          </a:p>
          <a:p>
            <a:r>
              <a:rPr lang="en-IN" b="1" dirty="0"/>
              <a:t>Revenue: </a:t>
            </a:r>
            <a:r>
              <a:rPr lang="en-IN" dirty="0"/>
              <a:t>Total Charges, Average Revenue per Month, Tenure Group</a:t>
            </a:r>
          </a:p>
          <a:p>
            <a:r>
              <a:rPr lang="en-IN" b="1" dirty="0"/>
              <a:t>Risk &amp; </a:t>
            </a:r>
            <a:r>
              <a:rPr lang="en-IN" b="1" dirty="0" err="1"/>
              <a:t>Behavior</a:t>
            </a:r>
            <a:r>
              <a:rPr lang="en-IN" b="1" dirty="0"/>
              <a:t> : </a:t>
            </a:r>
            <a:r>
              <a:rPr lang="en-IN" dirty="0" err="1"/>
              <a:t>NumServicesUsed</a:t>
            </a:r>
            <a:r>
              <a:rPr lang="en-IN" dirty="0"/>
              <a:t>, </a:t>
            </a:r>
            <a:r>
              <a:rPr lang="en-IN" dirty="0" err="1"/>
              <a:t>IsMonthToMonth</a:t>
            </a:r>
            <a:r>
              <a:rPr lang="en-IN" dirty="0"/>
              <a:t>, </a:t>
            </a:r>
            <a:r>
              <a:rPr lang="en-IN" dirty="0" err="1"/>
              <a:t>HighRiskPayment,HasFamily,ProtectionPlan</a:t>
            </a:r>
            <a:r>
              <a:rPr lang="en-IN" dirty="0"/>
              <a:t>, </a:t>
            </a:r>
            <a:r>
              <a:rPr lang="en-IN" dirty="0" err="1"/>
              <a:t>IsNewCustomer</a:t>
            </a:r>
            <a:endParaRPr lang="en-IN"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876BF-58B7-37BE-0FFA-E86CC2F4F32C}"/>
              </a:ext>
            </a:extLst>
          </p:cNvPr>
          <p:cNvSpPr>
            <a:spLocks noGrp="1"/>
          </p:cNvSpPr>
          <p:nvPr>
            <p:ph type="title"/>
          </p:nvPr>
        </p:nvSpPr>
        <p:spPr/>
        <p:txBody>
          <a:bodyPr/>
          <a:lstStyle/>
          <a:p>
            <a:r>
              <a:rPr lang="en-IN" dirty="0"/>
              <a:t>Sample columns</a:t>
            </a:r>
          </a:p>
        </p:txBody>
      </p:sp>
      <p:sp>
        <p:nvSpPr>
          <p:cNvPr id="3" name="Content Placeholder 2">
            <a:extLst>
              <a:ext uri="{FF2B5EF4-FFF2-40B4-BE49-F238E27FC236}">
                <a16:creationId xmlns:a16="http://schemas.microsoft.com/office/drawing/2014/main" id="{F741A045-E019-62B9-C57B-E2EA9B022B9C}"/>
              </a:ext>
            </a:extLst>
          </p:cNvPr>
          <p:cNvSpPr>
            <a:spLocks noGrp="1"/>
          </p:cNvSpPr>
          <p:nvPr>
            <p:ph idx="1"/>
          </p:nvPr>
        </p:nvSpPr>
        <p:spPr/>
        <p:txBody>
          <a:bodyPr/>
          <a:lstStyle/>
          <a:p>
            <a:r>
              <a:rPr lang="en-US" dirty="0"/>
              <a:t>Sample columns</a:t>
            </a:r>
          </a:p>
          <a:p>
            <a:pPr marL="0" indent="0">
              <a:buNone/>
            </a:pPr>
            <a:endParaRPr lang="en-IN" dirty="0"/>
          </a:p>
        </p:txBody>
      </p:sp>
      <p:pic>
        <p:nvPicPr>
          <p:cNvPr id="5" name="Picture 4">
            <a:extLst>
              <a:ext uri="{FF2B5EF4-FFF2-40B4-BE49-F238E27FC236}">
                <a16:creationId xmlns:a16="http://schemas.microsoft.com/office/drawing/2014/main" id="{C8D3B033-E4AF-9D44-EEA3-33F33CCB0751}"/>
              </a:ext>
            </a:extLst>
          </p:cNvPr>
          <p:cNvPicPr>
            <a:picLocks noChangeAspect="1"/>
          </p:cNvPicPr>
          <p:nvPr/>
        </p:nvPicPr>
        <p:blipFill>
          <a:blip r:embed="rId2"/>
          <a:stretch>
            <a:fillRect/>
          </a:stretch>
        </p:blipFill>
        <p:spPr>
          <a:xfrm>
            <a:off x="1032386" y="2539073"/>
            <a:ext cx="7419727" cy="3281623"/>
          </a:xfrm>
          <a:prstGeom prst="rect">
            <a:avLst/>
          </a:prstGeom>
        </p:spPr>
      </p:pic>
    </p:spTree>
    <p:extLst>
      <p:ext uri="{BB962C8B-B14F-4D97-AF65-F5344CB8AC3E}">
        <p14:creationId xmlns:p14="http://schemas.microsoft.com/office/powerpoint/2010/main" val="2718923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B28DE9-D144-05AF-5F1A-8FC2FC119347}"/>
              </a:ext>
            </a:extLst>
          </p:cNvPr>
          <p:cNvSpPr>
            <a:spLocks noGrp="1"/>
          </p:cNvSpPr>
          <p:nvPr>
            <p:ph type="title"/>
          </p:nvPr>
        </p:nvSpPr>
        <p:spPr>
          <a:xfrm>
            <a:off x="1606045" y="525780"/>
            <a:ext cx="5937755" cy="1188720"/>
          </a:xfrm>
        </p:spPr>
        <p:txBody>
          <a:bodyPr/>
          <a:lstStyle/>
          <a:p>
            <a:r>
              <a:rPr lang="en-IN" dirty="0"/>
              <a:t>Feature Engineering</a:t>
            </a:r>
          </a:p>
        </p:txBody>
      </p:sp>
      <p:graphicFrame>
        <p:nvGraphicFramePr>
          <p:cNvPr id="4" name="Content Placeholder 3">
            <a:extLst>
              <a:ext uri="{FF2B5EF4-FFF2-40B4-BE49-F238E27FC236}">
                <a16:creationId xmlns:a16="http://schemas.microsoft.com/office/drawing/2014/main" id="{64CDFAF3-D55B-1196-4141-903114E7AF41}"/>
              </a:ext>
            </a:extLst>
          </p:cNvPr>
          <p:cNvGraphicFramePr>
            <a:graphicFrameLocks noGrp="1"/>
          </p:cNvGraphicFramePr>
          <p:nvPr>
            <p:ph idx="1"/>
            <p:extLst>
              <p:ext uri="{D42A27DB-BD31-4B8C-83A1-F6EECF244321}">
                <p14:modId xmlns:p14="http://schemas.microsoft.com/office/powerpoint/2010/main" val="3188190639"/>
              </p:ext>
            </p:extLst>
          </p:nvPr>
        </p:nvGraphicFramePr>
        <p:xfrm>
          <a:off x="1047146" y="2113788"/>
          <a:ext cx="7049708" cy="4023360"/>
        </p:xfrm>
        <a:graphic>
          <a:graphicData uri="http://schemas.openxmlformats.org/drawingml/2006/table">
            <a:tbl>
              <a:tblPr firstRow="1" bandRow="1">
                <a:tableStyleId>{69012ECD-51FC-41F1-AA8D-1B2483CD663E}</a:tableStyleId>
              </a:tblPr>
              <a:tblGrid>
                <a:gridCol w="2953195">
                  <a:extLst>
                    <a:ext uri="{9D8B030D-6E8A-4147-A177-3AD203B41FA5}">
                      <a16:colId xmlns:a16="http://schemas.microsoft.com/office/drawing/2014/main" val="273012426"/>
                    </a:ext>
                  </a:extLst>
                </a:gridCol>
                <a:gridCol w="4096513">
                  <a:extLst>
                    <a:ext uri="{9D8B030D-6E8A-4147-A177-3AD203B41FA5}">
                      <a16:colId xmlns:a16="http://schemas.microsoft.com/office/drawing/2014/main" val="1055046265"/>
                    </a:ext>
                  </a:extLst>
                </a:gridCol>
              </a:tblGrid>
              <a:tr h="275615">
                <a:tc>
                  <a:txBody>
                    <a:bodyPr/>
                    <a:lstStyle/>
                    <a:p>
                      <a:pPr algn="ctr"/>
                      <a:r>
                        <a:rPr lang="en-IN" dirty="0"/>
                        <a:t>Feature Name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Business Meaning</a:t>
                      </a:r>
                    </a:p>
                  </a:txBody>
                  <a:tcPr/>
                </a:tc>
                <a:extLst>
                  <a:ext uri="{0D108BD9-81ED-4DB2-BD59-A6C34878D82A}">
                    <a16:rowId xmlns:a16="http://schemas.microsoft.com/office/drawing/2014/main" val="1149114648"/>
                  </a:ext>
                </a:extLst>
              </a:tr>
              <a:tr h="350254">
                <a:tc>
                  <a:txBody>
                    <a:bodyPr/>
                    <a:lstStyle/>
                    <a:p>
                      <a:r>
                        <a:rPr lang="en-IN" dirty="0"/>
                        <a:t>Tenure Group</a:t>
                      </a:r>
                    </a:p>
                  </a:txBody>
                  <a:tcPr/>
                </a:tc>
                <a:tc>
                  <a:txBody>
                    <a:bodyPr/>
                    <a:lstStyle/>
                    <a:p>
                      <a:r>
                        <a:rPr lang="en-IN" dirty="0"/>
                        <a:t>Customer lifecycle segmentation</a:t>
                      </a:r>
                    </a:p>
                  </a:txBody>
                  <a:tcPr/>
                </a:tc>
                <a:extLst>
                  <a:ext uri="{0D108BD9-81ED-4DB2-BD59-A6C34878D82A}">
                    <a16:rowId xmlns:a16="http://schemas.microsoft.com/office/drawing/2014/main" val="2598485341"/>
                  </a:ext>
                </a:extLst>
              </a:tr>
              <a:tr h="275615">
                <a:tc>
                  <a:txBody>
                    <a:bodyPr/>
                    <a:lstStyle/>
                    <a:p>
                      <a:r>
                        <a:rPr lang="en-IN" dirty="0"/>
                        <a:t>Total Charges</a:t>
                      </a:r>
                    </a:p>
                  </a:txBody>
                  <a:tcPr/>
                </a:tc>
                <a:tc>
                  <a:txBody>
                    <a:bodyPr/>
                    <a:lstStyle/>
                    <a:p>
                      <a:r>
                        <a:rPr lang="en-IN" dirty="0"/>
                        <a:t>Lifetime revenue</a:t>
                      </a:r>
                    </a:p>
                  </a:txBody>
                  <a:tcPr/>
                </a:tc>
                <a:extLst>
                  <a:ext uri="{0D108BD9-81ED-4DB2-BD59-A6C34878D82A}">
                    <a16:rowId xmlns:a16="http://schemas.microsoft.com/office/drawing/2014/main" val="642238242"/>
                  </a:ext>
                </a:extLst>
              </a:tr>
              <a:tr h="350254">
                <a:tc>
                  <a:txBody>
                    <a:bodyPr/>
                    <a:lstStyle/>
                    <a:p>
                      <a:r>
                        <a:rPr lang="en-IN" b="0" dirty="0"/>
                        <a:t>Average Revenue per Month </a:t>
                      </a:r>
                    </a:p>
                  </a:txBody>
                  <a:tcPr/>
                </a:tc>
                <a:tc>
                  <a:txBody>
                    <a:bodyPr/>
                    <a:lstStyle/>
                    <a:p>
                      <a:r>
                        <a:rPr lang="en-IN" dirty="0"/>
                        <a:t>Normalized revenue</a:t>
                      </a:r>
                    </a:p>
                  </a:txBody>
                  <a:tcPr/>
                </a:tc>
                <a:extLst>
                  <a:ext uri="{0D108BD9-81ED-4DB2-BD59-A6C34878D82A}">
                    <a16:rowId xmlns:a16="http://schemas.microsoft.com/office/drawing/2014/main" val="910861530"/>
                  </a:ext>
                </a:extLst>
              </a:tr>
              <a:tr h="350254">
                <a:tc>
                  <a:txBody>
                    <a:bodyPr/>
                    <a:lstStyle/>
                    <a:p>
                      <a:r>
                        <a:rPr lang="en-IN" dirty="0"/>
                        <a:t>Number of Services Used</a:t>
                      </a:r>
                    </a:p>
                  </a:txBody>
                  <a:tcPr/>
                </a:tc>
                <a:tc>
                  <a:txBody>
                    <a:bodyPr/>
                    <a:lstStyle/>
                    <a:p>
                      <a:r>
                        <a:rPr lang="en-IN" dirty="0"/>
                        <a:t>Adoption intensity</a:t>
                      </a:r>
                    </a:p>
                  </a:txBody>
                  <a:tcPr/>
                </a:tc>
                <a:extLst>
                  <a:ext uri="{0D108BD9-81ED-4DB2-BD59-A6C34878D82A}">
                    <a16:rowId xmlns:a16="http://schemas.microsoft.com/office/drawing/2014/main" val="3750650601"/>
                  </a:ext>
                </a:extLst>
              </a:tr>
              <a:tr h="275615">
                <a:tc>
                  <a:txBody>
                    <a:bodyPr/>
                    <a:lstStyle/>
                    <a:p>
                      <a:r>
                        <a:rPr lang="en-IN" dirty="0" err="1"/>
                        <a:t>NumServicesUsed</a:t>
                      </a:r>
                      <a:endParaRPr lang="en-IN" dirty="0"/>
                    </a:p>
                  </a:txBody>
                  <a:tcPr/>
                </a:tc>
                <a:tc>
                  <a:txBody>
                    <a:bodyPr/>
                    <a:lstStyle/>
                    <a:p>
                      <a:r>
                        <a:rPr lang="en-IN" dirty="0"/>
                        <a:t>Total subscribed services</a:t>
                      </a:r>
                    </a:p>
                  </a:txBody>
                  <a:tcPr/>
                </a:tc>
                <a:extLst>
                  <a:ext uri="{0D108BD9-81ED-4DB2-BD59-A6C34878D82A}">
                    <a16:rowId xmlns:a16="http://schemas.microsoft.com/office/drawing/2014/main" val="2657468887"/>
                  </a:ext>
                </a:extLst>
              </a:tr>
              <a:tr h="350254">
                <a:tc>
                  <a:txBody>
                    <a:bodyPr/>
                    <a:lstStyle/>
                    <a:p>
                      <a:r>
                        <a:rPr lang="en-IN" dirty="0" err="1"/>
                        <a:t>IsMonthToMonth</a:t>
                      </a:r>
                      <a:endParaRPr lang="en-IN" dirty="0"/>
                    </a:p>
                  </a:txBody>
                  <a:tcPr/>
                </a:tc>
                <a:tc>
                  <a:txBody>
                    <a:bodyPr/>
                    <a:lstStyle/>
                    <a:p>
                      <a:r>
                        <a:rPr lang="en-IN" dirty="0"/>
                        <a:t>Contract flexibility (risk indicator)</a:t>
                      </a:r>
                    </a:p>
                  </a:txBody>
                  <a:tcPr/>
                </a:tc>
                <a:extLst>
                  <a:ext uri="{0D108BD9-81ED-4DB2-BD59-A6C34878D82A}">
                    <a16:rowId xmlns:a16="http://schemas.microsoft.com/office/drawing/2014/main" val="486371630"/>
                  </a:ext>
                </a:extLst>
              </a:tr>
              <a:tr h="350254">
                <a:tc>
                  <a:txBody>
                    <a:bodyPr/>
                    <a:lstStyle/>
                    <a:p>
                      <a:r>
                        <a:rPr lang="en-IN" dirty="0" err="1"/>
                        <a:t>HighRiskPayment</a:t>
                      </a:r>
                      <a:endParaRPr lang="en-IN" dirty="0"/>
                    </a:p>
                  </a:txBody>
                  <a:tcPr/>
                </a:tc>
                <a:tc>
                  <a:txBody>
                    <a:bodyPr/>
                    <a:lstStyle/>
                    <a:p>
                      <a:r>
                        <a:rPr lang="en-IN" dirty="0"/>
                        <a:t>Electronic check usage flag</a:t>
                      </a:r>
                    </a:p>
                  </a:txBody>
                  <a:tcPr/>
                </a:tc>
                <a:extLst>
                  <a:ext uri="{0D108BD9-81ED-4DB2-BD59-A6C34878D82A}">
                    <a16:rowId xmlns:a16="http://schemas.microsoft.com/office/drawing/2014/main" val="2403747714"/>
                  </a:ext>
                </a:extLst>
              </a:tr>
              <a:tr h="350254">
                <a:tc>
                  <a:txBody>
                    <a:bodyPr/>
                    <a:lstStyle/>
                    <a:p>
                      <a:r>
                        <a:rPr lang="en-IN" dirty="0" err="1"/>
                        <a:t>HasFamily</a:t>
                      </a:r>
                      <a:endParaRPr lang="en-IN" dirty="0"/>
                    </a:p>
                  </a:txBody>
                  <a:tcPr/>
                </a:tc>
                <a:tc>
                  <a:txBody>
                    <a:bodyPr/>
                    <a:lstStyle/>
                    <a:p>
                      <a:r>
                        <a:rPr lang="en-IN" dirty="0"/>
                        <a:t>Presence of partner/dependents</a:t>
                      </a:r>
                    </a:p>
                  </a:txBody>
                  <a:tcPr/>
                </a:tc>
                <a:extLst>
                  <a:ext uri="{0D108BD9-81ED-4DB2-BD59-A6C34878D82A}">
                    <a16:rowId xmlns:a16="http://schemas.microsoft.com/office/drawing/2014/main" val="3417713629"/>
                  </a:ext>
                </a:extLst>
              </a:tr>
              <a:tr h="350254">
                <a:tc>
                  <a:txBody>
                    <a:bodyPr/>
                    <a:lstStyle/>
                    <a:p>
                      <a:r>
                        <a:rPr lang="en-IN" dirty="0" err="1"/>
                        <a:t>ProtectionPlan</a:t>
                      </a:r>
                      <a:endParaRPr lang="en-IN" dirty="0"/>
                    </a:p>
                  </a:txBody>
                  <a:tcPr/>
                </a:tc>
                <a:tc>
                  <a:txBody>
                    <a:bodyPr/>
                    <a:lstStyle/>
                    <a:p>
                      <a:r>
                        <a:rPr lang="en-US" dirty="0"/>
                        <a:t>Subscription to any protection services</a:t>
                      </a:r>
                      <a:endParaRPr lang="en-IN" dirty="0"/>
                    </a:p>
                  </a:txBody>
                  <a:tcPr/>
                </a:tc>
                <a:extLst>
                  <a:ext uri="{0D108BD9-81ED-4DB2-BD59-A6C34878D82A}">
                    <a16:rowId xmlns:a16="http://schemas.microsoft.com/office/drawing/2014/main" val="1324413739"/>
                  </a:ext>
                </a:extLst>
              </a:tr>
              <a:tr h="350254">
                <a:tc>
                  <a:txBody>
                    <a:bodyPr/>
                    <a:lstStyle/>
                    <a:p>
                      <a:r>
                        <a:rPr lang="en-IN" b="0" dirty="0" err="1"/>
                        <a:t>IsNewCustomer</a:t>
                      </a:r>
                      <a:endParaRPr lang="en-IN" b="0" dirty="0"/>
                    </a:p>
                  </a:txBody>
                  <a:tcPr/>
                </a:tc>
                <a:tc>
                  <a:txBody>
                    <a:bodyPr/>
                    <a:lstStyle/>
                    <a:p>
                      <a:r>
                        <a:rPr lang="en-US" b="0" dirty="0"/>
                        <a:t>Customers with ≤3 months tenure</a:t>
                      </a:r>
                      <a:endParaRPr lang="en-IN" b="0" dirty="0"/>
                    </a:p>
                  </a:txBody>
                  <a:tcPr/>
                </a:tc>
                <a:extLst>
                  <a:ext uri="{0D108BD9-81ED-4DB2-BD59-A6C34878D82A}">
                    <a16:rowId xmlns:a16="http://schemas.microsoft.com/office/drawing/2014/main" val="3744650204"/>
                  </a:ext>
                </a:extLst>
              </a:tr>
            </a:tbl>
          </a:graphicData>
        </a:graphic>
      </p:graphicFrame>
    </p:spTree>
    <p:extLst>
      <p:ext uri="{BB962C8B-B14F-4D97-AF65-F5344CB8AC3E}">
        <p14:creationId xmlns:p14="http://schemas.microsoft.com/office/powerpoint/2010/main" val="3284376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04FB-8F1A-A57E-B2D7-FD2C6592D4C1}"/>
              </a:ext>
            </a:extLst>
          </p:cNvPr>
          <p:cNvSpPr>
            <a:spLocks noGrp="1"/>
          </p:cNvSpPr>
          <p:nvPr>
            <p:ph type="title"/>
          </p:nvPr>
        </p:nvSpPr>
        <p:spPr>
          <a:xfrm>
            <a:off x="1603122" y="370332"/>
            <a:ext cx="5937755" cy="1188720"/>
          </a:xfrm>
        </p:spPr>
        <p:txBody>
          <a:bodyPr/>
          <a:lstStyle/>
          <a:p>
            <a:r>
              <a:rPr lang="en-IN" dirty="0" err="1"/>
              <a:t>kpi</a:t>
            </a:r>
            <a:endParaRPr lang="en-IN" dirty="0"/>
          </a:p>
        </p:txBody>
      </p:sp>
      <p:graphicFrame>
        <p:nvGraphicFramePr>
          <p:cNvPr id="4" name="Content Placeholder 3">
            <a:extLst>
              <a:ext uri="{FF2B5EF4-FFF2-40B4-BE49-F238E27FC236}">
                <a16:creationId xmlns:a16="http://schemas.microsoft.com/office/drawing/2014/main" id="{D7B99E4D-3355-467A-4BD7-50FBB2FBB3D2}"/>
              </a:ext>
            </a:extLst>
          </p:cNvPr>
          <p:cNvGraphicFramePr>
            <a:graphicFrameLocks noGrp="1"/>
          </p:cNvGraphicFramePr>
          <p:nvPr>
            <p:ph idx="1"/>
            <p:extLst>
              <p:ext uri="{D42A27DB-BD31-4B8C-83A1-F6EECF244321}">
                <p14:modId xmlns:p14="http://schemas.microsoft.com/office/powerpoint/2010/main" val="6980740"/>
              </p:ext>
            </p:extLst>
          </p:nvPr>
        </p:nvGraphicFramePr>
        <p:xfrm>
          <a:off x="1698751" y="2215639"/>
          <a:ext cx="5746496" cy="3947436"/>
        </p:xfrm>
        <a:graphic>
          <a:graphicData uri="http://schemas.openxmlformats.org/drawingml/2006/table">
            <a:tbl>
              <a:tblPr firstRow="1" bandRow="1">
                <a:tableStyleId>{5C22544A-7EE6-4342-B048-85BDC9FD1C3A}</a:tableStyleId>
              </a:tblPr>
              <a:tblGrid>
                <a:gridCol w="2873248">
                  <a:extLst>
                    <a:ext uri="{9D8B030D-6E8A-4147-A177-3AD203B41FA5}">
                      <a16:colId xmlns:a16="http://schemas.microsoft.com/office/drawing/2014/main" val="35300269"/>
                    </a:ext>
                  </a:extLst>
                </a:gridCol>
                <a:gridCol w="2873248">
                  <a:extLst>
                    <a:ext uri="{9D8B030D-6E8A-4147-A177-3AD203B41FA5}">
                      <a16:colId xmlns:a16="http://schemas.microsoft.com/office/drawing/2014/main" val="2168457329"/>
                    </a:ext>
                  </a:extLst>
                </a:gridCol>
              </a:tblGrid>
              <a:tr h="302619">
                <a:tc>
                  <a:txBody>
                    <a:bodyPr/>
                    <a:lstStyle/>
                    <a:p>
                      <a:pPr>
                        <a:buNone/>
                      </a:pPr>
                      <a:r>
                        <a:rPr lang="en-IN" dirty="0"/>
                        <a:t>Metric</a:t>
                      </a:r>
                    </a:p>
                  </a:txBody>
                  <a:tcPr anchor="ctr"/>
                </a:tc>
                <a:tc>
                  <a:txBody>
                    <a:bodyPr/>
                    <a:lstStyle/>
                    <a:p>
                      <a:r>
                        <a:rPr lang="en-IN" dirty="0"/>
                        <a:t>Description</a:t>
                      </a:r>
                    </a:p>
                  </a:txBody>
                  <a:tcPr/>
                </a:tc>
                <a:extLst>
                  <a:ext uri="{0D108BD9-81ED-4DB2-BD59-A6C34878D82A}">
                    <a16:rowId xmlns:a16="http://schemas.microsoft.com/office/drawing/2014/main" val="1136994383"/>
                  </a:ext>
                </a:extLst>
              </a:tr>
              <a:tr h="1193892">
                <a:tc>
                  <a:txBody>
                    <a:bodyPr/>
                    <a:lstStyle/>
                    <a:p>
                      <a:r>
                        <a:rPr lang="en-IN" dirty="0"/>
                        <a:t>Risk Score</a:t>
                      </a:r>
                    </a:p>
                  </a:txBody>
                  <a:tcPr/>
                </a:tc>
                <a:tc>
                  <a:txBody>
                    <a:bodyPr/>
                    <a:lstStyle/>
                    <a:p>
                      <a:pPr>
                        <a:buNone/>
                      </a:pPr>
                      <a:r>
                        <a:rPr lang="en-US" dirty="0"/>
                        <a:t>Quantifies likelihood of churn using customer behavior and demographics.</a:t>
                      </a:r>
                      <a:endParaRPr lang="en-IN" dirty="0"/>
                    </a:p>
                  </a:txBody>
                  <a:tcPr anchor="ctr"/>
                </a:tc>
                <a:extLst>
                  <a:ext uri="{0D108BD9-81ED-4DB2-BD59-A6C34878D82A}">
                    <a16:rowId xmlns:a16="http://schemas.microsoft.com/office/drawing/2014/main" val="2638634270"/>
                  </a:ext>
                </a:extLst>
              </a:tr>
              <a:tr h="1193892">
                <a:tc>
                  <a:txBody>
                    <a:bodyPr/>
                    <a:lstStyle/>
                    <a:p>
                      <a:r>
                        <a:rPr lang="en-IN" dirty="0"/>
                        <a:t>Risk Category</a:t>
                      </a:r>
                    </a:p>
                  </a:txBody>
                  <a:tcPr/>
                </a:tc>
                <a:tc>
                  <a:txBody>
                    <a:bodyPr/>
                    <a:lstStyle/>
                    <a:p>
                      <a:r>
                        <a:rPr lang="en-US" dirty="0"/>
                        <a:t>Classifies customers into Low / Medium / High Risk based on Risk Score.</a:t>
                      </a:r>
                      <a:endParaRPr lang="en-IN" dirty="0"/>
                    </a:p>
                  </a:txBody>
                  <a:tcPr/>
                </a:tc>
                <a:extLst>
                  <a:ext uri="{0D108BD9-81ED-4DB2-BD59-A6C34878D82A}">
                    <a16:rowId xmlns:a16="http://schemas.microsoft.com/office/drawing/2014/main" val="1162356763"/>
                  </a:ext>
                </a:extLst>
              </a:tr>
              <a:tr h="1193892">
                <a:tc>
                  <a:txBody>
                    <a:bodyPr/>
                    <a:lstStyle/>
                    <a:p>
                      <a:r>
                        <a:rPr lang="en-IN" dirty="0"/>
                        <a:t>Churn Rate</a:t>
                      </a:r>
                    </a:p>
                  </a:txBody>
                  <a:tcPr/>
                </a:tc>
                <a:tc>
                  <a:txBody>
                    <a:bodyPr/>
                    <a:lstStyle/>
                    <a:p>
                      <a:r>
                        <a:rPr lang="en-US" dirty="0"/>
                        <a:t>Calculates % of customers leaving over a period to track retention performance.</a:t>
                      </a:r>
                      <a:endParaRPr lang="en-IN" dirty="0"/>
                    </a:p>
                  </a:txBody>
                  <a:tcPr/>
                </a:tc>
                <a:extLst>
                  <a:ext uri="{0D108BD9-81ED-4DB2-BD59-A6C34878D82A}">
                    <a16:rowId xmlns:a16="http://schemas.microsoft.com/office/drawing/2014/main" val="474241755"/>
                  </a:ext>
                </a:extLst>
              </a:tr>
            </a:tbl>
          </a:graphicData>
        </a:graphic>
      </p:graphicFrame>
    </p:spTree>
    <p:extLst>
      <p:ext uri="{BB962C8B-B14F-4D97-AF65-F5344CB8AC3E}">
        <p14:creationId xmlns:p14="http://schemas.microsoft.com/office/powerpoint/2010/main" val="4248283118"/>
      </p:ext>
    </p:extLst>
  </p:cSld>
  <p:clrMapOvr>
    <a:masterClrMapping/>
  </p:clrMapOvr>
</p:sld>
</file>

<file path=ppt/theme/theme1.xml><?xml version="1.0" encoding="utf-8"?>
<a:theme xmlns:a="http://schemas.openxmlformats.org/drawingml/2006/main" name="Parcel">
  <a:themeElements>
    <a:clrScheme name="Violet II">
      <a:dk1>
        <a:sysClr val="windowText" lastClr="3D3D3D"/>
      </a:dk1>
      <a:lt1>
        <a:sysClr val="window" lastClr="FFFAE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Parcel</Template>
  <TotalTime>252</TotalTime>
  <Words>1241</Words>
  <Application>Microsoft Office PowerPoint</Application>
  <PresentationFormat>On-screen Show (4:3)</PresentationFormat>
  <Paragraphs>164</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Gill Sans MT</vt:lpstr>
      <vt:lpstr>Parcel</vt:lpstr>
      <vt:lpstr>Customer Churn Analysis</vt:lpstr>
      <vt:lpstr>Introduction</vt:lpstr>
      <vt:lpstr>OBJECTIVE</vt:lpstr>
      <vt:lpstr>Business understanding</vt:lpstr>
      <vt:lpstr>Dataset Overview</vt:lpstr>
      <vt:lpstr>DATA CLEANING</vt:lpstr>
      <vt:lpstr>Sample columns</vt:lpstr>
      <vt:lpstr>Feature Engineering</vt:lpstr>
      <vt:lpstr>kpi</vt:lpstr>
      <vt:lpstr>Eda graphs</vt:lpstr>
      <vt:lpstr>PowerPoint Presentation</vt:lpstr>
      <vt:lpstr>insights</vt:lpstr>
      <vt:lpstr>PowerPoint Presentation</vt:lpstr>
      <vt:lpstr>Top Churn Drivers</vt:lpstr>
      <vt:lpstr>Key Insights</vt:lpstr>
      <vt:lpstr>Business recommendations</vt:lpstr>
      <vt:lpstr>Conclusion</vt:lpstr>
      <vt:lpstr>Modeling Approach</vt:lpstr>
      <vt:lpstr>Evaluation Metrics</vt:lpstr>
      <vt:lpstr>Churn Rate Calculation</vt:lpstr>
      <vt:lpstr>Exploratory Data Analysis (EDA)</vt:lpstr>
      <vt:lpstr>To do</vt:lpstr>
      <vt:lpstr>Objective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N Jhansi mahalakshmi</cp:lastModifiedBy>
  <cp:revision>22</cp:revision>
  <dcterms:created xsi:type="dcterms:W3CDTF">2013-01-27T09:14:16Z</dcterms:created>
  <dcterms:modified xsi:type="dcterms:W3CDTF">2025-09-01T16:20:41Z</dcterms:modified>
  <cp:category/>
</cp:coreProperties>
</file>