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B-4FB2-A6D8-A952D0B43F4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explosion val="8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2-4116-4750-BCC5-C723C1C3AC2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4116-4750-BCC5-C723C1C3AC2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6-4116-4750-BCC5-C723C1C3AC2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4116-4750-BCC5-C723C1C3AC2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4116-4750-BCC5-C723C1C3AC2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4-4116-4750-BCC5-C723C1C3AC25}"/>
              </c:ext>
            </c:extLst>
          </c:dPt>
          <c:dLbls>
            <c:dLbl>
              <c:idx val="0"/>
              <c:layout>
                <c:manualLayout>
                  <c:x val="4.1905717966426885E-2"/>
                  <c:y val="9.226029389857946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16-4750-BCC5-C723C1C3AC25}"/>
                </c:ext>
              </c:extLst>
            </c:dLbl>
            <c:dLbl>
              <c:idx val="1"/>
              <c:layout>
                <c:manualLayout>
                  <c:x val="-5.2245524873173618E-2"/>
                  <c:y val="-0.1187131210961514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16-4750-BCC5-C723C1C3AC2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6-4750-BCC5-C723C1C3AC2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chemeClr val="accent1">
                <a:alpha val="74000"/>
              </a:schemeClr>
            </a:solidFill>
            <a:ln>
              <a:noFill/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</c:v>
                </c:pt>
                <c:pt idx="1">
                  <c:v>92</c:v>
                </c:pt>
                <c:pt idx="2">
                  <c:v>59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0-44F5-9AC1-F5AAAD6A8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2">
                <a:alpha val="74000"/>
              </a:schemeClr>
            </a:solidFill>
            <a:ln>
              <a:noFill/>
            </a:ln>
            <a:effectLst>
              <a:innerShdw blurRad="114300">
                <a:schemeClr val="accent2">
                  <a:lumMod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103</c:v>
                </c:pt>
                <c:pt idx="1">
                  <c:v>108</c:v>
                </c:pt>
                <c:pt idx="2">
                  <c:v>75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0-44F5-9AC1-F5AAAD6A8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3">
                <a:alpha val="74000"/>
              </a:schemeClr>
            </a:solidFill>
            <a:ln>
              <a:noFill/>
            </a:ln>
            <a:effectLst>
              <a:innerShdw blurRad="114300">
                <a:schemeClr val="accent3">
                  <a:lumMod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34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0-44F5-9AC1-F5AAAD6A8F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1168457599"/>
        <c:axId val="1168455103"/>
      </c:areaChart>
      <c:catAx>
        <c:axId val="1168457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455103"/>
        <c:crosses val="autoZero"/>
        <c:auto val="1"/>
        <c:lblAlgn val="ctr"/>
        <c:lblOffset val="100"/>
        <c:noMultiLvlLbl val="0"/>
      </c:catAx>
      <c:valAx>
        <c:axId val="11684551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8457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Discount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0.31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  <c:pt idx="4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3-4D55-B60E-4F28C1B726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dk1">
              <a:lumMod val="50000"/>
              <a:lumOff val="50000"/>
            </a:schemeClr>
          </a:solidFill>
          <a:round/>
        </a:ln>
        <a:effectLst/>
        <a:sp3d contourW="9525">
          <a:contourClr>
            <a:schemeClr val="dk1">
              <a:lumMod val="50000"/>
              <a:lumOff val="50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cat>
            <c:strRef>
              <c:f>Sheet1!$A$2:$A$25</c:f>
              <c:strCache>
                <c:ptCount val="24"/>
                <c:pt idx="0">
                  <c:v>10-2019</c:v>
                </c:pt>
                <c:pt idx="1">
                  <c:v>11-2019</c:v>
                </c:pt>
                <c:pt idx="2">
                  <c:v>12-2019</c:v>
                </c:pt>
                <c:pt idx="3">
                  <c:v>9-2019</c:v>
                </c:pt>
                <c:pt idx="4">
                  <c:v>9-2020</c:v>
                </c:pt>
                <c:pt idx="5">
                  <c:v>12-2020</c:v>
                </c:pt>
                <c:pt idx="6">
                  <c:v>11-2020</c:v>
                </c:pt>
                <c:pt idx="7">
                  <c:v>10-2020</c:v>
                </c:pt>
                <c:pt idx="8">
                  <c:v>8-2020</c:v>
                </c:pt>
                <c:pt idx="9">
                  <c:v>7-2020</c:v>
                </c:pt>
                <c:pt idx="10">
                  <c:v>6-2020</c:v>
                </c:pt>
                <c:pt idx="11">
                  <c:v>5-2020</c:v>
                </c:pt>
                <c:pt idx="12">
                  <c:v>4-2020</c:v>
                </c:pt>
                <c:pt idx="13">
                  <c:v>3-2020</c:v>
                </c:pt>
                <c:pt idx="14">
                  <c:v>2-2020</c:v>
                </c:pt>
                <c:pt idx="15">
                  <c:v>1-2020</c:v>
                </c:pt>
                <c:pt idx="16">
                  <c:v>1-2021</c:v>
                </c:pt>
                <c:pt idx="17">
                  <c:v>2-2021</c:v>
                </c:pt>
                <c:pt idx="18">
                  <c:v>3-2021</c:v>
                </c:pt>
                <c:pt idx="19">
                  <c:v>4-2021</c:v>
                </c:pt>
                <c:pt idx="20">
                  <c:v>5-2021</c:v>
                </c:pt>
                <c:pt idx="21">
                  <c:v>6-2021</c:v>
                </c:pt>
                <c:pt idx="22">
                  <c:v>7-2021</c:v>
                </c:pt>
                <c:pt idx="23">
                  <c:v>8-2021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5135902.3499999996</c:v>
                </c:pt>
                <c:pt idx="1">
                  <c:v>7522892.5599999996</c:v>
                </c:pt>
                <c:pt idx="2">
                  <c:v>4830404.7300000004</c:v>
                </c:pt>
                <c:pt idx="3">
                  <c:v>4496259.67</c:v>
                </c:pt>
                <c:pt idx="4">
                  <c:v>12353509.789999999</c:v>
                </c:pt>
                <c:pt idx="5">
                  <c:v>12944659.65</c:v>
                </c:pt>
                <c:pt idx="6">
                  <c:v>20464999.100000001</c:v>
                </c:pt>
                <c:pt idx="7">
                  <c:v>13218636.199999999</c:v>
                </c:pt>
                <c:pt idx="8">
                  <c:v>2786648.26</c:v>
                </c:pt>
                <c:pt idx="9">
                  <c:v>2551159.16</c:v>
                </c:pt>
                <c:pt idx="10">
                  <c:v>1695216.6</c:v>
                </c:pt>
                <c:pt idx="11">
                  <c:v>783813.42</c:v>
                </c:pt>
                <c:pt idx="12">
                  <c:v>395035.35</c:v>
                </c:pt>
                <c:pt idx="13">
                  <c:v>378770.97</c:v>
                </c:pt>
                <c:pt idx="14">
                  <c:v>3996227.77</c:v>
                </c:pt>
                <c:pt idx="15">
                  <c:v>4740600.16</c:v>
                </c:pt>
                <c:pt idx="16">
                  <c:v>12399392.98</c:v>
                </c:pt>
                <c:pt idx="17">
                  <c:v>10129735.57</c:v>
                </c:pt>
                <c:pt idx="18">
                  <c:v>12144061.25</c:v>
                </c:pt>
                <c:pt idx="19">
                  <c:v>7311999.9500000002</c:v>
                </c:pt>
                <c:pt idx="20">
                  <c:v>12150225.01</c:v>
                </c:pt>
                <c:pt idx="21">
                  <c:v>9824521.0099999998</c:v>
                </c:pt>
                <c:pt idx="22">
                  <c:v>12092346.32</c:v>
                </c:pt>
                <c:pt idx="23">
                  <c:v>7178707.5899999999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5-463E-93DC-6D812A394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8244367"/>
        <c:axId val="1618250191"/>
        <c:axId val="1501400383"/>
      </c:area3DChart>
      <c:catAx>
        <c:axId val="16182443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250191"/>
        <c:crosses val="autoZero"/>
        <c:auto val="1"/>
        <c:lblAlgn val="ctr"/>
        <c:lblOffset val="100"/>
        <c:noMultiLvlLbl val="0"/>
      </c:catAx>
      <c:valAx>
        <c:axId val="161825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244367"/>
        <c:crosses val="autoZero"/>
        <c:crossBetween val="midCat"/>
      </c:valAx>
      <c:serAx>
        <c:axId val="1501400383"/>
        <c:scaling>
          <c:orientation val="minMax"/>
        </c:scaling>
        <c:delete val="1"/>
        <c:axPos val="b"/>
        <c:majorTickMark val="out"/>
        <c:minorTickMark val="none"/>
        <c:tickLblPos val="nextTo"/>
        <c:crossAx val="1618250191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Sold_quantity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B46-4375-9040-0B4355BAB5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Quarter1</c:v>
                </c:pt>
                <c:pt idx="1">
                  <c:v>Quarter2</c:v>
                </c:pt>
                <c:pt idx="2">
                  <c:v>Quarter3</c:v>
                </c:pt>
                <c:pt idx="3">
                  <c:v>Quarter4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2075087</c:v>
                </c:pt>
                <c:pt idx="3">
                  <c:v>5042541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6-4375-9040-0B4355BAB5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gross_sales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406.69</c:v>
                </c:pt>
                <c:pt idx="1">
                  <c:v>297.18</c:v>
                </c:pt>
                <c:pt idx="2">
                  <c:v>1924.17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3-44AC-B290-610B33DD77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33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5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marL="359410" marR="92075" indent="-234950" algn="ctr">
              <a:lnSpc>
                <a:spcPct val="107000"/>
              </a:lnSpc>
              <a:spcAft>
                <a:spcPts val="2055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9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Codebasics</a:t>
            </a: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SQL Challenge </a:t>
            </a:r>
            <a:endParaRPr lang="en-IN" sz="5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Hoc Request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49656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helped to bring more gross sales in the fiscal year 2021  and the percentage of contribution?  The final output  contains these fields,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channel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gross_sales_mln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percentage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1904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9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C009EE-7F69-ABC9-BB62-170800B21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258904"/>
              </p:ext>
            </p:extLst>
          </p:nvPr>
        </p:nvGraphicFramePr>
        <p:xfrm>
          <a:off x="5354320" y="414021"/>
          <a:ext cx="6045200" cy="429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1104C90-9708-4857-4530-AA4710D2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8" y="734351"/>
            <a:ext cx="3985465" cy="29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49656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Top 3 products in each division that have a high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2021? The final output contains these  fields,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division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product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rank_order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1904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240FB-124D-0A40-3030-284D34A1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1" y="536097"/>
            <a:ext cx="5969758" cy="42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8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Thanks </a:t>
            </a:r>
            <a:r>
              <a:rPr lang="en-US" sz="4800" dirty="0">
                <a:solidFill>
                  <a:srgbClr val="FFFFFF"/>
                </a:solidFill>
              </a:rPr>
              <a:t>🙂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Kannan N</a:t>
            </a:r>
          </a:p>
        </p:txBody>
      </p:sp>
    </p:spTree>
    <p:extLst>
      <p:ext uri="{BB962C8B-B14F-4D97-AF65-F5344CB8AC3E}">
        <p14:creationId xmlns:p14="http://schemas.microsoft.com/office/powerpoint/2010/main" val="41219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608320"/>
            <a:ext cx="10891520" cy="1056640"/>
          </a:xfrm>
        </p:spPr>
        <p:txBody>
          <a:bodyPr>
            <a:normAutofit/>
          </a:bodyPr>
          <a:lstStyle/>
          <a:p>
            <a:r>
              <a:rPr lang="en-IN" sz="1800" u="none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list of markets in which customer </a:t>
            </a:r>
            <a:r>
              <a:rPr lang="en-IN" sz="1800" u="sng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N" sz="1800" u="sng" strike="noStrike" dirty="0" err="1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Atliq</a:t>
            </a:r>
            <a:r>
              <a:rPr lang="en-IN" sz="1800" u="sng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Exclusive"</a:t>
            </a:r>
            <a:r>
              <a:rPr lang="en-IN" sz="1800" u="none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operates its  business in the </a:t>
            </a:r>
            <a:r>
              <a:rPr lang="en-IN" sz="1800" u="sng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APAC</a:t>
            </a:r>
            <a:r>
              <a:rPr lang="en-IN" sz="1800" u="none" strike="noStrike" dirty="0">
                <a:solidFill>
                  <a:schemeClr val="bg2">
                    <a:lumMod val="9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region. 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093C0E-22D0-C3B9-B0C7-5CBAADA0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06" y="719666"/>
            <a:ext cx="2082907" cy="3362960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61E61E4-B064-27FF-1122-F813B3E07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77249"/>
              </p:ext>
            </p:extLst>
          </p:nvPr>
        </p:nvGraphicFramePr>
        <p:xfrm>
          <a:off x="2032000" y="719666"/>
          <a:ext cx="241808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080">
                  <a:extLst>
                    <a:ext uri="{9D8B030D-6E8A-4147-A177-3AD203B41FA5}">
                      <a16:colId xmlns:a16="http://schemas.microsoft.com/office/drawing/2014/main" val="147309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586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Indonesia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644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Japan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46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Philiphines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368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Korea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51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70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Newzealand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016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Bangladesh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4638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7520"/>
            <a:ext cx="10982960" cy="1249680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bg2">
                    <a:lumMod val="9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percentage of unique product increase in 2021 vs. 2020? The  final output contains these fields,  unique_products_2020  unique_products_2021  </a:t>
            </a:r>
            <a:r>
              <a:rPr lang="en-IN" sz="1800" dirty="0" err="1">
                <a:solidFill>
                  <a:schemeClr val="bg2">
                    <a:lumMod val="9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percentage_chg</a:t>
            </a:r>
            <a:r>
              <a:rPr lang="en-IN" sz="1800" dirty="0">
                <a:solidFill>
                  <a:schemeClr val="bg2">
                    <a:lumMod val="9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solidFill>
                <a:schemeClr val="bg2">
                  <a:lumMod val="9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2B819-91CE-1945-CBC9-66570AC7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592079" cy="19050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FA9256-8F3E-7ACC-5BFD-AE229EB72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660782"/>
              </p:ext>
            </p:extLst>
          </p:nvPr>
        </p:nvGraphicFramePr>
        <p:xfrm>
          <a:off x="6791181" y="1016000"/>
          <a:ext cx="5049520" cy="347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891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5557520"/>
            <a:ext cx="1130808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report with all the unique product counts for each  segment  and  sort them in descending order of product counts. The final output contains 2 fields,  segment  </a:t>
            </a:r>
            <a:r>
              <a:rPr lang="en-IN" sz="18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20B5A-8171-CFF1-60C7-1ACCD0DF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80" y="719666"/>
            <a:ext cx="2648086" cy="3340274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DE474A3-02FF-753F-75DB-5EEC78AB0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478674"/>
              </p:ext>
            </p:extLst>
          </p:nvPr>
        </p:nvGraphicFramePr>
        <p:xfrm>
          <a:off x="99639" y="149831"/>
          <a:ext cx="7630510" cy="470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87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55752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Follow-up: Which segment had the most increase in unique products in  2021 vs 2020? The final output contains these fields,  segment  product_count_2020  product_count_2021  difference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58349-9A68-23D5-8DAD-65715994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967544"/>
            <a:ext cx="3949903" cy="254013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0E4B0E5-A911-0B93-CB48-F4B8E72FF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67769"/>
              </p:ext>
            </p:extLst>
          </p:nvPr>
        </p:nvGraphicFramePr>
        <p:xfrm>
          <a:off x="4582160" y="355600"/>
          <a:ext cx="7316464" cy="4205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69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557520"/>
            <a:ext cx="11287760" cy="1249680"/>
          </a:xfrm>
        </p:spPr>
        <p:txBody>
          <a:bodyPr>
            <a:noAutofit/>
          </a:bodyPr>
          <a:lstStyle/>
          <a:p>
            <a:pPr marL="342900" marR="92075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products that have the highest and lowest manufacturing costs.  The final output should contain these fields,  </a:t>
            </a:r>
            <a:r>
              <a:rPr lang="en-IN" sz="18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product  </a:t>
            </a:r>
            <a:r>
              <a:rPr lang="en-IN" sz="18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manufacturing_cost</a:t>
            </a:r>
            <a:r>
              <a:rPr lang="en-IN" sz="18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endParaRPr lang="en-US" sz="18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836A8-19AA-5FEA-F87C-66903896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63" y="1341120"/>
            <a:ext cx="5238781" cy="21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3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55752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report which contains the top 5 customers who received an  average high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the  fiscal  year 2021  and in the  Indian  market. The final output contains these fields,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customer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average_discount_percentage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8000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36929-F871-7069-6A33-044424C7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5" y="1126309"/>
            <a:ext cx="3695890" cy="234962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797E74-D38F-9A18-6218-A0415255A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743076"/>
              </p:ext>
            </p:extLst>
          </p:nvPr>
        </p:nvGraphicFramePr>
        <p:xfrm>
          <a:off x="4277568" y="308187"/>
          <a:ext cx="7277123" cy="458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938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49656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complete report of the Gross sales amount for the customer  “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Exclusive”  for each month .  This analysis helps to  get an idea of low and  high-performing months and take strategic decisions.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report contains these columns: Month Year Gross sales Amount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endParaRPr 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1904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417A429-EEC2-DAC3-F3F6-CCDC69B93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156889"/>
              </p:ext>
            </p:extLst>
          </p:nvPr>
        </p:nvGraphicFramePr>
        <p:xfrm>
          <a:off x="264160" y="192632"/>
          <a:ext cx="2489199" cy="451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3">
                  <a:extLst>
                    <a:ext uri="{9D8B030D-6E8A-4147-A177-3AD203B41FA5}">
                      <a16:colId xmlns:a16="http://schemas.microsoft.com/office/drawing/2014/main" val="1242471378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3569960529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490335870"/>
                    </a:ext>
                  </a:extLst>
                </a:gridCol>
              </a:tblGrid>
              <a:tr h="31585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sales Amount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2491021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5135902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0683499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7522893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33228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4830405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1307192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4496260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0186021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12353510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042997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12944660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3193749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20464999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9050683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13218636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85921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2786648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1653514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2551159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7298846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1695217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3203580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783813.4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0117824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395035.4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4241935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378771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458039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3996228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6650917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4740600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4851455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12399393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36761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10129736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043476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12144061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8799256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7312000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3536608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12150225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434768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9824521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130869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12092346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4634724"/>
                  </a:ext>
                </a:extLst>
              </a:tr>
              <a:tr h="16319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7178708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609667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B1C4BE-AA9E-FCDA-6F8E-BDE2BC53F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09083"/>
              </p:ext>
            </p:extLst>
          </p:nvPr>
        </p:nvGraphicFramePr>
        <p:xfrm>
          <a:off x="3769360" y="345440"/>
          <a:ext cx="7833360" cy="387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491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5496560"/>
            <a:ext cx="11287760" cy="1249680"/>
          </a:xfrm>
        </p:spPr>
        <p:txBody>
          <a:bodyPr>
            <a:noAutofit/>
          </a:bodyPr>
          <a:lstStyle/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which quarter of 2020, got the maximum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The final  output contains these fields sorted by the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2900" marR="92075" lvl="0" indent="-342900" fontAlgn="base">
              <a:lnSpc>
                <a:spcPct val="112000"/>
              </a:lnSpc>
              <a:spcAft>
                <a:spcPts val="5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206649-85CD-84F7-2346-5871D7911D30}"/>
              </a:ext>
            </a:extLst>
          </p:cNvPr>
          <p:cNvSpPr txBox="1">
            <a:spLocks/>
          </p:cNvSpPr>
          <p:nvPr/>
        </p:nvSpPr>
        <p:spPr>
          <a:xfrm>
            <a:off x="1046480" y="5019040"/>
            <a:ext cx="10061171" cy="447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A6F30-9830-B548-CA2E-27766661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958664"/>
            <a:ext cx="3713533" cy="3362559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0C818-8E47-4663-AF66-E41A754C5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274175"/>
              </p:ext>
            </p:extLst>
          </p:nvPr>
        </p:nvGraphicFramePr>
        <p:xfrm>
          <a:off x="3964126" y="359751"/>
          <a:ext cx="8128000" cy="46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09640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{305D36ED-FE90-4EA9-AF94-9F0414D408A4}tf56160789_win32</Template>
  <TotalTime>169</TotalTime>
  <Words>498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 Codebasics SQL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Codebasics SQL Challenge </dc:title>
  <dc:creator>Kannan N</dc:creator>
  <cp:lastModifiedBy>Kannan N</cp:lastModifiedBy>
  <cp:revision>8</cp:revision>
  <dcterms:created xsi:type="dcterms:W3CDTF">2023-02-20T08:58:57Z</dcterms:created>
  <dcterms:modified xsi:type="dcterms:W3CDTF">2023-02-26T05:05:05Z</dcterms:modified>
</cp:coreProperties>
</file>