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Copperplate Gothic 31 AB" charset="1" panose="020E0707020206020404"/>
      <p:regular r:id="rId34"/>
    </p:embeddedFont>
    <p:embeddedFont>
      <p:font typeface="Canva Sans Bold" charset="1" panose="020B0803030501040103"/>
      <p:regular r:id="rId35"/>
    </p:embeddedFont>
    <p:embeddedFont>
      <p:font typeface="Fira Sans" charset="1" panose="020B0503050000020004"/>
      <p:regular r:id="rId36"/>
    </p:embeddedFont>
    <p:embeddedFont>
      <p:font typeface="Fira Sans Medium" charset="1" panose="020B0603050000020004"/>
      <p:regular r:id="rId37"/>
    </p:embeddedFont>
    <p:embeddedFont>
      <p:font typeface="Canva Sans" charset="1" panose="020B0503030501040103"/>
      <p:regular r:id="rId38"/>
    </p:embeddedFont>
    <p:embeddedFont>
      <p:font typeface="Arial" charset="1" panose="020B0502020202020204"/>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678758" cy="586200"/>
          </a:xfrm>
          <a:custGeom>
            <a:avLst/>
            <a:gdLst/>
            <a:ahLst/>
            <a:cxnLst/>
            <a:rect r="r" b="b" t="t" l="l"/>
            <a:pathLst>
              <a:path h="586200" w="678758">
                <a:moveTo>
                  <a:pt x="0" y="0"/>
                </a:moveTo>
                <a:lnTo>
                  <a:pt x="678758" y="0"/>
                </a:lnTo>
                <a:lnTo>
                  <a:pt x="678758" y="586200"/>
                </a:lnTo>
                <a:lnTo>
                  <a:pt x="0" y="586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2538582" y="457603"/>
            <a:ext cx="5023194" cy="4349860"/>
            <a:chOff x="0" y="0"/>
            <a:chExt cx="4282440" cy="3708400"/>
          </a:xfrm>
        </p:grpSpPr>
        <p:sp>
          <p:nvSpPr>
            <p:cNvPr name="Freeform 4" id="4"/>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4"/>
              <a:stretch>
                <a:fillRect l="0" t="-7739" r="0" b="-7739"/>
              </a:stretch>
            </a:blipFill>
          </p:spPr>
        </p:sp>
      </p:grpSp>
      <p:sp>
        <p:nvSpPr>
          <p:cNvPr name="Freeform 5" id="5"/>
          <p:cNvSpPr/>
          <p:nvPr/>
        </p:nvSpPr>
        <p:spPr>
          <a:xfrm flipH="false" flipV="false" rot="0">
            <a:off x="15745752" y="6823542"/>
            <a:ext cx="2627055" cy="2627055"/>
          </a:xfrm>
          <a:custGeom>
            <a:avLst/>
            <a:gdLst/>
            <a:ahLst/>
            <a:cxnLst/>
            <a:rect r="r" b="b" t="t" l="l"/>
            <a:pathLst>
              <a:path h="2627055" w="2627055">
                <a:moveTo>
                  <a:pt x="0" y="0"/>
                </a:moveTo>
                <a:lnTo>
                  <a:pt x="2627054" y="0"/>
                </a:lnTo>
                <a:lnTo>
                  <a:pt x="2627054" y="2627055"/>
                </a:lnTo>
                <a:lnTo>
                  <a:pt x="0" y="2627055"/>
                </a:lnTo>
                <a:lnTo>
                  <a:pt x="0" y="0"/>
                </a:lnTo>
                <a:close/>
              </a:path>
            </a:pathLst>
          </a:custGeom>
          <a:blipFill>
            <a:blip r:embed="rId5"/>
            <a:stretch>
              <a:fillRect l="0" t="0" r="0" b="0"/>
            </a:stretch>
          </a:blipFill>
        </p:spPr>
      </p:sp>
      <p:sp>
        <p:nvSpPr>
          <p:cNvPr name="Freeform 6" id="6"/>
          <p:cNvSpPr/>
          <p:nvPr/>
        </p:nvSpPr>
        <p:spPr>
          <a:xfrm flipH="false" flipV="false" rot="0">
            <a:off x="12538582" y="4629085"/>
            <a:ext cx="3740382" cy="4388916"/>
          </a:xfrm>
          <a:custGeom>
            <a:avLst/>
            <a:gdLst/>
            <a:ahLst/>
            <a:cxnLst/>
            <a:rect r="r" b="b" t="t" l="l"/>
            <a:pathLst>
              <a:path h="4388916" w="3740382">
                <a:moveTo>
                  <a:pt x="0" y="0"/>
                </a:moveTo>
                <a:lnTo>
                  <a:pt x="3740382" y="0"/>
                </a:lnTo>
                <a:lnTo>
                  <a:pt x="3740382" y="4388915"/>
                </a:lnTo>
                <a:lnTo>
                  <a:pt x="0" y="4388915"/>
                </a:lnTo>
                <a:lnTo>
                  <a:pt x="0" y="0"/>
                </a:lnTo>
                <a:close/>
              </a:path>
            </a:pathLst>
          </a:custGeom>
          <a:blipFill>
            <a:blip r:embed="rId6"/>
            <a:stretch>
              <a:fillRect l="-65119" t="-5370" r="-76037" b="-8951"/>
            </a:stretch>
          </a:blipFill>
        </p:spPr>
      </p:sp>
      <p:grpSp>
        <p:nvGrpSpPr>
          <p:cNvPr name="Group 7" id="7"/>
          <p:cNvGrpSpPr>
            <a:grpSpLocks noChangeAspect="true"/>
          </p:cNvGrpSpPr>
          <p:nvPr/>
        </p:nvGrpSpPr>
        <p:grpSpPr>
          <a:xfrm rot="0">
            <a:off x="15745752" y="3496730"/>
            <a:ext cx="3027097" cy="2621466"/>
            <a:chOff x="0" y="0"/>
            <a:chExt cx="6350000" cy="5499100"/>
          </a:xfrm>
        </p:grpSpPr>
        <p:sp>
          <p:nvSpPr>
            <p:cNvPr name="Freeform 8" id="8"/>
            <p:cNvSpPr/>
            <p:nvPr/>
          </p:nvSpPr>
          <p:spPr>
            <a:xfrm flipH="false" flipV="false" rot="0">
              <a:off x="0" y="0"/>
              <a:ext cx="6350000" cy="5499100"/>
            </a:xfrm>
            <a:custGeom>
              <a:avLst/>
              <a:gdLst/>
              <a:ahLst/>
              <a:cxnLst/>
              <a:rect r="r" b="b" t="t" l="l"/>
              <a:pathLst>
                <a:path h="5499100" w="6350000">
                  <a:moveTo>
                    <a:pt x="4762500" y="0"/>
                  </a:moveTo>
                  <a:lnTo>
                    <a:pt x="1587500" y="0"/>
                  </a:lnTo>
                  <a:lnTo>
                    <a:pt x="0" y="2749550"/>
                  </a:lnTo>
                  <a:lnTo>
                    <a:pt x="1587500" y="5499100"/>
                  </a:lnTo>
                  <a:lnTo>
                    <a:pt x="4762500" y="5499100"/>
                  </a:lnTo>
                  <a:lnTo>
                    <a:pt x="6350000" y="2749550"/>
                  </a:lnTo>
                  <a:close/>
                </a:path>
              </a:pathLst>
            </a:custGeom>
            <a:blipFill>
              <a:blip r:embed="rId7"/>
              <a:stretch>
                <a:fillRect l="0" t="-7736" r="0" b="-7736"/>
              </a:stretch>
            </a:blipFill>
          </p:spPr>
        </p:sp>
      </p:grpSp>
      <p:grpSp>
        <p:nvGrpSpPr>
          <p:cNvPr name="Group 9" id="9"/>
          <p:cNvGrpSpPr/>
          <p:nvPr/>
        </p:nvGrpSpPr>
        <p:grpSpPr>
          <a:xfrm rot="0">
            <a:off x="4847574" y="4448511"/>
            <a:ext cx="10202605" cy="2672690"/>
            <a:chOff x="0" y="0"/>
            <a:chExt cx="13603473" cy="3563586"/>
          </a:xfrm>
        </p:grpSpPr>
        <p:sp>
          <p:nvSpPr>
            <p:cNvPr name="TextBox 10" id="10"/>
            <p:cNvSpPr txBox="true"/>
            <p:nvPr/>
          </p:nvSpPr>
          <p:spPr>
            <a:xfrm rot="0">
              <a:off x="0" y="-228600"/>
              <a:ext cx="13603473" cy="2667000"/>
            </a:xfrm>
            <a:prstGeom prst="rect">
              <a:avLst/>
            </a:prstGeom>
          </p:spPr>
          <p:txBody>
            <a:bodyPr anchor="t" rtlCol="false" tIns="0" lIns="0" bIns="0" rIns="0">
              <a:spAutoFit/>
            </a:bodyPr>
            <a:lstStyle/>
            <a:p>
              <a:pPr algn="l">
                <a:lnSpc>
                  <a:spcPts val="14399"/>
                </a:lnSpc>
              </a:pPr>
              <a:r>
                <a:rPr lang="en-US" sz="11999">
                  <a:solidFill>
                    <a:srgbClr val="000000"/>
                  </a:solidFill>
                  <a:latin typeface="Copperplate Gothic 31 AB"/>
                  <a:ea typeface="Copperplate Gothic 31 AB"/>
                  <a:cs typeface="Copperplate Gothic 31 AB"/>
                  <a:sym typeface="Copperplate Gothic 31 AB"/>
                </a:rPr>
                <a:t>POC </a:t>
              </a:r>
            </a:p>
          </p:txBody>
        </p:sp>
        <p:sp>
          <p:nvSpPr>
            <p:cNvPr name="TextBox 11" id="11"/>
            <p:cNvSpPr txBox="true"/>
            <p:nvPr/>
          </p:nvSpPr>
          <p:spPr>
            <a:xfrm rot="0">
              <a:off x="0" y="2758406"/>
              <a:ext cx="13603473" cy="805180"/>
            </a:xfrm>
            <a:prstGeom prst="rect">
              <a:avLst/>
            </a:prstGeom>
          </p:spPr>
          <p:txBody>
            <a:bodyPr anchor="t" rtlCol="false" tIns="0" lIns="0" bIns="0" rIns="0">
              <a:spAutoFit/>
            </a:bodyPr>
            <a:lstStyle/>
            <a:p>
              <a:pPr algn="l">
                <a:lnSpc>
                  <a:spcPts val="5039"/>
                </a:lnSpc>
              </a:pPr>
            </a:p>
          </p:txBody>
        </p:sp>
      </p:grpSp>
      <p:sp>
        <p:nvSpPr>
          <p:cNvPr name="TextBox 12" id="12"/>
          <p:cNvSpPr txBox="true"/>
          <p:nvPr/>
        </p:nvSpPr>
        <p:spPr>
          <a:xfrm rot="0">
            <a:off x="493378" y="7805282"/>
            <a:ext cx="3108524" cy="596900"/>
          </a:xfrm>
          <a:prstGeom prst="rect">
            <a:avLst/>
          </a:prstGeom>
        </p:spPr>
        <p:txBody>
          <a:bodyPr anchor="t" rtlCol="false" tIns="0" lIns="0" bIns="0" rIns="0">
            <a:spAutoFit/>
          </a:bodyPr>
          <a:lstStyle/>
          <a:p>
            <a:pPr algn="ctr">
              <a:lnSpc>
                <a:spcPts val="4900"/>
              </a:lnSpc>
            </a:pPr>
            <a:r>
              <a:rPr lang="en-US" sz="3500" b="true">
                <a:solidFill>
                  <a:srgbClr val="000000"/>
                </a:solidFill>
                <a:latin typeface="Canva Sans Bold"/>
                <a:ea typeface="Canva Sans Bold"/>
                <a:cs typeface="Canva Sans Bold"/>
                <a:sym typeface="Canva Sans Bold"/>
              </a:rPr>
              <a:t>Presented by :</a:t>
            </a:r>
          </a:p>
        </p:txBody>
      </p:sp>
      <p:sp>
        <p:nvSpPr>
          <p:cNvPr name="TextBox 13" id="13"/>
          <p:cNvSpPr txBox="true"/>
          <p:nvPr/>
        </p:nvSpPr>
        <p:spPr>
          <a:xfrm rot="0">
            <a:off x="493378" y="8493760"/>
            <a:ext cx="5039731" cy="1471930"/>
          </a:xfrm>
          <a:prstGeom prst="rect">
            <a:avLst/>
          </a:prstGeom>
        </p:spPr>
        <p:txBody>
          <a:bodyPr anchor="t" rtlCol="false" tIns="0" lIns="0" bIns="0" rIns="0">
            <a:spAutoFit/>
          </a:bodyPr>
          <a:lstStyle/>
          <a:p>
            <a:pPr algn="l">
              <a:lnSpc>
                <a:spcPts val="3919"/>
              </a:lnSpc>
            </a:pPr>
            <a:r>
              <a:rPr lang="en-US" sz="2799">
                <a:solidFill>
                  <a:srgbClr val="000000"/>
                </a:solidFill>
                <a:latin typeface="Fira Sans"/>
                <a:ea typeface="Fira Sans"/>
                <a:cs typeface="Fira Sans"/>
                <a:sym typeface="Fira Sans"/>
              </a:rPr>
              <a:t>Lasya Nallamalli</a:t>
            </a:r>
          </a:p>
          <a:p>
            <a:pPr algn="l">
              <a:lnSpc>
                <a:spcPts val="3919"/>
              </a:lnSpc>
            </a:pPr>
            <a:r>
              <a:rPr lang="en-US" sz="2799">
                <a:solidFill>
                  <a:srgbClr val="000000"/>
                </a:solidFill>
                <a:latin typeface="Fira Sans"/>
                <a:ea typeface="Fira Sans"/>
                <a:cs typeface="Fira Sans"/>
                <a:sym typeface="Fira Sans"/>
              </a:rPr>
              <a:t>Chandrika Munaganuri</a:t>
            </a:r>
          </a:p>
          <a:p>
            <a:pPr algn="l">
              <a:lnSpc>
                <a:spcPts val="3919"/>
              </a:lnSpc>
            </a:pP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455933" cy="1152525"/>
          </a:xfrm>
          <a:prstGeom prst="rect">
            <a:avLst/>
          </a:prstGeom>
        </p:spPr>
        <p:txBody>
          <a:bodyPr anchor="t" rtlCol="false" tIns="0" lIns="0" bIns="0" rIns="0">
            <a:spAutoFit/>
          </a:bodyPr>
          <a:lstStyle/>
          <a:p>
            <a:pPr algn="l">
              <a:lnSpc>
                <a:spcPts val="9119"/>
              </a:lnSpc>
              <a:spcBef>
                <a:spcPct val="0"/>
              </a:spcBef>
            </a:pPr>
            <a:r>
              <a:rPr lang="en-US" b="true" sz="7599" spc="-75">
                <a:solidFill>
                  <a:srgbClr val="000000"/>
                </a:solidFill>
                <a:latin typeface="Fira Sans Medium"/>
                <a:ea typeface="Fira Sans Medium"/>
                <a:cs typeface="Fira Sans Medium"/>
                <a:sym typeface="Fira Sans Medium"/>
              </a:rPr>
              <a:t>Insert data into DB</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246004" y="3436574"/>
            <a:ext cx="15172107" cy="59810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We describe the schema of the </a:t>
            </a:r>
            <a:r>
              <a:rPr lang="en-US" b="true" sz="3399">
                <a:solidFill>
                  <a:srgbClr val="000000"/>
                </a:solidFill>
                <a:latin typeface="Canva Sans Bold"/>
                <a:ea typeface="Canva Sans Bold"/>
                <a:cs typeface="Canva Sans Bold"/>
                <a:sym typeface="Canva Sans Bold"/>
              </a:rPr>
              <a:t>MongoDB data model</a:t>
            </a:r>
            <a:r>
              <a:rPr lang="en-US" sz="3399">
                <a:solidFill>
                  <a:srgbClr val="000000"/>
                </a:solidFill>
                <a:latin typeface="Canva Sans"/>
                <a:ea typeface="Canva Sans"/>
                <a:cs typeface="Canva Sans"/>
                <a:sym typeface="Canva Sans"/>
              </a:rPr>
              <a:t> in a Function app.</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Then this is </a:t>
            </a:r>
            <a:r>
              <a:rPr lang="en-US" b="true" sz="3399">
                <a:solidFill>
                  <a:srgbClr val="000000"/>
                </a:solidFill>
                <a:latin typeface="Canva Sans Bold"/>
                <a:ea typeface="Canva Sans Bold"/>
                <a:cs typeface="Canva Sans Bold"/>
                <a:sym typeface="Canva Sans Bold"/>
              </a:rPr>
              <a:t>published</a:t>
            </a:r>
            <a:r>
              <a:rPr lang="en-US" sz="3399">
                <a:solidFill>
                  <a:srgbClr val="000000"/>
                </a:solidFill>
                <a:latin typeface="Canva Sans"/>
                <a:ea typeface="Canva Sans"/>
                <a:cs typeface="Canva Sans"/>
                <a:sym typeface="Canva Sans"/>
              </a:rPr>
              <a:t> into the </a:t>
            </a:r>
            <a:r>
              <a:rPr lang="en-US" b="true" sz="3399">
                <a:solidFill>
                  <a:srgbClr val="000000"/>
                </a:solidFill>
                <a:latin typeface="Canva Sans Bold"/>
                <a:ea typeface="Canva Sans Bold"/>
                <a:cs typeface="Canva Sans Bold"/>
                <a:sym typeface="Canva Sans Bold"/>
              </a:rPr>
              <a:t>Azure Function App</a:t>
            </a:r>
            <a:r>
              <a:rPr lang="en-US" sz="3399">
                <a:solidFill>
                  <a:srgbClr val="000000"/>
                </a:solidFill>
                <a:latin typeface="Canva Sans"/>
                <a:ea typeface="Canva Sans"/>
                <a:cs typeface="Canva Sans"/>
                <a:sym typeface="Canva Sans"/>
              </a:rPr>
              <a:t> from which we get the </a:t>
            </a:r>
            <a:r>
              <a:rPr lang="en-US" b="true" sz="3399">
                <a:solidFill>
                  <a:srgbClr val="000000"/>
                </a:solidFill>
                <a:latin typeface="Canva Sans Bold"/>
                <a:ea typeface="Canva Sans Bold"/>
                <a:cs typeface="Canva Sans Bold"/>
                <a:sym typeface="Canva Sans Bold"/>
              </a:rPr>
              <a:t>Function Url.</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This Function Url and content (i.e; data of valid files) is passed in the </a:t>
            </a:r>
            <a:r>
              <a:rPr lang="en-US" b="true" sz="3399">
                <a:solidFill>
                  <a:srgbClr val="000000"/>
                </a:solidFill>
                <a:latin typeface="Canva Sans Bold"/>
                <a:ea typeface="Canva Sans Bold"/>
                <a:cs typeface="Canva Sans Bold"/>
                <a:sym typeface="Canva Sans Bold"/>
              </a:rPr>
              <a:t>httpclient.PostAsync()</a:t>
            </a:r>
            <a:r>
              <a:rPr lang="en-US" sz="3399">
                <a:solidFill>
                  <a:srgbClr val="000000"/>
                </a:solidFill>
                <a:latin typeface="Canva Sans"/>
                <a:ea typeface="Canva Sans"/>
                <a:cs typeface="Canva Sans"/>
                <a:sym typeface="Canva Sans"/>
              </a:rPr>
              <a:t> method in c# .net application.</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After calling the PostAsync() method with the content as parameter, the content which is sent is formatted into the MongoDB data model format, this formatted data gets inserted into the Azure Cosmos Mongo DB.</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455933" cy="1152525"/>
          </a:xfrm>
          <a:prstGeom prst="rect">
            <a:avLst/>
          </a:prstGeom>
        </p:spPr>
        <p:txBody>
          <a:bodyPr anchor="t" rtlCol="false" tIns="0" lIns="0" bIns="0" rIns="0">
            <a:spAutoFit/>
          </a:bodyPr>
          <a:lstStyle/>
          <a:p>
            <a:pPr algn="l">
              <a:lnSpc>
                <a:spcPts val="9119"/>
              </a:lnSpc>
              <a:spcBef>
                <a:spcPct val="0"/>
              </a:spcBef>
            </a:pPr>
            <a:r>
              <a:rPr lang="en-US" b="true" sz="7599" spc="-75">
                <a:solidFill>
                  <a:srgbClr val="000000"/>
                </a:solidFill>
                <a:latin typeface="Fira Sans Medium"/>
                <a:ea typeface="Fira Sans Medium"/>
                <a:cs typeface="Fira Sans Medium"/>
                <a:sym typeface="Fira Sans Medium"/>
              </a:rPr>
              <a:t>Insert data into DB</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9" id="9"/>
          <p:cNvSpPr/>
          <p:nvPr/>
        </p:nvSpPr>
        <p:spPr>
          <a:xfrm flipH="false" flipV="false" rot="0">
            <a:off x="918314" y="2687862"/>
            <a:ext cx="16340986" cy="6570438"/>
          </a:xfrm>
          <a:custGeom>
            <a:avLst/>
            <a:gdLst/>
            <a:ahLst/>
            <a:cxnLst/>
            <a:rect r="r" b="b" t="t" l="l"/>
            <a:pathLst>
              <a:path h="6570438" w="16340986">
                <a:moveTo>
                  <a:pt x="0" y="0"/>
                </a:moveTo>
                <a:lnTo>
                  <a:pt x="16340986" y="0"/>
                </a:lnTo>
                <a:lnTo>
                  <a:pt x="16340986" y="6570438"/>
                </a:lnTo>
                <a:lnTo>
                  <a:pt x="0" y="6570438"/>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455933" cy="1152525"/>
          </a:xfrm>
          <a:prstGeom prst="rect">
            <a:avLst/>
          </a:prstGeom>
        </p:spPr>
        <p:txBody>
          <a:bodyPr anchor="t" rtlCol="false" tIns="0" lIns="0" bIns="0" rIns="0">
            <a:spAutoFit/>
          </a:bodyPr>
          <a:lstStyle/>
          <a:p>
            <a:pPr algn="l">
              <a:lnSpc>
                <a:spcPts val="9119"/>
              </a:lnSpc>
              <a:spcBef>
                <a:spcPct val="0"/>
              </a:spcBef>
            </a:pPr>
            <a:r>
              <a:rPr lang="en-US" b="true" sz="7599" spc="-75">
                <a:solidFill>
                  <a:srgbClr val="000000"/>
                </a:solidFill>
                <a:latin typeface="Fira Sans Medium"/>
                <a:ea typeface="Fira Sans Medium"/>
                <a:cs typeface="Fira Sans Medium"/>
                <a:sym typeface="Fira Sans Medium"/>
              </a:rPr>
              <a:t>Send an Acknowledge mail</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365021" y="3098291"/>
            <a:ext cx="14915814" cy="3389630"/>
          </a:xfrm>
          <a:prstGeom prst="rect">
            <a:avLst/>
          </a:prstGeom>
        </p:spPr>
        <p:txBody>
          <a:bodyPr anchor="t" rtlCol="false" tIns="0" lIns="0" bIns="0" rIns="0">
            <a:spAutoFit/>
          </a:bodyPr>
          <a:lstStyle/>
          <a:p>
            <a:pPr algn="just">
              <a:lnSpc>
                <a:spcPts val="5439"/>
              </a:lnSpc>
            </a:pPr>
          </a:p>
          <a:p>
            <a:pPr algn="just" marL="734059" indent="-367030" lvl="1">
              <a:lnSpc>
                <a:spcPts val="5439"/>
              </a:lnSpc>
              <a:buFont typeface="Arial"/>
              <a:buChar char="•"/>
            </a:pPr>
            <a:r>
              <a:rPr lang="en-US" sz="3399">
                <a:solidFill>
                  <a:srgbClr val="000000"/>
                </a:solidFill>
                <a:latin typeface="Canva Sans"/>
                <a:ea typeface="Canva Sans"/>
                <a:cs typeface="Canva Sans"/>
                <a:sym typeface="Canva Sans"/>
              </a:rPr>
              <a:t>An acknowledgement mail is sent to the user prompting the number of valid and invalid files in Input-folder of the Blob container.</a:t>
            </a:r>
          </a:p>
          <a:p>
            <a:pPr algn="just" marL="734059" indent="-367030" lvl="1">
              <a:lnSpc>
                <a:spcPts val="5439"/>
              </a:lnSpc>
              <a:buFont typeface="Arial"/>
              <a:buChar char="•"/>
            </a:pPr>
            <a:r>
              <a:rPr lang="en-US" sz="3399">
                <a:solidFill>
                  <a:srgbClr val="000000"/>
                </a:solidFill>
                <a:latin typeface="Canva Sans"/>
                <a:ea typeface="Canva Sans"/>
                <a:cs typeface="Canva Sans"/>
                <a:sym typeface="Canva Sans"/>
              </a:rPr>
              <a:t>Suppose there are no files to validate then the mail prompts the user to upload files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455933" cy="1152525"/>
          </a:xfrm>
          <a:prstGeom prst="rect">
            <a:avLst/>
          </a:prstGeom>
        </p:spPr>
        <p:txBody>
          <a:bodyPr anchor="t" rtlCol="false" tIns="0" lIns="0" bIns="0" rIns="0">
            <a:spAutoFit/>
          </a:bodyPr>
          <a:lstStyle/>
          <a:p>
            <a:pPr algn="l">
              <a:lnSpc>
                <a:spcPts val="9119"/>
              </a:lnSpc>
              <a:spcBef>
                <a:spcPct val="0"/>
              </a:spcBef>
            </a:pPr>
            <a:r>
              <a:rPr lang="en-US" b="true" sz="7599" spc="-75">
                <a:solidFill>
                  <a:srgbClr val="000000"/>
                </a:solidFill>
                <a:latin typeface="Fira Sans Medium"/>
                <a:ea typeface="Fira Sans Medium"/>
                <a:cs typeface="Fira Sans Medium"/>
                <a:sym typeface="Fira Sans Medium"/>
              </a:rPr>
              <a:t>Send an Acknowledge mail</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432810" y="3910572"/>
            <a:ext cx="14714772" cy="59810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Azure Logic app enables us to build automated workflows and integrate various applications, data sources and services.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Inside this logic app, we can customize the actions in the required format.</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For sending mail, we need 2 actions.</a:t>
            </a:r>
          </a:p>
          <a:p>
            <a:pPr algn="just">
              <a:lnSpc>
                <a:spcPts val="4759"/>
              </a:lnSpc>
            </a:pPr>
            <a:r>
              <a:rPr lang="en-US" sz="3399">
                <a:solidFill>
                  <a:srgbClr val="000000"/>
                </a:solidFill>
                <a:latin typeface="Canva Sans"/>
                <a:ea typeface="Canva Sans"/>
                <a:cs typeface="Canva Sans"/>
                <a:sym typeface="Canva Sans"/>
              </a:rPr>
              <a:t>          1. </a:t>
            </a:r>
            <a:r>
              <a:rPr lang="en-US" sz="3399">
                <a:solidFill>
                  <a:srgbClr val="000000"/>
                </a:solidFill>
                <a:latin typeface="Canva Sans"/>
                <a:ea typeface="Canva Sans"/>
                <a:cs typeface="Canva Sans"/>
                <a:sym typeface="Canva Sans"/>
              </a:rPr>
              <a:t>When a http request is received</a:t>
            </a:r>
          </a:p>
          <a:p>
            <a:pPr algn="just">
              <a:lnSpc>
                <a:spcPts val="4759"/>
              </a:lnSpc>
            </a:pPr>
            <a:r>
              <a:rPr lang="en-US" sz="3399">
                <a:solidFill>
                  <a:srgbClr val="000000"/>
                </a:solidFill>
                <a:latin typeface="Canva Sans"/>
                <a:ea typeface="Canva Sans"/>
                <a:cs typeface="Canva Sans"/>
                <a:sym typeface="Canva Sans"/>
              </a:rPr>
              <a:t>          2. </a:t>
            </a:r>
            <a:r>
              <a:rPr lang="en-US" sz="3399">
                <a:solidFill>
                  <a:srgbClr val="000000"/>
                </a:solidFill>
                <a:latin typeface="Canva Sans"/>
                <a:ea typeface="Canva Sans"/>
                <a:cs typeface="Canva Sans"/>
                <a:sym typeface="Canva Sans"/>
              </a:rPr>
              <a:t>S</a:t>
            </a:r>
            <a:r>
              <a:rPr lang="en-US" sz="3399">
                <a:solidFill>
                  <a:srgbClr val="000000"/>
                </a:solidFill>
                <a:latin typeface="Canva Sans"/>
                <a:ea typeface="Canva Sans"/>
                <a:cs typeface="Canva Sans"/>
                <a:sym typeface="Canva Sans"/>
              </a:rPr>
              <a:t>end an email</a:t>
            </a:r>
          </a:p>
          <a:p>
            <a:pPr algn="just">
              <a:lnSpc>
                <a:spcPts val="4759"/>
              </a:lnSpc>
            </a:pPr>
          </a:p>
          <a:p>
            <a:pPr algn="just">
              <a:lnSpc>
                <a:spcPts val="4759"/>
              </a:lnSpc>
            </a:pPr>
          </a:p>
          <a:p>
            <a:pPr algn="just">
              <a:lnSpc>
                <a:spcPts val="4759"/>
              </a:lnSpc>
            </a:pPr>
          </a:p>
        </p:txBody>
      </p:sp>
      <p:sp>
        <p:nvSpPr>
          <p:cNvPr name="TextBox 10" id="10"/>
          <p:cNvSpPr txBox="true"/>
          <p:nvPr/>
        </p:nvSpPr>
        <p:spPr>
          <a:xfrm rot="0">
            <a:off x="-2937263" y="2539954"/>
            <a:ext cx="13361209" cy="857250"/>
          </a:xfrm>
          <a:prstGeom prst="rect">
            <a:avLst/>
          </a:prstGeom>
        </p:spPr>
        <p:txBody>
          <a:bodyPr anchor="t" rtlCol="false" tIns="0" lIns="0" bIns="0" rIns="0">
            <a:spAutoFit/>
          </a:bodyPr>
          <a:lstStyle/>
          <a:p>
            <a:pPr algn="ctr">
              <a:lnSpc>
                <a:spcPts val="6299"/>
              </a:lnSpc>
            </a:pPr>
            <a:r>
              <a:rPr lang="en-US" sz="4500">
                <a:solidFill>
                  <a:srgbClr val="000000"/>
                </a:solidFill>
                <a:latin typeface="Arial"/>
                <a:ea typeface="Arial"/>
                <a:cs typeface="Arial"/>
                <a:sym typeface="Arial"/>
              </a:rPr>
              <a:t>Azure Logic App</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455933" cy="1152525"/>
          </a:xfrm>
          <a:prstGeom prst="rect">
            <a:avLst/>
          </a:prstGeom>
        </p:spPr>
        <p:txBody>
          <a:bodyPr anchor="t" rtlCol="false" tIns="0" lIns="0" bIns="0" rIns="0">
            <a:spAutoFit/>
          </a:bodyPr>
          <a:lstStyle/>
          <a:p>
            <a:pPr algn="l">
              <a:lnSpc>
                <a:spcPts val="9119"/>
              </a:lnSpc>
              <a:spcBef>
                <a:spcPct val="0"/>
              </a:spcBef>
            </a:pPr>
            <a:r>
              <a:rPr lang="en-US" b="true" sz="7599" spc="-75">
                <a:solidFill>
                  <a:srgbClr val="000000"/>
                </a:solidFill>
                <a:latin typeface="Fira Sans Medium"/>
                <a:ea typeface="Fira Sans Medium"/>
                <a:cs typeface="Fira Sans Medium"/>
                <a:sym typeface="Fira Sans Medium"/>
              </a:rPr>
              <a:t>Send an Acknowledge mail</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303280" y="3855674"/>
            <a:ext cx="15014223" cy="41808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HTTP request consists of a request body that takes input (such as email_body) and maps to the JSON schema.</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We can also define the method like GET, </a:t>
            </a:r>
            <a:r>
              <a:rPr lang="en-US" b="true" sz="3399">
                <a:solidFill>
                  <a:srgbClr val="000000"/>
                </a:solidFill>
                <a:latin typeface="Canva Sans Bold"/>
                <a:ea typeface="Canva Sans Bold"/>
                <a:cs typeface="Canva Sans Bold"/>
                <a:sym typeface="Canva Sans Bold"/>
              </a:rPr>
              <a:t>POST</a:t>
            </a:r>
            <a:r>
              <a:rPr lang="en-US" sz="3399">
                <a:solidFill>
                  <a:srgbClr val="000000"/>
                </a:solidFill>
                <a:latin typeface="Canva Sans"/>
                <a:ea typeface="Canva Sans"/>
                <a:cs typeface="Canva Sans"/>
                <a:sym typeface="Canva Sans"/>
              </a:rPr>
              <a:t>, PUT to trigger the HTTP request.</a:t>
            </a:r>
          </a:p>
          <a:p>
            <a:pPr algn="just">
              <a:lnSpc>
                <a:spcPts val="4759"/>
              </a:lnSpc>
            </a:pPr>
          </a:p>
          <a:p>
            <a:pPr algn="just">
              <a:lnSpc>
                <a:spcPts val="4759"/>
              </a:lnSpc>
            </a:pPr>
          </a:p>
          <a:p>
            <a:pPr algn="just">
              <a:lnSpc>
                <a:spcPts val="4759"/>
              </a:lnSpc>
            </a:pPr>
          </a:p>
        </p:txBody>
      </p:sp>
      <p:sp>
        <p:nvSpPr>
          <p:cNvPr name="TextBox 10" id="10"/>
          <p:cNvSpPr txBox="true"/>
          <p:nvPr/>
        </p:nvSpPr>
        <p:spPr>
          <a:xfrm rot="0">
            <a:off x="-609492" y="2516412"/>
            <a:ext cx="13361209" cy="857250"/>
          </a:xfrm>
          <a:prstGeom prst="rect">
            <a:avLst/>
          </a:prstGeom>
        </p:spPr>
        <p:txBody>
          <a:bodyPr anchor="t" rtlCol="false" tIns="0" lIns="0" bIns="0" rIns="0">
            <a:spAutoFit/>
          </a:bodyPr>
          <a:lstStyle/>
          <a:p>
            <a:pPr algn="ctr">
              <a:lnSpc>
                <a:spcPts val="6299"/>
              </a:lnSpc>
            </a:pPr>
            <a:r>
              <a:rPr lang="en-US" sz="4500">
                <a:solidFill>
                  <a:srgbClr val="000000"/>
                </a:solidFill>
                <a:latin typeface="Arial"/>
                <a:ea typeface="Arial"/>
                <a:cs typeface="Arial"/>
                <a:sym typeface="Arial"/>
              </a:rPr>
              <a:t>1. When a HTTP request is recieved</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455933" cy="1152525"/>
          </a:xfrm>
          <a:prstGeom prst="rect">
            <a:avLst/>
          </a:prstGeom>
        </p:spPr>
        <p:txBody>
          <a:bodyPr anchor="t" rtlCol="false" tIns="0" lIns="0" bIns="0" rIns="0">
            <a:spAutoFit/>
          </a:bodyPr>
          <a:lstStyle/>
          <a:p>
            <a:pPr algn="l">
              <a:lnSpc>
                <a:spcPts val="9119"/>
              </a:lnSpc>
              <a:spcBef>
                <a:spcPct val="0"/>
              </a:spcBef>
            </a:pPr>
            <a:r>
              <a:rPr lang="en-US" b="true" sz="7599" spc="-75">
                <a:solidFill>
                  <a:srgbClr val="000000"/>
                </a:solidFill>
                <a:latin typeface="Fira Sans Medium"/>
                <a:ea typeface="Fira Sans Medium"/>
                <a:cs typeface="Fira Sans Medium"/>
                <a:sym typeface="Fira Sans Medium"/>
              </a:rPr>
              <a:t>Send an Acknowledge mail</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303280" y="3855674"/>
            <a:ext cx="15014223" cy="23806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sender email has to be authenticated.</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Then, the parameters such as email body to need to be configured.</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These parameters can be set either as </a:t>
            </a:r>
            <a:r>
              <a:rPr lang="en-US" b="true" sz="3399">
                <a:solidFill>
                  <a:srgbClr val="000000"/>
                </a:solidFill>
                <a:latin typeface="Canva Sans Bold"/>
                <a:ea typeface="Canva Sans Bold"/>
                <a:cs typeface="Canva Sans Bold"/>
                <a:sym typeface="Canva Sans Bold"/>
              </a:rPr>
              <a:t>static values</a:t>
            </a:r>
            <a:r>
              <a:rPr lang="en-US" sz="3399">
                <a:solidFill>
                  <a:srgbClr val="000000"/>
                </a:solidFill>
                <a:latin typeface="Canva Sans"/>
                <a:ea typeface="Canva Sans"/>
                <a:cs typeface="Canva Sans"/>
                <a:sym typeface="Canva Sans"/>
              </a:rPr>
              <a:t> or </a:t>
            </a:r>
            <a:r>
              <a:rPr lang="en-US" b="true" sz="3399">
                <a:solidFill>
                  <a:srgbClr val="000000"/>
                </a:solidFill>
                <a:latin typeface="Canva Sans Bold"/>
                <a:ea typeface="Canva Sans Bold"/>
                <a:cs typeface="Canva Sans Bold"/>
                <a:sym typeface="Canva Sans Bold"/>
              </a:rPr>
              <a:t>dynamic content</a:t>
            </a:r>
            <a:r>
              <a:rPr lang="en-US" sz="3399">
                <a:solidFill>
                  <a:srgbClr val="000000"/>
                </a:solidFill>
                <a:latin typeface="Canva Sans"/>
                <a:ea typeface="Canva Sans"/>
                <a:cs typeface="Canva Sans"/>
                <a:sym typeface="Canva Sans"/>
              </a:rPr>
              <a:t> from the previous steps in the workflow.</a:t>
            </a:r>
          </a:p>
        </p:txBody>
      </p:sp>
      <p:sp>
        <p:nvSpPr>
          <p:cNvPr name="TextBox 10" id="10"/>
          <p:cNvSpPr txBox="true"/>
          <p:nvPr/>
        </p:nvSpPr>
        <p:spPr>
          <a:xfrm rot="0">
            <a:off x="-3044287" y="2350635"/>
            <a:ext cx="13361209" cy="857250"/>
          </a:xfrm>
          <a:prstGeom prst="rect">
            <a:avLst/>
          </a:prstGeom>
        </p:spPr>
        <p:txBody>
          <a:bodyPr anchor="t" rtlCol="false" tIns="0" lIns="0" bIns="0" rIns="0">
            <a:spAutoFit/>
          </a:bodyPr>
          <a:lstStyle/>
          <a:p>
            <a:pPr algn="ctr">
              <a:lnSpc>
                <a:spcPts val="6299"/>
              </a:lnSpc>
            </a:pPr>
            <a:r>
              <a:rPr lang="en-US" sz="4500">
                <a:solidFill>
                  <a:srgbClr val="000000"/>
                </a:solidFill>
                <a:latin typeface="Arial"/>
                <a:ea typeface="Arial"/>
                <a:cs typeface="Arial"/>
                <a:sym typeface="Arial"/>
              </a:rPr>
              <a:t>2. Send an email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455933" cy="1152525"/>
          </a:xfrm>
          <a:prstGeom prst="rect">
            <a:avLst/>
          </a:prstGeom>
        </p:spPr>
        <p:txBody>
          <a:bodyPr anchor="t" rtlCol="false" tIns="0" lIns="0" bIns="0" rIns="0">
            <a:spAutoFit/>
          </a:bodyPr>
          <a:lstStyle/>
          <a:p>
            <a:pPr algn="l">
              <a:lnSpc>
                <a:spcPts val="9119"/>
              </a:lnSpc>
              <a:spcBef>
                <a:spcPct val="0"/>
              </a:spcBef>
            </a:pPr>
            <a:r>
              <a:rPr lang="en-US" b="true" sz="7599" spc="-75">
                <a:solidFill>
                  <a:srgbClr val="000000"/>
                </a:solidFill>
                <a:latin typeface="Fira Sans Medium"/>
                <a:ea typeface="Fira Sans Medium"/>
                <a:cs typeface="Fira Sans Medium"/>
                <a:sym typeface="Fira Sans Medium"/>
              </a:rPr>
              <a:t>Send an Acknowledge mail</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9" id="9"/>
          <p:cNvSpPr/>
          <p:nvPr/>
        </p:nvSpPr>
        <p:spPr>
          <a:xfrm flipH="false" flipV="false" rot="0">
            <a:off x="825073" y="3086824"/>
            <a:ext cx="8030855" cy="5854268"/>
          </a:xfrm>
          <a:custGeom>
            <a:avLst/>
            <a:gdLst/>
            <a:ahLst/>
            <a:cxnLst/>
            <a:rect r="r" b="b" t="t" l="l"/>
            <a:pathLst>
              <a:path h="5854268" w="8030855">
                <a:moveTo>
                  <a:pt x="0" y="0"/>
                </a:moveTo>
                <a:lnTo>
                  <a:pt x="8030855" y="0"/>
                </a:lnTo>
                <a:lnTo>
                  <a:pt x="8030855" y="5854268"/>
                </a:lnTo>
                <a:lnTo>
                  <a:pt x="0" y="5854268"/>
                </a:lnTo>
                <a:lnTo>
                  <a:pt x="0" y="0"/>
                </a:lnTo>
                <a:close/>
              </a:path>
            </a:pathLst>
          </a:custGeom>
          <a:blipFill>
            <a:blip r:embed="rId2"/>
            <a:stretch>
              <a:fillRect l="0" t="0" r="0" b="0"/>
            </a:stretch>
          </a:blipFill>
        </p:spPr>
      </p:sp>
      <p:sp>
        <p:nvSpPr>
          <p:cNvPr name="Freeform 10" id="10"/>
          <p:cNvSpPr/>
          <p:nvPr/>
        </p:nvSpPr>
        <p:spPr>
          <a:xfrm flipH="false" flipV="false" rot="0">
            <a:off x="9052074" y="3086824"/>
            <a:ext cx="8809531" cy="5770538"/>
          </a:xfrm>
          <a:custGeom>
            <a:avLst/>
            <a:gdLst/>
            <a:ahLst/>
            <a:cxnLst/>
            <a:rect r="r" b="b" t="t" l="l"/>
            <a:pathLst>
              <a:path h="5770538" w="8809531">
                <a:moveTo>
                  <a:pt x="0" y="0"/>
                </a:moveTo>
                <a:lnTo>
                  <a:pt x="8809530" y="0"/>
                </a:lnTo>
                <a:lnTo>
                  <a:pt x="8809530" y="5770539"/>
                </a:lnTo>
                <a:lnTo>
                  <a:pt x="0" y="5770539"/>
                </a:lnTo>
                <a:lnTo>
                  <a:pt x="0" y="0"/>
                </a:lnTo>
                <a:close/>
              </a:path>
            </a:pathLst>
          </a:custGeom>
          <a:blipFill>
            <a:blip r:embed="rId3"/>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455933" cy="1152525"/>
          </a:xfrm>
          <a:prstGeom prst="rect">
            <a:avLst/>
          </a:prstGeom>
        </p:spPr>
        <p:txBody>
          <a:bodyPr anchor="t" rtlCol="false" tIns="0" lIns="0" bIns="0" rIns="0">
            <a:spAutoFit/>
          </a:bodyPr>
          <a:lstStyle/>
          <a:p>
            <a:pPr algn="l">
              <a:lnSpc>
                <a:spcPts val="9119"/>
              </a:lnSpc>
              <a:spcBef>
                <a:spcPct val="0"/>
              </a:spcBef>
            </a:pPr>
            <a:r>
              <a:rPr lang="en-US" b="true" sz="7599" spc="-75">
                <a:solidFill>
                  <a:srgbClr val="000000"/>
                </a:solidFill>
                <a:latin typeface="Fira Sans Medium"/>
                <a:ea typeface="Fira Sans Medium"/>
                <a:cs typeface="Fira Sans Medium"/>
                <a:sym typeface="Fira Sans Medium"/>
              </a:rPr>
              <a:t>Send an Acknowledge mail</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303280" y="3855674"/>
            <a:ext cx="15014223" cy="35807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To trigger the HTTP request, we can use the 'HttpClient class' which is available in 'System.Net.Http' namespace.</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This class allows us to send HTTP request and receive responses from a specified URI.</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By using the PostAsync(apiUrl, requestBody), we trigger the HTTP request.</a:t>
            </a:r>
          </a:p>
        </p:txBody>
      </p:sp>
      <p:sp>
        <p:nvSpPr>
          <p:cNvPr name="TextBox 10" id="10"/>
          <p:cNvSpPr txBox="true"/>
          <p:nvPr/>
        </p:nvSpPr>
        <p:spPr>
          <a:xfrm rot="0">
            <a:off x="-823540" y="2350635"/>
            <a:ext cx="13361209" cy="857250"/>
          </a:xfrm>
          <a:prstGeom prst="rect">
            <a:avLst/>
          </a:prstGeom>
        </p:spPr>
        <p:txBody>
          <a:bodyPr anchor="t" rtlCol="false" tIns="0" lIns="0" bIns="0" rIns="0">
            <a:spAutoFit/>
          </a:bodyPr>
          <a:lstStyle/>
          <a:p>
            <a:pPr algn="ctr">
              <a:lnSpc>
                <a:spcPts val="6299"/>
              </a:lnSpc>
            </a:pPr>
            <a:r>
              <a:rPr lang="en-US" sz="4500">
                <a:solidFill>
                  <a:srgbClr val="000000"/>
                </a:solidFill>
                <a:latin typeface="Arial"/>
                <a:ea typeface="Arial"/>
                <a:cs typeface="Arial"/>
                <a:sym typeface="Arial"/>
              </a:rPr>
              <a:t>HTTP request using POST method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455933" cy="1152525"/>
          </a:xfrm>
          <a:prstGeom prst="rect">
            <a:avLst/>
          </a:prstGeom>
        </p:spPr>
        <p:txBody>
          <a:bodyPr anchor="t" rtlCol="false" tIns="0" lIns="0" bIns="0" rIns="0">
            <a:spAutoFit/>
          </a:bodyPr>
          <a:lstStyle/>
          <a:p>
            <a:pPr algn="l">
              <a:lnSpc>
                <a:spcPts val="9119"/>
              </a:lnSpc>
              <a:spcBef>
                <a:spcPct val="0"/>
              </a:spcBef>
            </a:pPr>
            <a:r>
              <a:rPr lang="en-US" b="true" sz="7599" spc="-75">
                <a:solidFill>
                  <a:srgbClr val="000000"/>
                </a:solidFill>
                <a:latin typeface="Fira Sans Medium"/>
                <a:ea typeface="Fira Sans Medium"/>
                <a:cs typeface="Fira Sans Medium"/>
                <a:sym typeface="Fira Sans Medium"/>
              </a:rPr>
              <a:t>Send an Acknowledge mail</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9" id="9"/>
          <p:cNvSpPr/>
          <p:nvPr/>
        </p:nvSpPr>
        <p:spPr>
          <a:xfrm flipH="false" flipV="false" rot="0">
            <a:off x="796762" y="4116368"/>
            <a:ext cx="7944630" cy="4689902"/>
          </a:xfrm>
          <a:custGeom>
            <a:avLst/>
            <a:gdLst/>
            <a:ahLst/>
            <a:cxnLst/>
            <a:rect r="r" b="b" t="t" l="l"/>
            <a:pathLst>
              <a:path h="4689902" w="7944630">
                <a:moveTo>
                  <a:pt x="0" y="0"/>
                </a:moveTo>
                <a:lnTo>
                  <a:pt x="7944630" y="0"/>
                </a:lnTo>
                <a:lnTo>
                  <a:pt x="7944630" y="4689901"/>
                </a:lnTo>
                <a:lnTo>
                  <a:pt x="0" y="4689901"/>
                </a:lnTo>
                <a:lnTo>
                  <a:pt x="0" y="0"/>
                </a:lnTo>
                <a:close/>
              </a:path>
            </a:pathLst>
          </a:custGeom>
          <a:blipFill>
            <a:blip r:embed="rId2"/>
            <a:stretch>
              <a:fillRect l="0" t="0" r="-3536" b="0"/>
            </a:stretch>
          </a:blipFill>
        </p:spPr>
      </p:sp>
      <p:sp>
        <p:nvSpPr>
          <p:cNvPr name="Freeform 10" id="10"/>
          <p:cNvSpPr/>
          <p:nvPr/>
        </p:nvSpPr>
        <p:spPr>
          <a:xfrm flipH="false" flipV="false" rot="0">
            <a:off x="8947332" y="4286880"/>
            <a:ext cx="8593213" cy="4348877"/>
          </a:xfrm>
          <a:custGeom>
            <a:avLst/>
            <a:gdLst/>
            <a:ahLst/>
            <a:cxnLst/>
            <a:rect r="r" b="b" t="t" l="l"/>
            <a:pathLst>
              <a:path h="4348877" w="8593213">
                <a:moveTo>
                  <a:pt x="0" y="0"/>
                </a:moveTo>
                <a:lnTo>
                  <a:pt x="8593213" y="0"/>
                </a:lnTo>
                <a:lnTo>
                  <a:pt x="8593213" y="4348877"/>
                </a:lnTo>
                <a:lnTo>
                  <a:pt x="0" y="4348877"/>
                </a:lnTo>
                <a:lnTo>
                  <a:pt x="0" y="0"/>
                </a:lnTo>
                <a:close/>
              </a:path>
            </a:pathLst>
          </a:custGeom>
          <a:blipFill>
            <a:blip r:embed="rId3"/>
            <a:stretch>
              <a:fillRect l="-1176" t="0" r="-1176" b="-2856"/>
            </a:stretch>
          </a:blipFill>
        </p:spPr>
      </p:sp>
    </p:spTree>
  </p:cSld>
  <p:clrMapOvr>
    <a:masterClrMapping/>
  </p:clrMapOvr>
</p:sld>
</file>

<file path=ppt/slides/slide19.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626708"/>
            <a:ext cx="13455933" cy="2114550"/>
          </a:xfrm>
          <a:prstGeom prst="rect">
            <a:avLst/>
          </a:prstGeom>
        </p:spPr>
        <p:txBody>
          <a:bodyPr anchor="t" rtlCol="false" tIns="0" lIns="0" bIns="0" rIns="0">
            <a:spAutoFit/>
          </a:bodyPr>
          <a:lstStyle/>
          <a:p>
            <a:pPr algn="l">
              <a:lnSpc>
                <a:spcPts val="8399"/>
              </a:lnSpc>
            </a:pPr>
            <a:r>
              <a:rPr lang="en-US" sz="6999" spc="-69" b="true">
                <a:solidFill>
                  <a:srgbClr val="000000"/>
                </a:solidFill>
                <a:latin typeface="Fira Sans Medium"/>
                <a:ea typeface="Fira Sans Medium"/>
                <a:cs typeface="Fira Sans Medium"/>
                <a:sym typeface="Fira Sans Medium"/>
              </a:rPr>
              <a:t>Docker Image </a:t>
            </a:r>
          </a:p>
          <a:p>
            <a:pPr algn="l">
              <a:lnSpc>
                <a:spcPts val="8399"/>
              </a:lnSpc>
              <a:spcBef>
                <a:spcPct val="0"/>
              </a:spcBef>
            </a:pPr>
            <a:r>
              <a:rPr lang="en-US" b="true" sz="6999" spc="-69">
                <a:solidFill>
                  <a:srgbClr val="000000"/>
                </a:solidFill>
                <a:latin typeface="Fira Sans Medium"/>
                <a:ea typeface="Fira Sans Medium"/>
                <a:cs typeface="Fira Sans Medium"/>
                <a:sym typeface="Fira Sans Medium"/>
              </a:rPr>
              <a:t>Creation and Publishing</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227080" y="3436574"/>
            <a:ext cx="15014223" cy="41808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To deploy a cron job in AKS we need a docker image.</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For creating the docker image, </a:t>
            </a:r>
            <a:r>
              <a:rPr lang="en-US" b="true" sz="3399">
                <a:solidFill>
                  <a:srgbClr val="000000"/>
                </a:solidFill>
                <a:latin typeface="Canva Sans Bold"/>
                <a:ea typeface="Canva Sans Bold"/>
                <a:cs typeface="Canva Sans Bold"/>
                <a:sym typeface="Canva Sans Bold"/>
              </a:rPr>
              <a:t>docker support</a:t>
            </a:r>
            <a:r>
              <a:rPr lang="en-US" sz="3399">
                <a:solidFill>
                  <a:srgbClr val="000000"/>
                </a:solidFill>
                <a:latin typeface="Canva Sans"/>
                <a:ea typeface="Canva Sans"/>
                <a:cs typeface="Canva Sans"/>
                <a:sym typeface="Canva Sans"/>
              </a:rPr>
              <a:t> has to be added in the application which includes </a:t>
            </a:r>
            <a:r>
              <a:rPr lang="en-US" b="true" sz="3399">
                <a:solidFill>
                  <a:srgbClr val="000000"/>
                </a:solidFill>
                <a:latin typeface="Canva Sans Bold"/>
                <a:ea typeface="Canva Sans Bold"/>
                <a:cs typeface="Canva Sans Bold"/>
                <a:sym typeface="Canva Sans Bold"/>
              </a:rPr>
              <a:t>Dockerfile </a:t>
            </a:r>
            <a:r>
              <a:rPr lang="en-US" sz="3399">
                <a:solidFill>
                  <a:srgbClr val="000000"/>
                </a:solidFill>
                <a:latin typeface="Canva Sans"/>
                <a:ea typeface="Canva Sans"/>
                <a:cs typeface="Canva Sans"/>
                <a:sym typeface="Canva Sans"/>
              </a:rPr>
              <a:t>and </a:t>
            </a:r>
            <a:r>
              <a:rPr lang="en-US" b="true" sz="3399">
                <a:solidFill>
                  <a:srgbClr val="000000"/>
                </a:solidFill>
                <a:latin typeface="Canva Sans Bold"/>
                <a:ea typeface="Canva Sans Bold"/>
                <a:cs typeface="Canva Sans Bold"/>
                <a:sym typeface="Canva Sans Bold"/>
              </a:rPr>
              <a:t>.dockerignore</a:t>
            </a:r>
            <a:r>
              <a:rPr lang="en-US" sz="3399">
                <a:solidFill>
                  <a:srgbClr val="000000"/>
                </a:solidFill>
                <a:latin typeface="Canva Sans"/>
                <a:ea typeface="Canva Sans"/>
                <a:cs typeface="Canva Sans"/>
                <a:sym typeface="Canva Sans"/>
              </a:rPr>
              <a:t> files.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application has to be further published into </a:t>
            </a:r>
            <a:r>
              <a:rPr lang="en-US" b="true" sz="3399">
                <a:solidFill>
                  <a:srgbClr val="000000"/>
                </a:solidFill>
                <a:latin typeface="Canva Sans Bold"/>
                <a:ea typeface="Canva Sans Bold"/>
                <a:cs typeface="Canva Sans Bold"/>
                <a:sym typeface="Canva Sans Bold"/>
              </a:rPr>
              <a:t>Azure Container Registry</a:t>
            </a:r>
            <a:r>
              <a:rPr lang="en-US" sz="3399">
                <a:solidFill>
                  <a:srgbClr val="000000"/>
                </a:solidFill>
                <a:latin typeface="Canva Sans"/>
                <a:ea typeface="Canva Sans"/>
                <a:cs typeface="Canva Sans"/>
                <a:sym typeface="Canva Sans"/>
              </a:rPr>
              <a:t>.</a:t>
            </a:r>
          </a:p>
          <a:p>
            <a:pPr algn="just" marL="1468119" indent="-489373" lvl="2">
              <a:lnSpc>
                <a:spcPts val="4759"/>
              </a:lnSpc>
              <a:buFont typeface="Arial"/>
              <a:buChar char="⚬"/>
            </a:pPr>
            <a:r>
              <a:rPr lang="en-US" sz="3399">
                <a:solidFill>
                  <a:srgbClr val="000000"/>
                </a:solidFill>
                <a:latin typeface="Canva Sans"/>
                <a:ea typeface="Canva Sans"/>
                <a:cs typeface="Canva Sans"/>
                <a:sym typeface="Canva Sans"/>
              </a:rPr>
              <a:t>where the application gets build, docker image is created and gets pushed into the container registry.</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8776019" cy="1285875"/>
          </a:xfrm>
          <a:prstGeom prst="rect">
            <a:avLst/>
          </a:prstGeom>
        </p:spPr>
        <p:txBody>
          <a:bodyPr anchor="t" rtlCol="false" tIns="0" lIns="0" bIns="0" rIns="0">
            <a:spAutoFit/>
          </a:bodyPr>
          <a:lstStyle/>
          <a:p>
            <a:pPr algn="l">
              <a:lnSpc>
                <a:spcPts val="10199"/>
              </a:lnSpc>
              <a:spcBef>
                <a:spcPct val="0"/>
              </a:spcBef>
            </a:pPr>
            <a:r>
              <a:rPr lang="en-US" b="true" sz="8499" spc="-84">
                <a:solidFill>
                  <a:srgbClr val="000000"/>
                </a:solidFill>
                <a:latin typeface="Fira Sans Medium"/>
                <a:ea typeface="Fira Sans Medium"/>
                <a:cs typeface="Fira Sans Medium"/>
                <a:sym typeface="Fira Sans Medium"/>
              </a:rPr>
              <a:t>PROJECT AGENDA</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685396" y="3019742"/>
            <a:ext cx="12254083" cy="47809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Read a file from Azure Storage account</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If file is valid, move file to Valid folder, else to Invalid folder</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Insert the data of the valid files in Azure Cosmos DB (MongoDB)</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Create a Cron job and deploy in Azure Kubernetes service. </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Send an acknowledgement email </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774700" y="1028700"/>
            <a:ext cx="13455933" cy="1057275"/>
          </a:xfrm>
          <a:prstGeom prst="rect">
            <a:avLst/>
          </a:prstGeom>
        </p:spPr>
        <p:txBody>
          <a:bodyPr anchor="t" rtlCol="false" tIns="0" lIns="0" bIns="0" rIns="0">
            <a:spAutoFit/>
          </a:bodyPr>
          <a:lstStyle/>
          <a:p>
            <a:pPr algn="l">
              <a:lnSpc>
                <a:spcPts val="8399"/>
              </a:lnSpc>
              <a:spcBef>
                <a:spcPct val="0"/>
              </a:spcBef>
            </a:pPr>
            <a:r>
              <a:rPr lang="en-US" b="true" sz="6999" spc="-69">
                <a:solidFill>
                  <a:srgbClr val="000000"/>
                </a:solidFill>
                <a:latin typeface="Fira Sans Medium"/>
                <a:ea typeface="Fira Sans Medium"/>
                <a:cs typeface="Fira Sans Medium"/>
                <a:sym typeface="Fira Sans Medium"/>
              </a:rPr>
              <a:t>Deploy a Cron job in AKS Cluster</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430280" y="3442911"/>
            <a:ext cx="15014223" cy="35807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A </a:t>
            </a:r>
            <a:r>
              <a:rPr lang="en-US" b="true" sz="3399">
                <a:solidFill>
                  <a:srgbClr val="000000"/>
                </a:solidFill>
                <a:latin typeface="Canva Sans Bold"/>
                <a:ea typeface="Canva Sans Bold"/>
                <a:cs typeface="Canva Sans Bold"/>
                <a:sym typeface="Canva Sans Bold"/>
              </a:rPr>
              <a:t>job </a:t>
            </a:r>
            <a:r>
              <a:rPr lang="en-US" sz="3399">
                <a:solidFill>
                  <a:srgbClr val="000000"/>
                </a:solidFill>
                <a:latin typeface="Canva Sans"/>
                <a:ea typeface="Canva Sans"/>
                <a:cs typeface="Canva Sans"/>
                <a:sym typeface="Canva Sans"/>
              </a:rPr>
              <a:t>in AKS creates and manages the pods that run a specific task and it terminates once the it is completed.</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cron job is a Kubernetes resource used to schedule and run  jobs at </a:t>
            </a:r>
            <a:r>
              <a:rPr lang="en-US" b="true" sz="3399">
                <a:solidFill>
                  <a:srgbClr val="000000"/>
                </a:solidFill>
                <a:latin typeface="Canva Sans Bold"/>
                <a:ea typeface="Canva Sans Bold"/>
                <a:cs typeface="Canva Sans Bold"/>
                <a:sym typeface="Canva Sans Bold"/>
              </a:rPr>
              <a:t>specified time intervals</a:t>
            </a:r>
            <a:r>
              <a:rPr lang="en-US" sz="3399">
                <a:solidFill>
                  <a:srgbClr val="000000"/>
                </a:solidFill>
                <a:latin typeface="Canva Sans"/>
                <a:ea typeface="Canva Sans"/>
                <a:cs typeface="Canva Sans"/>
                <a:sym typeface="Canva Sans"/>
              </a:rPr>
              <a:t> based on a "cron-like schedule".</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Based on the cron schedule, a pod gets created by the job which pulls the docker image from the repository of the container registry.</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774700" y="500062"/>
            <a:ext cx="13455933" cy="1057275"/>
          </a:xfrm>
          <a:prstGeom prst="rect">
            <a:avLst/>
          </a:prstGeom>
        </p:spPr>
        <p:txBody>
          <a:bodyPr anchor="t" rtlCol="false" tIns="0" lIns="0" bIns="0" rIns="0">
            <a:spAutoFit/>
          </a:bodyPr>
          <a:lstStyle/>
          <a:p>
            <a:pPr algn="l">
              <a:lnSpc>
                <a:spcPts val="8399"/>
              </a:lnSpc>
              <a:spcBef>
                <a:spcPct val="0"/>
              </a:spcBef>
            </a:pPr>
            <a:r>
              <a:rPr lang="en-US" b="true" sz="6999" spc="-69">
                <a:solidFill>
                  <a:srgbClr val="000000"/>
                </a:solidFill>
                <a:latin typeface="Fira Sans Medium"/>
                <a:ea typeface="Fira Sans Medium"/>
                <a:cs typeface="Fira Sans Medium"/>
                <a:sym typeface="Fira Sans Medium"/>
              </a:rPr>
              <a:t>Deploy a Cron job in AKS Cluster</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9" id="9"/>
          <p:cNvSpPr/>
          <p:nvPr/>
        </p:nvSpPr>
        <p:spPr>
          <a:xfrm flipH="false" flipV="false" rot="0">
            <a:off x="4071052" y="2493608"/>
            <a:ext cx="9172886" cy="7313518"/>
          </a:xfrm>
          <a:custGeom>
            <a:avLst/>
            <a:gdLst/>
            <a:ahLst/>
            <a:cxnLst/>
            <a:rect r="r" b="b" t="t" l="l"/>
            <a:pathLst>
              <a:path h="7313518" w="9172886">
                <a:moveTo>
                  <a:pt x="0" y="0"/>
                </a:moveTo>
                <a:lnTo>
                  <a:pt x="9172887" y="0"/>
                </a:lnTo>
                <a:lnTo>
                  <a:pt x="9172887" y="7313518"/>
                </a:lnTo>
                <a:lnTo>
                  <a:pt x="0" y="7313518"/>
                </a:lnTo>
                <a:lnTo>
                  <a:pt x="0" y="0"/>
                </a:lnTo>
                <a:close/>
              </a:path>
            </a:pathLst>
          </a:custGeom>
          <a:blipFill>
            <a:blip r:embed="rId2"/>
            <a:stretch>
              <a:fillRect l="0" t="0" r="0" b="0"/>
            </a:stretch>
          </a:blipFill>
        </p:spPr>
      </p:sp>
      <p:sp>
        <p:nvSpPr>
          <p:cNvPr name="TextBox 10" id="10"/>
          <p:cNvSpPr txBox="true"/>
          <p:nvPr/>
        </p:nvSpPr>
        <p:spPr>
          <a:xfrm rot="0">
            <a:off x="-4217209" y="1512533"/>
            <a:ext cx="13361209" cy="857250"/>
          </a:xfrm>
          <a:prstGeom prst="rect">
            <a:avLst/>
          </a:prstGeom>
        </p:spPr>
        <p:txBody>
          <a:bodyPr anchor="t" rtlCol="false" tIns="0" lIns="0" bIns="0" rIns="0">
            <a:spAutoFit/>
          </a:bodyPr>
          <a:lstStyle/>
          <a:p>
            <a:pPr algn="ctr">
              <a:lnSpc>
                <a:spcPts val="6299"/>
              </a:lnSpc>
            </a:pPr>
            <a:r>
              <a:rPr lang="en-US" sz="4500">
                <a:solidFill>
                  <a:srgbClr val="000000"/>
                </a:solidFill>
                <a:latin typeface="Arial"/>
                <a:ea typeface="Arial"/>
                <a:cs typeface="Arial"/>
                <a:sym typeface="Arial"/>
              </a:rPr>
              <a:t>YAML file</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774700" y="500062"/>
            <a:ext cx="13455933" cy="1057275"/>
          </a:xfrm>
          <a:prstGeom prst="rect">
            <a:avLst/>
          </a:prstGeom>
        </p:spPr>
        <p:txBody>
          <a:bodyPr anchor="t" rtlCol="false" tIns="0" lIns="0" bIns="0" rIns="0">
            <a:spAutoFit/>
          </a:bodyPr>
          <a:lstStyle/>
          <a:p>
            <a:pPr algn="l">
              <a:lnSpc>
                <a:spcPts val="8399"/>
              </a:lnSpc>
              <a:spcBef>
                <a:spcPct val="0"/>
              </a:spcBef>
            </a:pPr>
            <a:r>
              <a:rPr lang="en-US" b="true" sz="6999" spc="-69">
                <a:solidFill>
                  <a:srgbClr val="000000"/>
                </a:solidFill>
                <a:latin typeface="Fira Sans Medium"/>
                <a:ea typeface="Fira Sans Medium"/>
                <a:cs typeface="Fira Sans Medium"/>
                <a:sym typeface="Fira Sans Medium"/>
              </a:rPr>
              <a:t>Deploy a Cron job in AKS Cluster</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4217209" y="1830612"/>
            <a:ext cx="13361209" cy="857250"/>
          </a:xfrm>
          <a:prstGeom prst="rect">
            <a:avLst/>
          </a:prstGeom>
        </p:spPr>
        <p:txBody>
          <a:bodyPr anchor="t" rtlCol="false" tIns="0" lIns="0" bIns="0" rIns="0">
            <a:spAutoFit/>
          </a:bodyPr>
          <a:lstStyle/>
          <a:p>
            <a:pPr algn="ctr">
              <a:lnSpc>
                <a:spcPts val="6299"/>
              </a:lnSpc>
            </a:pPr>
            <a:r>
              <a:rPr lang="en-US" sz="4500">
                <a:solidFill>
                  <a:srgbClr val="000000"/>
                </a:solidFill>
                <a:latin typeface="Arial"/>
                <a:ea typeface="Arial"/>
                <a:cs typeface="Arial"/>
                <a:sym typeface="Arial"/>
              </a:rPr>
              <a:t>YAML file</a:t>
            </a:r>
          </a:p>
        </p:txBody>
      </p:sp>
      <p:sp>
        <p:nvSpPr>
          <p:cNvPr name="TextBox 10" id="10"/>
          <p:cNvSpPr txBox="true"/>
          <p:nvPr/>
        </p:nvSpPr>
        <p:spPr>
          <a:xfrm rot="0">
            <a:off x="1455680" y="3078387"/>
            <a:ext cx="15014223" cy="4780915"/>
          </a:xfrm>
          <a:prstGeom prst="rect">
            <a:avLst/>
          </a:prstGeom>
        </p:spPr>
        <p:txBody>
          <a:bodyPr anchor="t" rtlCol="false" tIns="0" lIns="0" bIns="0" rIns="0">
            <a:spAutoFit/>
          </a:bodyPr>
          <a:lstStyle/>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apiVersion - </a:t>
            </a:r>
            <a:r>
              <a:rPr lang="en-US" sz="3399">
                <a:solidFill>
                  <a:srgbClr val="000000"/>
                </a:solidFill>
                <a:latin typeface="Canva Sans"/>
                <a:ea typeface="Canva Sans"/>
                <a:cs typeface="Canva Sans"/>
                <a:sym typeface="Canva Sans"/>
              </a:rPr>
              <a:t>Kubernetes API version</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kind - </a:t>
            </a:r>
            <a:r>
              <a:rPr lang="en-US" sz="3399">
                <a:solidFill>
                  <a:srgbClr val="000000"/>
                </a:solidFill>
                <a:latin typeface="Canva Sans"/>
                <a:ea typeface="Canva Sans"/>
                <a:cs typeface="Canva Sans"/>
                <a:sym typeface="Canva Sans"/>
              </a:rPr>
              <a:t>Type of resource being defined</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metadata - </a:t>
            </a:r>
            <a:r>
              <a:rPr lang="en-US" sz="3399">
                <a:solidFill>
                  <a:srgbClr val="000000"/>
                </a:solidFill>
                <a:latin typeface="Canva Sans"/>
                <a:ea typeface="Canva Sans"/>
                <a:cs typeface="Canva Sans"/>
                <a:sym typeface="Canva Sans"/>
              </a:rPr>
              <a:t>contains metadata information about cron job </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name - </a:t>
            </a:r>
            <a:r>
              <a:rPr lang="en-US" sz="3399">
                <a:solidFill>
                  <a:srgbClr val="000000"/>
                </a:solidFill>
                <a:latin typeface="Canva Sans"/>
                <a:ea typeface="Canva Sans"/>
                <a:cs typeface="Canva Sans"/>
                <a:sym typeface="Canva Sans"/>
              </a:rPr>
              <a:t>name of the cron job</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spec - </a:t>
            </a:r>
            <a:r>
              <a:rPr lang="en-US" sz="3399">
                <a:solidFill>
                  <a:srgbClr val="000000"/>
                </a:solidFill>
                <a:latin typeface="Canva Sans"/>
                <a:ea typeface="Canva Sans"/>
                <a:cs typeface="Canva Sans"/>
                <a:sym typeface="Canva Sans"/>
              </a:rPr>
              <a:t>defines the specifications of the cron job</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schedule - </a:t>
            </a:r>
            <a:r>
              <a:rPr lang="en-US" sz="3399">
                <a:solidFill>
                  <a:srgbClr val="000000"/>
                </a:solidFill>
                <a:latin typeface="Canva Sans"/>
                <a:ea typeface="Canva Sans"/>
                <a:cs typeface="Canva Sans"/>
                <a:sym typeface="Canva Sans"/>
              </a:rPr>
              <a:t>specifies the cron schedule when the job should run</a:t>
            </a:r>
          </a:p>
          <a:p>
            <a:pPr algn="just" marL="2202178" indent="-550545" lvl="3">
              <a:lnSpc>
                <a:spcPts val="4759"/>
              </a:lnSpc>
              <a:buFont typeface="Arial"/>
              <a:buChar char="￭"/>
            </a:pPr>
            <a:r>
              <a:rPr lang="en-US" sz="3399">
                <a:solidFill>
                  <a:srgbClr val="000000"/>
                </a:solidFill>
                <a:latin typeface="Canva Sans"/>
                <a:ea typeface="Canva Sans"/>
                <a:cs typeface="Canva Sans"/>
                <a:sym typeface="Canva Sans"/>
              </a:rPr>
              <a:t>"* * * * *" - 'minute hour day-of-month month day-of-week'</a:t>
            </a:r>
          </a:p>
          <a:p>
            <a:pPr algn="just" marL="2202178" indent="-550545" lvl="3">
              <a:lnSpc>
                <a:spcPts val="4759"/>
              </a:lnSpc>
              <a:buFont typeface="Arial"/>
              <a:buChar char="￭"/>
            </a:pPr>
            <a:r>
              <a:rPr lang="en-US" sz="3399">
                <a:solidFill>
                  <a:srgbClr val="000000"/>
                </a:solidFill>
                <a:latin typeface="Canva Sans"/>
                <a:ea typeface="Canva Sans"/>
                <a:cs typeface="Canva Sans"/>
                <a:sym typeface="Canva Sans"/>
              </a:rPr>
              <a:t>"0/5 * * * *" - specifies for every 5 minutes</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774700" y="500062"/>
            <a:ext cx="13455933" cy="1057275"/>
          </a:xfrm>
          <a:prstGeom prst="rect">
            <a:avLst/>
          </a:prstGeom>
        </p:spPr>
        <p:txBody>
          <a:bodyPr anchor="t" rtlCol="false" tIns="0" lIns="0" bIns="0" rIns="0">
            <a:spAutoFit/>
          </a:bodyPr>
          <a:lstStyle/>
          <a:p>
            <a:pPr algn="l">
              <a:lnSpc>
                <a:spcPts val="8399"/>
              </a:lnSpc>
              <a:spcBef>
                <a:spcPct val="0"/>
              </a:spcBef>
            </a:pPr>
            <a:r>
              <a:rPr lang="en-US" b="true" sz="6999" spc="-69">
                <a:solidFill>
                  <a:srgbClr val="000000"/>
                </a:solidFill>
                <a:latin typeface="Fira Sans Medium"/>
                <a:ea typeface="Fira Sans Medium"/>
                <a:cs typeface="Fira Sans Medium"/>
                <a:sym typeface="Fira Sans Medium"/>
              </a:rPr>
              <a:t>Deploy a Cron job in AKS Cluster</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4217209" y="1830612"/>
            <a:ext cx="13361209" cy="857250"/>
          </a:xfrm>
          <a:prstGeom prst="rect">
            <a:avLst/>
          </a:prstGeom>
        </p:spPr>
        <p:txBody>
          <a:bodyPr anchor="t" rtlCol="false" tIns="0" lIns="0" bIns="0" rIns="0">
            <a:spAutoFit/>
          </a:bodyPr>
          <a:lstStyle/>
          <a:p>
            <a:pPr algn="ctr">
              <a:lnSpc>
                <a:spcPts val="6299"/>
              </a:lnSpc>
            </a:pPr>
            <a:r>
              <a:rPr lang="en-US" sz="4500">
                <a:solidFill>
                  <a:srgbClr val="000000"/>
                </a:solidFill>
                <a:latin typeface="Arial"/>
                <a:ea typeface="Arial"/>
                <a:cs typeface="Arial"/>
                <a:sym typeface="Arial"/>
              </a:rPr>
              <a:t>YAML file</a:t>
            </a:r>
          </a:p>
        </p:txBody>
      </p:sp>
      <p:sp>
        <p:nvSpPr>
          <p:cNvPr name="TextBox 10" id="10"/>
          <p:cNvSpPr txBox="true"/>
          <p:nvPr/>
        </p:nvSpPr>
        <p:spPr>
          <a:xfrm rot="0">
            <a:off x="1028700" y="3430812"/>
            <a:ext cx="15014223" cy="5380990"/>
          </a:xfrm>
          <a:prstGeom prst="rect">
            <a:avLst/>
          </a:prstGeom>
        </p:spPr>
        <p:txBody>
          <a:bodyPr anchor="t" rtlCol="false" tIns="0" lIns="0" bIns="0" rIns="0">
            <a:spAutoFit/>
          </a:bodyPr>
          <a:lstStyle/>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jobTemplate - </a:t>
            </a:r>
            <a:r>
              <a:rPr lang="en-US" sz="3399">
                <a:solidFill>
                  <a:srgbClr val="000000"/>
                </a:solidFill>
                <a:latin typeface="Canva Sans"/>
                <a:ea typeface="Canva Sans"/>
                <a:cs typeface="Canva Sans"/>
                <a:sym typeface="Canva Sans"/>
              </a:rPr>
              <a:t>defines the template for the job created by the cron job</a:t>
            </a:r>
          </a:p>
          <a:p>
            <a:pPr algn="just" marL="2202178" indent="-550545" lvl="3">
              <a:lnSpc>
                <a:spcPts val="4759"/>
              </a:lnSpc>
              <a:buFont typeface="Arial"/>
              <a:buChar char="￭"/>
            </a:pPr>
            <a:r>
              <a:rPr lang="en-US" b="true" sz="3399">
                <a:solidFill>
                  <a:srgbClr val="000000"/>
                </a:solidFill>
                <a:latin typeface="Canva Sans Bold"/>
                <a:ea typeface="Canva Sans Bold"/>
                <a:cs typeface="Canva Sans Bold"/>
                <a:sym typeface="Canva Sans Bold"/>
              </a:rPr>
              <a:t>template - </a:t>
            </a:r>
            <a:r>
              <a:rPr lang="en-US" sz="3399">
                <a:solidFill>
                  <a:srgbClr val="000000"/>
                </a:solidFill>
                <a:latin typeface="Canva Sans"/>
                <a:ea typeface="Canva Sans"/>
                <a:cs typeface="Canva Sans"/>
                <a:sym typeface="Canva Sans"/>
              </a:rPr>
              <a:t>specifies the template for the pods created by job</a:t>
            </a:r>
          </a:p>
          <a:p>
            <a:pPr algn="just" marL="2936238" indent="-587248" lvl="4">
              <a:lnSpc>
                <a:spcPts val="4759"/>
              </a:lnSpc>
              <a:buFont typeface="Arial"/>
              <a:buChar char="•"/>
            </a:pPr>
            <a:r>
              <a:rPr lang="en-US" b="true" sz="3399">
                <a:solidFill>
                  <a:srgbClr val="000000"/>
                </a:solidFill>
                <a:latin typeface="Canva Sans Bold"/>
                <a:ea typeface="Canva Sans Bold"/>
                <a:cs typeface="Canva Sans Bold"/>
                <a:sym typeface="Canva Sans Bold"/>
              </a:rPr>
              <a:t>serviceAccountName - </a:t>
            </a:r>
            <a:r>
              <a:rPr lang="en-US" sz="3399">
                <a:solidFill>
                  <a:srgbClr val="000000"/>
                </a:solidFill>
                <a:latin typeface="Canva Sans"/>
                <a:ea typeface="Canva Sans"/>
                <a:cs typeface="Canva Sans"/>
                <a:sym typeface="Canva Sans"/>
              </a:rPr>
              <a:t>name of service account</a:t>
            </a:r>
          </a:p>
          <a:p>
            <a:pPr algn="just">
              <a:lnSpc>
                <a:spcPts val="4759"/>
              </a:lnSpc>
            </a:pPr>
            <a:r>
              <a:rPr lang="en-US" sz="3399">
                <a:solidFill>
                  <a:srgbClr val="000000"/>
                </a:solidFill>
                <a:latin typeface="Canva Sans"/>
                <a:ea typeface="Canva Sans"/>
                <a:cs typeface="Canva Sans"/>
                <a:sym typeface="Canva Sans"/>
              </a:rPr>
              <a:t>                            that we want to use for the pod created by the cron job</a:t>
            </a:r>
          </a:p>
          <a:p>
            <a:pPr algn="just" marL="2936238" indent="-587248" lvl="4">
              <a:lnSpc>
                <a:spcPts val="4759"/>
              </a:lnSpc>
              <a:buFont typeface="Arial"/>
              <a:buChar char="•"/>
            </a:pPr>
            <a:r>
              <a:rPr lang="en-US" b="true" sz="3399">
                <a:solidFill>
                  <a:srgbClr val="000000"/>
                </a:solidFill>
                <a:latin typeface="Canva Sans Bold"/>
                <a:ea typeface="Canva Sans Bold"/>
                <a:cs typeface="Canva Sans Bold"/>
                <a:sym typeface="Canva Sans Bold"/>
              </a:rPr>
              <a:t>containers - </a:t>
            </a:r>
            <a:r>
              <a:rPr lang="en-US" sz="3399">
                <a:solidFill>
                  <a:srgbClr val="000000"/>
                </a:solidFill>
                <a:latin typeface="Canva Sans"/>
                <a:ea typeface="Canva Sans"/>
                <a:cs typeface="Canva Sans"/>
                <a:sym typeface="Canva Sans"/>
              </a:rPr>
              <a:t>defines the containers that will run inside the pod</a:t>
            </a:r>
          </a:p>
          <a:p>
            <a:pPr algn="just" marL="3670297" indent="-611716" lvl="5">
              <a:lnSpc>
                <a:spcPts val="4759"/>
              </a:lnSpc>
              <a:buFont typeface="Arial"/>
              <a:buChar char="⚬"/>
            </a:pPr>
            <a:r>
              <a:rPr lang="en-US" b="true" sz="3399">
                <a:solidFill>
                  <a:srgbClr val="000000"/>
                </a:solidFill>
                <a:latin typeface="Canva Sans Bold"/>
                <a:ea typeface="Canva Sans Bold"/>
                <a:cs typeface="Canva Sans Bold"/>
                <a:sym typeface="Canva Sans Bold"/>
              </a:rPr>
              <a:t>name - </a:t>
            </a:r>
            <a:r>
              <a:rPr lang="en-US" sz="3399">
                <a:solidFill>
                  <a:srgbClr val="000000"/>
                </a:solidFill>
                <a:latin typeface="Canva Sans"/>
                <a:ea typeface="Canva Sans"/>
                <a:cs typeface="Canva Sans"/>
                <a:sym typeface="Canva Sans"/>
              </a:rPr>
              <a:t>container name</a:t>
            </a:r>
          </a:p>
          <a:p>
            <a:pPr algn="just" marL="3670297" indent="-611716" lvl="5">
              <a:lnSpc>
                <a:spcPts val="4759"/>
              </a:lnSpc>
              <a:buFont typeface="Arial"/>
              <a:buChar char="⚬"/>
            </a:pPr>
            <a:r>
              <a:rPr lang="en-US" b="true" sz="3399">
                <a:solidFill>
                  <a:srgbClr val="000000"/>
                </a:solidFill>
                <a:latin typeface="Canva Sans Bold"/>
                <a:ea typeface="Canva Sans Bold"/>
                <a:cs typeface="Canva Sans Bold"/>
                <a:sym typeface="Canva Sans Bold"/>
              </a:rPr>
              <a:t>image - </a:t>
            </a:r>
            <a:r>
              <a:rPr lang="en-US" sz="3399">
                <a:solidFill>
                  <a:srgbClr val="000000"/>
                </a:solidFill>
                <a:latin typeface="Canva Sans"/>
                <a:ea typeface="Canva Sans"/>
                <a:cs typeface="Canva Sans"/>
                <a:sym typeface="Canva Sans"/>
              </a:rPr>
              <a:t>docker image to be used by the container</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774700" y="500062"/>
            <a:ext cx="13455933" cy="1057275"/>
          </a:xfrm>
          <a:prstGeom prst="rect">
            <a:avLst/>
          </a:prstGeom>
        </p:spPr>
        <p:txBody>
          <a:bodyPr anchor="t" rtlCol="false" tIns="0" lIns="0" bIns="0" rIns="0">
            <a:spAutoFit/>
          </a:bodyPr>
          <a:lstStyle/>
          <a:p>
            <a:pPr algn="l">
              <a:lnSpc>
                <a:spcPts val="8399"/>
              </a:lnSpc>
              <a:spcBef>
                <a:spcPct val="0"/>
              </a:spcBef>
            </a:pPr>
            <a:r>
              <a:rPr lang="en-US" b="true" sz="6999" spc="-69">
                <a:solidFill>
                  <a:srgbClr val="000000"/>
                </a:solidFill>
                <a:latin typeface="Fira Sans Medium"/>
                <a:ea typeface="Fira Sans Medium"/>
                <a:cs typeface="Fira Sans Medium"/>
                <a:sym typeface="Fira Sans Medium"/>
              </a:rPr>
              <a:t>Deploy a Cron job in AKS Cluster</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4217209" y="1830612"/>
            <a:ext cx="13361209" cy="857250"/>
          </a:xfrm>
          <a:prstGeom prst="rect">
            <a:avLst/>
          </a:prstGeom>
        </p:spPr>
        <p:txBody>
          <a:bodyPr anchor="t" rtlCol="false" tIns="0" lIns="0" bIns="0" rIns="0">
            <a:spAutoFit/>
          </a:bodyPr>
          <a:lstStyle/>
          <a:p>
            <a:pPr algn="ctr">
              <a:lnSpc>
                <a:spcPts val="6299"/>
              </a:lnSpc>
            </a:pPr>
            <a:r>
              <a:rPr lang="en-US" sz="4500">
                <a:solidFill>
                  <a:srgbClr val="000000"/>
                </a:solidFill>
                <a:latin typeface="Arial"/>
                <a:ea typeface="Arial"/>
                <a:cs typeface="Arial"/>
                <a:sym typeface="Arial"/>
              </a:rPr>
              <a:t>YAML file</a:t>
            </a:r>
          </a:p>
        </p:txBody>
      </p:sp>
      <p:sp>
        <p:nvSpPr>
          <p:cNvPr name="TextBox 10" id="10"/>
          <p:cNvSpPr txBox="true"/>
          <p:nvPr/>
        </p:nvSpPr>
        <p:spPr>
          <a:xfrm rot="0">
            <a:off x="355505" y="3661999"/>
            <a:ext cx="15014223" cy="4780915"/>
          </a:xfrm>
          <a:prstGeom prst="rect">
            <a:avLst/>
          </a:prstGeom>
        </p:spPr>
        <p:txBody>
          <a:bodyPr anchor="t" rtlCol="false" tIns="0" lIns="0" bIns="0" rIns="0">
            <a:spAutoFit/>
          </a:bodyPr>
          <a:lstStyle/>
          <a:p>
            <a:pPr algn="just" marL="3670297" indent="-611716" lvl="5">
              <a:lnSpc>
                <a:spcPts val="4759"/>
              </a:lnSpc>
              <a:buFont typeface="Arial"/>
              <a:buChar char="⚬"/>
            </a:pPr>
            <a:r>
              <a:rPr lang="en-US" b="true" sz="3399">
                <a:solidFill>
                  <a:srgbClr val="000000"/>
                </a:solidFill>
                <a:latin typeface="Canva Sans Bold"/>
                <a:ea typeface="Canva Sans Bold"/>
                <a:cs typeface="Canva Sans Bold"/>
                <a:sym typeface="Canva Sans Bold"/>
              </a:rPr>
              <a:t>imagePullPolicy: Always - </a:t>
            </a:r>
            <a:r>
              <a:rPr lang="en-US" sz="3399">
                <a:solidFill>
                  <a:srgbClr val="000000"/>
                </a:solidFill>
                <a:latin typeface="Canva Sans"/>
                <a:ea typeface="Canva Sans"/>
                <a:cs typeface="Canva Sans"/>
                <a:sym typeface="Canva Sans"/>
              </a:rPr>
              <a:t>ensures that Kubernetes always attempts to pull the latest version of the container image</a:t>
            </a:r>
          </a:p>
          <a:p>
            <a:pPr algn="just" marL="2936238" indent="-587248" lvl="4">
              <a:lnSpc>
                <a:spcPts val="4759"/>
              </a:lnSpc>
              <a:buFont typeface="Arial"/>
              <a:buChar char="•"/>
            </a:pPr>
            <a:r>
              <a:rPr lang="en-US" b="true" sz="3399">
                <a:solidFill>
                  <a:srgbClr val="000000"/>
                </a:solidFill>
                <a:latin typeface="Canva Sans Bold"/>
                <a:ea typeface="Canva Sans Bold"/>
                <a:cs typeface="Canva Sans Bold"/>
                <a:sym typeface="Canva Sans Bold"/>
              </a:rPr>
              <a:t>imagePullSecrets - </a:t>
            </a:r>
            <a:r>
              <a:rPr lang="en-US" sz="3399">
                <a:solidFill>
                  <a:srgbClr val="000000"/>
                </a:solidFill>
                <a:latin typeface="Canva Sans"/>
                <a:ea typeface="Canva Sans"/>
                <a:cs typeface="Canva Sans"/>
                <a:sym typeface="Canva Sans"/>
              </a:rPr>
              <a:t>stores authentication credentials used to pull container images from private</a:t>
            </a:r>
            <a:r>
              <a:rPr lang="en-US" b="true" sz="3399">
                <a:solidFill>
                  <a:srgbClr val="000000"/>
                </a:solidFill>
                <a:latin typeface="Canva Sans Bold"/>
                <a:ea typeface="Canva Sans Bold"/>
                <a:cs typeface="Canva Sans Bold"/>
                <a:sym typeface="Canva Sans Bold"/>
              </a:rPr>
              <a:t> </a:t>
            </a:r>
          </a:p>
          <a:p>
            <a:pPr algn="just" marL="3670297" indent="-611716" lvl="5">
              <a:lnSpc>
                <a:spcPts val="4759"/>
              </a:lnSpc>
              <a:buFont typeface="Arial"/>
              <a:buChar char="⚬"/>
            </a:pPr>
            <a:r>
              <a:rPr lang="en-US" b="true" sz="3399">
                <a:solidFill>
                  <a:srgbClr val="000000"/>
                </a:solidFill>
                <a:latin typeface="Canva Sans Bold"/>
                <a:ea typeface="Canva Sans Bold"/>
                <a:cs typeface="Canva Sans Bold"/>
                <a:sym typeface="Canva Sans Bold"/>
              </a:rPr>
              <a:t>name - </a:t>
            </a:r>
            <a:r>
              <a:rPr lang="en-US" sz="3399">
                <a:solidFill>
                  <a:srgbClr val="000000"/>
                </a:solidFill>
                <a:latin typeface="Canva Sans"/>
                <a:ea typeface="Canva Sans"/>
                <a:cs typeface="Canva Sans"/>
                <a:sym typeface="Canva Sans"/>
              </a:rPr>
              <a:t>secret name</a:t>
            </a:r>
          </a:p>
          <a:p>
            <a:pPr algn="just" marL="2936238" indent="-587248" lvl="4">
              <a:lnSpc>
                <a:spcPts val="4759"/>
              </a:lnSpc>
              <a:buFont typeface="Arial"/>
              <a:buChar char="•"/>
            </a:pPr>
            <a:r>
              <a:rPr lang="en-US" b="true" sz="3399">
                <a:solidFill>
                  <a:srgbClr val="000000"/>
                </a:solidFill>
                <a:latin typeface="Canva Sans Bold"/>
                <a:ea typeface="Canva Sans Bold"/>
                <a:cs typeface="Canva Sans Bold"/>
                <a:sym typeface="Canva Sans Bold"/>
              </a:rPr>
              <a:t>restartPolicy : OnFailure - </a:t>
            </a:r>
            <a:r>
              <a:rPr lang="en-US" sz="3399">
                <a:solidFill>
                  <a:srgbClr val="000000"/>
                </a:solidFill>
                <a:latin typeface="Canva Sans"/>
                <a:ea typeface="Canva Sans"/>
                <a:cs typeface="Canva Sans"/>
                <a:sym typeface="Canva Sans"/>
              </a:rPr>
              <a:t>The pod will be restarted if it fails</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749300" y="664105"/>
            <a:ext cx="13455933" cy="1057275"/>
          </a:xfrm>
          <a:prstGeom prst="rect">
            <a:avLst/>
          </a:prstGeom>
        </p:spPr>
        <p:txBody>
          <a:bodyPr anchor="t" rtlCol="false" tIns="0" lIns="0" bIns="0" rIns="0">
            <a:spAutoFit/>
          </a:bodyPr>
          <a:lstStyle/>
          <a:p>
            <a:pPr algn="l">
              <a:lnSpc>
                <a:spcPts val="8399"/>
              </a:lnSpc>
              <a:spcBef>
                <a:spcPct val="0"/>
              </a:spcBef>
            </a:pPr>
            <a:r>
              <a:rPr lang="en-US" b="true" sz="6999" spc="-69">
                <a:solidFill>
                  <a:srgbClr val="000000"/>
                </a:solidFill>
                <a:latin typeface="Fira Sans Medium"/>
                <a:ea typeface="Fira Sans Medium"/>
                <a:cs typeface="Fira Sans Medium"/>
                <a:sym typeface="Fira Sans Medium"/>
              </a:rPr>
              <a:t>Deploy a Cron job in AKS Cluster</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028700" y="2677160"/>
            <a:ext cx="15014223" cy="658114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Secret : </a:t>
            </a:r>
            <a:r>
              <a:rPr lang="en-US" sz="3399">
                <a:solidFill>
                  <a:srgbClr val="000000"/>
                </a:solidFill>
                <a:latin typeface="Canva Sans"/>
                <a:ea typeface="Canva Sans"/>
                <a:cs typeface="Canva Sans"/>
                <a:sym typeface="Canva Sans"/>
              </a:rPr>
              <a:t>It can be associated with pods or other resources to enable </a:t>
            </a:r>
            <a:r>
              <a:rPr lang="en-US" sz="3399" b="true">
                <a:solidFill>
                  <a:srgbClr val="000000"/>
                </a:solidFill>
                <a:latin typeface="Canva Sans Bold"/>
                <a:ea typeface="Canva Sans Bold"/>
                <a:cs typeface="Canva Sans Bold"/>
                <a:sym typeface="Canva Sans Bold"/>
              </a:rPr>
              <a:t>secure communication</a:t>
            </a:r>
            <a:r>
              <a:rPr lang="en-US" sz="3399">
                <a:solidFill>
                  <a:srgbClr val="000000"/>
                </a:solidFill>
                <a:latin typeface="Canva Sans"/>
                <a:ea typeface="Canva Sans"/>
                <a:cs typeface="Canva Sans"/>
                <a:sym typeface="Canva Sans"/>
              </a:rPr>
              <a:t> between containers or to authenticate with external systems.</a:t>
            </a:r>
          </a:p>
          <a:p>
            <a:pPr algn="just">
              <a:lnSpc>
                <a:spcPts val="4759"/>
              </a:lnSpc>
            </a:pPr>
          </a:p>
          <a:p>
            <a:pPr algn="just">
              <a:lnSpc>
                <a:spcPts val="4759"/>
              </a:lnSpc>
            </a:pPr>
            <a:r>
              <a:rPr lang="en-US" sz="3399" b="true">
                <a:solidFill>
                  <a:srgbClr val="000000"/>
                </a:solidFill>
                <a:latin typeface="Canva Sans Bold"/>
                <a:ea typeface="Canva Sans Bold"/>
                <a:cs typeface="Canva Sans Bold"/>
                <a:sym typeface="Canva Sans Bold"/>
              </a:rPr>
              <a:t>Service Account : </a:t>
            </a:r>
            <a:r>
              <a:rPr lang="en-US" sz="3399">
                <a:solidFill>
                  <a:srgbClr val="000000"/>
                </a:solidFill>
                <a:latin typeface="Canva Sans"/>
                <a:ea typeface="Canva Sans"/>
                <a:cs typeface="Canva Sans"/>
                <a:sym typeface="Canva Sans"/>
              </a:rPr>
              <a:t>The pods created by the job will use the </a:t>
            </a:r>
            <a:r>
              <a:rPr lang="en-US" sz="3399" b="true">
                <a:solidFill>
                  <a:srgbClr val="000000"/>
                </a:solidFill>
                <a:latin typeface="Canva Sans Bold"/>
                <a:ea typeface="Canva Sans Bold"/>
                <a:cs typeface="Canva Sans Bold"/>
                <a:sym typeface="Canva Sans Bold"/>
              </a:rPr>
              <a:t>service account's</a:t>
            </a:r>
            <a:r>
              <a:rPr lang="en-US" sz="3399">
                <a:solidFill>
                  <a:srgbClr val="000000"/>
                </a:solidFill>
                <a:latin typeface="Canva Sans"/>
                <a:ea typeface="Canva Sans"/>
                <a:cs typeface="Canva Sans"/>
                <a:sym typeface="Canva Sans"/>
              </a:rPr>
              <a:t> (which is specified in the cron job YAML file) </a:t>
            </a:r>
            <a:r>
              <a:rPr lang="en-US" sz="3399" b="true">
                <a:solidFill>
                  <a:srgbClr val="000000"/>
                </a:solidFill>
                <a:latin typeface="Canva Sans Bold"/>
                <a:ea typeface="Canva Sans Bold"/>
                <a:cs typeface="Canva Sans Bold"/>
                <a:sym typeface="Canva Sans Bold"/>
              </a:rPr>
              <a:t>permissions </a:t>
            </a:r>
            <a:r>
              <a:rPr lang="en-US" sz="3399">
                <a:solidFill>
                  <a:srgbClr val="000000"/>
                </a:solidFill>
                <a:latin typeface="Canva Sans"/>
                <a:ea typeface="Canva Sans"/>
                <a:cs typeface="Canva Sans"/>
                <a:sym typeface="Canva Sans"/>
              </a:rPr>
              <a:t>to access resources within the Kubernetes cluster.</a:t>
            </a:r>
            <a:r>
              <a:rPr lang="en-US" sz="3399">
                <a:solidFill>
                  <a:srgbClr val="000000"/>
                </a:solidFill>
                <a:latin typeface="Canva Sans"/>
                <a:ea typeface="Canva Sans"/>
                <a:cs typeface="Canva Sans"/>
                <a:sym typeface="Canva Sans"/>
              </a:rPr>
              <a:t> </a:t>
            </a:r>
          </a:p>
          <a:p>
            <a:pPr algn="just">
              <a:lnSpc>
                <a:spcPts val="4759"/>
              </a:lnSpc>
            </a:pPr>
          </a:p>
          <a:p>
            <a:pPr algn="just">
              <a:lnSpc>
                <a:spcPts val="4759"/>
              </a:lnSpc>
            </a:pPr>
            <a:r>
              <a:rPr lang="en-US" sz="3399" b="true">
                <a:solidFill>
                  <a:srgbClr val="000000"/>
                </a:solidFill>
                <a:latin typeface="Canva Sans Bold"/>
                <a:ea typeface="Canva Sans Bold"/>
                <a:cs typeface="Canva Sans Bold"/>
                <a:sym typeface="Canva Sans Bold"/>
              </a:rPr>
              <a:t>Namespace: </a:t>
            </a:r>
            <a:r>
              <a:rPr lang="en-US" sz="3399">
                <a:solidFill>
                  <a:srgbClr val="000000"/>
                </a:solidFill>
                <a:latin typeface="Canva Sans"/>
                <a:ea typeface="Canva Sans"/>
                <a:cs typeface="Canva Sans"/>
                <a:sym typeface="Canva Sans"/>
              </a:rPr>
              <a:t>It is a way to organize resources within cluster. </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secret or service account created in a namespace, is usable within that namespace.</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7109923" y="4605337"/>
            <a:ext cx="13455933" cy="1457325"/>
          </a:xfrm>
          <a:prstGeom prst="rect">
            <a:avLst/>
          </a:prstGeom>
        </p:spPr>
        <p:txBody>
          <a:bodyPr anchor="t" rtlCol="false" tIns="0" lIns="0" bIns="0" rIns="0">
            <a:spAutoFit/>
          </a:bodyPr>
          <a:lstStyle/>
          <a:p>
            <a:pPr algn="l">
              <a:lnSpc>
                <a:spcPts val="11400"/>
              </a:lnSpc>
              <a:spcBef>
                <a:spcPct val="0"/>
              </a:spcBef>
            </a:pPr>
            <a:r>
              <a:rPr lang="en-US" b="true" sz="9500" spc="-95">
                <a:solidFill>
                  <a:srgbClr val="000000"/>
                </a:solidFill>
                <a:latin typeface="Fira Sans Medium"/>
                <a:ea typeface="Fira Sans Medium"/>
                <a:cs typeface="Fira Sans Medium"/>
                <a:sym typeface="Fira Sans Medium"/>
              </a:rPr>
              <a:t>DEMO</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2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6703523" y="4533207"/>
            <a:ext cx="13455933" cy="1457325"/>
          </a:xfrm>
          <a:prstGeom prst="rect">
            <a:avLst/>
          </a:prstGeom>
        </p:spPr>
        <p:txBody>
          <a:bodyPr anchor="t" rtlCol="false" tIns="0" lIns="0" bIns="0" rIns="0">
            <a:spAutoFit/>
          </a:bodyPr>
          <a:lstStyle/>
          <a:p>
            <a:pPr algn="l">
              <a:lnSpc>
                <a:spcPts val="11400"/>
              </a:lnSpc>
              <a:spcBef>
                <a:spcPct val="0"/>
              </a:spcBef>
            </a:pPr>
            <a:r>
              <a:rPr lang="en-US" b="true" sz="9500" spc="-95">
                <a:solidFill>
                  <a:srgbClr val="000000"/>
                </a:solidFill>
                <a:latin typeface="Fira Sans Medium"/>
                <a:ea typeface="Fira Sans Medium"/>
                <a:cs typeface="Fira Sans Medium"/>
                <a:sym typeface="Fira Sans Medium"/>
              </a:rPr>
              <a:t>Queries ?</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28.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6320956" y="4533207"/>
            <a:ext cx="13455933" cy="1457325"/>
          </a:xfrm>
          <a:prstGeom prst="rect">
            <a:avLst/>
          </a:prstGeom>
        </p:spPr>
        <p:txBody>
          <a:bodyPr anchor="t" rtlCol="false" tIns="0" lIns="0" bIns="0" rIns="0">
            <a:spAutoFit/>
          </a:bodyPr>
          <a:lstStyle/>
          <a:p>
            <a:pPr algn="l">
              <a:lnSpc>
                <a:spcPts val="11400"/>
              </a:lnSpc>
              <a:spcBef>
                <a:spcPct val="0"/>
              </a:spcBef>
            </a:pPr>
            <a:r>
              <a:rPr lang="en-US" b="true" sz="9500" spc="-95">
                <a:solidFill>
                  <a:srgbClr val="000000"/>
                </a:solidFill>
                <a:latin typeface="Fira Sans Medium"/>
                <a:ea typeface="Fira Sans Medium"/>
                <a:cs typeface="Fira Sans Medium"/>
                <a:sym typeface="Fira Sans Medium"/>
              </a:rPr>
              <a:t>Thank you</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8776019" cy="1285875"/>
          </a:xfrm>
          <a:prstGeom prst="rect">
            <a:avLst/>
          </a:prstGeom>
        </p:spPr>
        <p:txBody>
          <a:bodyPr anchor="t" rtlCol="false" tIns="0" lIns="0" bIns="0" rIns="0">
            <a:spAutoFit/>
          </a:bodyPr>
          <a:lstStyle/>
          <a:p>
            <a:pPr algn="l">
              <a:lnSpc>
                <a:spcPts val="10199"/>
              </a:lnSpc>
              <a:spcBef>
                <a:spcPct val="0"/>
              </a:spcBef>
            </a:pPr>
            <a:r>
              <a:rPr lang="en-US" b="true" sz="8499" spc="-84">
                <a:solidFill>
                  <a:srgbClr val="000000"/>
                </a:solidFill>
                <a:latin typeface="Fira Sans Medium"/>
                <a:ea typeface="Fira Sans Medium"/>
                <a:cs typeface="Fira Sans Medium"/>
                <a:sym typeface="Fira Sans Medium"/>
              </a:rPr>
              <a:t>TECH STACK</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685396" y="3019742"/>
            <a:ext cx="12254083" cy="35807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C# .net</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Azure Storage account</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Azure Cosmos DB (MongoDB)</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Azure Function App</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Azure Logic app</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AKS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8776019" cy="1285875"/>
          </a:xfrm>
          <a:prstGeom prst="rect">
            <a:avLst/>
          </a:prstGeom>
        </p:spPr>
        <p:txBody>
          <a:bodyPr anchor="t" rtlCol="false" tIns="0" lIns="0" bIns="0" rIns="0">
            <a:spAutoFit/>
          </a:bodyPr>
          <a:lstStyle/>
          <a:p>
            <a:pPr algn="l">
              <a:lnSpc>
                <a:spcPts val="10199"/>
              </a:lnSpc>
              <a:spcBef>
                <a:spcPct val="0"/>
              </a:spcBef>
            </a:pPr>
            <a:r>
              <a:rPr lang="en-US" b="true" sz="8499" spc="-84">
                <a:solidFill>
                  <a:srgbClr val="000000"/>
                </a:solidFill>
                <a:latin typeface="Fira Sans Medium"/>
                <a:ea typeface="Fira Sans Medium"/>
                <a:cs typeface="Fira Sans Medium"/>
                <a:sym typeface="Fira Sans Medium"/>
              </a:rPr>
              <a:t>MODULES</a:t>
            </a:r>
          </a:p>
        </p:txBody>
      </p:sp>
      <p:grpSp>
        <p:nvGrpSpPr>
          <p:cNvPr name="Group 3" id="3"/>
          <p:cNvGrpSpPr/>
          <p:nvPr/>
        </p:nvGrpSpPr>
        <p:grpSpPr>
          <a:xfrm rot="0">
            <a:off x="13660090" y="-135282"/>
            <a:ext cx="4201515" cy="3638531"/>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5" id="5"/>
          <p:cNvGrpSpPr/>
          <p:nvPr/>
        </p:nvGrpSpPr>
        <p:grpSpPr>
          <a:xfrm rot="0">
            <a:off x="13243939" y="-956153"/>
            <a:ext cx="2481390" cy="2148895"/>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7" id="7"/>
          <p:cNvSpPr txBox="true"/>
          <p:nvPr/>
        </p:nvSpPr>
        <p:spPr>
          <a:xfrm rot="0">
            <a:off x="1685396" y="3436574"/>
            <a:ext cx="12254083" cy="298069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File Accessing and Validation</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Insert data into DB</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Send an acknowledgement email </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Docker image creation and publishing</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Deploy a Cron Job in AKS Cluster</a:t>
            </a:r>
          </a:p>
        </p:txBody>
      </p:sp>
      <p:grpSp>
        <p:nvGrpSpPr>
          <p:cNvPr name="Group 8" id="8"/>
          <p:cNvGrpSpPr/>
          <p:nvPr/>
        </p:nvGrpSpPr>
        <p:grpSpPr>
          <a:xfrm rot="0">
            <a:off x="16799111" y="2687862"/>
            <a:ext cx="2977778" cy="2578770"/>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455933" cy="1152525"/>
          </a:xfrm>
          <a:prstGeom prst="rect">
            <a:avLst/>
          </a:prstGeom>
        </p:spPr>
        <p:txBody>
          <a:bodyPr anchor="t" rtlCol="false" tIns="0" lIns="0" bIns="0" rIns="0">
            <a:spAutoFit/>
          </a:bodyPr>
          <a:lstStyle/>
          <a:p>
            <a:pPr algn="l">
              <a:lnSpc>
                <a:spcPts val="9119"/>
              </a:lnSpc>
              <a:spcBef>
                <a:spcPct val="0"/>
              </a:spcBef>
            </a:pPr>
            <a:r>
              <a:rPr lang="en-US" b="true" sz="7599" spc="-75">
                <a:solidFill>
                  <a:srgbClr val="000000"/>
                </a:solidFill>
                <a:latin typeface="Fira Sans Medium"/>
                <a:ea typeface="Fira Sans Medium"/>
                <a:cs typeface="Fira Sans Medium"/>
                <a:sym typeface="Fira Sans Medium"/>
              </a:rPr>
              <a:t>File Accessing and Validation</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685121" y="3436574"/>
            <a:ext cx="15846431" cy="35807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file has to be accessed from the Azure Storage account and validated according to the constraints:-</a:t>
            </a:r>
          </a:p>
          <a:p>
            <a:pPr algn="just" marL="1468119" indent="-489373" lvl="2">
              <a:lnSpc>
                <a:spcPts val="4759"/>
              </a:lnSpc>
              <a:buFont typeface="Arial"/>
              <a:buChar char="⚬"/>
            </a:pPr>
            <a:r>
              <a:rPr lang="en-US" sz="3399">
                <a:solidFill>
                  <a:srgbClr val="000000"/>
                </a:solidFill>
                <a:latin typeface="Canva Sans"/>
                <a:ea typeface="Canva Sans"/>
                <a:cs typeface="Canva Sans"/>
                <a:sym typeface="Canva Sans"/>
              </a:rPr>
              <a:t>Valid - .csv and .xlsx file formats</a:t>
            </a:r>
          </a:p>
          <a:p>
            <a:pPr algn="just" marL="1468119" indent="-489373" lvl="2">
              <a:lnSpc>
                <a:spcPts val="4759"/>
              </a:lnSpc>
              <a:buFont typeface="Arial"/>
              <a:buChar char="⚬"/>
            </a:pPr>
            <a:r>
              <a:rPr lang="en-US" sz="3399">
                <a:solidFill>
                  <a:srgbClr val="000000"/>
                </a:solidFill>
                <a:latin typeface="Canva Sans"/>
                <a:ea typeface="Canva Sans"/>
                <a:cs typeface="Canva Sans"/>
                <a:sym typeface="Canva Sans"/>
              </a:rPr>
              <a:t>Invalid - other file formats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A storage account inside a resource group has to be created which has storage types like </a:t>
            </a:r>
            <a:r>
              <a:rPr lang="en-US" b="true" sz="3399">
                <a:solidFill>
                  <a:srgbClr val="000000"/>
                </a:solidFill>
                <a:latin typeface="Canva Sans Bold"/>
                <a:ea typeface="Canva Sans Bold"/>
                <a:cs typeface="Canva Sans Bold"/>
                <a:sym typeface="Canva Sans Bold"/>
              </a:rPr>
              <a:t>Containers</a:t>
            </a:r>
            <a:r>
              <a:rPr lang="en-US" sz="3399">
                <a:solidFill>
                  <a:srgbClr val="000000"/>
                </a:solidFill>
                <a:latin typeface="Canva Sans"/>
                <a:ea typeface="Canva Sans"/>
                <a:cs typeface="Canva Sans"/>
                <a:sym typeface="Canva Sans"/>
              </a:rPr>
              <a:t>, File shares, Queues, Tables.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455933" cy="1152525"/>
          </a:xfrm>
          <a:prstGeom prst="rect">
            <a:avLst/>
          </a:prstGeom>
        </p:spPr>
        <p:txBody>
          <a:bodyPr anchor="t" rtlCol="false" tIns="0" lIns="0" bIns="0" rIns="0">
            <a:spAutoFit/>
          </a:bodyPr>
          <a:lstStyle/>
          <a:p>
            <a:pPr algn="l">
              <a:lnSpc>
                <a:spcPts val="9119"/>
              </a:lnSpc>
              <a:spcBef>
                <a:spcPct val="0"/>
              </a:spcBef>
            </a:pPr>
            <a:r>
              <a:rPr lang="en-US" b="true" sz="7599" spc="-75">
                <a:solidFill>
                  <a:srgbClr val="000000"/>
                </a:solidFill>
                <a:latin typeface="Fira Sans Medium"/>
                <a:ea typeface="Fira Sans Medium"/>
                <a:cs typeface="Fira Sans Medium"/>
                <a:sym typeface="Fira Sans Medium"/>
              </a:rPr>
              <a:t>File Accessing and Validation</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348036" y="2516412"/>
            <a:ext cx="1746548" cy="857250"/>
          </a:xfrm>
          <a:prstGeom prst="rect">
            <a:avLst/>
          </a:prstGeom>
        </p:spPr>
        <p:txBody>
          <a:bodyPr anchor="t" rtlCol="false" tIns="0" lIns="0" bIns="0" rIns="0">
            <a:spAutoFit/>
          </a:bodyPr>
          <a:lstStyle/>
          <a:p>
            <a:pPr algn="ctr">
              <a:lnSpc>
                <a:spcPts val="6299"/>
              </a:lnSpc>
            </a:pPr>
            <a:r>
              <a:rPr lang="en-US" sz="4500">
                <a:solidFill>
                  <a:srgbClr val="000000"/>
                </a:solidFill>
                <a:latin typeface="Arial"/>
                <a:ea typeface="Arial"/>
                <a:cs typeface="Arial"/>
                <a:sym typeface="Arial"/>
              </a:rPr>
              <a:t>Details</a:t>
            </a:r>
          </a:p>
        </p:txBody>
      </p:sp>
      <p:sp>
        <p:nvSpPr>
          <p:cNvPr name="TextBox 10" id="10"/>
          <p:cNvSpPr txBox="true"/>
          <p:nvPr/>
        </p:nvSpPr>
        <p:spPr>
          <a:xfrm rot="0">
            <a:off x="1728604" y="3910572"/>
            <a:ext cx="14830791" cy="298069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A blob container is created in a storage account of Azure DCE.</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This container consists of directories:-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Input-folder -</a:t>
            </a:r>
            <a:r>
              <a:rPr lang="en-US" sz="3399">
                <a:solidFill>
                  <a:srgbClr val="000000"/>
                </a:solidFill>
                <a:latin typeface="Canva Sans"/>
                <a:ea typeface="Canva Sans"/>
                <a:cs typeface="Canva Sans"/>
                <a:sym typeface="Canva Sans"/>
              </a:rPr>
              <a:t> where user uploads the files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Output-folder -</a:t>
            </a:r>
            <a:r>
              <a:rPr lang="en-US" sz="3399">
                <a:solidFill>
                  <a:srgbClr val="000000"/>
                </a:solidFill>
                <a:latin typeface="Canva Sans"/>
                <a:ea typeface="Canva Sans"/>
                <a:cs typeface="Canva Sans"/>
                <a:sym typeface="Canva Sans"/>
              </a:rPr>
              <a:t> has Valid directory with all valid files, and Invalid directory with all invalid files.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455933" cy="1152525"/>
          </a:xfrm>
          <a:prstGeom prst="rect">
            <a:avLst/>
          </a:prstGeom>
        </p:spPr>
        <p:txBody>
          <a:bodyPr anchor="t" rtlCol="false" tIns="0" lIns="0" bIns="0" rIns="0">
            <a:spAutoFit/>
          </a:bodyPr>
          <a:lstStyle/>
          <a:p>
            <a:pPr algn="l">
              <a:lnSpc>
                <a:spcPts val="9119"/>
              </a:lnSpc>
              <a:spcBef>
                <a:spcPct val="0"/>
              </a:spcBef>
            </a:pPr>
            <a:r>
              <a:rPr lang="en-US" b="true" sz="7599" spc="-75">
                <a:solidFill>
                  <a:srgbClr val="000000"/>
                </a:solidFill>
                <a:latin typeface="Fira Sans Medium"/>
                <a:ea typeface="Fira Sans Medium"/>
                <a:cs typeface="Fira Sans Medium"/>
                <a:sym typeface="Fira Sans Medium"/>
              </a:rPr>
              <a:t>File Accessing and Validation</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348036" y="2516412"/>
            <a:ext cx="1746548" cy="857250"/>
          </a:xfrm>
          <a:prstGeom prst="rect">
            <a:avLst/>
          </a:prstGeom>
        </p:spPr>
        <p:txBody>
          <a:bodyPr anchor="t" rtlCol="false" tIns="0" lIns="0" bIns="0" rIns="0">
            <a:spAutoFit/>
          </a:bodyPr>
          <a:lstStyle/>
          <a:p>
            <a:pPr algn="ctr">
              <a:lnSpc>
                <a:spcPts val="6299"/>
              </a:lnSpc>
            </a:pPr>
            <a:r>
              <a:rPr lang="en-US" sz="4500">
                <a:solidFill>
                  <a:srgbClr val="000000"/>
                </a:solidFill>
                <a:latin typeface="Arial"/>
                <a:ea typeface="Arial"/>
                <a:cs typeface="Arial"/>
                <a:sym typeface="Arial"/>
              </a:rPr>
              <a:t>Details</a:t>
            </a:r>
          </a:p>
        </p:txBody>
      </p:sp>
      <p:sp>
        <p:nvSpPr>
          <p:cNvPr name="TextBox 10" id="10"/>
          <p:cNvSpPr txBox="true"/>
          <p:nvPr/>
        </p:nvSpPr>
        <p:spPr>
          <a:xfrm rot="0">
            <a:off x="1728604" y="3669768"/>
            <a:ext cx="14830791" cy="41808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container is accessed using </a:t>
            </a:r>
            <a:r>
              <a:rPr lang="en-US" b="true" sz="3399">
                <a:solidFill>
                  <a:srgbClr val="000000"/>
                </a:solidFill>
                <a:latin typeface="Canva Sans Bold"/>
                <a:ea typeface="Canva Sans Bold"/>
                <a:cs typeface="Canva Sans Bold"/>
                <a:sym typeface="Canva Sans Bold"/>
              </a:rPr>
              <a:t>connection string</a:t>
            </a:r>
            <a:r>
              <a:rPr lang="en-US" sz="3399">
                <a:solidFill>
                  <a:srgbClr val="000000"/>
                </a:solidFill>
                <a:latin typeface="Canva Sans"/>
                <a:ea typeface="Canva Sans"/>
                <a:cs typeface="Canva Sans"/>
                <a:sym typeface="Canva Sans"/>
              </a:rPr>
              <a:t> of storage account.</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For this, we need to install the NuGet package, '</a:t>
            </a:r>
            <a:r>
              <a:rPr lang="en-US" b="true" sz="3399">
                <a:solidFill>
                  <a:srgbClr val="000000"/>
                </a:solidFill>
                <a:latin typeface="Canva Sans Bold"/>
                <a:ea typeface="Canva Sans Bold"/>
                <a:cs typeface="Canva Sans Bold"/>
                <a:sym typeface="Canva Sans Bold"/>
              </a:rPr>
              <a:t>Azure.Storage.Blobs</a:t>
            </a:r>
            <a:r>
              <a:rPr lang="en-US" sz="3399">
                <a:solidFill>
                  <a:srgbClr val="000000"/>
                </a:solidFill>
                <a:latin typeface="Canva Sans"/>
                <a:ea typeface="Canva Sans"/>
                <a:cs typeface="Canva Sans"/>
                <a:sym typeface="Canva Sans"/>
              </a:rPr>
              <a:t>'.</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c# .net code creates a 'BlobServiceClient' object using the provided connnection string and then, it gets a reference to the blob container and the specific blob.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455933" cy="1152525"/>
          </a:xfrm>
          <a:prstGeom prst="rect">
            <a:avLst/>
          </a:prstGeom>
        </p:spPr>
        <p:txBody>
          <a:bodyPr anchor="t" rtlCol="false" tIns="0" lIns="0" bIns="0" rIns="0">
            <a:spAutoFit/>
          </a:bodyPr>
          <a:lstStyle/>
          <a:p>
            <a:pPr algn="l">
              <a:lnSpc>
                <a:spcPts val="9119"/>
              </a:lnSpc>
              <a:spcBef>
                <a:spcPct val="0"/>
              </a:spcBef>
            </a:pPr>
            <a:r>
              <a:rPr lang="en-US" b="true" sz="7599" spc="-75">
                <a:solidFill>
                  <a:srgbClr val="000000"/>
                </a:solidFill>
                <a:latin typeface="Fira Sans Medium"/>
                <a:ea typeface="Fira Sans Medium"/>
                <a:cs typeface="Fira Sans Medium"/>
                <a:sym typeface="Fira Sans Medium"/>
              </a:rPr>
              <a:t>File Accessing and Validation</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9" id="9"/>
          <p:cNvSpPr/>
          <p:nvPr/>
        </p:nvSpPr>
        <p:spPr>
          <a:xfrm flipH="false" flipV="false" rot="0">
            <a:off x="824312" y="3191861"/>
            <a:ext cx="16639375" cy="6066439"/>
          </a:xfrm>
          <a:custGeom>
            <a:avLst/>
            <a:gdLst/>
            <a:ahLst/>
            <a:cxnLst/>
            <a:rect r="r" b="b" t="t" l="l"/>
            <a:pathLst>
              <a:path h="6066439" w="16639375">
                <a:moveTo>
                  <a:pt x="0" y="0"/>
                </a:moveTo>
                <a:lnTo>
                  <a:pt x="16639376" y="0"/>
                </a:lnTo>
                <a:lnTo>
                  <a:pt x="16639376" y="6066439"/>
                </a:lnTo>
                <a:lnTo>
                  <a:pt x="0" y="6066439"/>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455933" cy="1152525"/>
          </a:xfrm>
          <a:prstGeom prst="rect">
            <a:avLst/>
          </a:prstGeom>
        </p:spPr>
        <p:txBody>
          <a:bodyPr anchor="t" rtlCol="false" tIns="0" lIns="0" bIns="0" rIns="0">
            <a:spAutoFit/>
          </a:bodyPr>
          <a:lstStyle/>
          <a:p>
            <a:pPr algn="l">
              <a:lnSpc>
                <a:spcPts val="9119"/>
              </a:lnSpc>
              <a:spcBef>
                <a:spcPct val="0"/>
              </a:spcBef>
            </a:pPr>
            <a:r>
              <a:rPr lang="en-US" b="true" sz="7599" spc="-75">
                <a:solidFill>
                  <a:srgbClr val="000000"/>
                </a:solidFill>
                <a:latin typeface="Fira Sans Medium"/>
                <a:ea typeface="Fira Sans Medium"/>
                <a:cs typeface="Fira Sans Medium"/>
                <a:sym typeface="Fira Sans Medium"/>
              </a:rPr>
              <a:t>Insert data into DB</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1322204" y="3852499"/>
            <a:ext cx="14830791" cy="35807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data of the valid files are stored in Azure cosmos MongoDB.</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MongoDB stores data objects in collections and </a:t>
            </a:r>
            <a:r>
              <a:rPr lang="en-US" b="true" sz="3399">
                <a:solidFill>
                  <a:srgbClr val="000000"/>
                </a:solidFill>
                <a:latin typeface="Canva Sans Bold"/>
                <a:ea typeface="Canva Sans Bold"/>
                <a:cs typeface="Canva Sans Bold"/>
                <a:sym typeface="Canva Sans Bold"/>
              </a:rPr>
              <a:t>documents </a:t>
            </a:r>
            <a:r>
              <a:rPr lang="en-US" sz="3399">
                <a:solidFill>
                  <a:srgbClr val="000000"/>
                </a:solidFill>
                <a:latin typeface="Canva Sans"/>
                <a:ea typeface="Canva Sans"/>
                <a:cs typeface="Canva Sans"/>
                <a:sym typeface="Canva Sans"/>
              </a:rPr>
              <a:t>instead of the tables and rows used in traditional relational databases.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Documents consist of </a:t>
            </a:r>
            <a:r>
              <a:rPr lang="en-US" b="true" sz="3399">
                <a:solidFill>
                  <a:srgbClr val="000000"/>
                </a:solidFill>
                <a:latin typeface="Canva Sans Bold"/>
                <a:ea typeface="Canva Sans Bold"/>
                <a:cs typeface="Canva Sans Bold"/>
                <a:sym typeface="Canva Sans Bold"/>
              </a:rPr>
              <a:t>key-value</a:t>
            </a:r>
            <a:r>
              <a:rPr lang="en-US" sz="3399">
                <a:solidFill>
                  <a:srgbClr val="000000"/>
                </a:solidFill>
                <a:latin typeface="Canva Sans"/>
                <a:ea typeface="Canva Sans"/>
                <a:cs typeface="Canva Sans"/>
                <a:sym typeface="Canva Sans"/>
              </a:rPr>
              <a:t> pairs which are basic unit of data in MongoDB.</a:t>
            </a:r>
          </a:p>
          <a:p>
            <a:pPr algn="just">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DAFpQWTCQBQ</dc:identifier>
  <dcterms:modified xsi:type="dcterms:W3CDTF">2011-08-01T06:04:30Z</dcterms:modified>
  <cp:revision>1</cp:revision>
  <dc:title>Dark Green Light Green White Corporate Geometric Company Internal Deck Business Presentation</dc:title>
</cp:coreProperties>
</file>