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72" r:id="rId16"/>
    <p:sldId id="273" r:id="rId17"/>
    <p:sldId id="277" r:id="rId18"/>
    <p:sldId id="285" r:id="rId19"/>
    <p:sldId id="278" r:id="rId20"/>
    <p:sldId id="279" r:id="rId21"/>
    <p:sldId id="280" r:id="rId22"/>
    <p:sldId id="281" r:id="rId23"/>
    <p:sldId id="282" r:id="rId24"/>
    <p:sldId id="283" r:id="rId25"/>
    <p:sldId id="274" r:id="rId26"/>
    <p:sldId id="275"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Q6KcNWJ5ztw6oAhQHrcJipb/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29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882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74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50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732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642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407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040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16" name="Google Shape;1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79" name="Google Shape;7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28" name="Google Shape;2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35" name="Google Shape;3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44" name="Google Shape;4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60" name="Google Shape;6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0"/>
          <p:cNvSpPr>
            <a:spLocks noGrp="1"/>
          </p:cNvSpPr>
          <p:nvPr>
            <p:ph type="pic" idx="2"/>
          </p:nvPr>
        </p:nvSpPr>
        <p:spPr>
          <a:xfrm>
            <a:off x="5183188" y="987425"/>
            <a:ext cx="6172200" cy="4873625"/>
          </a:xfrm>
          <a:prstGeom prst="rect">
            <a:avLst/>
          </a:prstGeom>
          <a:noFill/>
          <a:ln>
            <a:noFill/>
          </a:ln>
        </p:spPr>
      </p:sp>
      <p:sp>
        <p:nvSpPr>
          <p:cNvPr id="64" name="Google Shape;6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67" name="Google Shape;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Computer Science and Engineering</a:t>
            </a:r>
            <a:endParaRPr/>
          </a:p>
        </p:txBody>
      </p:sp>
      <p:sp>
        <p:nvSpPr>
          <p:cNvPr id="73" name="Google Shape;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85" name="Google Shape;85;p1"/>
          <p:cNvSpPr txBox="1">
            <a:spLocks noGrp="1"/>
          </p:cNvSpPr>
          <p:nvPr>
            <p:ph type="subTitle" idx="1"/>
          </p:nvPr>
        </p:nvSpPr>
        <p:spPr>
          <a:xfrm>
            <a:off x="-577048" y="1220787"/>
            <a:ext cx="12348838" cy="5295423"/>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r>
              <a:rPr lang="en-IN" dirty="0"/>
              <a:t>Project title</a:t>
            </a:r>
            <a:endParaRPr dirty="0"/>
          </a:p>
          <a:p>
            <a:pPr marL="0" lvl="0" indent="0" algn="ctr" rtl="0">
              <a:lnSpc>
                <a:spcPct val="90000"/>
              </a:lnSpc>
              <a:spcBef>
                <a:spcPts val="1000"/>
              </a:spcBef>
              <a:spcAft>
                <a:spcPts val="0"/>
              </a:spcAft>
              <a:buClr>
                <a:schemeClr val="dk1"/>
              </a:buClr>
              <a:buSzPct val="60000"/>
              <a:buNone/>
            </a:pPr>
            <a:r>
              <a:rPr lang="en-IN" sz="4000" b="1" dirty="0">
                <a:latin typeface="Arial"/>
                <a:ea typeface="Arial"/>
                <a:cs typeface="Arial"/>
                <a:sym typeface="Arial"/>
              </a:rPr>
              <a:t>Human Activity Recognition</a:t>
            </a:r>
            <a:endParaRPr sz="4000" dirty="0">
              <a:latin typeface="Arial"/>
              <a:ea typeface="Arial"/>
              <a:cs typeface="Arial"/>
              <a:sym typeface="Arial"/>
            </a:endParaRPr>
          </a:p>
          <a:p>
            <a:pPr marL="0" lvl="0" indent="0" algn="ctr" rtl="0">
              <a:lnSpc>
                <a:spcPct val="90000"/>
              </a:lnSpc>
              <a:spcBef>
                <a:spcPts val="1000"/>
              </a:spcBef>
              <a:spcAft>
                <a:spcPts val="0"/>
              </a:spcAft>
              <a:buClr>
                <a:schemeClr val="dk1"/>
              </a:buClr>
              <a:buSzPct val="100000"/>
              <a:buNone/>
            </a:pPr>
            <a:r>
              <a:rPr lang="en-IN" dirty="0"/>
              <a:t>IV </a:t>
            </a:r>
            <a:r>
              <a:rPr lang="en-IN" dirty="0" err="1"/>
              <a:t>B.Tech</a:t>
            </a:r>
            <a:r>
              <a:rPr lang="en-IN" dirty="0"/>
              <a:t> II Sem Project </a:t>
            </a:r>
            <a:r>
              <a:rPr lang="en-IN" dirty="0" err="1"/>
              <a:t>powerpoint</a:t>
            </a:r>
            <a:r>
              <a:rPr lang="en-IN" dirty="0"/>
              <a:t> presentation</a:t>
            </a:r>
            <a:endParaRPr dirty="0"/>
          </a:p>
          <a:p>
            <a:pPr marL="0" lvl="0" indent="0" algn="ctr" rtl="0">
              <a:lnSpc>
                <a:spcPct val="90000"/>
              </a:lnSpc>
              <a:spcBef>
                <a:spcPts val="1000"/>
              </a:spcBef>
              <a:spcAft>
                <a:spcPts val="0"/>
              </a:spcAft>
              <a:buClr>
                <a:schemeClr val="dk1"/>
              </a:buClr>
              <a:buSzPct val="100000"/>
              <a:buNone/>
            </a:pPr>
            <a:r>
              <a:rPr lang="en-IN" dirty="0"/>
              <a:t>In </a:t>
            </a:r>
            <a:endParaRPr dirty="0"/>
          </a:p>
          <a:p>
            <a:pPr marL="0" lvl="0" indent="0" algn="ctr" rtl="0">
              <a:lnSpc>
                <a:spcPct val="90000"/>
              </a:lnSpc>
              <a:spcBef>
                <a:spcPts val="1000"/>
              </a:spcBef>
              <a:spcAft>
                <a:spcPts val="0"/>
              </a:spcAft>
              <a:buClr>
                <a:schemeClr val="dk1"/>
              </a:buClr>
              <a:buSzPct val="100000"/>
              <a:buNone/>
            </a:pPr>
            <a:r>
              <a:rPr lang="en-IN" dirty="0"/>
              <a:t>Computer Science and Engineering</a:t>
            </a:r>
            <a:endParaRPr dirty="0"/>
          </a:p>
          <a:p>
            <a:pPr marL="0" lvl="0" indent="0" algn="ctr" rtl="0">
              <a:lnSpc>
                <a:spcPct val="90000"/>
              </a:lnSpc>
              <a:spcBef>
                <a:spcPts val="1000"/>
              </a:spcBef>
              <a:spcAft>
                <a:spcPts val="0"/>
              </a:spcAft>
              <a:buClr>
                <a:schemeClr val="dk1"/>
              </a:buClr>
              <a:buSzPct val="100000"/>
              <a:buNone/>
            </a:pPr>
            <a:r>
              <a:rPr lang="en-IN" dirty="0"/>
              <a:t>By</a:t>
            </a:r>
            <a:endParaRPr dirty="0"/>
          </a:p>
          <a:p>
            <a:pPr marL="0" lvl="0" indent="0" algn="ctr" rtl="0">
              <a:lnSpc>
                <a:spcPct val="90000"/>
              </a:lnSpc>
              <a:spcBef>
                <a:spcPts val="1000"/>
              </a:spcBef>
              <a:spcAft>
                <a:spcPts val="0"/>
              </a:spcAft>
              <a:buClr>
                <a:schemeClr val="dk1"/>
              </a:buClr>
              <a:buSzPct val="100000"/>
              <a:buNone/>
            </a:pPr>
            <a:r>
              <a:rPr lang="en-IN" dirty="0"/>
              <a:t>    1. K. Lovely </a:t>
            </a:r>
            <a:r>
              <a:rPr lang="en-IN" dirty="0" err="1"/>
              <a:t>Srenika</a:t>
            </a:r>
            <a:r>
              <a:rPr lang="en-IN" dirty="0"/>
              <a:t> – 19B01A0583</a:t>
            </a:r>
            <a:endParaRPr dirty="0"/>
          </a:p>
          <a:p>
            <a:pPr marL="0" lvl="0" indent="0" algn="ctr" rtl="0">
              <a:lnSpc>
                <a:spcPct val="90000"/>
              </a:lnSpc>
              <a:spcBef>
                <a:spcPts val="1000"/>
              </a:spcBef>
              <a:spcAft>
                <a:spcPts val="0"/>
              </a:spcAft>
              <a:buClr>
                <a:schemeClr val="dk1"/>
              </a:buClr>
              <a:buSzPct val="100000"/>
              <a:buNone/>
            </a:pPr>
            <a:r>
              <a:rPr lang="en-IN" dirty="0"/>
              <a:t>2. M. Alekhya – 19B01A0594</a:t>
            </a:r>
            <a:endParaRPr dirty="0"/>
          </a:p>
          <a:p>
            <a:pPr marL="0" lvl="0" indent="0" algn="ctr" rtl="0">
              <a:lnSpc>
                <a:spcPct val="90000"/>
              </a:lnSpc>
              <a:spcBef>
                <a:spcPts val="1000"/>
              </a:spcBef>
              <a:spcAft>
                <a:spcPts val="0"/>
              </a:spcAft>
              <a:buClr>
                <a:schemeClr val="dk1"/>
              </a:buClr>
              <a:buSzPct val="100000"/>
              <a:buNone/>
            </a:pPr>
            <a:r>
              <a:rPr lang="en-IN" dirty="0"/>
              <a:t>3. V. Harshita Sai – 19B01A05A2</a:t>
            </a:r>
            <a:endParaRPr dirty="0"/>
          </a:p>
          <a:p>
            <a:pPr marL="0" lvl="0" indent="0" algn="ctr" rtl="0">
              <a:lnSpc>
                <a:spcPct val="90000"/>
              </a:lnSpc>
              <a:spcBef>
                <a:spcPts val="1000"/>
              </a:spcBef>
              <a:spcAft>
                <a:spcPts val="0"/>
              </a:spcAft>
              <a:buClr>
                <a:schemeClr val="dk1"/>
              </a:buClr>
              <a:buSzPct val="100000"/>
              <a:buNone/>
            </a:pPr>
            <a:r>
              <a:rPr lang="en-IN" dirty="0"/>
              <a:t>4. N. Lasya – 19B01A05B9</a:t>
            </a:r>
            <a:endParaRPr dirty="0"/>
          </a:p>
          <a:p>
            <a:pPr marL="0" lvl="0" indent="0" algn="ctr" rtl="0">
              <a:lnSpc>
                <a:spcPct val="90000"/>
              </a:lnSpc>
              <a:spcBef>
                <a:spcPts val="1000"/>
              </a:spcBef>
              <a:spcAft>
                <a:spcPts val="0"/>
              </a:spcAft>
              <a:buClr>
                <a:schemeClr val="dk1"/>
              </a:buClr>
              <a:buSzPct val="100000"/>
              <a:buNone/>
            </a:pPr>
            <a:r>
              <a:rPr lang="en-IN" dirty="0"/>
              <a:t>5. N. </a:t>
            </a:r>
            <a:r>
              <a:rPr lang="en-IN" dirty="0" err="1"/>
              <a:t>Tulasi</a:t>
            </a:r>
            <a:r>
              <a:rPr lang="en-IN" dirty="0"/>
              <a:t> – 19B01A05C2</a:t>
            </a: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r>
              <a:rPr lang="en-IN" dirty="0"/>
              <a:t>Under the guidance of </a:t>
            </a:r>
            <a:endParaRPr dirty="0"/>
          </a:p>
          <a:p>
            <a:pPr marL="0" lvl="0" indent="0" algn="ctr" rtl="0">
              <a:lnSpc>
                <a:spcPct val="90000"/>
              </a:lnSpc>
              <a:spcBef>
                <a:spcPts val="1000"/>
              </a:spcBef>
              <a:spcAft>
                <a:spcPts val="0"/>
              </a:spcAft>
              <a:buClr>
                <a:schemeClr val="dk1"/>
              </a:buClr>
              <a:buSzPct val="100000"/>
              <a:buNone/>
            </a:pPr>
            <a:r>
              <a:rPr lang="en-IN" dirty="0" err="1"/>
              <a:t>Dr.</a:t>
            </a:r>
            <a:r>
              <a:rPr lang="en-IN" dirty="0"/>
              <a:t> T. Gayathri</a:t>
            </a:r>
            <a:endParaRPr dirty="0"/>
          </a:p>
          <a:p>
            <a:pPr marL="0" lvl="0" indent="0" algn="ctr" rtl="0">
              <a:lnSpc>
                <a:spcPct val="90000"/>
              </a:lnSpc>
              <a:spcBef>
                <a:spcPts val="1000"/>
              </a:spcBef>
              <a:spcAft>
                <a:spcPts val="0"/>
              </a:spcAft>
              <a:buClr>
                <a:schemeClr val="dk1"/>
              </a:buClr>
              <a:buSzPct val="100000"/>
              <a:buNone/>
            </a:pPr>
            <a:r>
              <a:rPr lang="en-IN" dirty="0"/>
              <a:t>(Assistant Professor)</a:t>
            </a:r>
            <a:endParaRPr dirty="0"/>
          </a:p>
          <a:p>
            <a:pPr marL="0" lvl="0" indent="0" algn="ctr" rtl="0">
              <a:lnSpc>
                <a:spcPct val="90000"/>
              </a:lnSpc>
              <a:spcBef>
                <a:spcPts val="1000"/>
              </a:spcBef>
              <a:spcAft>
                <a:spcPts val="0"/>
              </a:spcAft>
              <a:buClr>
                <a:schemeClr val="dk1"/>
              </a:buClr>
              <a:buSzPct val="100000"/>
              <a:buNone/>
            </a:pPr>
            <a:endParaRPr dirty="0"/>
          </a:p>
        </p:txBody>
      </p:sp>
      <p:sp>
        <p:nvSpPr>
          <p:cNvPr id="86" name="Google Shape;86;p1"/>
          <p:cNvSpPr/>
          <p:nvPr/>
        </p:nvSpPr>
        <p:spPr>
          <a:xfrm>
            <a:off x="0" y="1229133"/>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88" name="Google Shape;88;p1"/>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                                                       Department of Computer Science and Engineering                                             Slide No: 1</a:t>
            </a:r>
            <a:endParaRPr/>
          </a:p>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 </a:t>
            </a:r>
            <a:endParaRPr/>
          </a:p>
        </p:txBody>
      </p:sp>
      <p:sp>
        <p:nvSpPr>
          <p:cNvPr id="89" name="Google Shape;89;p1"/>
          <p:cNvSpPr txBox="1"/>
          <p:nvPr/>
        </p:nvSpPr>
        <p:spPr>
          <a:xfrm>
            <a:off x="9658350" y="1428750"/>
            <a:ext cx="234315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dk1"/>
                </a:solidFill>
                <a:latin typeface="Calibri"/>
                <a:ea typeface="Calibri"/>
                <a:cs typeface="Calibri"/>
                <a:sym typeface="Calibri"/>
              </a:rPr>
              <a:t>REVIEW NO: </a:t>
            </a:r>
            <a:r>
              <a:rPr lang="en-IN" sz="1800" dirty="0">
                <a:solidFill>
                  <a:schemeClr val="dk1"/>
                </a:solidFill>
                <a:latin typeface="Calibri"/>
                <a:ea typeface="Calibri"/>
                <a:cs typeface="Calibri"/>
                <a:sym typeface="Calibri"/>
              </a:rPr>
              <a:t>4</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Date: 13-02-2023</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94" name="Google Shape;194;p11"/>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5" name="Google Shape;195;p11"/>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96" name="Google Shape;196;p11"/>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10</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97" name="Google Shape;197;p11"/>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1"/>
          <p:cNvSpPr txBox="1"/>
          <p:nvPr/>
        </p:nvSpPr>
        <p:spPr>
          <a:xfrm>
            <a:off x="311943" y="1431131"/>
            <a:ext cx="64103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Modules:</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199" name="Google Shape;199;p11"/>
          <p:cNvSpPr txBox="1"/>
          <p:nvPr/>
        </p:nvSpPr>
        <p:spPr>
          <a:xfrm>
            <a:off x="457201" y="2386542"/>
            <a:ext cx="11044766" cy="4171421"/>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IN" sz="2000" dirty="0">
                <a:solidFill>
                  <a:schemeClr val="dk1"/>
                </a:solidFill>
                <a:latin typeface="Times New Roman"/>
                <a:ea typeface="Times New Roman"/>
                <a:cs typeface="Times New Roman"/>
                <a:sym typeface="Times New Roman"/>
              </a:rPr>
              <a:t>The model proposed consists of three modules:</a:t>
            </a:r>
            <a:endParaRPr sz="20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400"/>
              <a:buFont typeface="Arial"/>
              <a:buNone/>
            </a:pPr>
            <a:endParaRPr sz="2000" dirty="0">
              <a:solidFill>
                <a:schemeClr val="dk1"/>
              </a:solidFill>
              <a:latin typeface="Times New Roman"/>
              <a:ea typeface="Times New Roman"/>
              <a:cs typeface="Times New Roman"/>
              <a:sym typeface="Times New Roman"/>
            </a:endParaRPr>
          </a:p>
          <a:p>
            <a:pPr marL="342900" marR="0" lvl="0" indent="-342900" algn="l" rtl="0">
              <a:lnSpc>
                <a:spcPct val="90000"/>
              </a:lnSpc>
              <a:spcBef>
                <a:spcPts val="1000"/>
              </a:spcBef>
              <a:spcAft>
                <a:spcPts val="0"/>
              </a:spcAft>
              <a:buClr>
                <a:schemeClr val="dk1"/>
              </a:buClr>
              <a:buSzPts val="2400"/>
              <a:buFont typeface="Arial"/>
              <a:buChar char="•"/>
            </a:pPr>
            <a:r>
              <a:rPr lang="en-IN" sz="2000" dirty="0">
                <a:solidFill>
                  <a:schemeClr val="dk1"/>
                </a:solidFill>
                <a:latin typeface="Times New Roman"/>
                <a:ea typeface="Times New Roman"/>
                <a:cs typeface="Times New Roman"/>
                <a:sym typeface="Times New Roman"/>
              </a:rPr>
              <a:t>The first being the convolutional AE consisting of a convolutional layer, a pooling layer and a deconvolutional layer. </a:t>
            </a:r>
            <a:endParaRPr sz="2000" dirty="0"/>
          </a:p>
          <a:p>
            <a:pPr marL="342900" marR="0" lvl="0" indent="-342900" algn="l" rtl="0">
              <a:lnSpc>
                <a:spcPct val="90000"/>
              </a:lnSpc>
              <a:spcBef>
                <a:spcPts val="1000"/>
              </a:spcBef>
              <a:spcAft>
                <a:spcPts val="0"/>
              </a:spcAft>
              <a:buClr>
                <a:schemeClr val="dk1"/>
              </a:buClr>
              <a:buSzPts val="2400"/>
              <a:buFont typeface="Arial"/>
              <a:buChar char="•"/>
            </a:pPr>
            <a:r>
              <a:rPr lang="en-IN" sz="2000" dirty="0">
                <a:solidFill>
                  <a:schemeClr val="dk1"/>
                </a:solidFill>
                <a:latin typeface="Times New Roman"/>
                <a:ea typeface="Times New Roman"/>
                <a:cs typeface="Times New Roman"/>
                <a:sym typeface="Times New Roman"/>
              </a:rPr>
              <a:t>The output of this layer is passed through a flattened layer which serves as a desired input for the LSTM layer. </a:t>
            </a:r>
            <a:endParaRPr sz="2000" dirty="0"/>
          </a:p>
          <a:p>
            <a:pPr marL="342900" marR="0" lvl="0" indent="-342900" algn="l" rtl="0">
              <a:lnSpc>
                <a:spcPct val="90000"/>
              </a:lnSpc>
              <a:spcBef>
                <a:spcPts val="1000"/>
              </a:spcBef>
              <a:spcAft>
                <a:spcPts val="0"/>
              </a:spcAft>
              <a:buClr>
                <a:schemeClr val="dk1"/>
              </a:buClr>
              <a:buSzPts val="2400"/>
              <a:buFont typeface="Arial"/>
              <a:buChar char="•"/>
            </a:pPr>
            <a:r>
              <a:rPr lang="en-IN" sz="2000" dirty="0">
                <a:solidFill>
                  <a:schemeClr val="dk1"/>
                </a:solidFill>
                <a:latin typeface="Times New Roman"/>
                <a:ea typeface="Times New Roman"/>
                <a:cs typeface="Times New Roman"/>
                <a:sym typeface="Times New Roman"/>
              </a:rPr>
              <a:t>The LSTM output goes through a fully connected layer to get a high level representation.</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05" name="Google Shape;205;p12"/>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07" name="Google Shape;207;p12"/>
          <p:cNvSpPr txBox="1"/>
          <p:nvPr/>
        </p:nvSpPr>
        <p:spPr>
          <a:xfrm>
            <a:off x="-89647" y="6235958"/>
            <a:ext cx="121920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11</a:t>
            </a:r>
            <a:endParaRPr dirty="0"/>
          </a:p>
        </p:txBody>
      </p:sp>
      <p:sp>
        <p:nvSpPr>
          <p:cNvPr id="208" name="Google Shape;208;p12"/>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2"/>
          <p:cNvSpPr txBox="1"/>
          <p:nvPr/>
        </p:nvSpPr>
        <p:spPr>
          <a:xfrm>
            <a:off x="311943" y="1431131"/>
            <a:ext cx="64103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Modules: Convolutional AE</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210" name="Google Shape;210;p12"/>
          <p:cNvSpPr txBox="1"/>
          <p:nvPr/>
        </p:nvSpPr>
        <p:spPr>
          <a:xfrm>
            <a:off x="735375" y="2288963"/>
            <a:ext cx="11015698" cy="347783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Convolutional AE is a variation of AE where a Convolutional layer replaces a fully connected layer. Convolutional AE has the advantages of both an AE with unsupervised pre-training capabilities and a convolutional layer. The difference between an AE and a Convolutional AE is that instead of having a fully connected layer in the decoder, Convolutional AE contains deconvolutional layers in the decoder and convolutional layers in the encoder.</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The proposed Convolutional AE comprises a convolution, pooling and deconvolution layers . Encoder includes a convolutional layer and a </a:t>
            </a:r>
            <a:r>
              <a:rPr lang="en-IN" sz="2000" dirty="0" err="1">
                <a:solidFill>
                  <a:schemeClr val="dk1"/>
                </a:solidFill>
                <a:latin typeface="Times New Roman"/>
                <a:ea typeface="Times New Roman"/>
                <a:cs typeface="Times New Roman"/>
                <a:sym typeface="Times New Roman"/>
              </a:rPr>
              <a:t>Maxpool</a:t>
            </a:r>
            <a:r>
              <a:rPr lang="en-IN" sz="2000" dirty="0">
                <a:solidFill>
                  <a:schemeClr val="dk1"/>
                </a:solidFill>
                <a:latin typeface="Times New Roman"/>
                <a:ea typeface="Times New Roman"/>
                <a:cs typeface="Times New Roman"/>
                <a:sym typeface="Times New Roman"/>
              </a:rPr>
              <a:t> layer whereas Decoder comprises a deconvolutional layer. The results from the convolutional layer are encoded with a </a:t>
            </a:r>
            <a:r>
              <a:rPr lang="en-IN" sz="2000" dirty="0" err="1">
                <a:solidFill>
                  <a:schemeClr val="dk1"/>
                </a:solidFill>
                <a:latin typeface="Times New Roman"/>
                <a:ea typeface="Times New Roman"/>
                <a:cs typeface="Times New Roman"/>
                <a:sym typeface="Times New Roman"/>
              </a:rPr>
              <a:t>Maxpool</a:t>
            </a:r>
            <a:r>
              <a:rPr lang="en-IN" sz="2000" dirty="0">
                <a:solidFill>
                  <a:schemeClr val="dk1"/>
                </a:solidFill>
                <a:latin typeface="Times New Roman"/>
                <a:ea typeface="Times New Roman"/>
                <a:cs typeface="Times New Roman"/>
                <a:sym typeface="Times New Roman"/>
              </a:rPr>
              <a:t> layer that allows high-layer representations that doesn’t alter with small changes in the inputs which reduces the overall computational cost.</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28" name="Google Shape;228;p14"/>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9" name="Google Shape;229;p14"/>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30" name="Google Shape;230;p14"/>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12</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31" name="Google Shape;231;p14"/>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4"/>
          <p:cNvSpPr txBox="1"/>
          <p:nvPr/>
        </p:nvSpPr>
        <p:spPr>
          <a:xfrm>
            <a:off x="311943" y="1431131"/>
            <a:ext cx="64103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Modules: LSTM</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233" name="Google Shape;233;p14"/>
          <p:cNvSpPr txBox="1"/>
          <p:nvPr/>
        </p:nvSpPr>
        <p:spPr>
          <a:xfrm>
            <a:off x="714208" y="2331296"/>
            <a:ext cx="11015698" cy="255454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Temporal features play an important role in modelling human movements. In recent years, LSTMs have performed impressively in HAR and various other domains. The temporal features are extracted from time sensory signals by the LSTM architecture because of its long-term dependencies and temporal characteristics. </a:t>
            </a:r>
            <a:endParaRPr dirty="0"/>
          </a:p>
          <a:p>
            <a:pPr marL="342900" marR="0" lvl="0" indent="-215900" algn="l" rtl="0">
              <a:spcBef>
                <a:spcPts val="0"/>
              </a:spcBef>
              <a:spcAft>
                <a:spcPts val="0"/>
              </a:spcAft>
              <a:buClr>
                <a:schemeClr val="dk1"/>
              </a:buClr>
              <a:buSzPts val="2000"/>
              <a:buFont typeface="Noto Sans Symbols"/>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In our proposed architecture as explained earlier, convolutional AE is followed by a LSTM model. The results of the convolutional AE are passed as inputs to the LSTM to deduce the latent temporal interactions across the timeframes.</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39" name="Google Shape;239;p15"/>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0" name="Google Shape;240;p15"/>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41" name="Google Shape;241;p15"/>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13</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42" name="Google Shape;242;p15"/>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5"/>
          <p:cNvSpPr txBox="1"/>
          <p:nvPr/>
        </p:nvSpPr>
        <p:spPr>
          <a:xfrm>
            <a:off x="311943" y="1431131"/>
            <a:ext cx="64103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System Design :</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pic>
        <p:nvPicPr>
          <p:cNvPr id="244" name="Google Shape;244;p15" descr="1 (2).png"/>
          <p:cNvPicPr preferRelativeResize="0"/>
          <p:nvPr/>
        </p:nvPicPr>
        <p:blipFill rotWithShape="1">
          <a:blip r:embed="rId4">
            <a:alphaModFix/>
          </a:blip>
          <a:srcRect t="9177" b="14613"/>
          <a:stretch/>
        </p:blipFill>
        <p:spPr>
          <a:xfrm>
            <a:off x="2103046" y="2283106"/>
            <a:ext cx="8231578" cy="35378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50" name="Google Shape;250;p16"/>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51" name="Google Shape;251;p16"/>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52" name="Google Shape;252;p16"/>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14</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53" name="Google Shape;253;p16"/>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6"/>
          <p:cNvSpPr txBox="1"/>
          <p:nvPr/>
        </p:nvSpPr>
        <p:spPr>
          <a:xfrm>
            <a:off x="311943" y="1431131"/>
            <a:ext cx="64103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System Design :</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pic>
        <p:nvPicPr>
          <p:cNvPr id="255" name="Google Shape;255;p16" descr="Instagram post - 2.png"/>
          <p:cNvPicPr preferRelativeResize="0"/>
          <p:nvPr/>
        </p:nvPicPr>
        <p:blipFill rotWithShape="1">
          <a:blip r:embed="rId4">
            <a:alphaModFix/>
          </a:blip>
          <a:srcRect b="29627"/>
          <a:stretch/>
        </p:blipFill>
        <p:spPr>
          <a:xfrm>
            <a:off x="1814285" y="2205090"/>
            <a:ext cx="9101954" cy="34571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7"/>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61" name="Google Shape;261;p17"/>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2" name="Google Shape;262;p17"/>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63" name="Google Shape;263;p17"/>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15</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64" name="Google Shape;264;p17"/>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7"/>
          <p:cNvSpPr txBox="1"/>
          <p:nvPr/>
        </p:nvSpPr>
        <p:spPr>
          <a:xfrm>
            <a:off x="311943" y="1431131"/>
            <a:ext cx="6410325"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UML Diagrams:</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a:p>
            <a:pPr marL="0" marR="0" lvl="0" indent="0" algn="l" rtl="0">
              <a:spcBef>
                <a:spcPts val="0"/>
              </a:spcBef>
              <a:spcAft>
                <a:spcPts val="0"/>
              </a:spcAft>
              <a:buNone/>
            </a:pPr>
            <a:r>
              <a:rPr lang="en-IN" sz="3200" u="sng">
                <a:solidFill>
                  <a:schemeClr val="dk1"/>
                </a:solidFill>
                <a:latin typeface="Calibri"/>
                <a:ea typeface="Calibri"/>
                <a:cs typeface="Calibri"/>
                <a:sym typeface="Calibri"/>
              </a:rPr>
              <a:t>State Chart Diagram:</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pic>
        <p:nvPicPr>
          <p:cNvPr id="266" name="Google Shape;266;p17" descr="Graphical user interface, text, application, chat or text message&#10;&#10;Description automatically generated"/>
          <p:cNvPicPr preferRelativeResize="0"/>
          <p:nvPr/>
        </p:nvPicPr>
        <p:blipFill rotWithShape="1">
          <a:blip r:embed="rId4">
            <a:alphaModFix/>
          </a:blip>
          <a:srcRect/>
          <a:stretch/>
        </p:blipFill>
        <p:spPr>
          <a:xfrm>
            <a:off x="1940983" y="3630450"/>
            <a:ext cx="7939616" cy="20206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16</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75" name="Google Shape;275;p18"/>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8"/>
          <p:cNvSpPr txBox="1"/>
          <p:nvPr/>
        </p:nvSpPr>
        <p:spPr>
          <a:xfrm>
            <a:off x="311943" y="1431131"/>
            <a:ext cx="6410325"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dk1"/>
                </a:solidFill>
                <a:latin typeface="Calibri"/>
                <a:ea typeface="Calibri"/>
                <a:cs typeface="Calibri"/>
                <a:sym typeface="Calibri"/>
              </a:rPr>
              <a:t>UML Diagrams:</a:t>
            </a:r>
            <a:endParaRPr lang="en-IN" dirty="0">
              <a:ea typeface="Calibri"/>
            </a:endParaRPr>
          </a:p>
          <a:p>
            <a:pPr marL="0" marR="0" lvl="0" indent="0" algn="l" rtl="0">
              <a:spcBef>
                <a:spcPts val="0"/>
              </a:spcBef>
              <a:spcAft>
                <a:spcPts val="0"/>
              </a:spcAft>
              <a:buNone/>
            </a:pPr>
            <a:endParaRPr sz="32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3200" u="sng" dirty="0">
                <a:solidFill>
                  <a:schemeClr val="dk1"/>
                </a:solidFill>
                <a:latin typeface="Calibri"/>
                <a:ea typeface="Calibri"/>
                <a:cs typeface="Calibri"/>
                <a:sym typeface="Calibri"/>
              </a:rPr>
              <a:t>Activity Diagram:</a:t>
            </a:r>
            <a:endParaRPr dirty="0"/>
          </a:p>
          <a:p>
            <a:pPr marL="0" marR="0" lvl="0" indent="0" algn="l" rtl="0">
              <a:spcBef>
                <a:spcPts val="0"/>
              </a:spcBef>
              <a:spcAft>
                <a:spcPts val="0"/>
              </a:spcAft>
              <a:buNone/>
            </a:pPr>
            <a:endParaRPr sz="32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b="1" dirty="0">
              <a:solidFill>
                <a:schemeClr val="dk1"/>
              </a:solidFill>
              <a:latin typeface="Calibri"/>
              <a:ea typeface="Calibri"/>
              <a:cs typeface="Calibri"/>
              <a:sym typeface="Calibri"/>
            </a:endParaRPr>
          </a:p>
        </p:txBody>
      </p:sp>
      <p:pic>
        <p:nvPicPr>
          <p:cNvPr id="277" name="Google Shape;277;p18" descr="Diagram&#10;&#10;Description automatically generated"/>
          <p:cNvPicPr preferRelativeResize="0"/>
          <p:nvPr/>
        </p:nvPicPr>
        <p:blipFill rotWithShape="1">
          <a:blip r:embed="rId4">
            <a:alphaModFix/>
          </a:blip>
          <a:srcRect/>
          <a:stretch/>
        </p:blipFill>
        <p:spPr>
          <a:xfrm>
            <a:off x="5231741" y="1890183"/>
            <a:ext cx="2585767" cy="41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17</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76" name="Google Shape;276;p18"/>
          <p:cNvSpPr txBox="1"/>
          <p:nvPr/>
        </p:nvSpPr>
        <p:spPr>
          <a:xfrm>
            <a:off x="377932" y="1434312"/>
            <a:ext cx="355304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dk1"/>
                </a:solidFill>
                <a:latin typeface="Calibri"/>
                <a:ea typeface="Calibri"/>
                <a:cs typeface="Calibri"/>
                <a:sym typeface="Calibri"/>
              </a:rPr>
              <a:t>Implementation:</a:t>
            </a:r>
          </a:p>
        </p:txBody>
      </p:sp>
      <p:sp>
        <p:nvSpPr>
          <p:cNvPr id="3" name="TextBox 2">
            <a:extLst>
              <a:ext uri="{FF2B5EF4-FFF2-40B4-BE49-F238E27FC236}">
                <a16:creationId xmlns:a16="http://schemas.microsoft.com/office/drawing/2014/main" id="{03AA4A5F-6015-9ED6-448E-2C72D1E014E9}"/>
              </a:ext>
            </a:extLst>
          </p:cNvPr>
          <p:cNvSpPr txBox="1"/>
          <p:nvPr/>
        </p:nvSpPr>
        <p:spPr>
          <a:xfrm>
            <a:off x="4158400" y="1608923"/>
            <a:ext cx="5276654" cy="4401205"/>
          </a:xfrm>
          <a:prstGeom prst="rect">
            <a:avLst/>
          </a:prstGeom>
          <a:noFill/>
        </p:spPr>
        <p:txBody>
          <a:bodyPr wrap="square">
            <a:spAutoFit/>
          </a:bodyPr>
          <a:lstStyle/>
          <a:p>
            <a:pPr marL="0" indent="0" defTabSz="246888">
              <a:lnSpc>
                <a:spcPct val="100000"/>
              </a:lnSpc>
              <a:spcBef>
                <a:spcPts val="0"/>
              </a:spcBef>
              <a:buSzTx/>
              <a:buNone/>
              <a:defRPr sz="1242">
                <a:latin typeface="Courier"/>
                <a:ea typeface="Courier"/>
                <a:cs typeface="Courier"/>
                <a:sym typeface="Courier"/>
              </a:defRPr>
            </a:pPr>
            <a:r>
              <a:rPr lang="en-IN" sz="800" dirty="0"/>
              <a:t>model = Sequential()</a:t>
            </a:r>
          </a:p>
          <a:p>
            <a:pPr marL="0" indent="0" defTabSz="246888">
              <a:lnSpc>
                <a:spcPct val="100000"/>
              </a:lnSpc>
              <a:spcBef>
                <a:spcPts val="0"/>
              </a:spcBef>
              <a:buSzTx/>
              <a:buNone/>
              <a:defRPr sz="1242">
                <a:latin typeface="Courier"/>
                <a:ea typeface="Courier"/>
                <a:cs typeface="Courier"/>
                <a:sym typeface="Courier"/>
              </a:defRPr>
            </a:pPr>
            <a:endParaRPr lang="en-IN" sz="800" dirty="0"/>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r>
              <a:rPr lang="en-IN" sz="800" dirty="0" err="1"/>
              <a:t>tf.keras.layers.TimeDistributed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tf.keras.layers.Conv1D(</a:t>
            </a:r>
          </a:p>
          <a:p>
            <a:pPr marL="0" indent="0" defTabSz="246888">
              <a:lnSpc>
                <a:spcPct val="100000"/>
              </a:lnSpc>
              <a:spcBef>
                <a:spcPts val="0"/>
              </a:spcBef>
              <a:buSzTx/>
              <a:buNone/>
              <a:defRPr sz="1242">
                <a:latin typeface="Courier"/>
                <a:ea typeface="Courier"/>
                <a:cs typeface="Courier"/>
                <a:sym typeface="Courier"/>
              </a:defRPr>
            </a:pPr>
            <a:r>
              <a:rPr lang="en-IN" sz="800" dirty="0"/>
              <a:t>            filters=</a:t>
            </a:r>
            <a:r>
              <a:rPr lang="en-IN" sz="800" dirty="0">
                <a:solidFill>
                  <a:srgbClr val="09885A"/>
                </a:solidFill>
              </a:rPr>
              <a:t>64</a:t>
            </a:r>
            <a:r>
              <a:rPr lang="en-IN" sz="800" dirty="0"/>
              <a:t>, </a:t>
            </a:r>
            <a:r>
              <a:rPr lang="en-IN" sz="800" dirty="0" err="1"/>
              <a:t>kernel_size</a:t>
            </a:r>
            <a:r>
              <a:rPr lang="en-IN" sz="800" dirty="0"/>
              <a:t>=</a:t>
            </a:r>
            <a:r>
              <a:rPr lang="en-IN" sz="800" dirty="0">
                <a:solidFill>
                  <a:srgbClr val="09885A"/>
                </a:solidFill>
              </a:rPr>
              <a:t>3</a:t>
            </a:r>
            <a:r>
              <a:rPr lang="en-IN" sz="800" dirty="0"/>
              <a:t>,strides=</a:t>
            </a:r>
            <a:r>
              <a:rPr lang="en-IN" sz="800" dirty="0">
                <a:solidFill>
                  <a:srgbClr val="09885A"/>
                </a:solidFill>
              </a:rPr>
              <a:t>2</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activation=</a:t>
            </a:r>
            <a:r>
              <a:rPr lang="en-IN" sz="800" dirty="0">
                <a:solidFill>
                  <a:srgbClr val="A31515"/>
                </a:solidFill>
              </a:rPr>
              <a:t>"</a:t>
            </a:r>
            <a:r>
              <a:rPr lang="en-IN" sz="800" dirty="0" err="1">
                <a:solidFill>
                  <a:srgbClr val="A31515"/>
                </a:solidFill>
              </a:rPr>
              <a:t>relu</a:t>
            </a:r>
            <a:r>
              <a:rPr lang="en-IN" sz="800" dirty="0">
                <a:solidFill>
                  <a:srgbClr val="A31515"/>
                </a:solidFill>
              </a:rPr>
              <a:t>"</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r>
              <a:rPr lang="en-IN" sz="800" dirty="0" err="1"/>
              <a:t>input_shape</a:t>
            </a:r>
            <a:r>
              <a:rPr lang="en-IN" sz="800" dirty="0"/>
              <a:t>=(</a:t>
            </a:r>
            <a:r>
              <a:rPr lang="en-IN" sz="800" dirty="0" err="1"/>
              <a:t>n_length</a:t>
            </a:r>
            <a:r>
              <a:rPr lang="en-IN" sz="800" dirty="0"/>
              <a:t>, </a:t>
            </a:r>
            <a:r>
              <a:rPr lang="en-IN" sz="800" dirty="0" err="1"/>
              <a:t>n_features</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p>
          <a:p>
            <a:pPr marL="0" indent="0" defTabSz="246888">
              <a:lnSpc>
                <a:spcPct val="100000"/>
              </a:lnSpc>
              <a:spcBef>
                <a:spcPts val="0"/>
              </a:spcBef>
              <a:buSzTx/>
              <a:buNone/>
              <a:defRPr sz="1242">
                <a:latin typeface="Courier"/>
                <a:ea typeface="Courier"/>
                <a:cs typeface="Courier"/>
                <a:sym typeface="Courier"/>
              </a:defRPr>
            </a:pPr>
            <a:r>
              <a:rPr lang="en-IN" sz="800" dirty="0"/>
              <a:t>    )</a:t>
            </a:r>
          </a:p>
          <a:p>
            <a:pPr marL="0" indent="0" defTabSz="246888">
              <a:lnSpc>
                <a:spcPct val="100000"/>
              </a:lnSpc>
              <a:spcBef>
                <a:spcPts val="0"/>
              </a:spcBef>
              <a:buSzTx/>
              <a:buNone/>
              <a:defRPr sz="1242">
                <a:latin typeface="Courier"/>
                <a:ea typeface="Courier"/>
                <a:cs typeface="Courier"/>
                <a:sym typeface="Courier"/>
              </a:defRPr>
            </a:pP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r>
              <a:rPr lang="en-IN" sz="800" dirty="0" err="1"/>
              <a:t>tf.keras.layers.TimeDistributed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tf.keras.layers.MaxPool1D(</a:t>
            </a:r>
            <a:r>
              <a:rPr lang="en-IN" sz="800" dirty="0" err="1"/>
              <a:t>pool_size</a:t>
            </a:r>
            <a:r>
              <a:rPr lang="en-IN" sz="800" dirty="0"/>
              <a:t>=</a:t>
            </a:r>
            <a:r>
              <a:rPr lang="en-IN" sz="800" dirty="0">
                <a:solidFill>
                  <a:srgbClr val="09885A"/>
                </a:solidFill>
              </a:rPr>
              <a:t>2</a:t>
            </a:r>
            <a:r>
              <a:rPr lang="en-IN" sz="800" dirty="0"/>
              <a:t>, strides=</a:t>
            </a:r>
            <a:r>
              <a:rPr lang="en-IN" sz="800" dirty="0">
                <a:solidFill>
                  <a:srgbClr val="09885A"/>
                </a:solidFill>
              </a:rPr>
              <a:t>2</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p>
          <a:p>
            <a:pPr marL="0" indent="0" defTabSz="246888">
              <a:lnSpc>
                <a:spcPct val="100000"/>
              </a:lnSpc>
              <a:spcBef>
                <a:spcPts val="0"/>
              </a:spcBef>
              <a:buSzTx/>
              <a:buNone/>
              <a:defRPr sz="1242">
                <a:latin typeface="Courier"/>
                <a:ea typeface="Courier"/>
                <a:cs typeface="Courier"/>
                <a:sym typeface="Courier"/>
              </a:defRPr>
            </a:pP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r>
              <a:rPr lang="en-IN" sz="800" dirty="0" err="1"/>
              <a:t>tf.keras.layers.TimeDistributed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tf.keras.layers.Conv1DTranspose(</a:t>
            </a:r>
          </a:p>
          <a:p>
            <a:pPr marL="0" indent="0" defTabSz="246888">
              <a:lnSpc>
                <a:spcPct val="100000"/>
              </a:lnSpc>
              <a:spcBef>
                <a:spcPts val="0"/>
              </a:spcBef>
              <a:buSzTx/>
              <a:buNone/>
              <a:defRPr sz="1242">
                <a:latin typeface="Courier"/>
                <a:ea typeface="Courier"/>
                <a:cs typeface="Courier"/>
                <a:sym typeface="Courier"/>
              </a:defRPr>
            </a:pPr>
            <a:r>
              <a:rPr lang="en-IN" sz="800" dirty="0"/>
              <a:t>            filters=</a:t>
            </a:r>
            <a:r>
              <a:rPr lang="en-IN" sz="800" dirty="0">
                <a:solidFill>
                  <a:srgbClr val="09885A"/>
                </a:solidFill>
              </a:rPr>
              <a:t>64</a:t>
            </a:r>
            <a:r>
              <a:rPr lang="en-IN" sz="800" dirty="0"/>
              <a:t>, </a:t>
            </a:r>
            <a:r>
              <a:rPr lang="en-IN" sz="800" dirty="0" err="1"/>
              <a:t>kernel_size</a:t>
            </a:r>
            <a:r>
              <a:rPr lang="en-IN" sz="800" dirty="0"/>
              <a:t>=</a:t>
            </a:r>
            <a:r>
              <a:rPr lang="en-IN" sz="800" dirty="0">
                <a:solidFill>
                  <a:srgbClr val="09885A"/>
                </a:solidFill>
              </a:rPr>
              <a:t>3</a:t>
            </a:r>
            <a:r>
              <a:rPr lang="en-IN" sz="800" dirty="0"/>
              <a:t>,strides=</a:t>
            </a:r>
            <a:r>
              <a:rPr lang="en-IN" sz="800" dirty="0">
                <a:solidFill>
                  <a:srgbClr val="09885A"/>
                </a:solidFill>
              </a:rPr>
              <a:t>2</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activation=</a:t>
            </a:r>
            <a:r>
              <a:rPr lang="en-IN" sz="800" dirty="0">
                <a:solidFill>
                  <a:srgbClr val="A31515"/>
                </a:solidFill>
              </a:rPr>
              <a:t>"</a:t>
            </a:r>
            <a:r>
              <a:rPr lang="en-IN" sz="800" dirty="0" err="1">
                <a:solidFill>
                  <a:srgbClr val="A31515"/>
                </a:solidFill>
              </a:rPr>
              <a:t>relu</a:t>
            </a:r>
            <a:r>
              <a:rPr lang="en-IN" sz="800" dirty="0">
                <a:solidFill>
                  <a:srgbClr val="A31515"/>
                </a:solidFill>
              </a:rPr>
              <a:t>"</a:t>
            </a:r>
          </a:p>
          <a:p>
            <a:pPr marL="0" indent="0" defTabSz="246888">
              <a:lnSpc>
                <a:spcPct val="100000"/>
              </a:lnSpc>
              <a:spcBef>
                <a:spcPts val="0"/>
              </a:spcBef>
              <a:buSzTx/>
              <a:buNone/>
              <a:defRPr sz="1242">
                <a:latin typeface="Courier"/>
                <a:ea typeface="Courier"/>
                <a:cs typeface="Courier"/>
                <a:sym typeface="Courier"/>
              </a:defRPr>
            </a:pPr>
            <a:r>
              <a:rPr lang="en-IN" sz="800" dirty="0"/>
              <a:t>        )</a:t>
            </a:r>
          </a:p>
          <a:p>
            <a:pPr marL="0" indent="0" defTabSz="246888">
              <a:lnSpc>
                <a:spcPct val="100000"/>
              </a:lnSpc>
              <a:spcBef>
                <a:spcPts val="0"/>
              </a:spcBef>
              <a:buSzTx/>
              <a:buNone/>
              <a:defRPr sz="1242">
                <a:latin typeface="Courier"/>
                <a:ea typeface="Courier"/>
                <a:cs typeface="Courier"/>
                <a:sym typeface="Courier"/>
              </a:defRPr>
            </a:pPr>
            <a:r>
              <a:rPr lang="en-IN" sz="800" dirty="0"/>
              <a:t>    )</a:t>
            </a:r>
          </a:p>
          <a:p>
            <a:pPr marL="0" indent="0" defTabSz="246888">
              <a:lnSpc>
                <a:spcPct val="100000"/>
              </a:lnSpc>
              <a:spcBef>
                <a:spcPts val="0"/>
              </a:spcBef>
              <a:buSzTx/>
              <a:buNone/>
              <a:defRPr sz="1242">
                <a:latin typeface="Courier"/>
                <a:ea typeface="Courier"/>
                <a:cs typeface="Courier"/>
                <a:sym typeface="Courier"/>
              </a:defRPr>
            </a:pP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r>
              <a:rPr lang="en-IN" sz="800" dirty="0" err="1"/>
              <a:t>tf.keras.layers.TimeDistributed</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a:t>
            </a:r>
            <a:r>
              <a:rPr lang="en-IN" sz="800" dirty="0" err="1"/>
              <a:t>tf.keras.layers.Flatten</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a:t>    ) </a:t>
            </a:r>
          </a:p>
          <a:p>
            <a:pPr marL="0" indent="0" defTabSz="246888">
              <a:lnSpc>
                <a:spcPct val="100000"/>
              </a:lnSpc>
              <a:spcBef>
                <a:spcPts val="0"/>
              </a:spcBef>
              <a:buSzTx/>
              <a:buNone/>
              <a:defRPr sz="1242">
                <a:latin typeface="Courier"/>
                <a:ea typeface="Courier"/>
                <a:cs typeface="Courier"/>
                <a:sym typeface="Courier"/>
              </a:defRPr>
            </a:pPr>
            <a:r>
              <a:rPr lang="en-IN" sz="800" dirty="0"/>
              <a:t>)</a:t>
            </a:r>
          </a:p>
          <a:p>
            <a:pPr marL="0" indent="0" defTabSz="246888">
              <a:lnSpc>
                <a:spcPct val="100000"/>
              </a:lnSpc>
              <a:spcBef>
                <a:spcPts val="0"/>
              </a:spcBef>
              <a:buSzTx/>
              <a:buNone/>
              <a:defRPr sz="1242">
                <a:latin typeface="Courier"/>
                <a:ea typeface="Courier"/>
                <a:cs typeface="Courier"/>
                <a:sym typeface="Courier"/>
              </a:defRPr>
            </a:pPr>
            <a:endParaRPr lang="en-IN" sz="800" dirty="0"/>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(Dropout(</a:t>
            </a:r>
            <a:r>
              <a:rPr lang="en-IN" sz="800" dirty="0">
                <a:solidFill>
                  <a:srgbClr val="09885A"/>
                </a:solidFill>
              </a:rPr>
              <a:t>0.5</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(LSTM(</a:t>
            </a:r>
            <a:r>
              <a:rPr lang="en-IN" sz="800" dirty="0">
                <a:solidFill>
                  <a:srgbClr val="09885A"/>
                </a:solidFill>
              </a:rPr>
              <a:t>64</a:t>
            </a:r>
            <a:r>
              <a:rPr lang="en-IN" sz="800" dirty="0"/>
              <a:t>))</a:t>
            </a:r>
            <a:endParaRPr lang="en-IN" sz="800" dirty="0">
              <a:solidFill>
                <a:srgbClr val="000000"/>
              </a:solidFill>
            </a:endParaRP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(Dense(</a:t>
            </a:r>
            <a:r>
              <a:rPr lang="en-IN" sz="800" dirty="0">
                <a:solidFill>
                  <a:srgbClr val="09885A"/>
                </a:solidFill>
              </a:rPr>
              <a:t>64</a:t>
            </a:r>
            <a:r>
              <a:rPr lang="en-IN" sz="800" dirty="0"/>
              <a:t>, activation=</a:t>
            </a:r>
            <a:r>
              <a:rPr lang="en-IN" sz="800" dirty="0">
                <a:solidFill>
                  <a:srgbClr val="A31515"/>
                </a:solidFill>
              </a:rPr>
              <a:t>'</a:t>
            </a:r>
            <a:r>
              <a:rPr lang="en-IN" sz="800" dirty="0" err="1">
                <a:solidFill>
                  <a:srgbClr val="A31515"/>
                </a:solidFill>
              </a:rPr>
              <a:t>relu</a:t>
            </a:r>
            <a:r>
              <a:rPr lang="en-IN" sz="800" dirty="0">
                <a:solidFill>
                  <a:srgbClr val="A31515"/>
                </a:solidFill>
              </a:rPr>
              <a:t>'</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(Dense(</a:t>
            </a:r>
            <a:r>
              <a:rPr lang="en-IN" sz="800" dirty="0">
                <a:solidFill>
                  <a:srgbClr val="09885A"/>
                </a:solidFill>
              </a:rPr>
              <a:t>64</a:t>
            </a:r>
            <a:r>
              <a:rPr lang="en-IN" sz="800" dirty="0"/>
              <a:t>, activation=</a:t>
            </a:r>
            <a:r>
              <a:rPr lang="en-IN" sz="800" dirty="0">
                <a:solidFill>
                  <a:srgbClr val="A31515"/>
                </a:solidFill>
              </a:rPr>
              <a:t>'</a:t>
            </a:r>
            <a:r>
              <a:rPr lang="en-IN" sz="800" dirty="0" err="1">
                <a:solidFill>
                  <a:srgbClr val="A31515"/>
                </a:solidFill>
              </a:rPr>
              <a:t>relu</a:t>
            </a:r>
            <a:r>
              <a:rPr lang="en-IN" sz="800" dirty="0">
                <a:solidFill>
                  <a:srgbClr val="A31515"/>
                </a:solidFill>
              </a:rPr>
              <a:t>'</a:t>
            </a:r>
            <a:r>
              <a:rPr lang="en-IN" sz="800" dirty="0"/>
              <a:t>))</a:t>
            </a:r>
          </a:p>
          <a:p>
            <a:pPr marL="0" indent="0" defTabSz="246888">
              <a:lnSpc>
                <a:spcPct val="100000"/>
              </a:lnSpc>
              <a:spcBef>
                <a:spcPts val="0"/>
              </a:spcBef>
              <a:buSzTx/>
              <a:buNone/>
              <a:defRPr sz="1242">
                <a:latin typeface="Courier"/>
                <a:ea typeface="Courier"/>
                <a:cs typeface="Courier"/>
                <a:sym typeface="Courier"/>
              </a:defRPr>
            </a:pPr>
            <a:r>
              <a:rPr lang="en-IN" sz="800" dirty="0" err="1"/>
              <a:t>model.add</a:t>
            </a:r>
            <a:r>
              <a:rPr lang="en-IN" sz="800" dirty="0"/>
              <a:t>(Dense(</a:t>
            </a:r>
            <a:r>
              <a:rPr lang="en-IN" sz="800" dirty="0" err="1"/>
              <a:t>n_classes</a:t>
            </a:r>
            <a:r>
              <a:rPr lang="en-IN" sz="800" dirty="0"/>
              <a:t>, activation=</a:t>
            </a:r>
            <a:r>
              <a:rPr lang="en-IN" sz="800" dirty="0">
                <a:solidFill>
                  <a:srgbClr val="A31515"/>
                </a:solidFill>
              </a:rPr>
              <a:t>'</a:t>
            </a:r>
            <a:r>
              <a:rPr lang="en-IN" sz="800" dirty="0" err="1">
                <a:solidFill>
                  <a:srgbClr val="A31515"/>
                </a:solidFill>
              </a:rPr>
              <a:t>softmax</a:t>
            </a:r>
            <a:r>
              <a:rPr lang="en-IN" sz="800" dirty="0">
                <a:solidFill>
                  <a:srgbClr val="A31515"/>
                </a:solidFill>
              </a:rPr>
              <a:t>'</a:t>
            </a:r>
            <a:r>
              <a:rPr lang="en-IN" sz="800" dirty="0"/>
              <a:t>)</a:t>
            </a:r>
          </a:p>
        </p:txBody>
      </p:sp>
    </p:spTree>
    <p:extLst>
      <p:ext uri="{BB962C8B-B14F-4D97-AF65-F5344CB8AC3E}">
        <p14:creationId xmlns:p14="http://schemas.microsoft.com/office/powerpoint/2010/main" val="347715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18</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pic>
        <p:nvPicPr>
          <p:cNvPr id="4" name="Picture 3">
            <a:extLst>
              <a:ext uri="{FF2B5EF4-FFF2-40B4-BE49-F238E27FC236}">
                <a16:creationId xmlns:a16="http://schemas.microsoft.com/office/drawing/2014/main" id="{82491660-CB9C-BAD0-1BC8-75F5466EB4E1}"/>
              </a:ext>
            </a:extLst>
          </p:cNvPr>
          <p:cNvPicPr>
            <a:picLocks noChangeAspect="1"/>
          </p:cNvPicPr>
          <p:nvPr/>
        </p:nvPicPr>
        <p:blipFill>
          <a:blip r:embed="rId4"/>
          <a:stretch>
            <a:fillRect/>
          </a:stretch>
        </p:blipFill>
        <p:spPr>
          <a:xfrm>
            <a:off x="3729725" y="1434312"/>
            <a:ext cx="4732550" cy="4801646"/>
          </a:xfrm>
          <a:prstGeom prst="rect">
            <a:avLst/>
          </a:prstGeom>
        </p:spPr>
      </p:pic>
    </p:spTree>
    <p:extLst>
      <p:ext uri="{BB962C8B-B14F-4D97-AF65-F5344CB8AC3E}">
        <p14:creationId xmlns:p14="http://schemas.microsoft.com/office/powerpoint/2010/main" val="147383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19</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76" name="Google Shape;276;p18"/>
          <p:cNvSpPr txBox="1"/>
          <p:nvPr/>
        </p:nvSpPr>
        <p:spPr>
          <a:xfrm>
            <a:off x="377931" y="1434312"/>
            <a:ext cx="455228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dk1"/>
                </a:solidFill>
                <a:latin typeface="Calibri"/>
                <a:ea typeface="Calibri"/>
                <a:cs typeface="Calibri"/>
                <a:sym typeface="Calibri"/>
              </a:rPr>
              <a:t>Results and Discussions:</a:t>
            </a:r>
          </a:p>
        </p:txBody>
      </p:sp>
      <p:sp>
        <p:nvSpPr>
          <p:cNvPr id="4" name="TextBox 3">
            <a:extLst>
              <a:ext uri="{FF2B5EF4-FFF2-40B4-BE49-F238E27FC236}">
                <a16:creationId xmlns:a16="http://schemas.microsoft.com/office/drawing/2014/main" id="{257A56C5-4657-0402-0374-71EDBEEC9169}"/>
              </a:ext>
            </a:extLst>
          </p:cNvPr>
          <p:cNvSpPr txBox="1"/>
          <p:nvPr/>
        </p:nvSpPr>
        <p:spPr>
          <a:xfrm>
            <a:off x="1034593" y="2468931"/>
            <a:ext cx="9507422" cy="1938992"/>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5-fold cross validation we are achieving an average accuracy of more than 98% with almost no loss.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LOSO cross validation, We are getting an overall accuracy around 93%(93.42%)  with a loss of around 0.4.</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optimiser</a:t>
            </a:r>
            <a:r>
              <a:rPr lang="en-US" sz="2000" dirty="0">
                <a:latin typeface="Times New Roman" panose="02020603050405020304" pitchFamily="18" charset="0"/>
                <a:cs typeface="Times New Roman" panose="02020603050405020304" pitchFamily="18" charset="0"/>
              </a:rPr>
              <a:t> we used is an Adam </a:t>
            </a:r>
            <a:r>
              <a:rPr lang="en-US" sz="2000" dirty="0" err="1">
                <a:latin typeface="Times New Roman" panose="02020603050405020304" pitchFamily="18" charset="0"/>
                <a:cs typeface="Times New Roman" panose="02020603050405020304" pitchFamily="18" charset="0"/>
              </a:rPr>
              <a:t>optimiser</a:t>
            </a:r>
            <a:r>
              <a:rPr lang="en-US" sz="2000" dirty="0">
                <a:latin typeface="Times New Roman" panose="02020603050405020304" pitchFamily="18" charset="0"/>
                <a:cs typeface="Times New Roman" panose="02020603050405020304" pitchFamily="18" charset="0"/>
              </a:rPr>
              <a:t> and the loss function suitable in this case is categorical cross-entropy.</a:t>
            </a:r>
          </a:p>
        </p:txBody>
      </p:sp>
    </p:spTree>
    <p:extLst>
      <p:ext uri="{BB962C8B-B14F-4D97-AF65-F5344CB8AC3E}">
        <p14:creationId xmlns:p14="http://schemas.microsoft.com/office/powerpoint/2010/main" val="111533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95" name="Google Shape;95;p2"/>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6" name="Google Shape;96;p2"/>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97" name="Google Shape;97;p2"/>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                                                       Department of Computer Science and Engineering                                             Slide No: 2</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98" name="Google Shape;98;p2"/>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2"/>
          <p:cNvSpPr txBox="1"/>
          <p:nvPr/>
        </p:nvSpPr>
        <p:spPr>
          <a:xfrm>
            <a:off x="311943" y="1431131"/>
            <a:ext cx="64103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Domain Knowledge :</a:t>
            </a:r>
            <a:endParaRPr/>
          </a:p>
        </p:txBody>
      </p:sp>
      <p:sp>
        <p:nvSpPr>
          <p:cNvPr id="100" name="Google Shape;100;p2"/>
          <p:cNvSpPr txBox="1"/>
          <p:nvPr/>
        </p:nvSpPr>
        <p:spPr>
          <a:xfrm>
            <a:off x="577568" y="2090281"/>
            <a:ext cx="11037000" cy="2062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200"/>
              <a:buFont typeface="Times New Roman"/>
              <a:buChar char="•"/>
            </a:pPr>
            <a:r>
              <a:rPr lang="en-IN" sz="3200">
                <a:solidFill>
                  <a:schemeClr val="dk1"/>
                </a:solidFill>
                <a:latin typeface="Times New Roman"/>
                <a:ea typeface="Times New Roman"/>
                <a:cs typeface="Times New Roman"/>
                <a:sym typeface="Times New Roman"/>
              </a:rPr>
              <a:t>Machine Learning</a:t>
            </a:r>
            <a:endParaRPr>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3200"/>
              <a:buFont typeface="Times New Roman"/>
              <a:buChar char="•"/>
            </a:pPr>
            <a:r>
              <a:rPr lang="en-IN" sz="3200">
                <a:solidFill>
                  <a:schemeClr val="dk1"/>
                </a:solidFill>
                <a:latin typeface="Times New Roman"/>
                <a:ea typeface="Times New Roman"/>
                <a:cs typeface="Times New Roman"/>
                <a:sym typeface="Times New Roman"/>
              </a:rPr>
              <a:t>Python Modules</a:t>
            </a:r>
            <a:endParaRPr>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3200"/>
              <a:buFont typeface="Times New Roman"/>
              <a:buChar char="•"/>
            </a:pPr>
            <a:r>
              <a:rPr lang="en-IN" sz="3200">
                <a:solidFill>
                  <a:schemeClr val="dk1"/>
                </a:solidFill>
                <a:latin typeface="Times New Roman"/>
                <a:ea typeface="Times New Roman"/>
                <a:cs typeface="Times New Roman"/>
                <a:sym typeface="Times New Roman"/>
              </a:rPr>
              <a:t>CNN Algorithm</a:t>
            </a:r>
            <a:endParaRPr>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3200"/>
              <a:buFont typeface="Times New Roman"/>
              <a:buChar char="•"/>
            </a:pPr>
            <a:r>
              <a:rPr lang="en-IN" sz="3200">
                <a:solidFill>
                  <a:schemeClr val="dk1"/>
                </a:solidFill>
                <a:latin typeface="Times New Roman"/>
                <a:ea typeface="Times New Roman"/>
                <a:cs typeface="Times New Roman"/>
                <a:sym typeface="Times New Roman"/>
              </a:rPr>
              <a:t>LSTM</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20</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pic>
        <p:nvPicPr>
          <p:cNvPr id="2" name="Screenshot 2022-03-31 at 9.17.54 AM.png" descr="Screenshot 2022-03-31 at 9.17.54 AM.png">
            <a:extLst>
              <a:ext uri="{FF2B5EF4-FFF2-40B4-BE49-F238E27FC236}">
                <a16:creationId xmlns:a16="http://schemas.microsoft.com/office/drawing/2014/main" id="{72667CB4-B1CE-5F68-8655-1AD4B454A781}"/>
              </a:ext>
            </a:extLst>
          </p:cNvPr>
          <p:cNvPicPr>
            <a:picLocks noChangeAspect="1"/>
          </p:cNvPicPr>
          <p:nvPr/>
        </p:nvPicPr>
        <p:blipFill>
          <a:blip r:embed="rId4"/>
          <a:stretch>
            <a:fillRect/>
          </a:stretch>
        </p:blipFill>
        <p:spPr>
          <a:xfrm>
            <a:off x="2828041" y="2056992"/>
            <a:ext cx="5778631" cy="3478265"/>
          </a:xfrm>
          <a:prstGeom prst="rect">
            <a:avLst/>
          </a:prstGeom>
          <a:ln w="12700">
            <a:miter lim="400000"/>
          </a:ln>
        </p:spPr>
      </p:pic>
    </p:spTree>
    <p:extLst>
      <p:ext uri="{BB962C8B-B14F-4D97-AF65-F5344CB8AC3E}">
        <p14:creationId xmlns:p14="http://schemas.microsoft.com/office/powerpoint/2010/main" val="363633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21</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pic>
        <p:nvPicPr>
          <p:cNvPr id="3" name="page27image43783248.png" descr="page27image43783248.png">
            <a:extLst>
              <a:ext uri="{FF2B5EF4-FFF2-40B4-BE49-F238E27FC236}">
                <a16:creationId xmlns:a16="http://schemas.microsoft.com/office/drawing/2014/main" id="{CE35C4A8-E536-1972-6743-DDE577A7CC76}"/>
              </a:ext>
            </a:extLst>
          </p:cNvPr>
          <p:cNvPicPr>
            <a:picLocks noChangeAspect="1"/>
          </p:cNvPicPr>
          <p:nvPr/>
        </p:nvPicPr>
        <p:blipFill>
          <a:blip r:embed="rId4"/>
          <a:stretch>
            <a:fillRect/>
          </a:stretch>
        </p:blipFill>
        <p:spPr>
          <a:xfrm>
            <a:off x="1493239" y="1434312"/>
            <a:ext cx="3295577" cy="2402954"/>
          </a:xfrm>
          <a:prstGeom prst="rect">
            <a:avLst/>
          </a:prstGeom>
          <a:ln w="12700">
            <a:miter lim="400000"/>
          </a:ln>
        </p:spPr>
      </p:pic>
      <p:pic>
        <p:nvPicPr>
          <p:cNvPr id="4" name="page27image43876560.png" descr="page27image43876560.png">
            <a:extLst>
              <a:ext uri="{FF2B5EF4-FFF2-40B4-BE49-F238E27FC236}">
                <a16:creationId xmlns:a16="http://schemas.microsoft.com/office/drawing/2014/main" id="{38B30A5A-05A7-ACF4-C816-EBE275E1108A}"/>
              </a:ext>
            </a:extLst>
          </p:cNvPr>
          <p:cNvPicPr>
            <a:picLocks noChangeAspect="1"/>
          </p:cNvPicPr>
          <p:nvPr/>
        </p:nvPicPr>
        <p:blipFill>
          <a:blip r:embed="rId5"/>
          <a:stretch>
            <a:fillRect/>
          </a:stretch>
        </p:blipFill>
        <p:spPr>
          <a:xfrm>
            <a:off x="7035463" y="1434312"/>
            <a:ext cx="3299161" cy="2317556"/>
          </a:xfrm>
          <a:prstGeom prst="rect">
            <a:avLst/>
          </a:prstGeom>
          <a:ln w="12700">
            <a:miter lim="400000"/>
          </a:ln>
        </p:spPr>
      </p:pic>
      <p:pic>
        <p:nvPicPr>
          <p:cNvPr id="5" name="page27image43877392.png" descr="page27image43877392.png">
            <a:extLst>
              <a:ext uri="{FF2B5EF4-FFF2-40B4-BE49-F238E27FC236}">
                <a16:creationId xmlns:a16="http://schemas.microsoft.com/office/drawing/2014/main" id="{DFC4F977-939C-5C73-E80E-99E0E3445085}"/>
              </a:ext>
            </a:extLst>
          </p:cNvPr>
          <p:cNvPicPr>
            <a:picLocks noChangeAspect="1"/>
          </p:cNvPicPr>
          <p:nvPr/>
        </p:nvPicPr>
        <p:blipFill>
          <a:blip r:embed="rId6"/>
          <a:stretch>
            <a:fillRect/>
          </a:stretch>
        </p:blipFill>
        <p:spPr>
          <a:xfrm>
            <a:off x="4199843" y="3751868"/>
            <a:ext cx="3424593" cy="2480742"/>
          </a:xfrm>
          <a:prstGeom prst="rect">
            <a:avLst/>
          </a:prstGeom>
          <a:ln w="12700">
            <a:miter lim="400000"/>
          </a:ln>
        </p:spPr>
      </p:pic>
    </p:spTree>
    <p:extLst>
      <p:ext uri="{BB962C8B-B14F-4D97-AF65-F5344CB8AC3E}">
        <p14:creationId xmlns:p14="http://schemas.microsoft.com/office/powerpoint/2010/main" val="158938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22</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pic>
        <p:nvPicPr>
          <p:cNvPr id="3" name="Screenshot 2022-03-31 at 9.31.37 AM.png" descr="Screenshot 2022-03-31 at 9.31.37 AM.png">
            <a:extLst>
              <a:ext uri="{FF2B5EF4-FFF2-40B4-BE49-F238E27FC236}">
                <a16:creationId xmlns:a16="http://schemas.microsoft.com/office/drawing/2014/main" id="{45A2689E-0245-594B-7305-21612AA76407}"/>
              </a:ext>
            </a:extLst>
          </p:cNvPr>
          <p:cNvPicPr>
            <a:picLocks noChangeAspect="1"/>
          </p:cNvPicPr>
          <p:nvPr/>
        </p:nvPicPr>
        <p:blipFill>
          <a:blip r:embed="rId4"/>
          <a:stretch>
            <a:fillRect/>
          </a:stretch>
        </p:blipFill>
        <p:spPr>
          <a:xfrm>
            <a:off x="2257011" y="1762812"/>
            <a:ext cx="6689025" cy="3940287"/>
          </a:xfrm>
          <a:prstGeom prst="rect">
            <a:avLst/>
          </a:prstGeom>
          <a:ln w="12700">
            <a:miter lim="400000"/>
          </a:ln>
        </p:spPr>
      </p:pic>
    </p:spTree>
    <p:extLst>
      <p:ext uri="{BB962C8B-B14F-4D97-AF65-F5344CB8AC3E}">
        <p14:creationId xmlns:p14="http://schemas.microsoft.com/office/powerpoint/2010/main" val="72397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23</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pic>
        <p:nvPicPr>
          <p:cNvPr id="4" name="Image" descr="Image">
            <a:extLst>
              <a:ext uri="{FF2B5EF4-FFF2-40B4-BE49-F238E27FC236}">
                <a16:creationId xmlns:a16="http://schemas.microsoft.com/office/drawing/2014/main" id="{99770825-76CF-C342-CA89-773305E9BAD7}"/>
              </a:ext>
            </a:extLst>
          </p:cNvPr>
          <p:cNvPicPr>
            <a:picLocks noChangeAspect="1"/>
          </p:cNvPicPr>
          <p:nvPr/>
        </p:nvPicPr>
        <p:blipFill>
          <a:blip r:embed="rId4"/>
          <a:stretch>
            <a:fillRect/>
          </a:stretch>
        </p:blipFill>
        <p:spPr>
          <a:xfrm>
            <a:off x="2526646" y="2092304"/>
            <a:ext cx="7022707" cy="3205559"/>
          </a:xfrm>
          <a:prstGeom prst="rect">
            <a:avLst/>
          </a:prstGeom>
          <a:ln w="12700">
            <a:miter lim="400000"/>
          </a:ln>
        </p:spPr>
      </p:pic>
    </p:spTree>
    <p:extLst>
      <p:ext uri="{BB962C8B-B14F-4D97-AF65-F5344CB8AC3E}">
        <p14:creationId xmlns:p14="http://schemas.microsoft.com/office/powerpoint/2010/main" val="1697185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dirty="0"/>
              <a:t>Shri Vishnu Engineering College for Women::</a:t>
            </a:r>
            <a:r>
              <a:rPr lang="en-IN" sz="2800" b="1" dirty="0" err="1"/>
              <a:t>Bhimavaram</a:t>
            </a:r>
            <a:br>
              <a:rPr lang="en-IN" sz="2800" b="1" dirty="0"/>
            </a:br>
            <a:r>
              <a:rPr lang="en-IN" sz="2800" b="1" dirty="0"/>
              <a:t>(Autonomous)</a:t>
            </a:r>
            <a:br>
              <a:rPr lang="en-IN" sz="2800" b="1" dirty="0"/>
            </a:br>
            <a:r>
              <a:rPr lang="en-IN" sz="2000" b="1" dirty="0"/>
              <a:t>Department of Computer Science and Engineering</a:t>
            </a:r>
            <a:endParaRPr dirty="0"/>
          </a:p>
        </p:txBody>
      </p:sp>
      <p:sp>
        <p:nvSpPr>
          <p:cNvPr id="272" name="Google Shape;272;p1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73" name="Google Shape;27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74" name="Google Shape;274;p18"/>
          <p:cNvSpPr txBox="1"/>
          <p:nvPr/>
        </p:nvSpPr>
        <p:spPr>
          <a:xfrm>
            <a:off x="-89647" y="6235958"/>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24</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76" name="Google Shape;276;p18"/>
          <p:cNvSpPr txBox="1"/>
          <p:nvPr/>
        </p:nvSpPr>
        <p:spPr>
          <a:xfrm>
            <a:off x="425065" y="1659157"/>
            <a:ext cx="455228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dk1"/>
                </a:solidFill>
                <a:latin typeface="Calibri"/>
                <a:ea typeface="Calibri"/>
                <a:cs typeface="Calibri"/>
                <a:sym typeface="Calibri"/>
              </a:rPr>
              <a:t>Conclusion :</a:t>
            </a:r>
          </a:p>
        </p:txBody>
      </p:sp>
      <p:sp>
        <p:nvSpPr>
          <p:cNvPr id="4" name="TextBox 3">
            <a:extLst>
              <a:ext uri="{FF2B5EF4-FFF2-40B4-BE49-F238E27FC236}">
                <a16:creationId xmlns:a16="http://schemas.microsoft.com/office/drawing/2014/main" id="{257A56C5-4657-0402-0374-71EDBEEC9169}"/>
              </a:ext>
            </a:extLst>
          </p:cNvPr>
          <p:cNvSpPr txBox="1"/>
          <p:nvPr/>
        </p:nvSpPr>
        <p:spPr>
          <a:xfrm>
            <a:off x="996885" y="2390922"/>
            <a:ext cx="9507422" cy="286232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we proposed a unified architecture.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architectures combines the abilities of CNN, AE and LSTM.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with its automatic feature extraction and AE with its ability of efficient dimensionality reduction and LSTM with the ability to preserve sequence information.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Currently we have primarily got the performance results of the proposed architecture on UCI-HAR dataset.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we want to study the performance of the model in other datasets for this research work to be presented.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58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9"/>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83" name="Google Shape;283;p19"/>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4" name="Google Shape;284;p19"/>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85" name="Google Shape;285;p19"/>
          <p:cNvSpPr txBox="1"/>
          <p:nvPr/>
        </p:nvSpPr>
        <p:spPr>
          <a:xfrm>
            <a:off x="0" y="6294904"/>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25</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86" name="Google Shape;286;p19"/>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9"/>
          <p:cNvSpPr txBox="1"/>
          <p:nvPr/>
        </p:nvSpPr>
        <p:spPr>
          <a:xfrm>
            <a:off x="311943" y="1431131"/>
            <a:ext cx="6410325"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dk1"/>
                </a:solidFill>
                <a:latin typeface="Calibri"/>
                <a:ea typeface="Calibri"/>
                <a:cs typeface="Calibri"/>
                <a:sym typeface="Calibri"/>
              </a:rPr>
              <a:t>Requirement Analysis:</a:t>
            </a:r>
            <a:endParaRPr dirty="0"/>
          </a:p>
          <a:p>
            <a:pPr marL="0" marR="0" lvl="0" indent="0" algn="l" rtl="0">
              <a:spcBef>
                <a:spcPts val="0"/>
              </a:spcBef>
              <a:spcAft>
                <a:spcPts val="0"/>
              </a:spcAft>
              <a:buNone/>
            </a:pPr>
            <a:endParaRPr sz="32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b="1" dirty="0">
              <a:solidFill>
                <a:schemeClr val="dk1"/>
              </a:solidFill>
              <a:latin typeface="Calibri"/>
              <a:ea typeface="Calibri"/>
              <a:cs typeface="Calibri"/>
              <a:sym typeface="Calibri"/>
            </a:endParaRPr>
          </a:p>
        </p:txBody>
      </p:sp>
      <p:sp>
        <p:nvSpPr>
          <p:cNvPr id="288" name="Google Shape;288;p19"/>
          <p:cNvSpPr txBox="1"/>
          <p:nvPr/>
        </p:nvSpPr>
        <p:spPr>
          <a:xfrm>
            <a:off x="395499" y="1726778"/>
            <a:ext cx="11036864"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Software Requirements :</a:t>
            </a:r>
            <a:endParaRPr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IDE : Google </a:t>
            </a:r>
            <a:r>
              <a:rPr lang="en-IN" sz="2400" dirty="0" err="1">
                <a:solidFill>
                  <a:schemeClr val="dk1"/>
                </a:solidFill>
                <a:latin typeface="Times New Roman"/>
                <a:ea typeface="Times New Roman"/>
                <a:cs typeface="Times New Roman"/>
                <a:sym typeface="Times New Roman"/>
              </a:rPr>
              <a:t>Colab</a:t>
            </a:r>
            <a:endParaRPr sz="18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Language : Python</a:t>
            </a:r>
            <a:endParaRPr dirty="0"/>
          </a:p>
          <a:p>
            <a:pPr marL="342900" marR="0" lvl="0" indent="-342900" algn="l"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Libraries : </a:t>
            </a:r>
            <a:r>
              <a:rPr lang="en-IN" sz="2400" dirty="0" err="1">
                <a:solidFill>
                  <a:schemeClr val="dk1"/>
                </a:solidFill>
                <a:latin typeface="Times New Roman"/>
                <a:ea typeface="Times New Roman"/>
                <a:cs typeface="Times New Roman"/>
                <a:sym typeface="Times New Roman"/>
              </a:rPr>
              <a:t>Tensorflow</a:t>
            </a:r>
            <a:r>
              <a:rPr lang="en-IN" sz="2400" dirty="0">
                <a:solidFill>
                  <a:schemeClr val="dk1"/>
                </a:solidFill>
                <a:latin typeface="Times New Roman"/>
                <a:ea typeface="Times New Roman"/>
                <a:cs typeface="Times New Roman"/>
                <a:sym typeface="Times New Roman"/>
              </a:rPr>
              <a:t>, </a:t>
            </a:r>
            <a:r>
              <a:rPr lang="en-IN" sz="2400" dirty="0" err="1">
                <a:solidFill>
                  <a:schemeClr val="dk1"/>
                </a:solidFill>
                <a:latin typeface="Times New Roman"/>
                <a:ea typeface="Times New Roman"/>
                <a:cs typeface="Times New Roman"/>
                <a:sym typeface="Times New Roman"/>
              </a:rPr>
              <a:t>Keras</a:t>
            </a:r>
            <a:r>
              <a:rPr lang="en-IN" sz="2400" dirty="0">
                <a:solidFill>
                  <a:schemeClr val="dk1"/>
                </a:solidFill>
                <a:latin typeface="Times New Roman"/>
                <a:ea typeface="Times New Roman"/>
                <a:cs typeface="Times New Roman"/>
                <a:sym typeface="Times New Roman"/>
              </a:rPr>
              <a:t>, Pandas, </a:t>
            </a:r>
            <a:r>
              <a:rPr lang="en-IN" sz="2400" dirty="0" err="1">
                <a:solidFill>
                  <a:schemeClr val="dk1"/>
                </a:solidFill>
                <a:latin typeface="Times New Roman"/>
                <a:ea typeface="Times New Roman"/>
                <a:cs typeface="Times New Roman"/>
                <a:sym typeface="Times New Roman"/>
              </a:rPr>
              <a:t>Numpy</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b="1" dirty="0">
                <a:solidFill>
                  <a:schemeClr val="dk1"/>
                </a:solidFill>
                <a:latin typeface="Times New Roman"/>
                <a:ea typeface="Times New Roman"/>
                <a:cs typeface="Times New Roman"/>
                <a:sym typeface="Times New Roman"/>
              </a:rPr>
              <a:t>Hardware Requirements:</a:t>
            </a:r>
            <a:r>
              <a:rPr lang="en-IN" sz="24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Processor  : Tesla P 100</a:t>
            </a:r>
            <a:endParaRPr sz="18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RAM : 12GB</a:t>
            </a:r>
            <a:endParaRPr sz="18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Space on Hard Disk : 500GB</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0"/>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294" name="Google Shape;294;p20"/>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5" name="Google Shape;295;p20"/>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296" name="Google Shape;296;p20"/>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26</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297" name="Google Shape;297;p20"/>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98" name="Google Shape;298;p20" descr="Logo&#10;&#10;Description automatically generated"/>
          <p:cNvPicPr preferRelativeResize="0"/>
          <p:nvPr/>
        </p:nvPicPr>
        <p:blipFill rotWithShape="1">
          <a:blip r:embed="rId4">
            <a:alphaModFix/>
          </a:blip>
          <a:srcRect/>
          <a:stretch/>
        </p:blipFill>
        <p:spPr>
          <a:xfrm>
            <a:off x="1782234" y="1673935"/>
            <a:ext cx="9262530" cy="35207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06" name="Google Shape;106;p3"/>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08" name="Google Shape;108;p3"/>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3</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09" name="Google Shape;109;p3"/>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311943" y="1431131"/>
            <a:ext cx="64103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Abstract :</a:t>
            </a:r>
            <a:endParaRPr sz="1800" b="1">
              <a:solidFill>
                <a:schemeClr val="dk1"/>
              </a:solidFill>
              <a:latin typeface="Calibri"/>
              <a:ea typeface="Calibri"/>
              <a:cs typeface="Calibri"/>
              <a:sym typeface="Calibri"/>
            </a:endParaRPr>
          </a:p>
        </p:txBody>
      </p:sp>
      <p:sp>
        <p:nvSpPr>
          <p:cNvPr id="111" name="Google Shape;111;p3"/>
          <p:cNvSpPr txBox="1"/>
          <p:nvPr/>
        </p:nvSpPr>
        <p:spPr>
          <a:xfrm>
            <a:off x="561061" y="2090281"/>
            <a:ext cx="11036864" cy="3498394"/>
          </a:xfrm>
          <a:prstGeom prst="rect">
            <a:avLst/>
          </a:prstGeom>
          <a:noFill/>
          <a:ln>
            <a:noFill/>
          </a:ln>
        </p:spPr>
        <p:txBody>
          <a:bodyPr spcFirstLastPara="1" wrap="square" lIns="91425" tIns="45700" rIns="91425" bIns="45700" anchor="t" anchorCtr="0">
            <a:spAutoFit/>
          </a:bodyPr>
          <a:lstStyle/>
          <a:p>
            <a:pPr marL="533400" marR="0" lvl="0" indent="-533400" algn="just" rtl="0">
              <a:lnSpc>
                <a:spcPct val="12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Recognizing a person's activities has been a critical Time series classification problem that includes predicting Human movements based on sensor data. The conventional approach using Machine learning algorithms requires in-depth domain knowledge for signal processing to the correct construction of features from raw data.</a:t>
            </a:r>
            <a:endParaRPr/>
          </a:p>
          <a:p>
            <a:pPr marL="533400" marR="0" lvl="0" indent="-533400" algn="just" rtl="0">
              <a:lnSpc>
                <a:spcPct val="120000"/>
              </a:lnSpc>
              <a:spcBef>
                <a:spcPts val="160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 Convolutional Neural Networks(CNNs) with the ability of automatic feature extraction, autoencoders(AEs) used for dimensionality reduction and Long short-term memory(LSTM) which are good at temporal modeling complement each other. In this work, we would like to leverage the complementarity of CNNs, AEs and LSTMs by integrating them into a unified architecture.</a:t>
            </a:r>
            <a:endParaRPr/>
          </a:p>
          <a:p>
            <a:pPr marL="285750" marR="0" lvl="0" indent="-184150" algn="l" rtl="0">
              <a:spcBef>
                <a:spcPts val="0"/>
              </a:spcBef>
              <a:spcAft>
                <a:spcPts val="0"/>
              </a:spcAft>
              <a:buClr>
                <a:schemeClr val="dk1"/>
              </a:buClr>
              <a:buSzPts val="1600"/>
              <a:buFont typeface="Arial"/>
              <a:buNone/>
            </a:pP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17" name="Google Shape;117;p4"/>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19" name="Google Shape;119;p4"/>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4</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20" name="Google Shape;120;p4"/>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4"/>
          <p:cNvSpPr txBox="1"/>
          <p:nvPr/>
        </p:nvSpPr>
        <p:spPr>
          <a:xfrm>
            <a:off x="311943" y="1431131"/>
            <a:ext cx="64103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Introduction :</a:t>
            </a:r>
            <a:endParaRPr/>
          </a:p>
        </p:txBody>
      </p:sp>
      <p:sp>
        <p:nvSpPr>
          <p:cNvPr id="122" name="Google Shape;122;p4"/>
          <p:cNvSpPr txBox="1"/>
          <p:nvPr/>
        </p:nvSpPr>
        <p:spPr>
          <a:xfrm>
            <a:off x="561061" y="2090281"/>
            <a:ext cx="11036864" cy="4237057"/>
          </a:xfrm>
          <a:prstGeom prst="rect">
            <a:avLst/>
          </a:prstGeom>
          <a:noFill/>
          <a:ln>
            <a:noFill/>
          </a:ln>
        </p:spPr>
        <p:txBody>
          <a:bodyPr spcFirstLastPara="1" wrap="square" lIns="91425" tIns="45700" rIns="91425" bIns="45700" anchor="t" anchorCtr="0">
            <a:spAutoFit/>
          </a:bodyPr>
          <a:lstStyle/>
          <a:p>
            <a:pPr marL="533400" marR="0" lvl="0" indent="-533400" algn="just" rtl="0">
              <a:lnSpc>
                <a:spcPct val="12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Efficient, Accurate, and Faster Human activity recognition(HAR) can have a wide range of applications. For Instance, in healthcare, particularly in the case of elderly people, HAR when used with other technologies such as the Internet of Things (IoT), can be leveraged to initiate a quick response to any contingency as the Human activity is being observed, thereby reducing loss of lives.</a:t>
            </a:r>
            <a:endParaRPr/>
          </a:p>
          <a:p>
            <a:pPr marL="533400" marR="0" lvl="0" indent="-533400" algn="just" rtl="0">
              <a:lnSpc>
                <a:spcPct val="120000"/>
              </a:lnSpc>
              <a:spcBef>
                <a:spcPts val="160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Various HAR frameworks have been proposed based on audio/video data frameworks, wearable sensor based and smartphone sensor based which cites different pros and cons according to the ease with which the information is gathered or by measuring the utility of the sensors in use. For example, wearable  and audio/video based sensors can be uncomfortable to the users and requires complex signal processing.</a:t>
            </a:r>
            <a:endParaRPr/>
          </a:p>
          <a:p>
            <a:pPr marL="342900" marR="0" lvl="0" indent="-21590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28" name="Google Shape;128;p5"/>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30" name="Google Shape;130;p5"/>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5</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31" name="Google Shape;131;p5"/>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5"/>
          <p:cNvSpPr txBox="1"/>
          <p:nvPr/>
        </p:nvSpPr>
        <p:spPr>
          <a:xfrm>
            <a:off x="395499" y="1539500"/>
            <a:ext cx="11036864" cy="6288901"/>
          </a:xfrm>
          <a:prstGeom prst="rect">
            <a:avLst/>
          </a:prstGeom>
          <a:noFill/>
          <a:ln>
            <a:noFill/>
          </a:ln>
        </p:spPr>
        <p:txBody>
          <a:bodyPr spcFirstLastPara="1" wrap="square" lIns="91425" tIns="45700" rIns="91425" bIns="45700" anchor="t" anchorCtr="0">
            <a:spAutoFit/>
          </a:bodyPr>
          <a:lstStyle/>
          <a:p>
            <a:pPr marL="533400" marR="0" lvl="0" indent="-533400" algn="just" rtl="0">
              <a:lnSpc>
                <a:spcPct val="12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On the contrary, portability and intraoperative properties of the smartphone have been leveraged to build smartphone based physical HAR systems. Data can be collected continuously while carrying out any physical activity through a smartphone. Furthermore, the range of built-in smartphone sensors makes mobile health-related data monitoring more elegant and accurate.</a:t>
            </a:r>
            <a:endParaRPr/>
          </a:p>
          <a:p>
            <a:pPr marL="533400" marR="0" lvl="0" indent="-533400" algn="l" rtl="0">
              <a:lnSpc>
                <a:spcPct val="12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Smartphone-based HAR systems that use traditional machine learning algorithms or deep learning techniques are becoming increasingly popular. Because it extracts the relevant characteristics that are responsible for discriminating diverse activity patterns, feature engineering is a dominant phase in classical ML approaches.</a:t>
            </a:r>
            <a:endParaRPr/>
          </a:p>
          <a:p>
            <a:pPr marL="533400" marR="0" lvl="0" indent="-533400" algn="l" rtl="0">
              <a:lnSpc>
                <a:spcPct val="12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Extensive data preparation techniques are necessary to deliver sensory data in a suitable format, and handmade characteristics are derived from the collected sensory data based on expert domain knowledge Finally, to recognise distinct human physical activities, the handmade feature vector is passed to traditional classifiers.</a:t>
            </a:r>
            <a:endParaRPr/>
          </a:p>
          <a:p>
            <a:pPr marL="533400" marR="0" lvl="0" indent="-406400" algn="just" rtl="0">
              <a:lnSpc>
                <a:spcPct val="120000"/>
              </a:lnSpc>
              <a:spcBef>
                <a:spcPts val="160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533400" marR="0" lvl="0" indent="-406400" algn="just" rtl="0">
              <a:lnSpc>
                <a:spcPct val="120000"/>
              </a:lnSpc>
              <a:spcBef>
                <a:spcPts val="160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21590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38" name="Google Shape;138;p6"/>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9" name="Google Shape;139;p6"/>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40" name="Google Shape;140;p6"/>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6</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41" name="Google Shape;141;p6"/>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6"/>
          <p:cNvSpPr txBox="1"/>
          <p:nvPr/>
        </p:nvSpPr>
        <p:spPr>
          <a:xfrm>
            <a:off x="311943" y="1431131"/>
            <a:ext cx="64103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Problem Statement :</a:t>
            </a:r>
            <a:endParaRPr/>
          </a:p>
        </p:txBody>
      </p:sp>
      <p:sp>
        <p:nvSpPr>
          <p:cNvPr id="143" name="Google Shape;143;p6"/>
          <p:cNvSpPr txBox="1"/>
          <p:nvPr/>
        </p:nvSpPr>
        <p:spPr>
          <a:xfrm>
            <a:off x="555061" y="1961965"/>
            <a:ext cx="11036864" cy="40934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In this project, we would like to propose and build advanced methodologies and compare them with the previous methods. To build a robust system, we would like to consider datasets where data is collected from various sensors, images, accelerometers, and gyroscopes. </a:t>
            </a:r>
            <a:endParaRPr dirty="0"/>
          </a:p>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We will study various deep neural network architectures based on convolutional neural networks, recurrent neural networks to solve this problem and propose a novel architecture that can better perform the task. </a:t>
            </a:r>
            <a:endParaRPr dirty="0"/>
          </a:p>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The primary public dataset that will be used in this project is the experiment that was conducted in a group of 30 volunteers within the 19-48 year age group. Each person wore a smartphone on their waist and performed six different activities (walking, </a:t>
            </a:r>
            <a:r>
              <a:rPr lang="en-IN" sz="2000" dirty="0" err="1">
                <a:solidFill>
                  <a:schemeClr val="dk1"/>
                </a:solidFill>
                <a:latin typeface="Times New Roman"/>
                <a:ea typeface="Times New Roman"/>
                <a:cs typeface="Times New Roman"/>
                <a:sym typeface="Times New Roman"/>
              </a:rPr>
              <a:t>walking_downstairs</a:t>
            </a:r>
            <a:r>
              <a:rPr lang="en-IN" sz="2000" dirty="0">
                <a:solidFill>
                  <a:schemeClr val="dk1"/>
                </a:solidFill>
                <a:latin typeface="Times New Roman"/>
                <a:ea typeface="Times New Roman"/>
                <a:cs typeface="Times New Roman"/>
                <a:sym typeface="Times New Roman"/>
              </a:rPr>
              <a:t>, </a:t>
            </a:r>
            <a:r>
              <a:rPr lang="en-IN" sz="2000" dirty="0" err="1">
                <a:solidFill>
                  <a:schemeClr val="dk1"/>
                </a:solidFill>
                <a:latin typeface="Times New Roman"/>
                <a:ea typeface="Times New Roman"/>
                <a:cs typeface="Times New Roman"/>
                <a:sym typeface="Times New Roman"/>
              </a:rPr>
              <a:t>walking_upstairs</a:t>
            </a:r>
            <a:r>
              <a:rPr lang="en-IN" sz="2000" dirty="0">
                <a:solidFill>
                  <a:schemeClr val="dk1"/>
                </a:solidFill>
                <a:latin typeface="Times New Roman"/>
                <a:ea typeface="Times New Roman"/>
                <a:cs typeface="Times New Roman"/>
                <a:sym typeface="Times New Roman"/>
              </a:rPr>
              <a:t>, standing, sitting, laying). </a:t>
            </a: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Noto Sans Symbols"/>
              <a:buChar char="▪"/>
            </a:pPr>
            <a:r>
              <a:rPr lang="en-IN" sz="2000" dirty="0">
                <a:solidFill>
                  <a:schemeClr val="dk1"/>
                </a:solidFill>
                <a:latin typeface="Times New Roman"/>
                <a:ea typeface="Times New Roman"/>
                <a:cs typeface="Times New Roman"/>
                <a:sym typeface="Times New Roman"/>
              </a:rPr>
              <a:t>With a built-in accelerometer and gyroscope in the smartphone, recorded 3-axis linear acceleration and 3-axis angular velocity at a constant frequency of 50Hz. The experiment was recorded on video for manual </a:t>
            </a:r>
            <a:r>
              <a:rPr lang="en-IN" sz="2000" dirty="0" err="1">
                <a:solidFill>
                  <a:schemeClr val="dk1"/>
                </a:solidFill>
                <a:latin typeface="Times New Roman"/>
                <a:ea typeface="Times New Roman"/>
                <a:cs typeface="Times New Roman"/>
                <a:sym typeface="Times New Roman"/>
              </a:rPr>
              <a:t>labeling</a:t>
            </a:r>
            <a:r>
              <a:rPr lang="en-IN" sz="2000" dirty="0">
                <a:solidFill>
                  <a:schemeClr val="dk1"/>
                </a:solidFill>
                <a:latin typeface="Times New Roman"/>
                <a:ea typeface="Times New Roman"/>
                <a:cs typeface="Times New Roman"/>
                <a:sym typeface="Times New Roman"/>
              </a:rPr>
              <a:t> of the data. </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49" name="Google Shape;149;p7"/>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0" name="Google Shape;150;p7"/>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51" name="Google Shape;151;p7"/>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 7</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52" name="Google Shape;152;p7"/>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7"/>
          <p:cNvSpPr txBox="1"/>
          <p:nvPr/>
        </p:nvSpPr>
        <p:spPr>
          <a:xfrm>
            <a:off x="311943" y="1431131"/>
            <a:ext cx="64103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Existing System:</a:t>
            </a:r>
            <a:endParaRPr/>
          </a:p>
        </p:txBody>
      </p:sp>
      <p:sp>
        <p:nvSpPr>
          <p:cNvPr id="154" name="Google Shape;154;p7"/>
          <p:cNvSpPr txBox="1"/>
          <p:nvPr/>
        </p:nvSpPr>
        <p:spPr>
          <a:xfrm>
            <a:off x="480379" y="1993660"/>
            <a:ext cx="11036864" cy="23083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Machine learning methods with handcrafted features are the dominant methods used in previous works.</a:t>
            </a:r>
            <a:endParaRPr dirty="0"/>
          </a:p>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We tested various ML methods and found the Average validation accuracies.</a:t>
            </a:r>
            <a:endParaRPr dirty="0"/>
          </a:p>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Deep learning Methods such as CNN, LSTM and other combinations resulted in the test accuracy of around 90% with a validation accuracy of around 95% in the previous research works.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342900" marR="0" lvl="0" indent="-19050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pic>
        <p:nvPicPr>
          <p:cNvPr id="155" name="Google Shape;155;p7"/>
          <p:cNvPicPr preferRelativeResize="0"/>
          <p:nvPr/>
        </p:nvPicPr>
        <p:blipFill rotWithShape="1">
          <a:blip r:embed="rId4">
            <a:alphaModFix/>
          </a:blip>
          <a:srcRect l="36845" t="20868" r="15235" b="23097"/>
          <a:stretch/>
        </p:blipFill>
        <p:spPr>
          <a:xfrm>
            <a:off x="3631394" y="3464530"/>
            <a:ext cx="4163198" cy="27382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61" name="Google Shape;161;p8"/>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2" name="Google Shape;162;p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63" name="Google Shape;163;p8"/>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                                                       Department of Computer Science and Engineering                                             Slide No: 8</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164" name="Google Shape;164;p8"/>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8"/>
          <p:cNvSpPr txBox="1"/>
          <p:nvPr/>
        </p:nvSpPr>
        <p:spPr>
          <a:xfrm>
            <a:off x="311943" y="1431131"/>
            <a:ext cx="641032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Existing System:</a:t>
            </a:r>
            <a:endParaRPr/>
          </a:p>
        </p:txBody>
      </p:sp>
      <p:sp>
        <p:nvSpPr>
          <p:cNvPr id="166" name="Google Shape;166;p8"/>
          <p:cNvSpPr txBox="1"/>
          <p:nvPr/>
        </p:nvSpPr>
        <p:spPr>
          <a:xfrm>
            <a:off x="555061" y="2546740"/>
            <a:ext cx="11036864" cy="255450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ML approaches can provide good accuracy on par to  DL methods but in HAR domain particularly there should be an extensive manual feature extraction</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DL approach such as CNN can be used to improve performance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As CNNs are good at automatic feature extraction</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Now AEs are impeccable at dimensionality reduction</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So, As seen in previous works combining them gave better results</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Now LSTMs are important to preserve sequential data</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As expected we can see combining LSTM is also given still better results</a:t>
            </a:r>
            <a:endParaRPr lang="en-IN" sz="20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ctrTitle"/>
          </p:nvPr>
        </p:nvSpPr>
        <p:spPr>
          <a:xfrm>
            <a:off x="1493239" y="0"/>
            <a:ext cx="8841385" cy="10989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br>
              <a:rPr lang="en-IN" sz="2800" b="1"/>
            </a:br>
            <a:r>
              <a:rPr lang="en-IN" sz="2000" b="1"/>
              <a:t>Department of Computer Science and Engineering</a:t>
            </a:r>
            <a:endParaRPr/>
          </a:p>
        </p:txBody>
      </p:sp>
      <p:sp>
        <p:nvSpPr>
          <p:cNvPr id="172" name="Google Shape;172;p9"/>
          <p:cNvSpPr/>
          <p:nvPr/>
        </p:nvSpPr>
        <p:spPr>
          <a:xfrm>
            <a:off x="0" y="1195781"/>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3" name="Google Shape;173;p9"/>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74" name="Google Shape;174;p9"/>
          <p:cNvSpPr txBox="1"/>
          <p:nvPr/>
        </p:nvSpPr>
        <p:spPr>
          <a:xfrm>
            <a:off x="0" y="6429375"/>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chemeClr val="dk1"/>
                </a:solidFill>
                <a:latin typeface="Calibri"/>
                <a:ea typeface="Calibri"/>
                <a:cs typeface="Calibri"/>
                <a:sym typeface="Calibri"/>
              </a:rPr>
              <a:t>                                                       Department of Computer Science and Engineering                                             Slide No: 9</a:t>
            </a:r>
            <a:endParaRPr/>
          </a:p>
          <a:p>
            <a:pPr marL="0" marR="0" lvl="0" indent="0" algn="ctr" rtl="0">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175" name="Google Shape;175;p9"/>
          <p:cNvSpPr txBox="1"/>
          <p:nvPr/>
        </p:nvSpPr>
        <p:spPr>
          <a:xfrm>
            <a:off x="3338004" y="1961965"/>
            <a:ext cx="31870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9"/>
          <p:cNvSpPr txBox="1"/>
          <p:nvPr/>
        </p:nvSpPr>
        <p:spPr>
          <a:xfrm>
            <a:off x="311943" y="1431131"/>
            <a:ext cx="64103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Proposed System:</a:t>
            </a:r>
            <a:endParaRPr/>
          </a:p>
          <a:p>
            <a:pPr marL="0" marR="0" lvl="0" indent="0" algn="l" rtl="0">
              <a:spcBef>
                <a:spcPts val="0"/>
              </a:spcBef>
              <a:spcAft>
                <a:spcPts val="0"/>
              </a:spcAft>
              <a:buNone/>
            </a:pPr>
            <a:endParaRPr sz="3200" b="1">
              <a:solidFill>
                <a:schemeClr val="dk1"/>
              </a:solidFill>
              <a:latin typeface="Calibri"/>
              <a:ea typeface="Calibri"/>
              <a:cs typeface="Calibri"/>
              <a:sym typeface="Calibri"/>
            </a:endParaRPr>
          </a:p>
        </p:txBody>
      </p:sp>
      <p:sp>
        <p:nvSpPr>
          <p:cNvPr id="177" name="Google Shape;177;p9"/>
          <p:cNvSpPr txBox="1"/>
          <p:nvPr/>
        </p:nvSpPr>
        <p:spPr>
          <a:xfrm>
            <a:off x="577568" y="2042936"/>
            <a:ext cx="11036864" cy="532449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The proposed model consists of three different modules, the first module is a convolutional AE, containing a convolutional layer, a pooling layer and a deconvolutional layer.</a:t>
            </a: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Times New Roman"/>
                <a:ea typeface="Times New Roman"/>
                <a:cs typeface="Times New Roman"/>
                <a:sym typeface="Times New Roman"/>
              </a:rPr>
              <a:t>The output of the convolution AE passes through the flattened layer and is converted to the LSTM input format. The LSTM output goes through a fully connected layer to get a high level representation. </a:t>
            </a: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Finally, the </a:t>
            </a:r>
            <a:r>
              <a:rPr lang="en-US" sz="2000" dirty="0" err="1">
                <a:solidFill>
                  <a:schemeClr val="dk1"/>
                </a:solidFill>
                <a:latin typeface="Times New Roman"/>
                <a:ea typeface="Times New Roman"/>
                <a:cs typeface="Times New Roman"/>
                <a:sym typeface="Times New Roman"/>
              </a:rPr>
              <a:t>softmax</a:t>
            </a:r>
            <a:r>
              <a:rPr lang="en-US" sz="2000" dirty="0">
                <a:solidFill>
                  <a:schemeClr val="dk1"/>
                </a:solidFill>
                <a:latin typeface="Times New Roman"/>
                <a:ea typeface="Times New Roman"/>
                <a:cs typeface="Times New Roman"/>
                <a:sym typeface="Times New Roman"/>
              </a:rPr>
              <a:t> (using the </a:t>
            </a:r>
            <a:r>
              <a:rPr lang="en-US" sz="2000" dirty="0" err="1">
                <a:solidFill>
                  <a:schemeClr val="dk1"/>
                </a:solidFill>
                <a:latin typeface="Times New Roman"/>
                <a:ea typeface="Times New Roman"/>
                <a:cs typeface="Times New Roman"/>
                <a:sym typeface="Times New Roman"/>
              </a:rPr>
              <a:t>softmax</a:t>
            </a:r>
            <a:r>
              <a:rPr lang="en-US" sz="2000" dirty="0">
                <a:solidFill>
                  <a:schemeClr val="dk1"/>
                </a:solidFill>
                <a:latin typeface="Times New Roman"/>
                <a:ea typeface="Times New Roman"/>
                <a:cs typeface="Times New Roman"/>
                <a:sym typeface="Times New Roman"/>
              </a:rPr>
              <a:t> function) layer is used as the final step in detecting human physical activity.</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A flattened layer is added after the deconvolutional layer of the convolution AE, and the feature data of the LSTM layer is formatted. This is because the data format of the convolution layer is different from the input data format of the LSTM layer.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The time-sharing wrapper provided by Python's </a:t>
            </a:r>
            <a:r>
              <a:rPr lang="en-US" sz="2000" dirty="0" err="1">
                <a:solidFill>
                  <a:schemeClr val="dk1"/>
                </a:solidFill>
                <a:latin typeface="Times New Roman"/>
                <a:ea typeface="Times New Roman"/>
                <a:cs typeface="Times New Roman"/>
                <a:sym typeface="Times New Roman"/>
              </a:rPr>
              <a:t>Keras</a:t>
            </a:r>
            <a:r>
              <a:rPr lang="en-US" sz="2000" dirty="0">
                <a:solidFill>
                  <a:schemeClr val="dk1"/>
                </a:solidFill>
                <a:latin typeface="Times New Roman"/>
                <a:ea typeface="Times New Roman"/>
                <a:cs typeface="Times New Roman"/>
                <a:sym typeface="Times New Roman"/>
              </a:rPr>
              <a:t> library  takes a slice as an argument and applies a convolution to the signal while maintaining the temporal integrity of the LSTM slice.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Since the time division layer operates in 3D data format, it is necessary to convert the input signal from 128 time frames using the exact number of signals. A total of 128 timeframes are divided into 4 slices of 32 timeframes each.</a:t>
            </a:r>
          </a:p>
          <a:p>
            <a:pPr marL="342900" marR="0" lvl="0" indent="-342900" algn="l" rtl="0">
              <a:spcBef>
                <a:spcPts val="0"/>
              </a:spcBef>
              <a:spcAft>
                <a:spcPts val="0"/>
              </a:spcAft>
              <a:buClr>
                <a:schemeClr val="dk1"/>
              </a:buClr>
              <a:buSzPts val="2000"/>
              <a:buFont typeface="Arial"/>
              <a:buChar char="•"/>
            </a:pPr>
            <a:endParaRPr lang="en-US" sz="2000" dirty="0">
              <a:solidFill>
                <a:schemeClr val="dk1"/>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2000"/>
              <a:buFont typeface="Noto Sans Symbols"/>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2581</Words>
  <Application>Microsoft Office PowerPoint</Application>
  <PresentationFormat>Widescreen</PresentationFormat>
  <Paragraphs>216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vt:lpstr>
      <vt:lpstr>Noto Sans Symbols</vt:lpstr>
      <vt:lpstr>Times New Roman</vt:lpstr>
      <vt:lpstr>Office Theme</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lpstr>Shri Vishnu Engineering College for Women::Bhimavaram (Autonomous) Department of Computer Science and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 Department of Computer Science and Engineering</dc:title>
  <dc:creator>seenu aaluri</dc:creator>
  <cp:lastModifiedBy>viswanadham harshitasai</cp:lastModifiedBy>
  <cp:revision>5</cp:revision>
  <dcterms:created xsi:type="dcterms:W3CDTF">2022-02-20T13:18:20Z</dcterms:created>
  <dcterms:modified xsi:type="dcterms:W3CDTF">2023-02-09T13:38:08Z</dcterms:modified>
</cp:coreProperties>
</file>