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0"/>
  </p:notesMasterIdLst>
  <p:sldIdLst>
    <p:sldId id="256" r:id="rId2"/>
    <p:sldId id="259" r:id="rId3"/>
    <p:sldId id="265" r:id="rId4"/>
    <p:sldId id="262" r:id="rId5"/>
    <p:sldId id="267" r:id="rId6"/>
    <p:sldId id="268" r:id="rId7"/>
    <p:sldId id="269" r:id="rId8"/>
    <p:sldId id="273" r:id="rId9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ita\Desktop\FDTD%20Solver%20Project\&#1050;&#1091;&#1088;&#1089;&#1086;&#1074;&#1072;&#1103;%20&#1088;&#1072;&#1073;&#1086;&#1090;&#1072;%20&#171;&#1056;&#1072;&#1089;&#1095;&#1105;&#1090;%20&#1101;&#1083;&#1077;&#1082;&#1090;&#1088;&#1086;&#1084;&#1072;&#1075;&#1085;&#1080;&#1090;&#1085;&#1099;&#1093;%20&#1087;&#1086;&#1083;&#1077;&#1081;%20&#1084;&#1077;&#1090;&#1086;&#1076;&#1086;&#1084;%20&#1082;&#1086;&#1085;&#1077;&#1095;&#1085;&#1099;&#1093;%20&#1088;&#1072;&#1079;&#1085;&#1086;&#1089;&#1090;&#1077;&#1081;%20&#1074;&#1086;%20&#1074;&#1088;&#1077;&#1084;&#1077;&#1085;&#1085;&#1086;&#1081;%20&#1086;&#1073;&#1083;&#1072;&#1089;&#1090;&#1080;%20&#1085;&#1072;%20&#1075;&#1088;&#1072;&#1092;&#1080;&#1095;&#1077;&#1089;&#1082;&#1080;&#1093;%20&#1087;&#1088;&#1086;&#1094;&#1077;&#1089;&#1089;&#1086;&#1088;&#1072;&#1093;&#187;\Aver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ita\Desktop\FDTD%20Solver%20Project\&#1050;&#1091;&#1088;&#1089;&#1086;&#1074;&#1072;&#1103;%20&#1088;&#1072;&#1073;&#1086;&#1090;&#1072;%20&#171;&#1056;&#1072;&#1089;&#1095;&#1105;&#1090;%20&#1101;&#1083;&#1077;&#1082;&#1090;&#1088;&#1086;&#1084;&#1072;&#1075;&#1085;&#1080;&#1090;&#1085;&#1099;&#1093;%20&#1087;&#1086;&#1083;&#1077;&#1081;%20&#1084;&#1077;&#1090;&#1086;&#1076;&#1086;&#1084;%20&#1082;&#1086;&#1085;&#1077;&#1095;&#1085;&#1099;&#1093;%20&#1088;&#1072;&#1079;&#1085;&#1086;&#1089;&#1090;&#1077;&#1081;%20&#1074;&#1086;%20&#1074;&#1088;&#1077;&#1084;&#1077;&#1085;&#1085;&#1086;&#1081;%20&#1086;&#1073;&#1083;&#1072;&#1089;&#1090;&#1080;%20&#1085;&#1072;%20&#1075;&#1088;&#1072;&#1092;&#1080;&#1095;&#1077;&#1089;&#1082;&#1080;&#1093;%20&#1087;&#1088;&#1086;&#1094;&#1077;&#1089;&#1089;&#1086;&#1088;&#1072;&#1093;&#187;\Aver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800" b="1" i="0" baseline="0"/>
              <a:t>Зависимость времени расчёта вектора магнитной напряжённости при фиксированном значении времени от размеров сетки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CPU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Лист1!$A$3:$V$3</c:f>
              <c:numCache>
                <c:formatCode>General</c:formatCode>
                <c:ptCount val="22"/>
                <c:pt idx="0">
                  <c:v>65</c:v>
                </c:pt>
                <c:pt idx="1">
                  <c:v>73</c:v>
                </c:pt>
                <c:pt idx="2">
                  <c:v>81</c:v>
                </c:pt>
                <c:pt idx="3">
                  <c:v>89</c:v>
                </c:pt>
                <c:pt idx="4">
                  <c:v>97</c:v>
                </c:pt>
                <c:pt idx="5">
                  <c:v>105</c:v>
                </c:pt>
                <c:pt idx="6">
                  <c:v>113</c:v>
                </c:pt>
                <c:pt idx="7">
                  <c:v>121</c:v>
                </c:pt>
                <c:pt idx="8">
                  <c:v>129</c:v>
                </c:pt>
                <c:pt idx="9">
                  <c:v>137</c:v>
                </c:pt>
                <c:pt idx="10">
                  <c:v>145</c:v>
                </c:pt>
                <c:pt idx="11">
                  <c:v>153</c:v>
                </c:pt>
                <c:pt idx="12">
                  <c:v>161</c:v>
                </c:pt>
                <c:pt idx="13">
                  <c:v>169</c:v>
                </c:pt>
                <c:pt idx="14">
                  <c:v>177</c:v>
                </c:pt>
                <c:pt idx="15">
                  <c:v>185</c:v>
                </c:pt>
                <c:pt idx="16">
                  <c:v>193</c:v>
                </c:pt>
                <c:pt idx="17">
                  <c:v>201</c:v>
                </c:pt>
                <c:pt idx="18">
                  <c:v>209</c:v>
                </c:pt>
                <c:pt idx="19">
                  <c:v>217</c:v>
                </c:pt>
                <c:pt idx="20">
                  <c:v>225</c:v>
                </c:pt>
                <c:pt idx="21">
                  <c:v>233</c:v>
                </c:pt>
              </c:numCache>
            </c:numRef>
          </c:cat>
          <c:val>
            <c:numRef>
              <c:f>Лист1!$A$1:$V$1</c:f>
              <c:numCache>
                <c:formatCode>General</c:formatCode>
                <c:ptCount val="22"/>
                <c:pt idx="0">
                  <c:v>15.54666666666667</c:v>
                </c:pt>
                <c:pt idx="1">
                  <c:v>26.043333333333315</c:v>
                </c:pt>
                <c:pt idx="2">
                  <c:v>35.903333333333336</c:v>
                </c:pt>
                <c:pt idx="3">
                  <c:v>49.32</c:v>
                </c:pt>
                <c:pt idx="4">
                  <c:v>71.156666666666652</c:v>
                </c:pt>
                <c:pt idx="5">
                  <c:v>88.003333333333302</c:v>
                </c:pt>
                <c:pt idx="6">
                  <c:v>113.41333333333333</c:v>
                </c:pt>
                <c:pt idx="7">
                  <c:v>142.34</c:v>
                </c:pt>
                <c:pt idx="8">
                  <c:v>175.18</c:v>
                </c:pt>
                <c:pt idx="9">
                  <c:v>272.22000000000003</c:v>
                </c:pt>
                <c:pt idx="10">
                  <c:v>258.86333333333346</c:v>
                </c:pt>
                <c:pt idx="11">
                  <c:v>307.7766666666667</c:v>
                </c:pt>
                <c:pt idx="12">
                  <c:v>381.54666666666679</c:v>
                </c:pt>
                <c:pt idx="13">
                  <c:v>416.13</c:v>
                </c:pt>
                <c:pt idx="14">
                  <c:v>597.21</c:v>
                </c:pt>
                <c:pt idx="15">
                  <c:v>669.16666666666663</c:v>
                </c:pt>
                <c:pt idx="16">
                  <c:v>587.32333333333361</c:v>
                </c:pt>
                <c:pt idx="17">
                  <c:v>638.31999999999982</c:v>
                </c:pt>
                <c:pt idx="18">
                  <c:v>737.44999999999982</c:v>
                </c:pt>
                <c:pt idx="19">
                  <c:v>765.62</c:v>
                </c:pt>
                <c:pt idx="20">
                  <c:v>860.26333333333355</c:v>
                </c:pt>
                <c:pt idx="21">
                  <c:v>855.8366666666667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9-470C-86F4-5B741A034D8E}"/>
            </c:ext>
          </c:extLst>
        </c:ser>
        <c:ser>
          <c:idx val="1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Лист1!$A$3:$V$3</c:f>
              <c:numCache>
                <c:formatCode>General</c:formatCode>
                <c:ptCount val="22"/>
                <c:pt idx="0">
                  <c:v>65</c:v>
                </c:pt>
                <c:pt idx="1">
                  <c:v>73</c:v>
                </c:pt>
                <c:pt idx="2">
                  <c:v>81</c:v>
                </c:pt>
                <c:pt idx="3">
                  <c:v>89</c:v>
                </c:pt>
                <c:pt idx="4">
                  <c:v>97</c:v>
                </c:pt>
                <c:pt idx="5">
                  <c:v>105</c:v>
                </c:pt>
                <c:pt idx="6">
                  <c:v>113</c:v>
                </c:pt>
                <c:pt idx="7">
                  <c:v>121</c:v>
                </c:pt>
                <c:pt idx="8">
                  <c:v>129</c:v>
                </c:pt>
                <c:pt idx="9">
                  <c:v>137</c:v>
                </c:pt>
                <c:pt idx="10">
                  <c:v>145</c:v>
                </c:pt>
                <c:pt idx="11">
                  <c:v>153</c:v>
                </c:pt>
                <c:pt idx="12">
                  <c:v>161</c:v>
                </c:pt>
                <c:pt idx="13">
                  <c:v>169</c:v>
                </c:pt>
                <c:pt idx="14">
                  <c:v>177</c:v>
                </c:pt>
                <c:pt idx="15">
                  <c:v>185</c:v>
                </c:pt>
                <c:pt idx="16">
                  <c:v>193</c:v>
                </c:pt>
                <c:pt idx="17">
                  <c:v>201</c:v>
                </c:pt>
                <c:pt idx="18">
                  <c:v>209</c:v>
                </c:pt>
                <c:pt idx="19">
                  <c:v>217</c:v>
                </c:pt>
                <c:pt idx="20">
                  <c:v>225</c:v>
                </c:pt>
                <c:pt idx="21">
                  <c:v>233</c:v>
                </c:pt>
              </c:numCache>
            </c:numRef>
          </c:cat>
          <c:val>
            <c:numRef>
              <c:f>Лист1!$A$2:$V$2</c:f>
              <c:numCache>
                <c:formatCode>General</c:formatCode>
                <c:ptCount val="22"/>
                <c:pt idx="0">
                  <c:v>0.71033589333333358</c:v>
                </c:pt>
                <c:pt idx="1">
                  <c:v>1.2251375333333341</c:v>
                </c:pt>
                <c:pt idx="2">
                  <c:v>1.7325562666666674</c:v>
                </c:pt>
                <c:pt idx="3">
                  <c:v>2.4290200666666677</c:v>
                </c:pt>
                <c:pt idx="4">
                  <c:v>3.1146618999999998</c:v>
                </c:pt>
                <c:pt idx="5">
                  <c:v>3.9899847333333334</c:v>
                </c:pt>
                <c:pt idx="6">
                  <c:v>4.8445787333333366</c:v>
                </c:pt>
                <c:pt idx="7">
                  <c:v>5.7087596333333401</c:v>
                </c:pt>
                <c:pt idx="8">
                  <c:v>6.7458146666666678</c:v>
                </c:pt>
                <c:pt idx="9">
                  <c:v>8.5119755666666759</c:v>
                </c:pt>
                <c:pt idx="10">
                  <c:v>10.508399333333331</c:v>
                </c:pt>
                <c:pt idx="11">
                  <c:v>12.573681333333337</c:v>
                </c:pt>
                <c:pt idx="12">
                  <c:v>14.785716333333333</c:v>
                </c:pt>
                <c:pt idx="13">
                  <c:v>17.645039999999984</c:v>
                </c:pt>
                <c:pt idx="14">
                  <c:v>20.740332333333313</c:v>
                </c:pt>
                <c:pt idx="15">
                  <c:v>23.983257666666667</c:v>
                </c:pt>
                <c:pt idx="16">
                  <c:v>28.481281666666654</c:v>
                </c:pt>
                <c:pt idx="17">
                  <c:v>32.009023076923064</c:v>
                </c:pt>
                <c:pt idx="18">
                  <c:v>36.227320666666643</c:v>
                </c:pt>
                <c:pt idx="19">
                  <c:v>40.289192</c:v>
                </c:pt>
                <c:pt idx="20">
                  <c:v>44.256189666666636</c:v>
                </c:pt>
                <c:pt idx="21">
                  <c:v>50.188125999999976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9-470C-86F4-5B741A034D8E}"/>
            </c:ext>
          </c:extLst>
        </c:ser>
        <c:marker val="1"/>
        <c:axId val="78454144"/>
        <c:axId val="80545280"/>
      </c:lineChart>
      <c:catAx>
        <c:axId val="7845414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300" baseline="0"/>
                  <a:t>Количество ячеек сетки по одной оси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545280"/>
        <c:crosses val="autoZero"/>
        <c:auto val="1"/>
        <c:lblAlgn val="ctr"/>
        <c:lblOffset val="100"/>
      </c:catAx>
      <c:valAx>
        <c:axId val="805452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300" baseline="0"/>
                  <a:t>Среднее время расчёта, мс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45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897241510019147"/>
          <c:y val="0.92267383426087157"/>
          <c:w val="0.18857581970743825"/>
          <c:h val="5.9820695279610897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1800" b="1" i="0" baseline="0"/>
              <a:t>Зависимость времени расчёта вектора электрической напряжённости при фиксированном значении времени от размеров сетки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CPU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Лист1!$A$3:$V$3</c:f>
              <c:numCache>
                <c:formatCode>General</c:formatCode>
                <c:ptCount val="22"/>
                <c:pt idx="0">
                  <c:v>65</c:v>
                </c:pt>
                <c:pt idx="1">
                  <c:v>73</c:v>
                </c:pt>
                <c:pt idx="2">
                  <c:v>81</c:v>
                </c:pt>
                <c:pt idx="3">
                  <c:v>89</c:v>
                </c:pt>
                <c:pt idx="4">
                  <c:v>97</c:v>
                </c:pt>
                <c:pt idx="5">
                  <c:v>105</c:v>
                </c:pt>
                <c:pt idx="6">
                  <c:v>113</c:v>
                </c:pt>
                <c:pt idx="7">
                  <c:v>121</c:v>
                </c:pt>
                <c:pt idx="8">
                  <c:v>129</c:v>
                </c:pt>
                <c:pt idx="9">
                  <c:v>137</c:v>
                </c:pt>
                <c:pt idx="10">
                  <c:v>145</c:v>
                </c:pt>
                <c:pt idx="11">
                  <c:v>153</c:v>
                </c:pt>
                <c:pt idx="12">
                  <c:v>161</c:v>
                </c:pt>
                <c:pt idx="13">
                  <c:v>169</c:v>
                </c:pt>
                <c:pt idx="14">
                  <c:v>177</c:v>
                </c:pt>
                <c:pt idx="15">
                  <c:v>185</c:v>
                </c:pt>
                <c:pt idx="16">
                  <c:v>193</c:v>
                </c:pt>
                <c:pt idx="17">
                  <c:v>201</c:v>
                </c:pt>
                <c:pt idx="18">
                  <c:v>209</c:v>
                </c:pt>
                <c:pt idx="19">
                  <c:v>217</c:v>
                </c:pt>
                <c:pt idx="20">
                  <c:v>225</c:v>
                </c:pt>
                <c:pt idx="21">
                  <c:v>233</c:v>
                </c:pt>
              </c:numCache>
            </c:numRef>
          </c:cat>
          <c:val>
            <c:numRef>
              <c:f>Лист1!$A$1:$V$1</c:f>
              <c:numCache>
                <c:formatCode>General</c:formatCode>
                <c:ptCount val="22"/>
                <c:pt idx="0">
                  <c:v>17.72</c:v>
                </c:pt>
                <c:pt idx="1">
                  <c:v>35.803333333333335</c:v>
                </c:pt>
                <c:pt idx="2">
                  <c:v>40.113333333333337</c:v>
                </c:pt>
                <c:pt idx="3">
                  <c:v>55.27</c:v>
                </c:pt>
                <c:pt idx="4">
                  <c:v>94.63666666666667</c:v>
                </c:pt>
                <c:pt idx="5">
                  <c:v>99.056666666666672</c:v>
                </c:pt>
                <c:pt idx="6">
                  <c:v>130.37333333333336</c:v>
                </c:pt>
                <c:pt idx="7">
                  <c:v>160.86000000000001</c:v>
                </c:pt>
                <c:pt idx="8">
                  <c:v>198.83333333333337</c:v>
                </c:pt>
                <c:pt idx="9">
                  <c:v>360.75333333333339</c:v>
                </c:pt>
                <c:pt idx="10">
                  <c:v>296.60000000000002</c:v>
                </c:pt>
                <c:pt idx="11">
                  <c:v>352.92999999999995</c:v>
                </c:pt>
                <c:pt idx="12">
                  <c:v>501.89333333333332</c:v>
                </c:pt>
                <c:pt idx="13">
                  <c:v>477.67</c:v>
                </c:pt>
                <c:pt idx="14">
                  <c:v>793.2</c:v>
                </c:pt>
                <c:pt idx="15">
                  <c:v>878.19666666666683</c:v>
                </c:pt>
                <c:pt idx="16">
                  <c:v>667.39333333333343</c:v>
                </c:pt>
                <c:pt idx="17">
                  <c:v>725.34333333333348</c:v>
                </c:pt>
                <c:pt idx="18">
                  <c:v>979.28333333333353</c:v>
                </c:pt>
                <c:pt idx="19">
                  <c:v>869.52333333333343</c:v>
                </c:pt>
                <c:pt idx="20">
                  <c:v>1152.2266666666669</c:v>
                </c:pt>
                <c:pt idx="21">
                  <c:v>963.19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9-470C-86F4-5B741A034D8E}"/>
            </c:ext>
          </c:extLst>
        </c:ser>
        <c:ser>
          <c:idx val="1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Лист1!$A$3:$V$3</c:f>
              <c:numCache>
                <c:formatCode>General</c:formatCode>
                <c:ptCount val="22"/>
                <c:pt idx="0">
                  <c:v>65</c:v>
                </c:pt>
                <c:pt idx="1">
                  <c:v>73</c:v>
                </c:pt>
                <c:pt idx="2">
                  <c:v>81</c:v>
                </c:pt>
                <c:pt idx="3">
                  <c:v>89</c:v>
                </c:pt>
                <c:pt idx="4">
                  <c:v>97</c:v>
                </c:pt>
                <c:pt idx="5">
                  <c:v>105</c:v>
                </c:pt>
                <c:pt idx="6">
                  <c:v>113</c:v>
                </c:pt>
                <c:pt idx="7">
                  <c:v>121</c:v>
                </c:pt>
                <c:pt idx="8">
                  <c:v>129</c:v>
                </c:pt>
                <c:pt idx="9">
                  <c:v>137</c:v>
                </c:pt>
                <c:pt idx="10">
                  <c:v>145</c:v>
                </c:pt>
                <c:pt idx="11">
                  <c:v>153</c:v>
                </c:pt>
                <c:pt idx="12">
                  <c:v>161</c:v>
                </c:pt>
                <c:pt idx="13">
                  <c:v>169</c:v>
                </c:pt>
                <c:pt idx="14">
                  <c:v>177</c:v>
                </c:pt>
                <c:pt idx="15">
                  <c:v>185</c:v>
                </c:pt>
                <c:pt idx="16">
                  <c:v>193</c:v>
                </c:pt>
                <c:pt idx="17">
                  <c:v>201</c:v>
                </c:pt>
                <c:pt idx="18">
                  <c:v>209</c:v>
                </c:pt>
                <c:pt idx="19">
                  <c:v>217</c:v>
                </c:pt>
                <c:pt idx="20">
                  <c:v>225</c:v>
                </c:pt>
                <c:pt idx="21">
                  <c:v>233</c:v>
                </c:pt>
              </c:numCache>
            </c:numRef>
          </c:cat>
          <c:val>
            <c:numRef>
              <c:f>Лист1!$A$2:$V$2</c:f>
              <c:numCache>
                <c:formatCode>General</c:formatCode>
                <c:ptCount val="22"/>
                <c:pt idx="0">
                  <c:v>0.8540737066666666</c:v>
                </c:pt>
                <c:pt idx="1">
                  <c:v>1.5662289999999992</c:v>
                </c:pt>
                <c:pt idx="2">
                  <c:v>2.269060866666667</c:v>
                </c:pt>
                <c:pt idx="3">
                  <c:v>3.1038085999999989</c:v>
                </c:pt>
                <c:pt idx="4">
                  <c:v>4.0617804666666641</c:v>
                </c:pt>
                <c:pt idx="5">
                  <c:v>5.1005104000000001</c:v>
                </c:pt>
                <c:pt idx="6">
                  <c:v>6.2005215000000025</c:v>
                </c:pt>
                <c:pt idx="7">
                  <c:v>7.3411306666666727</c:v>
                </c:pt>
                <c:pt idx="8">
                  <c:v>8.4168088999999942</c:v>
                </c:pt>
                <c:pt idx="9">
                  <c:v>10.988559666666671</c:v>
                </c:pt>
                <c:pt idx="10">
                  <c:v>13.537812666666669</c:v>
                </c:pt>
                <c:pt idx="11">
                  <c:v>16.329795333333326</c:v>
                </c:pt>
                <c:pt idx="12">
                  <c:v>19.256132666666659</c:v>
                </c:pt>
                <c:pt idx="13">
                  <c:v>23.181080333333327</c:v>
                </c:pt>
                <c:pt idx="14">
                  <c:v>27.916350000000033</c:v>
                </c:pt>
                <c:pt idx="15">
                  <c:v>32.746460333333374</c:v>
                </c:pt>
                <c:pt idx="16">
                  <c:v>39.891802000000034</c:v>
                </c:pt>
                <c:pt idx="17">
                  <c:v>44.249742000000047</c:v>
                </c:pt>
                <c:pt idx="18">
                  <c:v>49.245343666666649</c:v>
                </c:pt>
                <c:pt idx="19">
                  <c:v>54.932079666666645</c:v>
                </c:pt>
                <c:pt idx="20">
                  <c:v>58.688393333333323</c:v>
                </c:pt>
                <c:pt idx="21">
                  <c:v>69.628264666666581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9-470C-86F4-5B741A034D8E}"/>
            </c:ext>
          </c:extLst>
        </c:ser>
        <c:marker val="1"/>
        <c:axId val="80579584"/>
        <c:axId val="80598144"/>
      </c:lineChart>
      <c:catAx>
        <c:axId val="805795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300" baseline="0"/>
                  <a:t>Количество ячеек сетки по одной оси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598144"/>
        <c:crosses val="autoZero"/>
        <c:auto val="1"/>
        <c:lblAlgn val="ctr"/>
        <c:lblOffset val="100"/>
      </c:catAx>
      <c:valAx>
        <c:axId val="80598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300" baseline="0"/>
                  <a:t>Среднее время расчёта, мс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57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897241510019142"/>
          <c:y val="0.92267383426087135"/>
          <c:w val="0.18857581970743822"/>
          <c:h val="5.9820695279610869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45AC27-5075-415D-A1A0-99D9540B0196}" type="datetimeFigureOut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1DA6F6-0F44-4F7F-8618-9AA897D59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2BB40-10EA-4A45-AB39-69ABAB22D7DA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EFB9-28FB-4061-A297-D2211BB646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8FF89-9F9F-4A06-BD74-ECF680472DA0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A3298-B68F-4806-8F16-60E972879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A68C-66C0-4F94-BC93-1AE1430AD521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62E76-9913-48AD-9C88-360832658E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E0A4-6072-4237-A540-B8BA2AF3E3EE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85FE-8FA6-4094-804B-62506B565C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FDD97-8248-4B08-8F8D-199315B3BD3F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10B7D-73A3-402E-86A8-90965AF391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35552-FC8C-438D-ADBC-A2D9332A98D2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37A1-8E76-468D-8B4F-97D74AC374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0610E-1488-41BA-AC1D-4F4B0CA3F59E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4782-0470-45E4-A080-25271A1B8A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4E97-5F4B-46B5-96FE-83EBC253D68A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6A9BA-2A06-4BBB-9BAE-55BBB6CE5E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AEFB7-9F5D-4A23-A0EA-5790B5158F01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2E96-D070-4B1A-AE24-B894BF2F87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8591F-1365-46C5-A6EF-3D07EADDED67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7022D-B89E-42BF-A1E4-0EEC67A4F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B133-1DBA-417A-B053-DDB630C06A7C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68711-A042-42C1-A2EE-0018F9EB88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47C3E9-E07D-488C-8FA5-2A04BB2EB1E7}" type="datetime1">
              <a:rPr lang="ru-RU"/>
              <a:pPr>
                <a:defRPr/>
              </a:pPr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4C0964-D7EE-4406-B96C-0F6B7759B8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71513" y="788988"/>
            <a:ext cx="7772400" cy="1103312"/>
          </a:xfrm>
        </p:spPr>
        <p:txBody>
          <a:bodyPr/>
          <a:lstStyle/>
          <a:p>
            <a:pPr eaLnBrk="1" hangingPunct="1"/>
            <a:r>
              <a:rPr lang="ru-RU" sz="3200" b="1" smtClean="0"/>
              <a:t>Программная реализация метода конечных разностей во временной области для графических процессоров</a:t>
            </a:r>
            <a:br>
              <a:rPr lang="ru-RU" sz="3200" b="1" smtClean="0"/>
            </a:br>
            <a:r>
              <a:rPr lang="ru-RU" sz="3200" b="1" smtClean="0"/>
              <a:t>с использованием технологии OpenCL</a:t>
            </a:r>
            <a:endParaRPr lang="ru-RU" sz="320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14575" y="4057664"/>
            <a:ext cx="6400800" cy="514350"/>
          </a:xfrm>
        </p:spPr>
        <p:txBody>
          <a:bodyPr rtlCol="0">
            <a:normAutofit fontScale="47500" lnSpcReduction="2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Нагорный Н. А., 4 курс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Кретов</a:t>
            </a:r>
            <a:r>
              <a:rPr lang="ru-RU" dirty="0" smtClean="0">
                <a:solidFill>
                  <a:schemeClr val="tx1"/>
                </a:solidFill>
              </a:rPr>
              <a:t> П. А.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Сетка И</a:t>
            </a:r>
          </a:p>
        </p:txBody>
      </p:sp>
      <p:pic>
        <p:nvPicPr>
          <p:cNvPr id="3075" name="Содержимое 4" descr="Yee-Cube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9763" y="1030288"/>
            <a:ext cx="5324475" cy="382746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F91D4-B96A-41C3-9F54-0288CCA30595}" type="slidenum">
              <a:rPr lang="ru-RU" sz="3600"/>
              <a:pPr>
                <a:defRPr/>
              </a:pPr>
              <a:t>2</a:t>
            </a:fld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Параллелизм </a:t>
            </a:r>
            <a:r>
              <a:rPr lang="en-US" dirty="0" smtClean="0"/>
              <a:t>FDTD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41B5B-4364-4FC5-AE8B-74DE4EA67C97}" type="slidenum">
              <a:rPr lang="ru-RU" sz="3600"/>
              <a:pPr>
                <a:defRPr/>
              </a:pPr>
              <a:t>3</a:t>
            </a:fld>
            <a:endParaRPr lang="ru-RU" sz="3600" dirty="0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rsz_main_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246"/>
            <a:ext cx="9144000" cy="2859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eaLnBrk="1" hangingPunct="1"/>
            <a:r>
              <a:rPr lang="ru-RU" dirty="0" smtClean="0"/>
              <a:t>Потоки выполнения </a:t>
            </a:r>
            <a:r>
              <a:rPr lang="en-US" dirty="0" err="1" smtClean="0"/>
              <a:t>OpenCL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5A45A-E31A-4F73-8E6E-C44690F912D6}" type="slidenum">
              <a:rPr lang="ru-RU" sz="3600"/>
              <a:pPr>
                <a:defRPr/>
              </a:pPr>
              <a:t>4</a:t>
            </a:fld>
            <a:endParaRPr lang="ru-RU" sz="3600" dirty="0"/>
          </a:p>
        </p:txBody>
      </p:sp>
      <p:pic>
        <p:nvPicPr>
          <p:cNvPr id="512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613" y="1073516"/>
            <a:ext cx="2974775" cy="385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Динамика изменения поля</a:t>
            </a:r>
          </a:p>
        </p:txBody>
      </p:sp>
      <p:pic>
        <p:nvPicPr>
          <p:cNvPr id="6147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060449"/>
            <a:ext cx="3317558" cy="3317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9CD17-E4C4-4D7C-AFCE-DCA951D1CE9E}" type="slidenum">
              <a:rPr lang="ru-RU" sz="3600"/>
              <a:pPr>
                <a:defRPr/>
              </a:pPr>
              <a:t>5</a:t>
            </a:fld>
            <a:endParaRPr lang="ru-RU" sz="3600" dirty="0"/>
          </a:p>
        </p:txBody>
      </p:sp>
      <p:pic>
        <p:nvPicPr>
          <p:cNvPr id="6149" name="Объект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3532" y="1058862"/>
            <a:ext cx="3317558" cy="33175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0" y="4306888"/>
            <a:ext cx="4686300" cy="514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24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Условия идеального отражения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500562" y="4306888"/>
            <a:ext cx="4686300" cy="514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PML</a:t>
            </a:r>
            <a:endParaRPr lang="ru-RU" sz="24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A782F-D6A5-4284-99E9-7692F1AF6703}" type="slidenum">
              <a:rPr lang="ru-RU" sz="3600"/>
              <a:pPr>
                <a:defRPr/>
              </a:pPr>
              <a:t>6</a:t>
            </a:fld>
            <a:endParaRPr lang="ru-RU" sz="3600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944562" y="395287"/>
          <a:ext cx="72548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7345D-4004-41F2-AA1F-C1A88AFA1CB5}" type="slidenum">
              <a:rPr lang="ru-RU" sz="3600"/>
              <a:pPr>
                <a:defRPr/>
              </a:pPr>
              <a:t>7</a:t>
            </a:fld>
            <a:endParaRPr lang="ru-RU" sz="36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944562" y="395287"/>
          <a:ext cx="72548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80</Words>
  <Application>Microsoft Office PowerPoint</Application>
  <PresentationFormat>Экран (16:9)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Программная реализация метода конечных разностей во временной области для графических процессоров с использованием технологии OpenCL</vt:lpstr>
      <vt:lpstr>Сетка И</vt:lpstr>
      <vt:lpstr>Параллелизм FDTD</vt:lpstr>
      <vt:lpstr>Потоки выполнения OpenCL</vt:lpstr>
      <vt:lpstr>Динамика изменения поля</vt:lpstr>
      <vt:lpstr>Слайд 6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</dc:creator>
  <cp:lastModifiedBy>Nikita</cp:lastModifiedBy>
  <cp:revision>49</cp:revision>
  <dcterms:created xsi:type="dcterms:W3CDTF">2016-05-29T09:53:51Z</dcterms:created>
  <dcterms:modified xsi:type="dcterms:W3CDTF">2017-06-19T20:50:58Z</dcterms:modified>
</cp:coreProperties>
</file>