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1646-5BAD-4845-B499-4B63D69D4EC8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A86D-1636-44AD-B182-4657AC0E4ED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A86D-1636-44AD-B182-4657AC0E4ED7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A86D-1636-44AD-B182-4657AC0E4ED7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A86D-1636-44AD-B182-4657AC0E4ED7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71400" y="789120"/>
            <a:ext cx="7771680" cy="110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Алгоритмы стегоанализа изображений с использованием глубоких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нейронных сетей и их программная реализация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314440" y="4057560"/>
            <a:ext cx="6400080" cy="51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Нагорный Н. А., 2 курс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Научный руководитель: д. т. н., проф. А. А. Сирота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5530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2"/>
          <p:cNvSpPr/>
          <p:nvPr/>
        </p:nvSpPr>
        <p:spPr>
          <a:xfrm>
            <a:off x="458280" y="25092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Сравнение испытанных стегоалгоритмов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E:\Никита\ВКР\residu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6088" y="1214428"/>
            <a:ext cx="5091824" cy="3338979"/>
          </a:xfrm>
          <a:prstGeom prst="rect">
            <a:avLst/>
          </a:prstGeom>
          <a:noFill/>
        </p:spPr>
      </p:pic>
      <p:sp>
        <p:nvSpPr>
          <p:cNvPr id="8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10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2"/>
          <p:cNvSpPr/>
          <p:nvPr/>
        </p:nvSpPr>
        <p:spPr>
          <a:xfrm>
            <a:off x="458640" y="7128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Сравнение результатов обучения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2" name="Picture 4" descr="E:\Никита\ВКР\image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269" y="829835"/>
            <a:ext cx="6543462" cy="4242245"/>
          </a:xfrm>
          <a:prstGeom prst="rect">
            <a:avLst/>
          </a:prstGeom>
          <a:noFill/>
        </p:spPr>
      </p:pic>
      <p:sp>
        <p:nvSpPr>
          <p:cNvPr id="8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11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2"/>
          <p:cNvSpPr/>
          <p:nvPr/>
        </p:nvSpPr>
        <p:spPr>
          <a:xfrm>
            <a:off x="458640" y="7128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Графики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процесса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обучения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на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контейнерах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в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оттенках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серого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E:\Никита\ВКР\main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0712" y="785800"/>
            <a:ext cx="6042576" cy="4344602"/>
          </a:xfrm>
          <a:prstGeom prst="rect">
            <a:avLst/>
          </a:prstGeom>
          <a:noFill/>
        </p:spPr>
      </p:pic>
      <p:sp>
        <p:nvSpPr>
          <p:cNvPr id="6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12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"/>
          <p:cNvSpPr/>
          <p:nvPr/>
        </p:nvSpPr>
        <p:spPr>
          <a:xfrm>
            <a:off x="458640" y="7128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Графики процесса обучения на цветных контейнерах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 descr="E:\Никита\ВКР\main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1572" y="816375"/>
            <a:ext cx="6020857" cy="4327143"/>
          </a:xfrm>
          <a:prstGeom prst="rect">
            <a:avLst/>
          </a:prstGeom>
          <a:noFill/>
        </p:spPr>
      </p:pic>
      <p:sp>
        <p:nvSpPr>
          <p:cNvPr id="6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13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00246"/>
            <a:ext cx="8229240" cy="858600"/>
          </a:xfrm>
        </p:spPr>
        <p:txBody>
          <a:bodyPr/>
          <a:lstStyle/>
          <a:p>
            <a:pPr algn="ctr"/>
            <a:r>
              <a:rPr lang="uk-UA" sz="2800" dirty="0" err="1" smtClean="0"/>
              <a:t>Спасибо</a:t>
            </a:r>
            <a:r>
              <a:rPr lang="uk-UA" sz="2800" dirty="0" smtClean="0"/>
              <a:t> за </a:t>
            </a:r>
            <a:r>
              <a:rPr lang="uk-UA" sz="2800" dirty="0" err="1" smtClean="0"/>
              <a:t>внимание</a:t>
            </a:r>
            <a:r>
              <a:rPr lang="uk-UA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628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uk-UA" sz="32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Механизм</a:t>
            </a:r>
            <a:r>
              <a:rPr lang="uk-UA" sz="32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uk-UA" sz="32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работы</a:t>
            </a:r>
            <a:r>
              <a:rPr lang="uk-UA" sz="32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uk-UA" sz="32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гауссовской</a:t>
            </a:r>
            <a:r>
              <a:rPr lang="uk-UA" sz="32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uk-UA" sz="32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функции</a:t>
            </a:r>
            <a:r>
              <a:rPr lang="uk-UA" sz="32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uk-UA" sz="32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активации</a:t>
            </a:r>
            <a:endParaRPr lang="en-US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" name="Рисунок 89"/>
          <p:cNvPicPr/>
          <p:nvPr/>
        </p:nvPicPr>
        <p:blipFill>
          <a:blip r:embed="rId3"/>
          <a:stretch/>
        </p:blipFill>
        <p:spPr>
          <a:xfrm>
            <a:off x="2116440" y="2509920"/>
            <a:ext cx="4911120" cy="211068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2514960" y="4620960"/>
            <a:ext cx="4114080" cy="30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Гауссовская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функция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активации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5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1492200" y="1356606"/>
            <a:ext cx="6151320" cy="1035828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15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</a:t>
            </a:r>
            <a:r>
              <a:rPr lang="uk-UA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0628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Цель работы — разработка </a:t>
            </a:r>
            <a:r>
              <a:rPr lang="uk-UA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программная
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имплементация алгоритма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стегоанализа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цветных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изображений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использованием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свёрточных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нейронных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сетей.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486000" y="785880"/>
            <a:ext cx="8228880" cy="407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Задачи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анализ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предметной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области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изучение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существующих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стегоаналитических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подходов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программная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реализация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существующих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алгоритмов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стегоанализа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изображений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в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оттенках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серого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использованием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свёрточных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нейронных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сетей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разработка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собственного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алгоритма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стегоанализа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цветных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изображений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основе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изученных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экспериментальное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исследование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эффективности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предлагаемого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алгоритма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2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0628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Сравнение пустого и заполненного контейнеров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64040" y="4286160"/>
            <a:ext cx="4114080" cy="30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Пустой контейнер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4585680" y="4286160"/>
            <a:ext cx="4114080" cy="30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Контейнер, заполненный методом замены НЗБ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Рисунок 80"/>
          <p:cNvPicPr/>
          <p:nvPr/>
        </p:nvPicPr>
        <p:blipFill>
          <a:blip r:embed="rId2"/>
          <a:stretch/>
        </p:blipFill>
        <p:spPr>
          <a:xfrm>
            <a:off x="1021320" y="1005840"/>
            <a:ext cx="2997360" cy="299736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81"/>
          <p:cNvPicPr/>
          <p:nvPr/>
        </p:nvPicPr>
        <p:blipFill>
          <a:blip r:embed="rId3"/>
          <a:stretch/>
        </p:blipFill>
        <p:spPr>
          <a:xfrm>
            <a:off x="5125320" y="1005840"/>
            <a:ext cx="2997360" cy="29973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3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628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Гистограммы яркостей пикселей голубого канала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64040" y="4286160"/>
            <a:ext cx="4114080" cy="30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Пустой контейнер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585680" y="4286160"/>
            <a:ext cx="4114080" cy="30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Контейнер, заполненный методом замены НЗБ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Рисунок 84"/>
          <p:cNvPicPr/>
          <p:nvPr/>
        </p:nvPicPr>
        <p:blipFill>
          <a:blip r:embed="rId3"/>
          <a:stretch/>
        </p:blipFill>
        <p:spPr>
          <a:xfrm>
            <a:off x="389880" y="966960"/>
            <a:ext cx="4132800" cy="3099600"/>
          </a:xfrm>
          <a:prstGeom prst="rect">
            <a:avLst/>
          </a:prstGeom>
          <a:ln>
            <a:noFill/>
          </a:ln>
        </p:spPr>
      </p:pic>
      <p:pic>
        <p:nvPicPr>
          <p:cNvPr id="88" name="Рисунок 85"/>
          <p:cNvPicPr/>
          <p:nvPr/>
        </p:nvPicPr>
        <p:blipFill>
          <a:blip r:embed="rId4"/>
          <a:stretch/>
        </p:blipFill>
        <p:spPr>
          <a:xfrm>
            <a:off x="4494240" y="967320"/>
            <a:ext cx="4132800" cy="309960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4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628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uk-UA" sz="32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Особенности</a:t>
            </a:r>
            <a:r>
              <a:rPr lang="uk-UA" sz="32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32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нейронн</a:t>
            </a:r>
            <a:r>
              <a:rPr lang="uk-UA" sz="32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ой</a:t>
            </a:r>
            <a:r>
              <a:rPr lang="en-US" sz="32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32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сет</a:t>
            </a:r>
            <a:r>
              <a:rPr lang="uk-UA" sz="32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и</a:t>
            </a:r>
            <a:r>
              <a:rPr lang="en-US" sz="32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3200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с </a:t>
            </a:r>
            <a:r>
              <a:rPr lang="en-US" sz="3200" b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гауссовской</a:t>
            </a:r>
            <a:r>
              <a:rPr lang="en-US" sz="3200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3200" b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функцией</a:t>
            </a:r>
            <a:r>
              <a:rPr lang="en-US" sz="3200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3200" b="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активации</a:t>
            </a:r>
            <a:endParaRPr lang="en-US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1" name="Рисунок 88"/>
          <p:cNvPicPr/>
          <p:nvPr/>
        </p:nvPicPr>
        <p:blipFill>
          <a:blip r:embed="rId3"/>
          <a:stretch/>
        </p:blipFill>
        <p:spPr>
          <a:xfrm>
            <a:off x="365760" y="2287964"/>
            <a:ext cx="3078720" cy="121248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89"/>
          <p:cNvPicPr/>
          <p:nvPr/>
        </p:nvPicPr>
        <p:blipFill>
          <a:blip r:embed="rId4"/>
          <a:stretch/>
        </p:blipFill>
        <p:spPr>
          <a:xfrm>
            <a:off x="3786120" y="1746954"/>
            <a:ext cx="4911120" cy="21106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-142920" y="3835586"/>
            <a:ext cx="4114080" cy="30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Фильтр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предварительной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обработки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217040" y="3857634"/>
            <a:ext cx="4114080" cy="30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Гауссовская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функция</a:t>
            </a:r>
            <a:r>
              <a:rPr lang="en-US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активации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5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0" y="134316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0" y="134316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457560" y="22860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Архитектура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ИНС с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гауссовской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функцией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  <a:cs typeface="Calibri" pitchFamily="34" charset="0"/>
              </a:rPr>
              <a:t>активации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" name="Рисунок 102"/>
          <p:cNvPicPr/>
          <p:nvPr/>
        </p:nvPicPr>
        <p:blipFill>
          <a:blip r:embed="rId2"/>
          <a:stretch/>
        </p:blipFill>
        <p:spPr>
          <a:xfrm>
            <a:off x="233640" y="1822680"/>
            <a:ext cx="8676720" cy="1743480"/>
          </a:xfrm>
          <a:prstGeom prst="rect">
            <a:avLst/>
          </a:prstGeom>
          <a:ln>
            <a:noFill/>
          </a:ln>
        </p:spPr>
      </p:pic>
      <p:sp>
        <p:nvSpPr>
          <p:cNvPr id="10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6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2"/>
          <p:cNvSpPr/>
          <p:nvPr/>
        </p:nvSpPr>
        <p:spPr>
          <a:xfrm>
            <a:off x="457920" y="25092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Архитектура ИНС с двумя свёрточными слоями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Рисунок 105"/>
          <p:cNvPicPr/>
          <p:nvPr/>
        </p:nvPicPr>
        <p:blipFill>
          <a:blip r:embed="rId2"/>
          <a:stretch/>
        </p:blipFill>
        <p:spPr>
          <a:xfrm>
            <a:off x="1645920" y="1550160"/>
            <a:ext cx="5852160" cy="310824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7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2"/>
          <p:cNvSpPr/>
          <p:nvPr/>
        </p:nvSpPr>
        <p:spPr>
          <a:xfrm>
            <a:off x="457920" y="250920"/>
            <a:ext cx="8228880" cy="85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Архитектура комбинированной ИНС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Рисунок 105"/>
          <p:cNvPicPr/>
          <p:nvPr/>
        </p:nvPicPr>
        <p:blipFill>
          <a:blip r:embed="rId2"/>
          <a:stretch/>
        </p:blipFill>
        <p:spPr>
          <a:xfrm>
            <a:off x="1191240" y="1280160"/>
            <a:ext cx="6761880" cy="286020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8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80" y="142858"/>
            <a:ext cx="8229240" cy="858600"/>
          </a:xfrm>
        </p:spPr>
        <p:txBody>
          <a:bodyPr/>
          <a:lstStyle/>
          <a:p>
            <a:pPr algn="ctr"/>
            <a:r>
              <a:rPr lang="uk-UA" dirty="0" smtClean="0"/>
              <a:t>Блок-схема </a:t>
            </a:r>
            <a:r>
              <a:rPr lang="uk-UA" dirty="0" err="1" smtClean="0"/>
              <a:t>алгоритма</a:t>
            </a:r>
            <a:r>
              <a:rPr lang="uk-UA" dirty="0" smtClean="0"/>
              <a:t> стегоанализа с </a:t>
            </a:r>
            <a:r>
              <a:rPr lang="uk-UA" dirty="0" err="1" smtClean="0"/>
              <a:t>использованием</a:t>
            </a:r>
            <a:r>
              <a:rPr lang="uk-UA" dirty="0" smtClean="0"/>
              <a:t> </a:t>
            </a:r>
            <a:r>
              <a:rPr lang="uk-UA" dirty="0" err="1" smtClean="0"/>
              <a:t>комбинированной</a:t>
            </a:r>
            <a:r>
              <a:rPr lang="uk-UA" dirty="0" smtClean="0"/>
              <a:t> ИНС</a:t>
            </a:r>
            <a:endParaRPr lang="ru-RU" dirty="0"/>
          </a:p>
        </p:txBody>
      </p:sp>
      <p:sp>
        <p:nvSpPr>
          <p:cNvPr id="7" name="CustomShape 1"/>
          <p:cNvSpPr/>
          <p:nvPr/>
        </p:nvSpPr>
        <p:spPr>
          <a:xfrm>
            <a:off x="6725280" y="4767120"/>
            <a:ext cx="21330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CE3BCC-C253-4B6E-8DE3-68BEF1CC65DD}" type="slidenum">
              <a:rPr lang="en-US" sz="24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pPr algn="r">
                <a:lnSpc>
                  <a:spcPct val="100000"/>
                </a:lnSpc>
              </a:pPr>
              <a:t>9</a:t>
            </a:fld>
            <a:r>
              <a:rPr lang="en-US" sz="24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/14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4" name="Picture 4" descr="C:\Users\PC-Administrator\Downloads\блок-схема (1)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9318" y="857238"/>
            <a:ext cx="4465363" cy="4257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195</Words>
  <Application>LibreOffice/5.1.6.2$Linux_X86_64 LibreOffice_project/10m0$Build-2</Application>
  <PresentationFormat>Экран (16:9)</PresentationFormat>
  <Paragraphs>46</Paragraphs>
  <Slides>15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Блок-схема алгоритма стегоанализа с использованием комбинированной ИНС</vt:lpstr>
      <vt:lpstr>Слайд 10</vt:lpstr>
      <vt:lpstr>Слайд 11</vt:lpstr>
      <vt:lpstr>Слайд 12</vt:lpstr>
      <vt:lpstr>Слайд 13</vt:lpstr>
      <vt:lpstr>Спасибо за внимание.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dc:description/>
  <cp:lastModifiedBy>PC-Administrator</cp:lastModifiedBy>
  <cp:revision>33</cp:revision>
  <dcterms:created xsi:type="dcterms:W3CDTF">2019-06-10T14:10:24Z</dcterms:created>
  <dcterms:modified xsi:type="dcterms:W3CDTF">2019-06-19T09:05:58Z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