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4" r:id="rId5"/>
    <p:sldId id="267" r:id="rId6"/>
    <p:sldId id="269" r:id="rId7"/>
    <p:sldId id="260" r:id="rId8"/>
    <p:sldId id="261" r:id="rId9"/>
    <p:sldId id="262" r:id="rId10"/>
    <p:sldId id="271" r:id="rId11"/>
    <p:sldId id="272" r:id="rId12"/>
    <p:sldId id="273" r:id="rId13"/>
    <p:sldId id="274" r:id="rId14"/>
    <p:sldId id="275"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F3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AE1876-9AF9-4EA4-BA49-9EA5DE39775D}" type="datetimeFigureOut">
              <a:rPr lang="en-US" smtClean="0"/>
              <a:t>6/16/2021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5A1B7-9CD5-450D-89E3-B3D397E48268}" type="slidenum">
              <a:rPr lang="en-US" smtClean="0"/>
              <a:t>‹#›</a:t>
            </a:fld>
            <a:endParaRPr lang="en-US"/>
          </a:p>
        </p:txBody>
      </p:sp>
    </p:spTree>
    <p:extLst>
      <p:ext uri="{BB962C8B-B14F-4D97-AF65-F5344CB8AC3E}">
        <p14:creationId xmlns:p14="http://schemas.microsoft.com/office/powerpoint/2010/main" val="89564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5DECD-1540-41C5-9A0F-B444313C1025}"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214880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5DECD-1540-41C5-9A0F-B444313C1025}"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2368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5DECD-1540-41C5-9A0F-B444313C1025}"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104339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5DECD-1540-41C5-9A0F-B444313C1025}"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78788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5DECD-1540-41C5-9A0F-B444313C1025}"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03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C5DECD-1540-41C5-9A0F-B444313C1025}"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00510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C5DECD-1540-41C5-9A0F-B444313C1025}"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119869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C5DECD-1540-41C5-9A0F-B444313C1025}"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19399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5DECD-1540-41C5-9A0F-B444313C1025}"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49904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5DECD-1540-41C5-9A0F-B444313C1025}"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60706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5DECD-1540-41C5-9A0F-B444313C1025}"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29814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5DECD-1540-41C5-9A0F-B444313C1025}" type="datetimeFigureOut">
              <a:rPr lang="en-US" smtClean="0"/>
              <a:t>6/16/2021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B0DBC-F813-4825-A7EA-6360FD28278B}" type="slidenum">
              <a:rPr lang="en-US" smtClean="0"/>
              <a:t>‹#›</a:t>
            </a:fld>
            <a:endParaRPr lang="en-US"/>
          </a:p>
        </p:txBody>
      </p:sp>
    </p:spTree>
    <p:extLst>
      <p:ext uri="{BB962C8B-B14F-4D97-AF65-F5344CB8AC3E}">
        <p14:creationId xmlns:p14="http://schemas.microsoft.com/office/powerpoint/2010/main" val="2676453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304800" y="1447800"/>
            <a:ext cx="8153399" cy="3046988"/>
          </a:xfrm>
          <a:prstGeom prst="rect">
            <a:avLst/>
          </a:prstGeom>
          <a:noFill/>
        </p:spPr>
        <p:txBody>
          <a:bodyPr wrap="square" lIns="91440" tIns="45720" rIns="91440" bIns="45720">
            <a:spAutoFit/>
          </a:bodyPr>
          <a:lstStyle/>
          <a:p>
            <a:pPr lvl="2" algn="ctr"/>
            <a:r>
              <a:rPr lang="en-US" sz="4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atura MT Script Capitals" pitchFamily="66" charset="0"/>
              </a:rPr>
              <a:t>Water Quality Management and Leakage Detection in Pipeline system</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atura MT Script Capitals" pitchFamily="66" charset="0"/>
            </a:endParaRPr>
          </a:p>
        </p:txBody>
      </p:sp>
      <p:sp>
        <p:nvSpPr>
          <p:cNvPr id="2" name="Rectangle 1"/>
          <p:cNvSpPr/>
          <p:nvPr/>
        </p:nvSpPr>
        <p:spPr>
          <a:xfrm>
            <a:off x="5486400" y="4724400"/>
            <a:ext cx="3200400" cy="1828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RMK ENGINEERING COLLEGE</a:t>
            </a:r>
          </a:p>
          <a:p>
            <a:pPr algn="ctr"/>
            <a:r>
              <a:rPr lang="en-GB" dirty="0" smtClean="0"/>
              <a:t>ECE </a:t>
            </a:r>
            <a:r>
              <a:rPr lang="en-GB" dirty="0" smtClean="0"/>
              <a:t>THIRD </a:t>
            </a:r>
            <a:r>
              <a:rPr lang="en-GB" dirty="0" smtClean="0"/>
              <a:t>YEAR</a:t>
            </a:r>
            <a:endParaRPr lang="en-GB" dirty="0" smtClean="0"/>
          </a:p>
          <a:p>
            <a:pPr algn="ctr"/>
            <a:r>
              <a:rPr lang="en-GB" dirty="0" smtClean="0"/>
              <a:t>N.PAVITHRA 111718106107</a:t>
            </a:r>
          </a:p>
          <a:p>
            <a:pPr algn="ctr"/>
            <a:r>
              <a:rPr lang="en-GB" dirty="0" smtClean="0"/>
              <a:t>P.PRIYADARSHINI 111718106118</a:t>
            </a:r>
          </a:p>
          <a:p>
            <a:pPr algn="ctr"/>
            <a:r>
              <a:rPr lang="en-GB" dirty="0" smtClean="0"/>
              <a:t>S.SAKTHI PRIYA 111718106133</a:t>
            </a:r>
            <a:endParaRPr lang="en-IN" dirty="0"/>
          </a:p>
        </p:txBody>
      </p:sp>
    </p:spTree>
    <p:extLst>
      <p:ext uri="{BB962C8B-B14F-4D97-AF65-F5344CB8AC3E}">
        <p14:creationId xmlns:p14="http://schemas.microsoft.com/office/powerpoint/2010/main" val="1772647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7030A0"/>
                </a:solidFill>
              </a:rPr>
              <a:t>ARDUINO AND LCD INTERFACE</a:t>
            </a:r>
            <a:endParaRPr lang="en-IN" b="1" dirty="0">
              <a:solidFill>
                <a:srgbClr val="7030A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6742" b="17503"/>
          <a:stretch/>
        </p:blipFill>
        <p:spPr>
          <a:xfrm>
            <a:off x="2819400" y="1143000"/>
            <a:ext cx="6172200" cy="4678362"/>
          </a:xfrm>
        </p:spPr>
      </p:pic>
      <p:graphicFrame>
        <p:nvGraphicFramePr>
          <p:cNvPr id="5" name="Table 4"/>
          <p:cNvGraphicFramePr>
            <a:graphicFrameLocks noGrp="1"/>
          </p:cNvGraphicFramePr>
          <p:nvPr>
            <p:extLst>
              <p:ext uri="{D42A27DB-BD31-4B8C-83A1-F6EECF244321}">
                <p14:modId xmlns:p14="http://schemas.microsoft.com/office/powerpoint/2010/main" val="655148091"/>
              </p:ext>
            </p:extLst>
          </p:nvPr>
        </p:nvGraphicFramePr>
        <p:xfrm>
          <a:off x="457200" y="3200400"/>
          <a:ext cx="2514600" cy="3200400"/>
        </p:xfrm>
        <a:graphic>
          <a:graphicData uri="http://schemas.openxmlformats.org/drawingml/2006/table">
            <a:tbl>
              <a:tblPr firstRow="1" bandRow="1">
                <a:tableStyleId>{8FD4443E-F989-4FC4-A0C8-D5A2AF1F390B}</a:tableStyleId>
              </a:tblPr>
              <a:tblGrid>
                <a:gridCol w="1257300"/>
                <a:gridCol w="1257300"/>
              </a:tblGrid>
              <a:tr h="327660">
                <a:tc>
                  <a:txBody>
                    <a:bodyPr/>
                    <a:lstStyle/>
                    <a:p>
                      <a:pPr algn="ctr"/>
                      <a:r>
                        <a:rPr lang="en-GB" dirty="0" smtClean="0"/>
                        <a:t>LCD</a:t>
                      </a:r>
                      <a:endParaRPr lang="en-IN" dirty="0"/>
                    </a:p>
                  </a:txBody>
                  <a:tcPr anchor="ctr"/>
                </a:tc>
                <a:tc>
                  <a:txBody>
                    <a:bodyPr/>
                    <a:lstStyle/>
                    <a:p>
                      <a:pPr algn="ctr"/>
                      <a:r>
                        <a:rPr lang="en-GB" dirty="0" smtClean="0"/>
                        <a:t>ARDUINOUNO</a:t>
                      </a:r>
                      <a:endParaRPr lang="en-IN" dirty="0"/>
                    </a:p>
                  </a:txBody>
                  <a:tcPr anchor="ctr"/>
                </a:tc>
              </a:tr>
              <a:tr h="327660">
                <a:tc>
                  <a:txBody>
                    <a:bodyPr/>
                    <a:lstStyle/>
                    <a:p>
                      <a:pPr algn="ctr"/>
                      <a:r>
                        <a:rPr lang="en-GB" dirty="0" smtClean="0"/>
                        <a:t>D4</a:t>
                      </a:r>
                      <a:endParaRPr lang="en-IN" dirty="0"/>
                    </a:p>
                  </a:txBody>
                  <a:tcPr anchor="ctr"/>
                </a:tc>
                <a:tc>
                  <a:txBody>
                    <a:bodyPr/>
                    <a:lstStyle/>
                    <a:p>
                      <a:pPr algn="ctr"/>
                      <a:r>
                        <a:rPr lang="en-GB" dirty="0" smtClean="0"/>
                        <a:t>6</a:t>
                      </a:r>
                      <a:endParaRPr lang="en-IN" dirty="0"/>
                    </a:p>
                  </a:txBody>
                  <a:tcPr anchor="ctr"/>
                </a:tc>
              </a:tr>
              <a:tr h="327660">
                <a:tc>
                  <a:txBody>
                    <a:bodyPr/>
                    <a:lstStyle/>
                    <a:p>
                      <a:pPr algn="ctr"/>
                      <a:r>
                        <a:rPr lang="en-GB" dirty="0" smtClean="0"/>
                        <a:t>D5</a:t>
                      </a:r>
                      <a:endParaRPr lang="en-IN" dirty="0"/>
                    </a:p>
                  </a:txBody>
                  <a:tcPr anchor="ctr"/>
                </a:tc>
                <a:tc>
                  <a:txBody>
                    <a:bodyPr/>
                    <a:lstStyle/>
                    <a:p>
                      <a:pPr algn="ctr"/>
                      <a:r>
                        <a:rPr lang="en-GB" dirty="0" smtClean="0"/>
                        <a:t>5</a:t>
                      </a:r>
                      <a:endParaRPr lang="en-IN" dirty="0"/>
                    </a:p>
                  </a:txBody>
                  <a:tcPr anchor="ctr"/>
                </a:tc>
              </a:tr>
              <a:tr h="327660">
                <a:tc>
                  <a:txBody>
                    <a:bodyPr/>
                    <a:lstStyle/>
                    <a:p>
                      <a:pPr algn="ctr"/>
                      <a:r>
                        <a:rPr lang="en-GB" dirty="0" smtClean="0"/>
                        <a:t>D6</a:t>
                      </a:r>
                      <a:endParaRPr lang="en-IN" dirty="0"/>
                    </a:p>
                  </a:txBody>
                  <a:tcPr anchor="ctr"/>
                </a:tc>
                <a:tc>
                  <a:txBody>
                    <a:bodyPr/>
                    <a:lstStyle/>
                    <a:p>
                      <a:pPr algn="ctr"/>
                      <a:r>
                        <a:rPr lang="en-GB" dirty="0" smtClean="0"/>
                        <a:t>4</a:t>
                      </a:r>
                      <a:endParaRPr lang="en-IN" dirty="0"/>
                    </a:p>
                  </a:txBody>
                  <a:tcPr anchor="ctr"/>
                </a:tc>
              </a:tr>
              <a:tr h="327660">
                <a:tc>
                  <a:txBody>
                    <a:bodyPr/>
                    <a:lstStyle/>
                    <a:p>
                      <a:pPr algn="ctr"/>
                      <a:r>
                        <a:rPr lang="en-GB" dirty="0" smtClean="0"/>
                        <a:t>D7</a:t>
                      </a:r>
                      <a:endParaRPr lang="en-IN" dirty="0"/>
                    </a:p>
                  </a:txBody>
                  <a:tcPr anchor="ctr"/>
                </a:tc>
                <a:tc>
                  <a:txBody>
                    <a:bodyPr/>
                    <a:lstStyle/>
                    <a:p>
                      <a:pPr algn="ctr"/>
                      <a:r>
                        <a:rPr lang="en-GB" dirty="0" smtClean="0"/>
                        <a:t>3</a:t>
                      </a:r>
                      <a:endParaRPr lang="en-IN" dirty="0"/>
                    </a:p>
                  </a:txBody>
                  <a:tcPr anchor="ctr"/>
                </a:tc>
              </a:tr>
              <a:tr h="327660">
                <a:tc>
                  <a:txBody>
                    <a:bodyPr/>
                    <a:lstStyle/>
                    <a:p>
                      <a:pPr algn="ctr"/>
                      <a:r>
                        <a:rPr lang="en-GB" dirty="0" smtClean="0"/>
                        <a:t>RS</a:t>
                      </a:r>
                      <a:endParaRPr lang="en-IN" dirty="0"/>
                    </a:p>
                  </a:txBody>
                  <a:tcPr anchor="ctr"/>
                </a:tc>
                <a:tc>
                  <a:txBody>
                    <a:bodyPr/>
                    <a:lstStyle/>
                    <a:p>
                      <a:pPr algn="ctr"/>
                      <a:r>
                        <a:rPr lang="en-GB" dirty="0" smtClean="0"/>
                        <a:t>12</a:t>
                      </a:r>
                      <a:endParaRPr lang="en-IN" dirty="0"/>
                    </a:p>
                  </a:txBody>
                  <a:tcPr anchor="ctr"/>
                </a:tc>
              </a:tr>
              <a:tr h="327660">
                <a:tc>
                  <a:txBody>
                    <a:bodyPr/>
                    <a:lstStyle/>
                    <a:p>
                      <a:pPr algn="ctr"/>
                      <a:r>
                        <a:rPr lang="en-GB" dirty="0" smtClean="0"/>
                        <a:t>RW</a:t>
                      </a:r>
                      <a:endParaRPr lang="en-IN" dirty="0"/>
                    </a:p>
                  </a:txBody>
                  <a:tcPr anchor="ctr"/>
                </a:tc>
                <a:tc>
                  <a:txBody>
                    <a:bodyPr/>
                    <a:lstStyle/>
                    <a:p>
                      <a:pPr algn="ctr"/>
                      <a:r>
                        <a:rPr lang="en-GB" dirty="0" smtClean="0"/>
                        <a:t>G</a:t>
                      </a:r>
                      <a:endParaRPr lang="en-IN" dirty="0"/>
                    </a:p>
                  </a:txBody>
                  <a:tcPr anchor="ctr"/>
                </a:tc>
              </a:tr>
              <a:tr h="327660">
                <a:tc>
                  <a:txBody>
                    <a:bodyPr/>
                    <a:lstStyle/>
                    <a:p>
                      <a:pPr algn="ctr"/>
                      <a:r>
                        <a:rPr lang="en-GB" dirty="0" smtClean="0"/>
                        <a:t>E</a:t>
                      </a:r>
                      <a:endParaRPr lang="en-IN" dirty="0"/>
                    </a:p>
                  </a:txBody>
                  <a:tcPr anchor="ctr"/>
                </a:tc>
                <a:tc>
                  <a:txBody>
                    <a:bodyPr/>
                    <a:lstStyle/>
                    <a:p>
                      <a:pPr algn="ctr"/>
                      <a:r>
                        <a:rPr lang="en-GB" dirty="0" smtClean="0"/>
                        <a:t>11</a:t>
                      </a:r>
                      <a:endParaRPr lang="en-IN" dirty="0"/>
                    </a:p>
                  </a:txBody>
                  <a:tcPr anchor="ctr"/>
                </a:tc>
              </a:tr>
            </a:tbl>
          </a:graphicData>
        </a:graphic>
      </p:graphicFrame>
    </p:spTree>
    <p:extLst>
      <p:ext uri="{BB962C8B-B14F-4D97-AF65-F5344CB8AC3E}">
        <p14:creationId xmlns:p14="http://schemas.microsoft.com/office/powerpoint/2010/main" val="228245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7030A0"/>
                </a:solidFill>
              </a:rPr>
              <a:t>ARDUINO AND FLOW SENSOR</a:t>
            </a:r>
            <a:endParaRPr lang="en-IN" b="1"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graphicFrame>
        <p:nvGraphicFramePr>
          <p:cNvPr id="5" name="Table 4"/>
          <p:cNvGraphicFramePr>
            <a:graphicFrameLocks noGrp="1"/>
          </p:cNvGraphicFramePr>
          <p:nvPr>
            <p:extLst>
              <p:ext uri="{D42A27DB-BD31-4B8C-83A1-F6EECF244321}">
                <p14:modId xmlns:p14="http://schemas.microsoft.com/office/powerpoint/2010/main" val="1158635695"/>
              </p:ext>
            </p:extLst>
          </p:nvPr>
        </p:nvGraphicFramePr>
        <p:xfrm>
          <a:off x="3276600" y="4384490"/>
          <a:ext cx="2971800" cy="1943100"/>
        </p:xfrm>
        <a:graphic>
          <a:graphicData uri="http://schemas.openxmlformats.org/drawingml/2006/table">
            <a:tbl>
              <a:tblPr firstRow="1" bandRow="1">
                <a:tableStyleId>{37CE84F3-28C3-443E-9E96-99CF82512B78}</a:tableStyleId>
              </a:tblPr>
              <a:tblGrid>
                <a:gridCol w="1485900"/>
                <a:gridCol w="1485900"/>
              </a:tblGrid>
              <a:tr h="434340">
                <a:tc>
                  <a:txBody>
                    <a:bodyPr/>
                    <a:lstStyle/>
                    <a:p>
                      <a:pPr algn="ctr"/>
                      <a:r>
                        <a:rPr lang="en-GB" dirty="0" smtClean="0"/>
                        <a:t>FLOW SENSOR</a:t>
                      </a:r>
                      <a:endParaRPr lang="en-IN" dirty="0"/>
                    </a:p>
                  </a:txBody>
                  <a:tcPr anchor="ctr"/>
                </a:tc>
                <a:tc>
                  <a:txBody>
                    <a:bodyPr/>
                    <a:lstStyle/>
                    <a:p>
                      <a:pPr algn="ctr"/>
                      <a:r>
                        <a:rPr lang="en-GB" dirty="0" smtClean="0"/>
                        <a:t>ARDUINO </a:t>
                      </a:r>
                    </a:p>
                    <a:p>
                      <a:pPr algn="ctr"/>
                      <a:r>
                        <a:rPr lang="en-GB" dirty="0" smtClean="0"/>
                        <a:t>UNO</a:t>
                      </a:r>
                      <a:endParaRPr lang="en-IN" dirty="0"/>
                    </a:p>
                  </a:txBody>
                  <a:tcPr anchor="ctr"/>
                </a:tc>
              </a:tr>
              <a:tr h="434340">
                <a:tc>
                  <a:txBody>
                    <a:bodyPr/>
                    <a:lstStyle/>
                    <a:p>
                      <a:pPr algn="ctr"/>
                      <a:r>
                        <a:rPr lang="en-GB" dirty="0" smtClean="0"/>
                        <a:t>GROUND</a:t>
                      </a:r>
                      <a:endParaRPr lang="en-IN" dirty="0"/>
                    </a:p>
                  </a:txBody>
                  <a:tcPr anchor="ctr"/>
                </a:tc>
                <a:tc>
                  <a:txBody>
                    <a:bodyPr/>
                    <a:lstStyle/>
                    <a:p>
                      <a:pPr algn="ctr"/>
                      <a:r>
                        <a:rPr lang="en-GB" dirty="0" smtClean="0"/>
                        <a:t>GND</a:t>
                      </a:r>
                      <a:endParaRPr lang="en-IN" dirty="0"/>
                    </a:p>
                  </a:txBody>
                  <a:tcPr anchor="ctr"/>
                </a:tc>
              </a:tr>
              <a:tr h="434340">
                <a:tc>
                  <a:txBody>
                    <a:bodyPr/>
                    <a:lstStyle/>
                    <a:p>
                      <a:pPr algn="ctr"/>
                      <a:r>
                        <a:rPr lang="en-GB" dirty="0" smtClean="0"/>
                        <a:t>SUPPLY</a:t>
                      </a:r>
                      <a:endParaRPr lang="en-IN" dirty="0"/>
                    </a:p>
                  </a:txBody>
                  <a:tcPr anchor="ctr"/>
                </a:tc>
                <a:tc>
                  <a:txBody>
                    <a:bodyPr/>
                    <a:lstStyle/>
                    <a:p>
                      <a:pPr algn="ctr"/>
                      <a:r>
                        <a:rPr lang="en-GB" dirty="0" smtClean="0"/>
                        <a:t>+5V VCC</a:t>
                      </a:r>
                      <a:endParaRPr lang="en-IN" dirty="0"/>
                    </a:p>
                  </a:txBody>
                  <a:tcPr anchor="ctr"/>
                </a:tc>
              </a:tr>
              <a:tr h="434340">
                <a:tc>
                  <a:txBody>
                    <a:bodyPr/>
                    <a:lstStyle/>
                    <a:p>
                      <a:pPr algn="ctr"/>
                      <a:r>
                        <a:rPr lang="en-GB" dirty="0" smtClean="0"/>
                        <a:t>SIGNAL</a:t>
                      </a:r>
                      <a:endParaRPr lang="en-IN" dirty="0"/>
                    </a:p>
                  </a:txBody>
                  <a:tcPr anchor="ctr"/>
                </a:tc>
                <a:tc>
                  <a:txBody>
                    <a:bodyPr/>
                    <a:lstStyle/>
                    <a:p>
                      <a:pPr algn="ctr"/>
                      <a:r>
                        <a:rPr lang="en-GB" dirty="0" smtClean="0"/>
                        <a:t>2</a:t>
                      </a:r>
                      <a:endParaRPr lang="en-IN" dirty="0"/>
                    </a:p>
                  </a:txBody>
                  <a:tcPr anchor="ctr"/>
                </a:tc>
              </a:tr>
            </a:tbl>
          </a:graphicData>
        </a:graphic>
      </p:graphicFrame>
    </p:spTree>
    <p:extLst>
      <p:ext uri="{BB962C8B-B14F-4D97-AF65-F5344CB8AC3E}">
        <p14:creationId xmlns:p14="http://schemas.microsoft.com/office/powerpoint/2010/main" val="3524865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7030A0"/>
                </a:solidFill>
              </a:rPr>
              <a:t>ARDUINO AND PH SENSOR</a:t>
            </a:r>
            <a:endParaRPr lang="en-IN" b="1" dirty="0">
              <a:solidFill>
                <a:srgbClr val="7030A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4221519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dirty="0" smtClean="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rPr>
              <a:t>COST </a:t>
            </a:r>
            <a:endParaRPr lang="en-IN" sz="5400" b="1" dirty="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0623265"/>
              </p:ext>
            </p:extLst>
          </p:nvPr>
        </p:nvGraphicFramePr>
        <p:xfrm>
          <a:off x="457200" y="1600200"/>
          <a:ext cx="8229600" cy="2895600"/>
        </p:xfrm>
        <a:graphic>
          <a:graphicData uri="http://schemas.openxmlformats.org/drawingml/2006/table">
            <a:tbl>
              <a:tblPr firstRow="1" bandRow="1">
                <a:tableStyleId>{AF606853-7671-496A-8E4F-DF71F8EC918B}</a:tableStyleId>
              </a:tblPr>
              <a:tblGrid>
                <a:gridCol w="4114800"/>
                <a:gridCol w="4114800"/>
              </a:tblGrid>
              <a:tr h="579120">
                <a:tc>
                  <a:txBody>
                    <a:bodyPr/>
                    <a:lstStyle/>
                    <a:p>
                      <a:pPr algn="ctr"/>
                      <a:r>
                        <a:rPr lang="en-GB" dirty="0" smtClean="0"/>
                        <a:t>COMPONENTS</a:t>
                      </a:r>
                      <a:endParaRPr lang="en-IN" dirty="0"/>
                    </a:p>
                  </a:txBody>
                  <a:tcPr anchor="ctr"/>
                </a:tc>
                <a:tc>
                  <a:txBody>
                    <a:bodyPr/>
                    <a:lstStyle/>
                    <a:p>
                      <a:pPr algn="ctr"/>
                      <a:r>
                        <a:rPr lang="en-GB" dirty="0" smtClean="0"/>
                        <a:t>COST</a:t>
                      </a:r>
                      <a:endParaRPr lang="en-IN" dirty="0"/>
                    </a:p>
                  </a:txBody>
                  <a:tcPr anchor="ctr"/>
                </a:tc>
              </a:tr>
              <a:tr h="579120">
                <a:tc>
                  <a:txBody>
                    <a:bodyPr/>
                    <a:lstStyle/>
                    <a:p>
                      <a:pPr algn="ctr"/>
                      <a:r>
                        <a:rPr lang="en-GB" dirty="0" smtClean="0"/>
                        <a:t>ARDUINO UNO</a:t>
                      </a:r>
                      <a:endParaRPr lang="en-IN" dirty="0"/>
                    </a:p>
                  </a:txBody>
                  <a:tcPr anchor="ctr"/>
                </a:tc>
                <a:tc>
                  <a:txBody>
                    <a:bodyPr/>
                    <a:lstStyle/>
                    <a:p>
                      <a:pPr algn="ctr"/>
                      <a:r>
                        <a:rPr lang="en-GB" dirty="0" smtClean="0"/>
                        <a:t>Rs. 500</a:t>
                      </a:r>
                      <a:endParaRPr lang="en-IN" dirty="0"/>
                    </a:p>
                  </a:txBody>
                  <a:tcPr anchor="ctr"/>
                </a:tc>
              </a:tr>
              <a:tr h="579120">
                <a:tc>
                  <a:txBody>
                    <a:bodyPr/>
                    <a:lstStyle/>
                    <a:p>
                      <a:pPr algn="ctr"/>
                      <a:r>
                        <a:rPr lang="en-GB" dirty="0" smtClean="0"/>
                        <a:t>PH SENSOR</a:t>
                      </a:r>
                      <a:endParaRPr lang="en-IN" dirty="0"/>
                    </a:p>
                  </a:txBody>
                  <a:tcPr anchor="ctr"/>
                </a:tc>
                <a:tc>
                  <a:txBody>
                    <a:bodyPr/>
                    <a:lstStyle/>
                    <a:p>
                      <a:pPr algn="ctr"/>
                      <a:r>
                        <a:rPr lang="en-GB" dirty="0" smtClean="0"/>
                        <a:t> Rs. 1200</a:t>
                      </a:r>
                      <a:endParaRPr lang="en-IN" dirty="0"/>
                    </a:p>
                  </a:txBody>
                  <a:tcPr anchor="ctr"/>
                </a:tc>
              </a:tr>
              <a:tr h="579120">
                <a:tc>
                  <a:txBody>
                    <a:bodyPr/>
                    <a:lstStyle/>
                    <a:p>
                      <a:pPr algn="ctr"/>
                      <a:r>
                        <a:rPr lang="en-GB" dirty="0" smtClean="0"/>
                        <a:t>FLOW SENSOR</a:t>
                      </a:r>
                      <a:endParaRPr lang="en-IN" dirty="0"/>
                    </a:p>
                  </a:txBody>
                  <a:tcPr anchor="ctr"/>
                </a:tc>
                <a:tc>
                  <a:txBody>
                    <a:bodyPr/>
                    <a:lstStyle/>
                    <a:p>
                      <a:pPr algn="ctr"/>
                      <a:r>
                        <a:rPr lang="en-GB" dirty="0" smtClean="0"/>
                        <a:t>Rs. 300</a:t>
                      </a:r>
                      <a:endParaRPr lang="en-IN" dirty="0"/>
                    </a:p>
                  </a:txBody>
                  <a:tcPr anchor="ctr"/>
                </a:tc>
              </a:tr>
              <a:tr h="579120">
                <a:tc>
                  <a:txBody>
                    <a:bodyPr/>
                    <a:lstStyle/>
                    <a:p>
                      <a:pPr algn="ctr"/>
                      <a:r>
                        <a:rPr lang="en-GB" dirty="0" smtClean="0"/>
                        <a:t>LCD</a:t>
                      </a:r>
                      <a:endParaRPr lang="en-IN" dirty="0"/>
                    </a:p>
                  </a:txBody>
                  <a:tcPr anchor="ctr"/>
                </a:tc>
                <a:tc>
                  <a:txBody>
                    <a:bodyPr/>
                    <a:lstStyle/>
                    <a:p>
                      <a:pPr algn="ctr"/>
                      <a:r>
                        <a:rPr lang="en-GB" dirty="0" smtClean="0"/>
                        <a:t>Rs.300</a:t>
                      </a:r>
                      <a:endParaRPr lang="en-IN" dirty="0"/>
                    </a:p>
                  </a:txBody>
                  <a:tcPr anchor="ctr"/>
                </a:tc>
              </a:tr>
            </a:tbl>
          </a:graphicData>
        </a:graphic>
      </p:graphicFrame>
      <p:sp>
        <p:nvSpPr>
          <p:cNvPr id="5" name="Rectangle 4"/>
          <p:cNvSpPr/>
          <p:nvPr/>
        </p:nvSpPr>
        <p:spPr>
          <a:xfrm>
            <a:off x="457200" y="4800600"/>
            <a:ext cx="8229600" cy="1752600"/>
          </a:xfrm>
          <a:prstGeom prst="rect">
            <a:avLst/>
          </a:prstGeom>
          <a:solidFill>
            <a:srgbClr val="3AF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r>
              <a:rPr lang="en-GB" sz="2000" dirty="0" smtClean="0">
                <a:solidFill>
                  <a:schemeClr val="tx1"/>
                </a:solidFill>
              </a:rPr>
              <a:t>EFFECIENCY</a:t>
            </a:r>
          </a:p>
          <a:p>
            <a:endParaRPr lang="en-GB" sz="2000" dirty="0" smtClean="0">
              <a:solidFill>
                <a:schemeClr val="tx1"/>
              </a:solidFill>
            </a:endParaRPr>
          </a:p>
          <a:p>
            <a:pPr marL="342900" indent="-342900">
              <a:buAutoNum type="arabicPeriod"/>
            </a:pPr>
            <a:r>
              <a:rPr lang="en-GB" sz="2000" dirty="0" smtClean="0">
                <a:solidFill>
                  <a:schemeClr val="tx1"/>
                </a:solidFill>
              </a:rPr>
              <a:t>This is a cost effective project.</a:t>
            </a:r>
          </a:p>
          <a:p>
            <a:pPr marL="342900" indent="-342900">
              <a:buAutoNum type="arabicPeriod"/>
            </a:pPr>
            <a:r>
              <a:rPr lang="en-GB" sz="2000" dirty="0" smtClean="0">
                <a:solidFill>
                  <a:schemeClr val="tx1"/>
                </a:solidFill>
              </a:rPr>
              <a:t>Can be used in both domestic and industrial purpose.</a:t>
            </a:r>
          </a:p>
          <a:p>
            <a:pPr marL="342900" indent="-342900">
              <a:buAutoNum type="arabicPeriod"/>
            </a:pPr>
            <a:endParaRPr lang="en-GB" sz="2000" dirty="0" smtClean="0">
              <a:solidFill>
                <a:schemeClr val="tx1"/>
              </a:solidFill>
            </a:endParaRPr>
          </a:p>
          <a:p>
            <a:endParaRPr lang="en-GB" dirty="0" smtClean="0"/>
          </a:p>
          <a:p>
            <a:pPr marL="342900" indent="-342900" algn="ctr">
              <a:buAutoNum type="arabicPeriod"/>
            </a:pPr>
            <a:endParaRPr lang="en-IN" dirty="0"/>
          </a:p>
        </p:txBody>
      </p:sp>
    </p:spTree>
    <p:extLst>
      <p:ext uri="{BB962C8B-B14F-4D97-AF65-F5344CB8AC3E}">
        <p14:creationId xmlns:p14="http://schemas.microsoft.com/office/powerpoint/2010/main" val="2495609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smtClean="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rPr>
              <a:t>FUTURE WORK SCOPE</a:t>
            </a:r>
            <a:endParaRPr lang="en-IN" sz="4800" b="1" dirty="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endParaRPr>
          </a:p>
        </p:txBody>
      </p:sp>
      <p:sp>
        <p:nvSpPr>
          <p:cNvPr id="3" name="Content Placeholder 2"/>
          <p:cNvSpPr>
            <a:spLocks noGrp="1"/>
          </p:cNvSpPr>
          <p:nvPr>
            <p:ph idx="1"/>
          </p:nvPr>
        </p:nvSpPr>
        <p:spPr>
          <a:solidFill>
            <a:srgbClr val="92D050"/>
          </a:solidFill>
        </p:spPr>
        <p:txBody>
          <a:bodyPr>
            <a:normAutofit fontScale="92500"/>
          </a:bodyPr>
          <a:lstStyle/>
          <a:p>
            <a:r>
              <a:rPr lang="en-GB" sz="2400" dirty="0" smtClean="0"/>
              <a:t>This </a:t>
            </a:r>
            <a:r>
              <a:rPr lang="en-GB" sz="2400" dirty="0"/>
              <a:t>project can be extended into efficient water management system in local area.</a:t>
            </a:r>
          </a:p>
          <a:p>
            <a:r>
              <a:rPr lang="en-GB" sz="2400" dirty="0"/>
              <a:t>A motor will be attached to the water pipe and it will control water flow, thus helps in reducing water consumption.</a:t>
            </a:r>
          </a:p>
          <a:p>
            <a:r>
              <a:rPr lang="en-GB" sz="2400" dirty="0"/>
              <a:t>In future additional budget is required for further improvement in overall system</a:t>
            </a:r>
            <a:r>
              <a:rPr lang="en-GB" sz="2400" dirty="0" smtClean="0"/>
              <a:t>.</a:t>
            </a:r>
          </a:p>
          <a:p>
            <a:r>
              <a:rPr lang="en-GB" sz="2400" dirty="0"/>
              <a:t>W</a:t>
            </a:r>
            <a:r>
              <a:rPr lang="en-GB" sz="2400" dirty="0" smtClean="0"/>
              <a:t>e can also work on making mobile application for remote water monitoring which user can install and download on their device and can get real time notifications.</a:t>
            </a:r>
          </a:p>
          <a:p>
            <a:r>
              <a:rPr lang="en-GB" sz="2400" dirty="0" smtClean="0"/>
              <a:t>In future instead of this flow sensor which was used and has the capacity of measuring 30ml litters of water, we would make another model which will measure 60 mile litters of water accurately.  </a:t>
            </a:r>
          </a:p>
          <a:p>
            <a:endParaRPr lang="en-IN" dirty="0"/>
          </a:p>
        </p:txBody>
      </p:sp>
    </p:spTree>
    <p:extLst>
      <p:ext uri="{BB962C8B-B14F-4D97-AF65-F5344CB8AC3E}">
        <p14:creationId xmlns:p14="http://schemas.microsoft.com/office/powerpoint/2010/main" val="2593123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CONCLUSION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57200" y="1524000"/>
            <a:ext cx="8229600" cy="4602163"/>
          </a:xfrm>
        </p:spPr>
        <p:txBody>
          <a:bodyPr>
            <a:normAutofit/>
          </a:bodyPr>
          <a:lstStyle/>
          <a:p>
            <a:r>
              <a:rPr lang="en-US" sz="2800" dirty="0" smtClean="0">
                <a:latin typeface="Footlight MT Light" pitchFamily="18" charset="0"/>
              </a:rPr>
              <a:t>This project presents a simple and efficient solution to one of the major problems currently–water crisis.</a:t>
            </a:r>
          </a:p>
          <a:p>
            <a:r>
              <a:rPr lang="en-US" sz="2800" dirty="0" smtClean="0">
                <a:latin typeface="Footlight MT Light" pitchFamily="18" charset="0"/>
              </a:rPr>
              <a:t>Detection of leakages in underground pipeline systems is difficult, this makes the problem easier to rectify.</a:t>
            </a:r>
          </a:p>
          <a:p>
            <a:pPr marL="0" indent="0">
              <a:buNone/>
            </a:pPr>
            <a:endParaRPr lang="en-US" sz="2800" dirty="0">
              <a:latin typeface="Footlight MT Light" pitchFamily="18" charset="0"/>
            </a:endParaRPr>
          </a:p>
        </p:txBody>
      </p:sp>
      <p:sp>
        <p:nvSpPr>
          <p:cNvPr id="4" name="Oval 3"/>
          <p:cNvSpPr/>
          <p:nvPr/>
        </p:nvSpPr>
        <p:spPr>
          <a:xfrm>
            <a:off x="838200" y="4007796"/>
            <a:ext cx="2438400" cy="21336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324600" y="4495800"/>
            <a:ext cx="2209800" cy="2012004"/>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28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300" dirty="0" smtClean="0">
                <a:latin typeface="Footlight MT Light" pitchFamily="18" charset="0"/>
                <a:cs typeface="Arial" pitchFamily="34" charset="0"/>
              </a:rPr>
              <a:t>Introduction</a:t>
            </a:r>
            <a:endParaRPr lang="en-US" b="1" spc="300" dirty="0">
              <a:latin typeface="Footlight MT Light" pitchFamily="18" charset="0"/>
              <a:cs typeface="Arial" pitchFamily="34" charset="0"/>
            </a:endParaRPr>
          </a:p>
        </p:txBody>
      </p:sp>
      <p:sp>
        <p:nvSpPr>
          <p:cNvPr id="3" name="Content Placeholder 2"/>
          <p:cNvSpPr>
            <a:spLocks noGrp="1"/>
          </p:cNvSpPr>
          <p:nvPr>
            <p:ph idx="1"/>
          </p:nvPr>
        </p:nvSpPr>
        <p:spPr/>
        <p:txBody>
          <a:bodyPr/>
          <a:lstStyle/>
          <a:p>
            <a:r>
              <a:rPr lang="en-US" dirty="0" smtClean="0">
                <a:latin typeface="Sylfaen" pitchFamily="18" charset="0"/>
              </a:rPr>
              <a:t>This project aims to create a simple and efficient method of water leakage detection and quality management in pipeline systems.</a:t>
            </a:r>
          </a:p>
          <a:p>
            <a:r>
              <a:rPr lang="en-US" dirty="0" smtClean="0">
                <a:latin typeface="Sylfaen" pitchFamily="18" charset="0"/>
              </a:rPr>
              <a:t>The quality management system encompasses of checking the pH, turbidity, temperature.</a:t>
            </a:r>
          </a:p>
          <a:p>
            <a:r>
              <a:rPr lang="en-US" dirty="0" smtClean="0">
                <a:latin typeface="Sylfaen" pitchFamily="18" charset="0"/>
              </a:rPr>
              <a:t>Leakage detection is done using a water flow sensor.</a:t>
            </a:r>
            <a:endParaRPr lang="en-US" dirty="0">
              <a:latin typeface="Sylfaen" pitchFamily="18" charset="0"/>
            </a:endParaRPr>
          </a:p>
        </p:txBody>
      </p:sp>
      <p:sp>
        <p:nvSpPr>
          <p:cNvPr id="4" name="Oval 3"/>
          <p:cNvSpPr/>
          <p:nvPr/>
        </p:nvSpPr>
        <p:spPr>
          <a:xfrm>
            <a:off x="914400" y="76200"/>
            <a:ext cx="1600200" cy="1524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729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457200" y="274638"/>
            <a:ext cx="8229600" cy="1096962"/>
          </a:xfrm>
        </p:spPr>
        <p:txBody>
          <a:bodyPr>
            <a:normAutofit/>
          </a:bodyPr>
          <a:lstStyle/>
          <a:p>
            <a:r>
              <a:rPr lang="en-US" b="1"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COMPONENTS</a:t>
            </a:r>
            <a:endParaRPr lang="en-US" dirty="0"/>
          </a:p>
        </p:txBody>
      </p:sp>
      <p:sp>
        <p:nvSpPr>
          <p:cNvPr id="18" name="Content Placeholder 17"/>
          <p:cNvSpPr>
            <a:spLocks noGrp="1"/>
          </p:cNvSpPr>
          <p:nvPr>
            <p:ph idx="1"/>
          </p:nvPr>
        </p:nvSpPr>
        <p:spPr/>
        <p:txBody>
          <a:bodyPr>
            <a:normAutofit/>
          </a:bodyPr>
          <a:lstStyle/>
          <a:p>
            <a:r>
              <a:rPr lang="en-US" sz="2800" dirty="0" err="1" smtClean="0">
                <a:latin typeface="Sylfaen" pitchFamily="18" charset="0"/>
              </a:rPr>
              <a:t>Arduino</a:t>
            </a:r>
            <a:r>
              <a:rPr lang="en-US" sz="2800" dirty="0" smtClean="0">
                <a:latin typeface="Sylfaen" pitchFamily="18" charset="0"/>
              </a:rPr>
              <a:t> Uno</a:t>
            </a:r>
          </a:p>
          <a:p>
            <a:r>
              <a:rPr lang="en-US" sz="2800" dirty="0" smtClean="0">
                <a:latin typeface="Sylfaen" pitchFamily="18" charset="0"/>
              </a:rPr>
              <a:t>pH sensor (E-201 PH) </a:t>
            </a:r>
          </a:p>
          <a:p>
            <a:r>
              <a:rPr lang="en-US" sz="2800" dirty="0" smtClean="0">
                <a:latin typeface="Sylfaen" pitchFamily="18" charset="0"/>
              </a:rPr>
              <a:t>Water flow sensor</a:t>
            </a:r>
          </a:p>
          <a:p>
            <a:r>
              <a:rPr lang="en-US" sz="2800" dirty="0" smtClean="0">
                <a:latin typeface="Sylfaen" pitchFamily="18" charset="0"/>
              </a:rPr>
              <a:t>16x2 LCD display</a:t>
            </a:r>
          </a:p>
        </p:txBody>
      </p:sp>
      <p:sp>
        <p:nvSpPr>
          <p:cNvPr id="19" name="Rectangle 18"/>
          <p:cNvSpPr/>
          <p:nvPr/>
        </p:nvSpPr>
        <p:spPr>
          <a:xfrm>
            <a:off x="4479634" y="2967335"/>
            <a:ext cx="184731" cy="923330"/>
          </a:xfrm>
          <a:prstGeom prst="rect">
            <a:avLst/>
          </a:prstGeom>
          <a:noFill/>
        </p:spPr>
        <p:txBody>
          <a:bodyPr wrap="none" lIns="91440" tIns="45720" rIns="91440" bIns="45720">
            <a:spAutoFit/>
          </a:bodyPr>
          <a:lstStyle/>
          <a:p>
            <a:pPr algn="ct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464" y="1524000"/>
            <a:ext cx="28590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505200"/>
            <a:ext cx="2414587"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844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7030A0"/>
                </a:solidFill>
              </a:rPr>
              <a:t>ARDUINO UNO</a:t>
            </a:r>
            <a:endParaRPr lang="en-IN" b="1" dirty="0">
              <a:solidFill>
                <a:srgbClr val="7030A0"/>
              </a:solidFill>
            </a:endParaRPr>
          </a:p>
        </p:txBody>
      </p:sp>
      <p:pic>
        <p:nvPicPr>
          <p:cNvPr id="4" name="Content Placeholder 3"/>
          <p:cNvPicPr>
            <a:picLocks noGrp="1" noChangeAspect="1"/>
          </p:cNvPicPr>
          <p:nvPr>
            <p:ph idx="1"/>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25288" y="1447259"/>
            <a:ext cx="6675712" cy="4496341"/>
          </a:xfrm>
        </p:spPr>
      </p:pic>
    </p:spTree>
    <p:extLst>
      <p:ext uri="{BB962C8B-B14F-4D97-AF65-F5344CB8AC3E}">
        <p14:creationId xmlns:p14="http://schemas.microsoft.com/office/powerpoint/2010/main" val="2645245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04800"/>
            <a:ext cx="4040188" cy="762000"/>
          </a:xfrm>
        </p:spPr>
        <p:txBody>
          <a:bodyPr>
            <a:normAutofit/>
          </a:bodyPr>
          <a:lstStyle/>
          <a:p>
            <a:pPr algn="ctr"/>
            <a:r>
              <a:rPr lang="en-GB" sz="3600" dirty="0" smtClean="0">
                <a:solidFill>
                  <a:srgbClr val="7030A0"/>
                </a:solidFill>
              </a:rPr>
              <a:t>16 X 2 LCD</a:t>
            </a:r>
            <a:endParaRPr lang="en-IN" sz="3600" dirty="0">
              <a:solidFill>
                <a:srgbClr val="7030A0"/>
              </a:solidFill>
            </a:endParaRP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rot="5400000">
            <a:off x="457200" y="2390740"/>
            <a:ext cx="4040188" cy="2640082"/>
          </a:xfrm>
        </p:spPr>
      </p:pic>
      <p:sp>
        <p:nvSpPr>
          <p:cNvPr id="5" name="Text Placeholder 4"/>
          <p:cNvSpPr>
            <a:spLocks noGrp="1"/>
          </p:cNvSpPr>
          <p:nvPr>
            <p:ph type="body" sz="quarter" idx="3"/>
          </p:nvPr>
        </p:nvSpPr>
        <p:spPr>
          <a:xfrm>
            <a:off x="4645025" y="304801"/>
            <a:ext cx="4041775" cy="762000"/>
          </a:xfrm>
        </p:spPr>
        <p:txBody>
          <a:bodyPr>
            <a:normAutofit/>
          </a:bodyPr>
          <a:lstStyle/>
          <a:p>
            <a:pPr algn="ctr"/>
            <a:r>
              <a:rPr lang="en-GB" sz="3200" dirty="0" smtClean="0">
                <a:solidFill>
                  <a:srgbClr val="7030A0"/>
                </a:solidFill>
              </a:rPr>
              <a:t>FLOW SENSOR</a:t>
            </a:r>
            <a:endParaRPr lang="en-IN" sz="3200" dirty="0">
              <a:solidFill>
                <a:srgbClr val="7030A0"/>
              </a:solidFill>
            </a:endParaRPr>
          </a:p>
        </p:txBody>
      </p:sp>
      <p:pic>
        <p:nvPicPr>
          <p:cNvPr id="8" name="Content Placeholder 7"/>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l="51312"/>
          <a:stretch/>
        </p:blipFill>
        <p:spPr>
          <a:xfrm>
            <a:off x="5248482" y="1371600"/>
            <a:ext cx="3275838" cy="3962400"/>
          </a:xfrm>
        </p:spPr>
      </p:pic>
    </p:spTree>
    <p:extLst>
      <p:ext uri="{BB962C8B-B14F-4D97-AF65-F5344CB8AC3E}">
        <p14:creationId xmlns:p14="http://schemas.microsoft.com/office/powerpoint/2010/main" val="3813871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7030A0"/>
                </a:solidFill>
              </a:rPr>
              <a:t>PH SENSOR </a:t>
            </a:r>
            <a:endParaRPr lang="en-IN" b="1" dirty="0">
              <a:solidFill>
                <a:srgbClr val="7030A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449268"/>
            <a:ext cx="4191000" cy="487680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3855" t="16811" r="17594" b="22669"/>
          <a:stretch/>
        </p:blipFill>
        <p:spPr>
          <a:xfrm>
            <a:off x="4572000" y="2057400"/>
            <a:ext cx="4191000" cy="2743201"/>
          </a:xfrm>
          <a:prstGeom prst="rect">
            <a:avLst/>
          </a:prstGeom>
        </p:spPr>
      </p:pic>
    </p:spTree>
    <p:extLst>
      <p:ext uri="{BB962C8B-B14F-4D97-AF65-F5344CB8AC3E}">
        <p14:creationId xmlns:p14="http://schemas.microsoft.com/office/powerpoint/2010/main" val="3430873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Working Principle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Flowchart: Alternate Process 2"/>
          <p:cNvSpPr/>
          <p:nvPr/>
        </p:nvSpPr>
        <p:spPr>
          <a:xfrm>
            <a:off x="3429000" y="1411319"/>
            <a:ext cx="1676400" cy="83820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05200" y="1498312"/>
            <a:ext cx="1524000" cy="584775"/>
          </a:xfrm>
          <a:prstGeom prst="rect">
            <a:avLst/>
          </a:prstGeom>
          <a:noFill/>
        </p:spPr>
        <p:txBody>
          <a:bodyPr wrap="square" rtlCol="0">
            <a:spAutoFit/>
          </a:bodyPr>
          <a:lstStyle/>
          <a:p>
            <a:pPr algn="ctr"/>
            <a:r>
              <a:rPr lang="en-US" sz="1600" dirty="0" smtClean="0">
                <a:latin typeface="Arial Black" pitchFamily="34" charset="0"/>
              </a:rPr>
              <a:t>WATER RESERVOIR</a:t>
            </a:r>
            <a:endParaRPr lang="en-US" sz="1600" dirty="0">
              <a:latin typeface="Arial Black" pitchFamily="34" charset="0"/>
            </a:endParaRPr>
          </a:p>
        </p:txBody>
      </p:sp>
      <p:cxnSp>
        <p:nvCxnSpPr>
          <p:cNvPr id="6" name="Elbow Connector 5"/>
          <p:cNvCxnSpPr/>
          <p:nvPr/>
        </p:nvCxnSpPr>
        <p:spPr>
          <a:xfrm rot="10800000" flipV="1">
            <a:off x="2057400" y="1790698"/>
            <a:ext cx="1371600" cy="11811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1000" y="2381250"/>
            <a:ext cx="1676399" cy="7796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Black" pitchFamily="34" charset="0"/>
            </a:endParaRPr>
          </a:p>
        </p:txBody>
      </p:sp>
      <p:sp>
        <p:nvSpPr>
          <p:cNvPr id="9" name="TextBox 8"/>
          <p:cNvSpPr txBox="1"/>
          <p:nvPr/>
        </p:nvSpPr>
        <p:spPr>
          <a:xfrm>
            <a:off x="419099" y="2500009"/>
            <a:ext cx="1600200" cy="646331"/>
          </a:xfrm>
          <a:prstGeom prst="rect">
            <a:avLst/>
          </a:prstGeom>
          <a:noFill/>
        </p:spPr>
        <p:txBody>
          <a:bodyPr wrap="square" rtlCol="0">
            <a:spAutoFit/>
          </a:bodyPr>
          <a:lstStyle/>
          <a:p>
            <a:pPr algn="ctr"/>
            <a:r>
              <a:rPr lang="en-US" dirty="0" smtClean="0">
                <a:latin typeface="Footlight MT Light" pitchFamily="18" charset="0"/>
              </a:rPr>
              <a:t>INDUSTRIAL USAGE</a:t>
            </a:r>
            <a:endParaRPr lang="en-US" dirty="0">
              <a:latin typeface="Footlight MT Light" pitchFamily="18" charset="0"/>
            </a:endParaRPr>
          </a:p>
        </p:txBody>
      </p:sp>
      <p:sp>
        <p:nvSpPr>
          <p:cNvPr id="10" name="TextBox 9"/>
          <p:cNvSpPr txBox="1"/>
          <p:nvPr/>
        </p:nvSpPr>
        <p:spPr>
          <a:xfrm>
            <a:off x="1828800" y="1373217"/>
            <a:ext cx="1596957" cy="369332"/>
          </a:xfrm>
          <a:prstGeom prst="rect">
            <a:avLst/>
          </a:prstGeom>
          <a:noFill/>
        </p:spPr>
        <p:txBody>
          <a:bodyPr wrap="square" rtlCol="0">
            <a:spAutoFit/>
          </a:bodyPr>
          <a:lstStyle/>
          <a:p>
            <a:pPr algn="ctr"/>
            <a:r>
              <a:rPr lang="en-US" dirty="0" smtClean="0"/>
              <a:t>pH &gt;7 or pH&lt;7</a:t>
            </a:r>
            <a:endParaRPr lang="en-US" dirty="0"/>
          </a:p>
        </p:txBody>
      </p:sp>
      <p:cxnSp>
        <p:nvCxnSpPr>
          <p:cNvPr id="12" name="Elbow Connector 11"/>
          <p:cNvCxnSpPr/>
          <p:nvPr/>
        </p:nvCxnSpPr>
        <p:spPr>
          <a:xfrm>
            <a:off x="5105400" y="1723289"/>
            <a:ext cx="1524000" cy="1315921"/>
          </a:xfrm>
          <a:prstGeom prst="bentConnector3">
            <a:avLst>
              <a:gd name="adj1" fmla="val 44255"/>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0" y="1373217"/>
            <a:ext cx="1066800" cy="369332"/>
          </a:xfrm>
          <a:prstGeom prst="rect">
            <a:avLst/>
          </a:prstGeom>
          <a:noFill/>
        </p:spPr>
        <p:txBody>
          <a:bodyPr wrap="square" rtlCol="0">
            <a:spAutoFit/>
          </a:bodyPr>
          <a:lstStyle/>
          <a:p>
            <a:r>
              <a:rPr lang="en-US" dirty="0" smtClean="0"/>
              <a:t>pH = 7</a:t>
            </a:r>
            <a:endParaRPr lang="en-US" dirty="0"/>
          </a:p>
        </p:txBody>
      </p:sp>
      <p:sp>
        <p:nvSpPr>
          <p:cNvPr id="21" name="Flowchart: Alternate Process 20"/>
          <p:cNvSpPr/>
          <p:nvPr/>
        </p:nvSpPr>
        <p:spPr>
          <a:xfrm>
            <a:off x="6629400" y="2447924"/>
            <a:ext cx="1828800" cy="779683"/>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705600" y="2514601"/>
            <a:ext cx="1676400" cy="646331"/>
          </a:xfrm>
          <a:prstGeom prst="rect">
            <a:avLst/>
          </a:prstGeom>
          <a:noFill/>
        </p:spPr>
        <p:txBody>
          <a:bodyPr wrap="square" rtlCol="0">
            <a:spAutoFit/>
          </a:bodyPr>
          <a:lstStyle/>
          <a:p>
            <a:pPr algn="ctr"/>
            <a:r>
              <a:rPr lang="en-US" dirty="0" smtClean="0">
                <a:latin typeface="Footlight MT Light" pitchFamily="18" charset="0"/>
              </a:rPr>
              <a:t>DRINKING WATER</a:t>
            </a:r>
            <a:endParaRPr lang="en-US" dirty="0">
              <a:latin typeface="Footlight MT Light" pitchFamily="18" charset="0"/>
            </a:endParaRPr>
          </a:p>
        </p:txBody>
      </p:sp>
      <p:cxnSp>
        <p:nvCxnSpPr>
          <p:cNvPr id="31" name="Straight Connector 30"/>
          <p:cNvCxnSpPr>
            <a:stCxn id="21" idx="2"/>
          </p:cNvCxnSpPr>
          <p:nvPr/>
        </p:nvCxnSpPr>
        <p:spPr>
          <a:xfrm>
            <a:off x="7543800" y="3227607"/>
            <a:ext cx="0" cy="658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143000" y="3886200"/>
            <a:ext cx="64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143000" y="3886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Flowchart: Alternate Process 38"/>
          <p:cNvSpPr/>
          <p:nvPr/>
        </p:nvSpPr>
        <p:spPr>
          <a:xfrm>
            <a:off x="228600" y="4648200"/>
            <a:ext cx="2133600" cy="68580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143000" y="3472934"/>
            <a:ext cx="4876801" cy="369332"/>
          </a:xfrm>
          <a:prstGeom prst="rect">
            <a:avLst/>
          </a:prstGeom>
          <a:noFill/>
        </p:spPr>
        <p:txBody>
          <a:bodyPr wrap="square" rtlCol="0">
            <a:spAutoFit/>
          </a:bodyPr>
          <a:lstStyle/>
          <a:p>
            <a:pPr algn="ctr"/>
            <a:r>
              <a:rPr lang="en-US" dirty="0" smtClean="0"/>
              <a:t>IF FLOW SENSOR DETECTS LEAKAGE</a:t>
            </a:r>
            <a:endParaRPr lang="en-US" dirty="0"/>
          </a:p>
        </p:txBody>
      </p:sp>
      <p:sp>
        <p:nvSpPr>
          <p:cNvPr id="41" name="TextBox 40"/>
          <p:cNvSpPr txBox="1"/>
          <p:nvPr/>
        </p:nvSpPr>
        <p:spPr>
          <a:xfrm>
            <a:off x="304800" y="4702260"/>
            <a:ext cx="2057400" cy="646331"/>
          </a:xfrm>
          <a:prstGeom prst="rect">
            <a:avLst/>
          </a:prstGeom>
          <a:noFill/>
        </p:spPr>
        <p:txBody>
          <a:bodyPr wrap="square" rtlCol="0">
            <a:spAutoFit/>
          </a:bodyPr>
          <a:lstStyle/>
          <a:p>
            <a:pPr algn="ctr"/>
            <a:r>
              <a:rPr lang="en-US" dirty="0" smtClean="0">
                <a:latin typeface="Footlight MT Light" pitchFamily="18" charset="0"/>
              </a:rPr>
              <a:t>NOTIFIED USING LCD AND BUZZER</a:t>
            </a:r>
            <a:endParaRPr lang="en-US" dirty="0">
              <a:latin typeface="Footlight MT Light" pitchFamily="18" charset="0"/>
            </a:endParaRPr>
          </a:p>
        </p:txBody>
      </p:sp>
      <p:cxnSp>
        <p:nvCxnSpPr>
          <p:cNvPr id="43" name="Straight Arrow Connector 42"/>
          <p:cNvCxnSpPr/>
          <p:nvPr/>
        </p:nvCxnSpPr>
        <p:spPr>
          <a:xfrm>
            <a:off x="6172200" y="3886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48400" y="4108634"/>
            <a:ext cx="762000" cy="369332"/>
          </a:xfrm>
          <a:prstGeom prst="rect">
            <a:avLst/>
          </a:prstGeom>
          <a:noFill/>
        </p:spPr>
        <p:txBody>
          <a:bodyPr wrap="square" rtlCol="0">
            <a:spAutoFit/>
          </a:bodyPr>
          <a:lstStyle/>
          <a:p>
            <a:r>
              <a:rPr lang="en-US" dirty="0" smtClean="0"/>
              <a:t>ELSE</a:t>
            </a:r>
            <a:endParaRPr lang="en-US" dirty="0"/>
          </a:p>
        </p:txBody>
      </p:sp>
      <p:sp>
        <p:nvSpPr>
          <p:cNvPr id="45" name="Flowchart: Alternate Process 44"/>
          <p:cNvSpPr/>
          <p:nvPr/>
        </p:nvSpPr>
        <p:spPr>
          <a:xfrm>
            <a:off x="5029200" y="4572000"/>
            <a:ext cx="2667000" cy="76200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91100" y="4768334"/>
            <a:ext cx="2705100" cy="369332"/>
          </a:xfrm>
          <a:prstGeom prst="rect">
            <a:avLst/>
          </a:prstGeom>
          <a:noFill/>
        </p:spPr>
        <p:txBody>
          <a:bodyPr wrap="square" rtlCol="0">
            <a:spAutoFit/>
          </a:bodyPr>
          <a:lstStyle/>
          <a:p>
            <a:pPr algn="ctr"/>
            <a:r>
              <a:rPr lang="en-US" dirty="0" smtClean="0">
                <a:latin typeface="Footlight MT Light" pitchFamily="18" charset="0"/>
              </a:rPr>
              <a:t>WATER IS SUPPLIED</a:t>
            </a:r>
            <a:endParaRPr lang="en-US" dirty="0">
              <a:latin typeface="Footlight MT Light" pitchFamily="18" charset="0"/>
            </a:endParaRPr>
          </a:p>
        </p:txBody>
      </p:sp>
    </p:spTree>
    <p:extLst>
      <p:ext uri="{BB962C8B-B14F-4D97-AF65-F5344CB8AC3E}">
        <p14:creationId xmlns:p14="http://schemas.microsoft.com/office/powerpoint/2010/main" val="3551675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Working</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Content Placeholder 2"/>
          <p:cNvSpPr>
            <a:spLocks noGrp="1"/>
          </p:cNvSpPr>
          <p:nvPr>
            <p:ph idx="1"/>
          </p:nvPr>
        </p:nvSpPr>
        <p:spPr/>
        <p:txBody>
          <a:bodyPr>
            <a:normAutofit/>
          </a:bodyPr>
          <a:lstStyle/>
          <a:p>
            <a:r>
              <a:rPr lang="en-US" sz="2400" dirty="0" smtClean="0">
                <a:latin typeface="Sylfaen" pitchFamily="18" charset="0"/>
              </a:rPr>
              <a:t>Initially the pH sensor and the turbidity sensor is placed in the water reservoir. If the pH of the water is not equal to 7 then the water is send for industrial purposes.</a:t>
            </a:r>
          </a:p>
          <a:p>
            <a:endParaRPr lang="en-US" sz="2400" dirty="0" smtClean="0">
              <a:latin typeface="Sylfaen" pitchFamily="18" charset="0"/>
            </a:endParaRPr>
          </a:p>
          <a:p>
            <a:r>
              <a:rPr lang="en-US" sz="2400" dirty="0" smtClean="0">
                <a:latin typeface="Sylfaen" pitchFamily="18" charset="0"/>
              </a:rPr>
              <a:t>Else the water is supplied for domestic purposes through pipelines. These pipes are fitted with water flow sensor to detect leakages. If the flow is more than the threshold value, it would indicate a leakage using the LCD and buzzer .</a:t>
            </a:r>
          </a:p>
          <a:p>
            <a:r>
              <a:rPr lang="en-US" sz="2400" dirty="0" smtClean="0">
                <a:latin typeface="Sylfaen" pitchFamily="18" charset="0"/>
              </a:rPr>
              <a:t>These flow sensor can be placed for every 100m and hence the place of leakage can also be known using GPS.</a:t>
            </a:r>
          </a:p>
          <a:p>
            <a:endParaRPr lang="en-US" sz="2800" dirty="0">
              <a:latin typeface="Sylfaen" pitchFamily="18" charset="0"/>
            </a:endParaRPr>
          </a:p>
        </p:txBody>
      </p:sp>
      <p:sp>
        <p:nvSpPr>
          <p:cNvPr id="5" name="Hexagon 4"/>
          <p:cNvSpPr/>
          <p:nvPr/>
        </p:nvSpPr>
        <p:spPr>
          <a:xfrm>
            <a:off x="6974732" y="2389761"/>
            <a:ext cx="1905000" cy="810639"/>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96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304800" y="914400"/>
            <a:ext cx="8305800" cy="1200329"/>
          </a:xfrm>
          <a:prstGeom prst="rect">
            <a:avLst/>
          </a:prstGeom>
          <a:noFill/>
        </p:spPr>
        <p:txBody>
          <a:bodyPr wrap="square" rtlCol="0">
            <a:spAutoFit/>
          </a:bodyPr>
          <a:lstStyle/>
          <a:p>
            <a:pPr marL="342900" indent="-342900">
              <a:buFont typeface="Arial" pitchFamily="34" charset="0"/>
              <a:buChar char="•"/>
            </a:pPr>
            <a:r>
              <a:rPr lang="en-US" sz="2400" dirty="0" smtClean="0">
                <a:latin typeface="Sylfaen" pitchFamily="18" charset="0"/>
              </a:rPr>
              <a:t>The interface used here is an </a:t>
            </a:r>
            <a:r>
              <a:rPr lang="en-US" sz="2400" dirty="0" err="1" smtClean="0">
                <a:latin typeface="Sylfaen" pitchFamily="18" charset="0"/>
              </a:rPr>
              <a:t>Arduino</a:t>
            </a:r>
            <a:r>
              <a:rPr lang="en-US" sz="2400" dirty="0" smtClean="0">
                <a:latin typeface="Sylfaen" pitchFamily="18" charset="0"/>
              </a:rPr>
              <a:t> microcontroller which collects the input signals from the sensors and accordingly relays them to the LCD or buzzer.</a:t>
            </a:r>
            <a:endParaRPr lang="en-US" sz="2400" dirty="0">
              <a:latin typeface="Sylfaen" pitchFamily="18" charset="0"/>
            </a:endParaRPr>
          </a:p>
        </p:txBody>
      </p:sp>
      <p:sp>
        <p:nvSpPr>
          <p:cNvPr id="6" name="Rounded Rectangle 5"/>
          <p:cNvSpPr/>
          <p:nvPr/>
        </p:nvSpPr>
        <p:spPr>
          <a:xfrm>
            <a:off x="1371600" y="2590800"/>
            <a:ext cx="6477000" cy="27432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643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483</Words>
  <Application>Microsoft Office PowerPoint</Application>
  <PresentationFormat>On-screen Show (4:3)</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Footlight MT Light</vt:lpstr>
      <vt:lpstr>Matura MT Script Capitals</vt:lpstr>
      <vt:lpstr>Sylfaen</vt:lpstr>
      <vt:lpstr>Office Theme</vt:lpstr>
      <vt:lpstr>PowerPoint Presentation</vt:lpstr>
      <vt:lpstr>Introduction</vt:lpstr>
      <vt:lpstr>COMPONENTS</vt:lpstr>
      <vt:lpstr>ARDUINO UNO</vt:lpstr>
      <vt:lpstr>PowerPoint Presentation</vt:lpstr>
      <vt:lpstr>PH SENSOR </vt:lpstr>
      <vt:lpstr>Working Principle</vt:lpstr>
      <vt:lpstr>Working</vt:lpstr>
      <vt:lpstr>PowerPoint Presentation</vt:lpstr>
      <vt:lpstr>ARDUINO AND LCD INTERFACE</vt:lpstr>
      <vt:lpstr>ARDUINO AND FLOW SENSOR</vt:lpstr>
      <vt:lpstr>ARDUINO AND PH SENSOR</vt:lpstr>
      <vt:lpstr>COST </vt:lpstr>
      <vt:lpstr>FUTURE WORK SCOPE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23</cp:revision>
  <dcterms:created xsi:type="dcterms:W3CDTF">2020-02-04T12:41:54Z</dcterms:created>
  <dcterms:modified xsi:type="dcterms:W3CDTF">2021-06-16T09:57:19Z</dcterms:modified>
</cp:coreProperties>
</file>