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embeddedFontLst>
    <p:embeddedFont>
      <p:font typeface="Raleway"/>
      <p:regular r:id="rId27"/>
      <p:bold r:id="rId28"/>
      <p:italic r:id="rId29"/>
      <p:boldItalic r:id="rId30"/>
    </p:embeddedFont>
    <p:embeddedFont>
      <p:font typeface="La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1" name="Nima Roomi"/>
  <p:cmAuthor clrIdx="1" id="1" initials="" lastIdx="1" name="Omar Al-Hedari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Raleway-bold.fntdata"/><Relationship Id="rId27" Type="http://schemas.openxmlformats.org/officeDocument/2006/relationships/font" Target="fonts/Raleway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aleway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regular.fntdata"/><Relationship Id="rId30" Type="http://schemas.openxmlformats.org/officeDocument/2006/relationships/font" Target="fonts/Raleway-boldItalic.fntdata"/><Relationship Id="rId11" Type="http://schemas.openxmlformats.org/officeDocument/2006/relationships/slide" Target="slides/slide5.xml"/><Relationship Id="rId33" Type="http://schemas.openxmlformats.org/officeDocument/2006/relationships/font" Target="fonts/Lato-italic.fntdata"/><Relationship Id="rId10" Type="http://schemas.openxmlformats.org/officeDocument/2006/relationships/slide" Target="slides/slide4.xml"/><Relationship Id="rId32" Type="http://schemas.openxmlformats.org/officeDocument/2006/relationships/font" Target="fonts/Lat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font" Target="fonts/Lato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19-10-03T22:48:18.350">
    <p:pos x="0" y="1809"/>
    <p:text>WTF is this. This makes no sense grammatical</p:text>
  </p:cm>
  <p:cm authorId="1" idx="1" dt="2019-10-03T22:48:18.350">
    <p:pos x="0" y="1809"/>
    <p:text>What do you want me to change?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Deliverable 1 – “System Request” (D1) </a:t>
            </a:r>
            <a:endParaRPr sz="12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10/03/2019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61fad319bb_0_9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61fad319bb_0_9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61fad319bb_0_9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61fad319bb_0_9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62065c448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62065c448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61fad319bb_0_9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61fad319bb_0_9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61fad319bb_0_9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61fad319bb_0_9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61fad319bb_0_9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61fad319bb_0_9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61fe8b33d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61fe8b33d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61fad319bb_0_9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61fad319bb_0_9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61fad319bb_0_9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61fad319bb_0_9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61fad319bb_0_10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61fad319bb_0_10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2065c4a45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62065c4a45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61fad319bb_0_10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61fad319bb_0_10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62065c4a45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62065c4a45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2065c4a45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2065c4a45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2065c4a45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62065c4a45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62065c4a45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62065c4a45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62065c4a45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62065c4a45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62065c4a45_1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62065c4a45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61fad319bb_0_9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61fad319bb_0_9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8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comments" Target="../comments/comment1.xml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lib.guides.umbc.edu/c.php?g=961173" TargetMode="External"/><Relationship Id="rId4" Type="http://schemas.openxmlformats.org/officeDocument/2006/relationships/hyperlink" Target="https://library.umbc.edu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7950" y="2124900"/>
            <a:ext cx="7688100" cy="89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/>
              <a:t>A.O.K. Laptop </a:t>
            </a:r>
            <a:r>
              <a:rPr lang="en" sz="3600"/>
              <a:t>Overhaul System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7950" y="3182150"/>
            <a:ext cx="7688100" cy="130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Course Project for: IS 436 Structured Systems Analysis and Design 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By: 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Nima Roomi, Upen Adhikari, Omar Al-Hedari, Alex Varghese </a:t>
            </a:r>
            <a:endParaRPr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950" y="1310650"/>
            <a:ext cx="2857500" cy="70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3"/>
          <p:cNvPicPr preferRelativeResize="0"/>
          <p:nvPr/>
        </p:nvPicPr>
        <p:blipFill rotWithShape="1">
          <a:blip r:embed="rId4">
            <a:alphaModFix/>
          </a:blip>
          <a:srcRect b="23189" l="0" r="0" t="0"/>
          <a:stretch/>
        </p:blipFill>
        <p:spPr>
          <a:xfrm>
            <a:off x="7090600" y="700250"/>
            <a:ext cx="1204374" cy="1424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Sponsor</a:t>
            </a:r>
            <a:endParaRPr/>
          </a:p>
        </p:txBody>
      </p:sp>
      <p:sp>
        <p:nvSpPr>
          <p:cNvPr id="149" name="Google Shape;149;p22"/>
          <p:cNvSpPr txBox="1"/>
          <p:nvPr>
            <p:ph idx="1" type="body"/>
          </p:nvPr>
        </p:nvSpPr>
        <p:spPr>
          <a:xfrm>
            <a:off x="729450" y="2078875"/>
            <a:ext cx="7688700" cy="27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Paula Langley - Library Services Manager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</a:t>
            </a:r>
            <a:r>
              <a:rPr lang="en" sz="1800"/>
              <a:t>riefed team with existing circulation systems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Established communications with relevant personnel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Approved system request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Will provide our team with </a:t>
            </a:r>
            <a:r>
              <a:rPr lang="en" sz="1800"/>
              <a:t>appropriate</a:t>
            </a:r>
            <a:r>
              <a:rPr lang="en" sz="1800"/>
              <a:t> resources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Provided </a:t>
            </a:r>
            <a:r>
              <a:rPr lang="en" sz="1800"/>
              <a:t>financial</a:t>
            </a:r>
            <a:r>
              <a:rPr lang="en" sz="1800"/>
              <a:t> data and designated the </a:t>
            </a:r>
            <a:r>
              <a:rPr lang="en" sz="1800"/>
              <a:t>overall</a:t>
            </a:r>
            <a:r>
              <a:rPr lang="en" sz="1800"/>
              <a:t> budget</a:t>
            </a:r>
            <a:endParaRPr sz="18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Needs</a:t>
            </a:r>
            <a:endParaRPr/>
          </a:p>
        </p:txBody>
      </p:sp>
      <p:sp>
        <p:nvSpPr>
          <p:cNvPr id="155" name="Google Shape;155;p23"/>
          <p:cNvSpPr txBox="1"/>
          <p:nvPr>
            <p:ph idx="1" type="body"/>
          </p:nvPr>
        </p:nvSpPr>
        <p:spPr>
          <a:xfrm>
            <a:off x="636400" y="1853850"/>
            <a:ext cx="8122200" cy="30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Speeds up the checkout process, resulting in wait time periods during rush hours of operation to be minimized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Online queue-dequeue, push notifications for more natural varying checkout times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Boost employee morale by having a structured automated tasks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Reducing stress level of employees dealing with confusion to follow library procedures to lend laptops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Need of tracking to increase patrons liability on possible damages occurring when they check out the laptop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Need Cont.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4"/>
          <p:cNvSpPr txBox="1"/>
          <p:nvPr>
            <p:ph idx="1" type="body"/>
          </p:nvPr>
        </p:nvSpPr>
        <p:spPr>
          <a:xfrm>
            <a:off x="729450" y="2078875"/>
            <a:ext cx="7688700" cy="28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Reduce angry patrons along with reducing frequently asked questions in regards to the loaning laptop process.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Decrease the repair frequency cost to make efficient use of resources to be lended out to patrons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Mandatory photo attachment feature of the new system in reducing damage repair costs along with the maintenance cost.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Provide detailed information about the lending process assisting in the proper logging, queueing, and the loaning support.</a:t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Requirement </a:t>
            </a:r>
            <a:endParaRPr/>
          </a:p>
        </p:txBody>
      </p:sp>
      <p:sp>
        <p:nvSpPr>
          <p:cNvPr id="167" name="Google Shape;167;p25"/>
          <p:cNvSpPr txBox="1"/>
          <p:nvPr>
            <p:ph idx="1" type="body"/>
          </p:nvPr>
        </p:nvSpPr>
        <p:spPr>
          <a:xfrm>
            <a:off x="729450" y="2078875"/>
            <a:ext cx="7829700" cy="28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Small budget for changes to be taken care of to reduce long term costs of implementation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Solution needs to be economical and appropriate to implement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new system must integrated into legacy systems, ALEPH, to ensure compatibility.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New systems must have minimal costs with respect to hardware along with being easy to manage.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Hardware must be approved by Sheffield, Carolyn Associate Director, Library Technology &amp; Digital Strategies to ensure proper resource allocation and training.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Feasibility Analysis Part 1</a:t>
            </a:r>
            <a:endParaRPr/>
          </a:p>
        </p:txBody>
      </p:sp>
      <p:sp>
        <p:nvSpPr>
          <p:cNvPr id="173" name="Google Shape;173;p26"/>
          <p:cNvSpPr txBox="1"/>
          <p:nvPr>
            <p:ph idx="1" type="body"/>
          </p:nvPr>
        </p:nvSpPr>
        <p:spPr>
          <a:xfrm>
            <a:off x="727650" y="18538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Feasibility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There are so</a:t>
            </a:r>
            <a:r>
              <a:rPr lang="en" sz="1400"/>
              <a:t>me risks that occur when implementing this system, such as user familiarity with the technology. </a:t>
            </a:r>
            <a:r>
              <a:rPr lang="en" sz="1400"/>
              <a:t>For example, because ALEPH does not store pictures, we would have to implement an additional system to be able to store the pictures of laptops to check for damages.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change can cause confusion with the library employees, but we can fix this issue by requiring a seminar for all employees to familiarize the workers with the new system. 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Project size: The development team for the app will consist of 2 freelancers, the mobile app will take 6 months to develop, and the new system will be compatible with ALEPH.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Feasibility Analysis Part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7"/>
          <p:cNvSpPr txBox="1"/>
          <p:nvPr>
            <p:ph idx="1" type="body"/>
          </p:nvPr>
        </p:nvSpPr>
        <p:spPr>
          <a:xfrm>
            <a:off x="729450" y="2078875"/>
            <a:ext cx="7688700" cy="29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Economic Feasibility</a:t>
            </a:r>
            <a:endParaRPr/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Economically feasible due to no need of profit from the library to lend laptops to patrons.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Loaning laptops to UMBC students is a student service that helps students who don’t have one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Reduces the necessary work of the administrative and technical staff while will reduce operational costs. 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Ability to track damages of laptops with pictures to make the right decision on whom to charge for it.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Cut down some of the miscellaneous expenses such as printing cost, paper, and the storing cost for paper file storage and documents.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Feasibility Analysis Part 3</a:t>
            </a:r>
            <a:endParaRPr/>
          </a:p>
        </p:txBody>
      </p:sp>
      <p:sp>
        <p:nvSpPr>
          <p:cNvPr id="185" name="Google Shape;185;p28"/>
          <p:cNvSpPr txBox="1"/>
          <p:nvPr>
            <p:ph idx="1" type="body"/>
          </p:nvPr>
        </p:nvSpPr>
        <p:spPr>
          <a:xfrm>
            <a:off x="729450" y="2078875"/>
            <a:ext cx="8277900" cy="29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Economic Feasibility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Intangible: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Provide effective and efficient customer service by avoiding operational inefficiencies.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Boost employee morale leading up to an increase of goodwill of the library.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Environmentally friendly due to less consumption of paper.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Feasibility Analysis Part 4</a:t>
            </a:r>
            <a:endParaRPr/>
          </a:p>
        </p:txBody>
      </p:sp>
      <p:sp>
        <p:nvSpPr>
          <p:cNvPr id="191" name="Google Shape;191;p29"/>
          <p:cNvSpPr txBox="1"/>
          <p:nvPr>
            <p:ph idx="1" type="body"/>
          </p:nvPr>
        </p:nvSpPr>
        <p:spPr>
          <a:xfrm>
            <a:off x="729450" y="1925650"/>
            <a:ext cx="7688700" cy="31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Organizational</a:t>
            </a:r>
            <a:r>
              <a:rPr lang="en"/>
              <a:t> Feasibility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"/>
              <a:t>ddress existing issues of the UMBC Laptop loaning problem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System will reduce workload and any inconvenience for both the department and its patron.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Library has enough space to accommodate hardware devices so the implementation of the system would not affect any organizational structure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System can be implemented within existing hardware devices of the library.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friendly with current library employees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Special Issues or Constraints </a:t>
            </a:r>
            <a:endParaRPr/>
          </a:p>
        </p:txBody>
      </p:sp>
      <p:sp>
        <p:nvSpPr>
          <p:cNvPr id="197" name="Google Shape;197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Potential scalability and interfacing problems due to integration of online reservation on myUMBC site due to the site being able to be accessed from different departments of UMBC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Methodology</a:t>
            </a:r>
            <a:endParaRPr/>
          </a:p>
        </p:txBody>
      </p:sp>
      <p:sp>
        <p:nvSpPr>
          <p:cNvPr id="203" name="Google Shape;203;p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Design and implement our project using Agile methodology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methodology will give us the  opportunity to work through prototyping to improve every iteration in the development cycle.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Best fit to address specific requirement changes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Flexible with increase of productivity for the team.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ctrTitle"/>
          </p:nvPr>
        </p:nvSpPr>
        <p:spPr>
          <a:xfrm>
            <a:off x="727950" y="1470475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Introductions</a:t>
            </a:r>
            <a:endParaRPr/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7563" y="2648450"/>
            <a:ext cx="3248879" cy="1703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Plan</a:t>
            </a:r>
            <a:endParaRPr/>
          </a:p>
        </p:txBody>
      </p:sp>
      <p:sp>
        <p:nvSpPr>
          <p:cNvPr id="209" name="Google Shape;209;p3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0" name="Google Shape;21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8050" y="2167900"/>
            <a:ext cx="7554725" cy="226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9450" y="1318650"/>
            <a:ext cx="7688700" cy="7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Omar Al-Hedari</a:t>
            </a:r>
            <a:endParaRPr sz="4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0" y="2871850"/>
            <a:ext cx="76023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highlight>
                  <a:srgbClr val="FFFFFF"/>
                </a:highlight>
              </a:rPr>
              <a:t>Lead the success of  </a:t>
            </a:r>
            <a:r>
              <a:rPr b="1" lang="en" sz="1800">
                <a:highlight>
                  <a:srgbClr val="FFFFFF"/>
                </a:highlight>
              </a:rPr>
              <a:t>implementation</a:t>
            </a:r>
            <a:endParaRPr sz="1800"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highlight>
                  <a:srgbClr val="FFFFFF"/>
                </a:highlight>
              </a:rPr>
              <a:t>Meeting timelines and budget requirements. </a:t>
            </a:r>
            <a:endParaRPr sz="1800"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highlight>
                  <a:srgbClr val="FFFFFF"/>
                </a:highlight>
              </a:rPr>
              <a:t>Coordinates and prioritizes </a:t>
            </a:r>
            <a:r>
              <a:rPr b="1" lang="en" sz="1800">
                <a:highlight>
                  <a:srgbClr val="FFFFFF"/>
                </a:highlight>
              </a:rPr>
              <a:t>project</a:t>
            </a:r>
            <a:r>
              <a:rPr lang="en" sz="1800">
                <a:highlight>
                  <a:srgbClr val="FFFFFF"/>
                </a:highlight>
              </a:rPr>
              <a:t> tasks, manages timelines, maintains </a:t>
            </a:r>
            <a:r>
              <a:rPr b="1" lang="en" sz="1800">
                <a:highlight>
                  <a:srgbClr val="FFFFFF"/>
                </a:highlight>
              </a:rPr>
              <a:t>project</a:t>
            </a:r>
            <a:r>
              <a:rPr lang="en" sz="1800">
                <a:highlight>
                  <a:srgbClr val="FFFFFF"/>
                </a:highlight>
              </a:rPr>
              <a:t> plans </a:t>
            </a:r>
            <a:endParaRPr sz="1800"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highlight>
                  <a:srgbClr val="FFFFFF"/>
                </a:highlight>
              </a:rPr>
              <a:t>Communicates status to  </a:t>
            </a:r>
            <a:r>
              <a:rPr b="1" lang="en" sz="1800">
                <a:highlight>
                  <a:srgbClr val="FFFFFF"/>
                </a:highlight>
              </a:rPr>
              <a:t>project</a:t>
            </a:r>
            <a:r>
              <a:rPr lang="en" sz="1800">
                <a:highlight>
                  <a:srgbClr val="FFFFFF"/>
                </a:highlight>
              </a:rPr>
              <a:t> sponsor</a:t>
            </a:r>
            <a:endParaRPr sz="1800"/>
          </a:p>
        </p:txBody>
      </p:sp>
      <p:sp>
        <p:nvSpPr>
          <p:cNvPr id="102" name="Google Shape;102;p15"/>
          <p:cNvSpPr txBox="1"/>
          <p:nvPr/>
        </p:nvSpPr>
        <p:spPr>
          <a:xfrm>
            <a:off x="862325" y="2078875"/>
            <a:ext cx="3915900" cy="5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Project Manager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3" name="Google Shape;10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0475" y="670575"/>
            <a:ext cx="3413875" cy="205635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47625">
              <a:srgbClr val="000000">
                <a:alpha val="50000"/>
              </a:srgbClr>
            </a:outerShdw>
          </a:effectLst>
        </p:spPr>
      </p:pic>
      <p:pic>
        <p:nvPicPr>
          <p:cNvPr id="104" name="Google Shape;10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09750" y="3849582"/>
            <a:ext cx="2747450" cy="12939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729450" y="1318650"/>
            <a:ext cx="7688700" cy="7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Nima Roomi </a:t>
            </a:r>
            <a:endParaRPr/>
          </a:p>
        </p:txBody>
      </p:sp>
      <p:sp>
        <p:nvSpPr>
          <p:cNvPr id="110" name="Google Shape;110;p16"/>
          <p:cNvSpPr txBox="1"/>
          <p:nvPr>
            <p:ph idx="1" type="body"/>
          </p:nvPr>
        </p:nvSpPr>
        <p:spPr>
          <a:xfrm>
            <a:off x="727650" y="2978175"/>
            <a:ext cx="7688700" cy="168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</a:t>
            </a:r>
            <a:r>
              <a:rPr lang="en" sz="1800"/>
              <a:t>esponsible for the underlying architecture of software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Serve as an interface between the programmers and management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Supervise and delegate software and programing tasks</a:t>
            </a:r>
            <a:endParaRPr sz="1800"/>
          </a:p>
        </p:txBody>
      </p:sp>
      <p:sp>
        <p:nvSpPr>
          <p:cNvPr id="111" name="Google Shape;111;p16"/>
          <p:cNvSpPr txBox="1"/>
          <p:nvPr/>
        </p:nvSpPr>
        <p:spPr>
          <a:xfrm>
            <a:off x="842050" y="2078850"/>
            <a:ext cx="4128900" cy="5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Lead Developer/Programmer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729450" y="1318650"/>
            <a:ext cx="7688700" cy="7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Alex Varghese</a:t>
            </a:r>
            <a:endParaRPr/>
          </a:p>
        </p:txBody>
      </p:sp>
      <p:sp>
        <p:nvSpPr>
          <p:cNvPr id="117" name="Google Shape;117;p17"/>
          <p:cNvSpPr txBox="1"/>
          <p:nvPr>
            <p:ph idx="1" type="body"/>
          </p:nvPr>
        </p:nvSpPr>
        <p:spPr>
          <a:xfrm>
            <a:off x="727650" y="2899750"/>
            <a:ext cx="7688700" cy="168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Responsible for the architecture of the database to store and organize necessary information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 charge of capacity planning of the proposed system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Also responsible software installation of the database and monitoring database performance</a:t>
            </a:r>
            <a:endParaRPr sz="1800"/>
          </a:p>
        </p:txBody>
      </p:sp>
      <p:sp>
        <p:nvSpPr>
          <p:cNvPr id="118" name="Google Shape;118;p17"/>
          <p:cNvSpPr txBox="1"/>
          <p:nvPr/>
        </p:nvSpPr>
        <p:spPr>
          <a:xfrm>
            <a:off x="862325" y="2078875"/>
            <a:ext cx="3915900" cy="5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Database Administrator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729450" y="1318650"/>
            <a:ext cx="7688700" cy="7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Upen Adhikari</a:t>
            </a:r>
            <a:endParaRPr/>
          </a:p>
        </p:txBody>
      </p:sp>
      <p:sp>
        <p:nvSpPr>
          <p:cNvPr id="124" name="Google Shape;124;p18"/>
          <p:cNvSpPr txBox="1"/>
          <p:nvPr>
            <p:ph idx="1" type="body"/>
          </p:nvPr>
        </p:nvSpPr>
        <p:spPr>
          <a:xfrm>
            <a:off x="729450" y="3118175"/>
            <a:ext cx="7688700" cy="168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Investigate users complaints and non-conformance issues.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Monitor risk management activities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Develop, recommend and monitor corrective and preventive actions</a:t>
            </a:r>
            <a:endParaRPr sz="1800"/>
          </a:p>
        </p:txBody>
      </p:sp>
      <p:sp>
        <p:nvSpPr>
          <p:cNvPr id="125" name="Google Shape;125;p18"/>
          <p:cNvSpPr txBox="1"/>
          <p:nvPr/>
        </p:nvSpPr>
        <p:spPr>
          <a:xfrm>
            <a:off x="612550" y="2078850"/>
            <a:ext cx="3915900" cy="5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Quality Assurance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Existing System</a:t>
            </a:r>
            <a:endParaRPr/>
          </a:p>
        </p:txBody>
      </p:sp>
      <p:sp>
        <p:nvSpPr>
          <p:cNvPr id="131" name="Google Shape;131;p19"/>
          <p:cNvSpPr txBox="1"/>
          <p:nvPr>
            <p:ph idx="1" type="body"/>
          </p:nvPr>
        </p:nvSpPr>
        <p:spPr>
          <a:xfrm>
            <a:off x="729450" y="2078875"/>
            <a:ext cx="7688700" cy="27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Introduction of laptop loan program in 2015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Three</a:t>
            </a:r>
            <a:r>
              <a:rPr lang="en" sz="1800"/>
              <a:t> </a:t>
            </a:r>
            <a:r>
              <a:rPr lang="en" sz="1800"/>
              <a:t>major revisions</a:t>
            </a:r>
            <a:r>
              <a:rPr lang="en" sz="1800"/>
              <a:t> conducted on the system since then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Primarily</a:t>
            </a:r>
            <a:r>
              <a:rPr lang="en" sz="1800"/>
              <a:t> manual check in and check out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Policies</a:t>
            </a:r>
            <a:r>
              <a:rPr lang="en" sz="1800"/>
              <a:t> and program lack </a:t>
            </a:r>
            <a:r>
              <a:rPr lang="en" sz="1800"/>
              <a:t>clarity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Lackluster website with </a:t>
            </a:r>
            <a:r>
              <a:rPr lang="en" sz="1800"/>
              <a:t>outdated</a:t>
            </a:r>
            <a:r>
              <a:rPr lang="en" sz="1800"/>
              <a:t> user design</a:t>
            </a:r>
            <a:r>
              <a:rPr lang="en" sz="1800"/>
              <a:t> principles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Flawed </a:t>
            </a:r>
            <a:r>
              <a:rPr lang="en" sz="1800"/>
              <a:t>and </a:t>
            </a:r>
            <a:r>
              <a:rPr lang="en" sz="1800"/>
              <a:t>unreliable </a:t>
            </a:r>
            <a:r>
              <a:rPr lang="en" sz="1800"/>
              <a:t>inventory management and tracking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type="title"/>
          </p:nvPr>
        </p:nvSpPr>
        <p:spPr>
          <a:xfrm>
            <a:off x="766450" y="130940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 Demo</a:t>
            </a:r>
            <a:endParaRPr/>
          </a:p>
        </p:txBody>
      </p:sp>
      <p:sp>
        <p:nvSpPr>
          <p:cNvPr id="137" name="Google Shape;137;p20"/>
          <p:cNvSpPr txBox="1"/>
          <p:nvPr/>
        </p:nvSpPr>
        <p:spPr>
          <a:xfrm>
            <a:off x="777075" y="2220225"/>
            <a:ext cx="7688400" cy="16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http://lib.guides.umbc.edu/c.php?g=961173</a:t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https://library.umbc.edu/</a:t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Request - Purpose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1"/>
          <p:cNvSpPr txBox="1"/>
          <p:nvPr>
            <p:ph idx="1" type="body"/>
          </p:nvPr>
        </p:nvSpPr>
        <p:spPr>
          <a:xfrm>
            <a:off x="727650" y="2078875"/>
            <a:ext cx="7688700" cy="29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Improve checkout and checkin </a:t>
            </a:r>
            <a:r>
              <a:rPr lang="en" sz="1800"/>
              <a:t>efficiency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Implement reliable program/system for inventory tracking and </a:t>
            </a:r>
            <a:r>
              <a:rPr lang="en" sz="1800"/>
              <a:t>management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Reduce patron errors and confusion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Reduce employee workload </a:t>
            </a:r>
            <a:r>
              <a:rPr lang="en" sz="1800"/>
              <a:t>significantly with</a:t>
            </a:r>
            <a:r>
              <a:rPr lang="en" sz="1800"/>
              <a:t> automation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Increase laptop loan and retention times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Raise patron accountability to reduce laptop repair and </a:t>
            </a:r>
            <a:r>
              <a:rPr lang="en" sz="1800"/>
              <a:t>maintenance</a:t>
            </a:r>
            <a:r>
              <a:rPr lang="en" sz="1800"/>
              <a:t> costs</a:t>
            </a:r>
            <a:endParaRPr b="1" sz="18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